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216D9F-7E0C-4204-98ED-3D5C54D163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ABA939-306C-4A49-A4C9-5674E892F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3696B7-A85F-4212-A5ED-6DFD6B573C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4C36FB-A8D0-43EE-B0BE-E974FC1EA8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6D619B-9EE7-4FB6-8944-5F4D5D19B8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68E87B-21BD-4475-9C18-FDC5955BDE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06F564-8899-4318-993D-D46C391F8A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CEFD47-EB19-40E4-98A2-C1784A118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CEB969-BAE1-4B1D-8FD0-7606DBDCE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FC1A5B-DFA8-4CA2-9E95-2E88BDE17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9AED55-C173-42A0-A168-1E0876B6B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emf"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3614614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高中政治必修二：民主监督理论与实践\n## 1.民主监督的基本概念与重要性\n### 1.1什么是民主监督及其核心要素\n### 1.2民主监督在中国政治制度中的地位\n### 1.3民主监督对于民主政治发展的意义\n## 2.民主监督的主体与对象\n### 2.1民主监督的主体：广泛的社会参与者\n### 2.2民主监督的对象：政府及其工作人员\n### 2.3民主监督与其他监督形式的关联与区别\n## 3.民主监督的方式与途径\n### 3.1人大监督：宪法赋予的权力\n### 3.2政协监督：政治协商与民主监督的结合\n### 3.3社会监督：媒体、网络与民间组织的力量\n## 4.民主监督的实践案例分析\n### 4.1人大监督的实践：以全国人大常委会为例\n### 4.2政协监督的实践：以全国政协为例\n### 4.3社会监督的实践：以媒体曝光为例\n## 5.民主监督存在的问题及改进措施\n### 5.1民主监督实践中存在的问题与挑战\n### 5.2加强民主监督制度建设的必要性\n### 5.3提高民主监督有效性的途径与措施\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sz="4200"/>
              <a:t>高中政治必修二：民主监督理论与实践</a:t>
            </a:r>
            <a:endParaRPr/>
          </a:p>
        </p:txBody>
      </p:sp>
      <p:sp>
        <p:nvSpPr>
          <p:cNvPr id="3" name="文本占位符 3" descr="{&quot;isTemplate&quot;:false,&quot;type&quot;:&quot;content&quot;,&quot;canOmit&quot;:true,&quot;range&quot;:0}"/>
          <p:cNvSpPr>
            <a:spLocks noGrp="1"/>
          </p:cNvSpPr>
          <p:nvPr>
            <p:ph type="body" sz="quarter" idx="10"/>
          </p:nvPr>
        </p:nvSpPr>
        <p:spPr>
          <a:xfrm>
            <a:off x="887999" y="1859340"/>
            <a:ext cx="5848350" cy="482600"/>
          </a:xfrm>
        </p:spPr>
        <p:txBody>
          <a:bodyPr/>
          <a:lstStyle/>
          <a:p>
            <a:r>
              <a:rPr lang="en-US"/>
              <a:t> </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9" name="" descr="{&quot;isTemplate&quot;:true,&quot;type&quot;:2}"/>
        <p:cNvGrpSpPr/>
        <p:nvPr/>
      </p:nvGrpSpPr>
      <p:grpSpPr>
        <a:xfrm>
          <a:off x="0" y="0"/>
          <a:ext cx="0" cy="0"/>
        </a:xfrm>
      </p:grpSpPr>
      <p:sp>
        <p:nvSpPr>
          <p:cNvPr id="120"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民主监督的基本概念与重要性</a:t>
            </a:r>
            <a:endParaRPr/>
          </a:p>
        </p:txBody>
      </p:sp>
      <p:sp>
        <p:nvSpPr>
          <p:cNvPr id="121"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122"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0" name="" descr="{&quot;isTemplate&quot;:true,&quot;type&quot;:3}"/>
        <p:cNvGrpSpPr/>
        <p:nvPr/>
      </p:nvGrpSpPr>
      <p:grpSpPr>
        <a:xfrm>
          <a:off x="0" y="0"/>
          <a:ext cx="0" cy="0"/>
        </a:xfrm>
      </p:grpSpPr>
      <p:sp>
        <p:nvSpPr>
          <p:cNvPr id="16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6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什么是民主监督及其核心要素</a:t>
            </a:r>
            <a:endParaRPr lang="en-US" sz="3600" b="1">
              <a:latin typeface="微软雅黑"/>
              <a:ea typeface="微软雅黑"/>
            </a:endParaRPr>
          </a:p>
        </p:txBody>
      </p:sp>
      <p:sp>
        <p:nvSpPr>
          <p:cNvPr id="16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民主监督是指人民及社会组织对</a:t>
            </a:r>
            <a:r>
              <a:rPr lang="zh-CN" sz="1400" b="1" spc="300">
                <a:solidFill>
                  <a:schemeClr val="tx1">
                    <a:lumMod val="50000"/>
                    <a:lumOff val="50000"/>
                    <a:alpha val="100000"/>
                  </a:schemeClr>
                </a:solidFill>
                <a:latin typeface="微软雅黑"/>
                <a:ea typeface="微软雅黑"/>
              </a:rPr>
              <a:t>政府及其工作人员</a:t>
            </a:r>
            <a:r>
              <a:rPr lang="zh-CN" sz="1400" spc="300">
                <a:solidFill>
                  <a:schemeClr val="tx1">
                    <a:lumMod val="50000"/>
                    <a:lumOff val="50000"/>
                    <a:alpha val="100000"/>
                  </a:schemeClr>
                </a:solidFill>
                <a:latin typeface="微软雅黑"/>
                <a:ea typeface="微软雅黑"/>
              </a:rPr>
              <a:t>的行为进行监察和制约</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主体：人民及社会组织</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对象：政府及其工作人员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目的：确保政府的权力运行在合法、合规的轨道上</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民主监督的核心要素包括：</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知情权</a:t>
            </a:r>
            <a:r>
              <a:rPr lang="zh-CN" sz="1400" spc="300">
                <a:solidFill>
                  <a:schemeClr val="tx1">
                    <a:lumMod val="50000"/>
                    <a:lumOff val="50000"/>
                    <a:alpha val="100000"/>
                  </a:schemeClr>
                </a:solidFill>
                <a:latin typeface="微软雅黑"/>
                <a:ea typeface="微软雅黑"/>
              </a:rPr>
              <a:t>：监督者有了解政府工作的权利</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参与权</a:t>
            </a:r>
            <a:r>
              <a:rPr lang="zh-CN" sz="1400" spc="300">
                <a:solidFill>
                  <a:schemeClr val="tx1">
                    <a:lumMod val="50000"/>
                    <a:lumOff val="50000"/>
                    <a:alpha val="100000"/>
                  </a:schemeClr>
                </a:solidFill>
                <a:latin typeface="微软雅黑"/>
                <a:ea typeface="微软雅黑"/>
              </a:rPr>
              <a:t>：监督者有参与政府决策的权利</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表达权</a:t>
            </a:r>
            <a:r>
              <a:rPr lang="zh-CN" sz="1400" spc="300">
                <a:solidFill>
                  <a:schemeClr val="tx1">
                    <a:lumMod val="50000"/>
                    <a:lumOff val="50000"/>
                    <a:alpha val="100000"/>
                  </a:schemeClr>
                </a:solidFill>
                <a:latin typeface="微软雅黑"/>
                <a:ea typeface="微软雅黑"/>
              </a:rPr>
              <a:t>：监督者有表达自己的意见和看法的权利</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监督权</a:t>
            </a:r>
            <a:r>
              <a:rPr lang="zh-CN" sz="1400" spc="300">
                <a:solidFill>
                  <a:schemeClr val="tx1">
                    <a:lumMod val="50000"/>
                    <a:lumOff val="50000"/>
                    <a:alpha val="100000"/>
                  </a:schemeClr>
                </a:solidFill>
                <a:latin typeface="微软雅黑"/>
                <a:ea typeface="微软雅黑"/>
              </a:rPr>
              <a:t>：监督者有对政府工作进行监察和制约的权利</a:t>
            </a:r>
            <a:endParaRPr/>
          </a:p>
        </p:txBody>
      </p:sp>
      <p:cxnSp>
        <p:nvCxnSpPr>
          <p:cNvPr id="16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6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6" name="" descr="{&quot;isTemplate&quot;:true,&quot;type&quot;:3}"/>
        <p:cNvGrpSpPr/>
        <p:nvPr/>
      </p:nvGrpSpPr>
      <p:grpSpPr>
        <a:xfrm>
          <a:off x="0" y="0"/>
          <a:ext cx="0" cy="0"/>
        </a:xfrm>
      </p:grpSpPr>
      <p:pic>
        <p:nvPicPr>
          <p:cNvPr id="16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9" name="Group 598"/>
            <p:cNvGrpSpPr/>
            <p:nvPr/>
          </p:nvGrpSpPr>
          <p:grpSpPr>
            <a:xfrm>
              <a:off x="763829" y="1414808"/>
              <a:ext cx="6972294" cy="2337649"/>
              <a:chOff x="763829" y="1414808"/>
              <a:chExt cx="6972294" cy="2337649"/>
            </a:xfrm>
          </p:grpSpPr>
          <p:sp>
            <p:nvSpPr>
              <p:cNvPr id="17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民主监督是中国社会主义民主制度的重要组成部分</a:t>
                </a:r>
                <a:endParaRPr/>
              </a:p>
            </p:txBody>
          </p:sp>
          <p:sp>
            <p:nvSpPr>
              <p:cNvPr id="17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体现了人民民主的原则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有助于保障人民的权益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有助于防止政府的腐败和滥用权力</a:t>
                </a:r>
                <a:endParaRPr/>
              </a:p>
            </p:txBody>
          </p:sp>
          <p:sp>
            <p:nvSpPr>
              <p:cNvPr id="17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7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6" name="Group 591"/>
            <p:cNvGrpSpPr/>
            <p:nvPr/>
          </p:nvGrpSpPr>
          <p:grpSpPr>
            <a:xfrm>
              <a:off x="689593" y="3949139"/>
              <a:ext cx="7078256" cy="2128975"/>
              <a:chOff x="689593" y="3949139"/>
              <a:chExt cx="7078256" cy="2128975"/>
            </a:xfrm>
          </p:grpSpPr>
          <p:sp>
            <p:nvSpPr>
              <p:cNvPr id="17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民主监督在中国政治制度中的具体体现</a:t>
                </a:r>
                <a:endParaRPr/>
              </a:p>
            </p:txBody>
          </p:sp>
          <p:sp>
            <p:nvSpPr>
              <p:cNvPr id="17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人民代表大会制度</a:t>
                </a:r>
                <a:r>
                  <a:rPr lang="zh-CN" sz="1400">
                    <a:solidFill>
                      <a:schemeClr val="tx1">
                        <a:alpha val="100000"/>
                      </a:schemeClr>
                    </a:solidFill>
                    <a:latin typeface="Microsoft Yahei"/>
                    <a:ea typeface="Microsoft Yahei"/>
                  </a:rPr>
                  <a:t>：人民通过选举产生的代表对政府进行监督</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中国共产党领导的多党合作和政治协商制度</a:t>
                </a:r>
                <a:r>
                  <a:rPr lang="zh-CN" sz="1400">
                    <a:solidFill>
                      <a:schemeClr val="tx1">
                        <a:alpha val="100000"/>
                      </a:schemeClr>
                    </a:solidFill>
                    <a:latin typeface="Microsoft Yahei"/>
                    <a:ea typeface="Microsoft Yahei"/>
                  </a:rPr>
                  <a:t>：民主党派和政协委员对政府进行监督</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基层群众自治制度</a:t>
                </a:r>
                <a:r>
                  <a:rPr lang="zh-CN" sz="1400">
                    <a:solidFill>
                      <a:schemeClr val="tx1">
                        <a:alpha val="100000"/>
                      </a:schemeClr>
                    </a:solidFill>
                    <a:latin typeface="Microsoft Yahei"/>
                    <a:ea typeface="Microsoft Yahei"/>
                  </a:rPr>
                  <a:t>：基层群众对基层政府进行监督</a:t>
                </a:r>
                <a:endParaRPr/>
              </a:p>
            </p:txBody>
          </p:sp>
          <p:sp>
            <p:nvSpPr>
              <p:cNvPr id="17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8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民主监督在中国政治制度中的地位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4" name="" descr="{&quot;isTemplate&quot;:true,&quot;type&quot;:3}"/>
        <p:cNvGrpSpPr/>
        <p:nvPr/>
      </p:nvGrpSpPr>
      <p:grpSpPr>
        <a:xfrm>
          <a:off x="0" y="0"/>
          <a:ext cx="0" cy="0"/>
        </a:xfrm>
      </p:grpSpPr>
      <p:grpSp>
        <p:nvGrpSpPr>
          <p:cNvPr id="185"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86" name=""/>
            <p:cNvGrpSpPr/>
            <p:nvPr/>
          </p:nvGrpSpPr>
          <p:grpSpPr>
            <a:xfrm>
              <a:off x="4252327" y="1207692"/>
              <a:ext cx="8485777" cy="1440001"/>
              <a:chOff x="4252327" y="1207692"/>
              <a:chExt cx="8485777" cy="1440001"/>
            </a:xfrm>
          </p:grpSpPr>
          <p:sp>
            <p:nvSpPr>
              <p:cNvPr id="187"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8"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民主监督有助于保障民主权益</a:t>
                </a:r>
                <a:endParaRPr lang="en-US" altLang="zh-CN" sz="2000" b="1">
                  <a:latin typeface="Microsoft YaHei" panose="020b0503020204020204" pitchFamily="34" charset="-122"/>
                  <a:ea typeface="Microsoft YaHei" panose="020b0503020204020204" pitchFamily="34" charset="-122"/>
                </a:endParaRPr>
              </a:p>
            </p:txBody>
          </p:sp>
          <p:sp>
            <p:nvSpPr>
              <p:cNvPr id="189"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保护人民的知情权、参与权、表达权和监督权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促进政府更好地为人民服务</a:t>
                </a:r>
                <a:endParaRPr/>
              </a:p>
            </p:txBody>
          </p:sp>
          <p:pic>
            <p:nvPicPr>
              <p:cNvPr id="190"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91" name=""/>
            <p:cNvGrpSpPr/>
            <p:nvPr/>
          </p:nvGrpSpPr>
          <p:grpSpPr>
            <a:xfrm>
              <a:off x="4252325" y="2998393"/>
              <a:ext cx="8485779" cy="1440000"/>
              <a:chOff x="4252325" y="2998393"/>
              <a:chExt cx="8485779" cy="1440000"/>
            </a:xfrm>
          </p:grpSpPr>
          <p:sp>
            <p:nvSpPr>
              <p:cNvPr id="192"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3"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民主监督有助于规范政府行为</a:t>
                </a:r>
                <a:endParaRPr lang="en-US" altLang="zh-CN" sz="2000" b="1">
                  <a:latin typeface="Microsoft YaHei" panose="020b0503020204020204" pitchFamily="34" charset="-122"/>
                  <a:ea typeface="Microsoft YaHei" panose="020b0503020204020204" pitchFamily="34" charset="-122"/>
                </a:endParaRPr>
              </a:p>
            </p:txBody>
          </p:sp>
          <p:sp>
            <p:nvSpPr>
              <p:cNvPr id="194"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防止政府滥用权力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提高政府决策的科学性和民主性</a:t>
                </a:r>
                <a:endParaRPr/>
              </a:p>
            </p:txBody>
          </p:sp>
          <p:pic>
            <p:nvPicPr>
              <p:cNvPr id="195"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96" name=""/>
            <p:cNvGrpSpPr/>
            <p:nvPr/>
          </p:nvGrpSpPr>
          <p:grpSpPr>
            <a:xfrm>
              <a:off x="4252323" y="4789093"/>
              <a:ext cx="8485781" cy="1440002"/>
              <a:chOff x="4252323" y="4789093"/>
              <a:chExt cx="8485781" cy="1440002"/>
            </a:xfrm>
          </p:grpSpPr>
          <p:sp>
            <p:nvSpPr>
              <p:cNvPr id="197"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8"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民主监督有助于促进民主发展</a:t>
                </a:r>
                <a:endParaRPr lang="en-US" altLang="zh-CN" sz="2000" b="1">
                  <a:latin typeface="Microsoft YaHei" panose="020b0503020204020204" pitchFamily="34" charset="-122"/>
                  <a:ea typeface="Microsoft YaHei" panose="020b0503020204020204" pitchFamily="34" charset="-122"/>
                </a:endParaRPr>
              </a:p>
            </p:txBody>
          </p:sp>
          <p:sp>
            <p:nvSpPr>
              <p:cNvPr id="199"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增强人民的民主意识和参与意识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为民主制度的完善和发展提供动力</a:t>
                </a:r>
                <a:endParaRPr/>
              </a:p>
            </p:txBody>
          </p:sp>
          <p:pic>
            <p:nvPicPr>
              <p:cNvPr id="200"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01"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民主监督对于民主政治发展的意义</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2" name="" descr="{&quot;isTemplate&quot;:true,&quot;type&quot;:2}"/>
        <p:cNvGrpSpPr/>
        <p:nvPr/>
      </p:nvGrpSpPr>
      <p:grpSpPr>
        <a:xfrm>
          <a:off x="0" y="0"/>
          <a:ext cx="0" cy="0"/>
        </a:xfrm>
      </p:grpSpPr>
      <p:sp>
        <p:nvSpPr>
          <p:cNvPr id="203"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民主监督的主体与对象</a:t>
            </a:r>
            <a:endParaRPr/>
          </a:p>
        </p:txBody>
      </p:sp>
      <p:sp>
        <p:nvSpPr>
          <p:cNvPr id="204"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205"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6" name="" descr="{&quot;isTemplate&quot;:true,&quot;type&quot;:3}"/>
        <p:cNvGrpSpPr/>
        <p:nvPr/>
      </p:nvGrpSpPr>
      <p:grpSpPr>
        <a:xfrm>
          <a:off x="0" y="0"/>
          <a:ext cx="0" cy="0"/>
        </a:xfrm>
      </p:grpSpPr>
      <p:sp>
        <p:nvSpPr>
          <p:cNvPr id="207"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民主监督的主体：广泛的社会参与者</a:t>
            </a:r>
            <a:endParaRPr lang="en-US" sz="3600" b="1">
              <a:latin typeface="微软雅黑"/>
              <a:ea typeface="微软雅黑"/>
            </a:endParaRPr>
          </a:p>
        </p:txBody>
      </p:sp>
      <p:sp>
        <p:nvSpPr>
          <p:cNvPr id="208"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民主监督的主体包括：</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人民</a:t>
            </a:r>
            <a:r>
              <a:rPr lang="zh-CN" sz="1400" spc="300">
                <a:solidFill>
                  <a:schemeClr val="tx1">
                    <a:lumMod val="50000"/>
                    <a:lumOff val="50000"/>
                    <a:alpha val="100000"/>
                  </a:schemeClr>
                </a:solidFill>
                <a:latin typeface="微软雅黑"/>
                <a:ea typeface="微软雅黑"/>
              </a:rPr>
              <a:t>：通过选举产生的代表或直接参与政治活动</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社会组织</a:t>
            </a:r>
            <a:r>
              <a:rPr lang="zh-CN" sz="1400" spc="300">
                <a:solidFill>
                  <a:schemeClr val="tx1">
                    <a:lumMod val="50000"/>
                    <a:lumOff val="50000"/>
                    <a:alpha val="100000"/>
                  </a:schemeClr>
                </a:solidFill>
                <a:latin typeface="微软雅黑"/>
                <a:ea typeface="微软雅黑"/>
              </a:rPr>
              <a:t>：如政党、社会团体、企事业单位等</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媒体</a:t>
            </a:r>
            <a:r>
              <a:rPr lang="zh-CN" sz="1400" spc="300">
                <a:solidFill>
                  <a:schemeClr val="tx1">
                    <a:lumMod val="50000"/>
                    <a:lumOff val="50000"/>
                    <a:alpha val="100000"/>
                  </a:schemeClr>
                </a:solidFill>
                <a:latin typeface="微软雅黑"/>
                <a:ea typeface="微软雅黑"/>
              </a:rPr>
              <a:t>：通过报道和评论对政府进行监督</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网络</a:t>
            </a:r>
            <a:r>
              <a:rPr lang="zh-CN" sz="1400" spc="300">
                <a:solidFill>
                  <a:schemeClr val="tx1">
                    <a:lumMod val="50000"/>
                    <a:lumOff val="50000"/>
                    <a:alpha val="100000"/>
                  </a:schemeClr>
                </a:solidFill>
                <a:latin typeface="微软雅黑"/>
                <a:ea typeface="微软雅黑"/>
              </a:rPr>
              <a:t>：通过网络平台对政府进行监督</a:t>
            </a:r>
            <a:endParaRPr/>
          </a:p>
        </p:txBody>
      </p:sp>
      <p:cxnSp>
        <p:nvCxnSpPr>
          <p:cNvPr id="209"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10"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1" name="" descr="{&quot;isTemplate&quot;:true,&quot;type&quot;:3}"/>
        <p:cNvGrpSpPr/>
        <p:nvPr/>
      </p:nvGrpSpPr>
      <p:grpSpPr>
        <a:xfrm>
          <a:off x="0" y="0"/>
          <a:ext cx="0" cy="0"/>
        </a:xfrm>
      </p:grpSpPr>
      <p:grpSp>
        <p:nvGrpSpPr>
          <p:cNvPr id="21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3" name=""/>
            <p:cNvGrpSpPr/>
            <p:nvPr/>
          </p:nvGrpSpPr>
          <p:grpSpPr>
            <a:xfrm>
              <a:off x="685800" y="3146904"/>
              <a:ext cx="5760000" cy="3225487"/>
              <a:chOff x="685800" y="3146904"/>
              <a:chExt cx="5760000" cy="3225487"/>
            </a:xfrm>
          </p:grpSpPr>
          <p:sp>
            <p:nvSpPr>
              <p:cNvPr id="21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政府：包括中央政府、地方政府和基层政府</a:t>
                </a:r>
                <a:endParaRPr kumimoji="1" lang="en-US" altLang="zh-CN" sz="1800" b="1">
                  <a:solidFill>
                    <a:schemeClr val="bg1"/>
                  </a:solidFill>
                  <a:latin typeface="+mj-ea"/>
                  <a:ea typeface="+mj-ea"/>
                </a:endParaRPr>
              </a:p>
            </p:txBody>
          </p:sp>
          <p:sp>
            <p:nvSpPr>
              <p:cNvPr id="21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对政府的决策进行监督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对政府的执行进行监督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对政府的廉洁进行监督</a:t>
                </a:r>
                <a:endParaRPr/>
              </a:p>
            </p:txBody>
          </p:sp>
        </p:grpSp>
        <p:grpSp>
          <p:nvGrpSpPr>
            <p:cNvPr id="216" name=""/>
            <p:cNvGrpSpPr/>
            <p:nvPr/>
          </p:nvGrpSpPr>
          <p:grpSpPr>
            <a:xfrm>
              <a:off x="6016236" y="3146904"/>
              <a:ext cx="5400000" cy="3225487"/>
              <a:chOff x="6016236" y="3146904"/>
              <a:chExt cx="5400000" cy="3225487"/>
            </a:xfrm>
          </p:grpSpPr>
          <p:sp>
            <p:nvSpPr>
              <p:cNvPr id="21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政府工作人员：包括领导干部、一般干部和执法人员</a:t>
                </a:r>
                <a:endParaRPr kumimoji="1" lang="en-US" altLang="zh-CN" sz="1800" b="1">
                  <a:solidFill>
                    <a:schemeClr val="bg1"/>
                  </a:solidFill>
                  <a:latin typeface="+mj-ea"/>
                  <a:ea typeface="+mj-ea"/>
                </a:endParaRPr>
              </a:p>
            </p:txBody>
          </p:sp>
          <p:sp>
            <p:nvSpPr>
              <p:cNvPr id="21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对工作人员的行为进行监督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对工作人员的职业操守进行监督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对工作人员的廉政情况进行监督</a:t>
                </a:r>
                <a:endParaRPr/>
              </a:p>
            </p:txBody>
          </p:sp>
        </p:grpSp>
      </p:grpSp>
      <p:sp>
        <p:nvSpPr>
          <p:cNvPr id="21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民主监督的对象：政府及其工作人员</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0" name="" descr="{&quot;isTemplate&quot;:true,&quot;type&quot;:3}"/>
        <p:cNvGrpSpPr/>
        <p:nvPr/>
      </p:nvGrpSpPr>
      <p:grpSpPr>
        <a:xfrm>
          <a:off x="0" y="0"/>
          <a:ext cx="0" cy="0"/>
        </a:xfrm>
      </p:grpSpPr>
      <p:pic>
        <p:nvPicPr>
          <p:cNvPr id="22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3" name="Group 598"/>
            <p:cNvGrpSpPr/>
            <p:nvPr/>
          </p:nvGrpSpPr>
          <p:grpSpPr>
            <a:xfrm>
              <a:off x="763829" y="1414808"/>
              <a:ext cx="6972294" cy="2337649"/>
              <a:chOff x="763829" y="1414808"/>
              <a:chExt cx="6972294" cy="2337649"/>
            </a:xfrm>
          </p:grpSpPr>
          <p:sp>
            <p:nvSpPr>
              <p:cNvPr id="22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民主监督与其他监督形式的关联</a:t>
                </a:r>
                <a:endParaRPr/>
              </a:p>
            </p:txBody>
          </p:sp>
          <p:sp>
            <p:nvSpPr>
              <p:cNvPr id="22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民主监督与</a:t>
                </a:r>
                <a:r>
                  <a:rPr lang="zh-CN" sz="1400" b="1">
                    <a:solidFill>
                      <a:schemeClr val="tx1">
                        <a:alpha val="100000"/>
                      </a:schemeClr>
                    </a:solidFill>
                    <a:latin typeface="Microsoft Yahei"/>
                    <a:ea typeface="Microsoft Yahei"/>
                  </a:rPr>
                  <a:t>法律监督</a:t>
                </a:r>
                <a:r>
                  <a:rPr lang="zh-CN" sz="1400">
                    <a:solidFill>
                      <a:schemeClr val="tx1">
                        <a:alpha val="100000"/>
                      </a:schemeClr>
                    </a:solidFill>
                    <a:latin typeface="Microsoft Yahei"/>
                    <a:ea typeface="Microsoft Yahei"/>
                  </a:rPr>
                  <a:t>：民主监督是法律监督的重要补充，两者相辅相成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民主监督与</a:t>
                </a:r>
                <a:r>
                  <a:rPr lang="zh-CN" sz="1400" b="1">
                    <a:solidFill>
                      <a:schemeClr val="tx1">
                        <a:alpha val="100000"/>
                      </a:schemeClr>
                    </a:solidFill>
                    <a:latin typeface="Microsoft Yahei"/>
                    <a:ea typeface="Microsoft Yahei"/>
                  </a:rPr>
                  <a:t>行政监督</a:t>
                </a:r>
                <a:r>
                  <a:rPr lang="zh-CN" sz="1400">
                    <a:solidFill>
                      <a:schemeClr val="tx1">
                        <a:alpha val="100000"/>
                      </a:schemeClr>
                    </a:solidFill>
                    <a:latin typeface="Microsoft Yahei"/>
                    <a:ea typeface="Microsoft Yahei"/>
                  </a:rPr>
                  <a:t>：民主监督有助于提高行政监督的效果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民主监督与</a:t>
                </a:r>
                <a:r>
                  <a:rPr lang="zh-CN" sz="1400" b="1">
                    <a:solidFill>
                      <a:schemeClr val="tx1">
                        <a:alpha val="100000"/>
                      </a:schemeClr>
                    </a:solidFill>
                    <a:latin typeface="Microsoft Yahei"/>
                    <a:ea typeface="Microsoft Yahei"/>
                  </a:rPr>
                  <a:t>舆论监督</a:t>
                </a:r>
                <a:r>
                  <a:rPr lang="zh-CN" sz="1400">
                    <a:solidFill>
                      <a:schemeClr val="tx1">
                        <a:alpha val="100000"/>
                      </a:schemeClr>
                    </a:solidFill>
                    <a:latin typeface="Microsoft Yahei"/>
                    <a:ea typeface="Microsoft Yahei"/>
                  </a:rPr>
                  <a:t>：民主监督为舆论监督提供支持和保障</a:t>
                </a:r>
                <a:endParaRPr/>
              </a:p>
            </p:txBody>
          </p:sp>
          <p:sp>
            <p:nvSpPr>
              <p:cNvPr id="22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2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0" name="Group 591"/>
            <p:cNvGrpSpPr/>
            <p:nvPr/>
          </p:nvGrpSpPr>
          <p:grpSpPr>
            <a:xfrm>
              <a:off x="689593" y="3949139"/>
              <a:ext cx="7078256" cy="2128975"/>
              <a:chOff x="689593" y="3949139"/>
              <a:chExt cx="7078256" cy="2128975"/>
            </a:xfrm>
          </p:grpSpPr>
          <p:sp>
            <p:nvSpPr>
              <p:cNvPr id="23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民主监督与其他监督形式的区别</a:t>
                </a:r>
                <a:endParaRPr/>
              </a:p>
            </p:txBody>
          </p:sp>
          <p:sp>
            <p:nvSpPr>
              <p:cNvPr id="23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民主监督的主体是人民和社会组织，具有广泛性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民主监督的对象是政府及其工作人员，具有针对性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民主监督的方式是多种多样，包括选举、参与、表达和监督等</a:t>
                </a:r>
                <a:endParaRPr/>
              </a:p>
            </p:txBody>
          </p:sp>
          <p:sp>
            <p:nvSpPr>
              <p:cNvPr id="23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3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3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民主监督与其他监督形式的关联与区别</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民主监督的方式与途径</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人大监督是指人民通过人民代表大会及其常务委员会对政府进行监督</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人民代表大会：国家权力机关，代表人民行使国家权力</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人民代表大会常务委员会：人民代表大会的常设机构，负责监督政府工作</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人大监督的方式和途径</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立法监督</a:t>
                </a:r>
                <a:r>
                  <a:rPr lang="zh-CN" sz="1400">
                    <a:solidFill>
                      <a:schemeClr val="tx1">
                        <a:alpha val="100000"/>
                      </a:schemeClr>
                    </a:solidFill>
                    <a:latin typeface="Microsoft Yahei"/>
                    <a:ea typeface="Microsoft Yahei"/>
                  </a:rPr>
                  <a:t>：制定法律、法规，规范政府行为</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预算监督</a:t>
                </a:r>
                <a:r>
                  <a:rPr lang="zh-CN" sz="1400">
                    <a:solidFill>
                      <a:schemeClr val="tx1">
                        <a:alpha val="100000"/>
                      </a:schemeClr>
                    </a:solidFill>
                    <a:latin typeface="Microsoft Yahei"/>
                    <a:ea typeface="Microsoft Yahei"/>
                  </a:rPr>
                  <a:t>：审查政府的预算和决算，确保政府资金使用合理</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执法检查</a:t>
                </a:r>
                <a:r>
                  <a:rPr lang="zh-CN" sz="1400">
                    <a:solidFill>
                      <a:schemeClr val="tx1">
                        <a:alpha val="100000"/>
                      </a:schemeClr>
                    </a:solidFill>
                    <a:latin typeface="Microsoft Yahei"/>
                    <a:ea typeface="Microsoft Yahei"/>
                  </a:rPr>
                  <a:t>：对政府工作进行检查，发现问题并提出改进意见</a:t>
                </a:r>
                <a:endParaRPr/>
              </a:p>
              <a:p>
                <a:pPr marL="0" lvl="0" indent="-203200">
                  <a:lnSpc>
                    <a:spcPct val="130000"/>
                  </a:lnSpc>
                  <a:buFont typeface="Arial" pitchFamily="34" charset="0"/>
                  <a:buChar char="•"/>
                </a:pPr>
                <a:r>
                  <a:rPr lang="zh-CN" sz="1400" b="1">
                    <a:solidFill>
                      <a:schemeClr val="tx1">
                        <a:alpha val="100000"/>
                      </a:schemeClr>
                    </a:solidFill>
                    <a:latin typeface="Microsoft Yahei"/>
                    <a:ea typeface="Microsoft Yahei"/>
                  </a:rPr>
                  <a:t>质询</a:t>
                </a:r>
                <a:r>
                  <a:rPr lang="zh-CN" sz="1400">
                    <a:solidFill>
                      <a:schemeClr val="tx1">
                        <a:alpha val="100000"/>
                      </a:schemeClr>
                    </a:solidFill>
                    <a:latin typeface="Microsoft Yahei"/>
                    <a:ea typeface="Microsoft Yahei"/>
                  </a:rPr>
                  <a:t>：对政府工作提出质询，要求政府作出解释和说明</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人大监督：宪法赋予的权力</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https://d.book118.com/457136146144006043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高中政治必修二：民主监督理论与实践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2024-09-17T18:20:25.423</cp:lastPrinted>
  <dcterms:created xsi:type="dcterms:W3CDTF">2024-09-17T10:20:25Z</dcterms:created>
  <dcterms:modified xsi:type="dcterms:W3CDTF">2024-09-17T10:20:27Z</dcterms:modified>
</cp:coreProperties>
</file>