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RSBWM+MS-UIGothic"/>
      <p:regular r:id="rId15"/>
    </p:embeddedFont>
    <p:embeddedFont>
      <p:font typeface="FDAGFL+OQMCMD+MicrosoftYaHei"/>
      <p:regular r:id="rId16"/>
    </p:embeddedFont>
    <p:embeddedFont>
      <p:font typeface="APNNUQ+DWCRCJ+ArialMT"/>
      <p:regular r:id="rId17"/>
    </p:embeddedFont>
    <p:embeddedFont>
      <p:font typeface="TGNSWV+BJHQSB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9C668-0DB9-42A1-85C0-F699D4BF5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EC9E0-9CC2-43F9-89B7-52F46F3B8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74F11-D1FC-42E1-80C0-81CAEE0D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878AA-B294-4014-8156-3F658EADA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0EE328-DFF3-4E21-99CE-5EA82992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26630-1AB3-4108-A104-CD3D6612F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83384-B02D-4417-A6E6-A7C93E83E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9FD71-7738-412C-ACDA-960263255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3C30E-BD89-41D8-8B48-9B891772D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1A852-D3AC-42E1-BBC3-C04CCC937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2686B-FE2E-4DC1-87DF-ACCFACED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60150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600825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对</a:t>
            </a:r>
            <a:r>
              <a:rPr sz="4950">
                <a:solidFill>
                  <a:srgbClr val="4E1B04"/>
                </a:solidFill>
                <a:latin typeface="ORSBWM+MS-UIGothic"/>
                <a:cs typeface="ORSBWM+MS-UIGothic"/>
              </a:rPr>
              <a:t>商品和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劳务</a:t>
            </a:r>
            <a:r>
              <a:rPr sz="4950">
                <a:solidFill>
                  <a:srgbClr val="4E1B04"/>
                </a:solidFill>
                <a:latin typeface="ORSBWM+MS-UIGothic"/>
                <a:cs typeface="ORSBWM+MS-UIGothic"/>
              </a:rPr>
              <a:t>的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4E1B04"/>
                </a:solidFill>
                <a:latin typeface="ORSBWM+MS-UIGothic"/>
                <a:cs typeface="ORSBWM+MS-UIGothic"/>
              </a:rPr>
              <a:t>税</a:t>
            </a:r>
          </a:p>
          <a:p>
            <a:pPr marL="0" marR="0">
              <a:lnSpc>
                <a:spcPts val="4950"/>
              </a:lnSpc>
              <a:spcBef>
                <a:spcPts val="98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4E1B04"/>
                </a:solidFill>
                <a:latin typeface="ORSBWM+MS-UIGothic"/>
                <a:cs typeface="ORSBWM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OF</a:t>
            </a:r>
            <a:r>
              <a:rPr sz="1250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FDAGFL+OQMCMD+MicrosoftYaHei"/>
                <a:cs typeface="FDAGFL+OQMCMD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50659" y="4489005"/>
            <a:ext cx="4790382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APNNUQ+DWCRCJ+ArialMT"/>
                <a:cs typeface="APNNUQ+DWCRCJ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ORSBWM+MS-UIGothic"/>
                <a:cs typeface="ORSBWM+MS-UIGothic"/>
              </a:rPr>
              <a:t>商品和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劳务</a:t>
            </a:r>
            <a:r>
              <a:rPr sz="2400">
                <a:solidFill>
                  <a:srgbClr val="4E1B04"/>
                </a:solidFill>
                <a:latin typeface="ORSBWM+MS-UIGothic"/>
                <a:cs typeface="ORSBWM+MS-UIGothic"/>
              </a:rPr>
              <a:t>税的未来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4E1B04"/>
                </a:solidFill>
                <a:latin typeface="ORSBWM+MS-UIGothic"/>
                <a:cs typeface="ORSBWM+MS-UIGothic"/>
              </a:rPr>
              <a:t>展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TGNSWV+BJHQSB+MicrosoftYaHei-Bold"/>
                <a:cs typeface="TGNSWV+BJHQS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35225" y="2978761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ORSBWM+MS-UIGothic"/>
                <a:cs typeface="ORSBWM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ORSBWM+MS-UIGothic"/>
                <a:cs typeface="ORSBWM+MS-UIGothic"/>
              </a:rPr>
              <a:t>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题简</a:t>
            </a:r>
            <a:r>
              <a:rPr sz="3000">
                <a:solidFill>
                  <a:srgbClr val="4E1B04"/>
                </a:solidFill>
                <a:latin typeface="ORSBWM+MS-UIGothic"/>
                <a:cs typeface="ORSBWM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商品和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税是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商品和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的交易行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征收的一种税。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征收商品和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税的目的是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了增加国家的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政收入，同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调节经济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的运行。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商品和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税是各国税收体系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中的重要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成部分，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于促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经济发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展、保障国家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政收入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具有重要意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ORSBWM+MS-UIGothic"/>
                <a:cs typeface="ORSBW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ORSBWM+MS-UIGothic"/>
                <a:cs typeface="ORSBWM+MS-UIGothic"/>
              </a:rPr>
              <a:t>目的和目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62954" y="147230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理解商品和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对经济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的影响，包括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者、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、国家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政等方面的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24175" y="1815203"/>
            <a:ext cx="24098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了解商品和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税的基本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概念、特点及征收方式。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709034" y="3305632"/>
            <a:ext cx="5994180" cy="17755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30"/>
              </a:lnSpc>
              <a:spcBef>
                <a:spcPct val="0"/>
              </a:spcBef>
              <a:spcAft>
                <a:spcPct val="0"/>
              </a:spcAft>
            </a:pPr>
            <a:r>
              <a:rPr sz="5500">
                <a:solidFill>
                  <a:srgbClr val="FFFFFF"/>
                </a:solidFill>
                <a:latin typeface="TGNSWV+BJHQSB+MicrosoftYaHei-Bold"/>
                <a:cs typeface="TGNSWV+BJHQSB+MicrosoftYaHei-Bold"/>
              </a:rPr>
              <a:t>A</a:t>
            </a:r>
            <a:r>
              <a:rPr sz="5500" spc="624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TGNSWV+BJHQSB+MicrosoftYaHei-Bold"/>
                <a:cs typeface="TGNSWV+BJHQSB+MicrosoftYaHei-Bold"/>
              </a:rPr>
              <a:t>B</a:t>
            </a:r>
            <a:r>
              <a:rPr sz="5500" spc="646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TGNSWV+BJHQSB+MicrosoftYaHei-Bold"/>
                <a:cs typeface="TGNSWV+BJHQSB+MicrosoftYaHei-Bold"/>
              </a:rPr>
              <a:t>C</a:t>
            </a:r>
            <a:r>
              <a:rPr sz="5500" spc="616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TGNSWV+BJHQSB+MicrosoftYaHei-Bold"/>
                <a:cs typeface="TGNSWV+BJHQSB+MicrosoftYaHei-Bold"/>
              </a:rPr>
              <a:t>D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332344" y="481176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如何合理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置商品和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393565" y="4990203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掌握商品和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税的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332344" y="515466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税，以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税收公平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393565" y="5333103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方法和征收管理流程。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332344" y="549756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和社会公正。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TGNSWV+BJHQSB+MicrosoftYaHei-Bold"/>
                <a:cs typeface="TGNSWV+BJHQS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ORSBWM+MS-UIGothic"/>
                <a:cs typeface="ORSBWM+MS-UIGothic"/>
              </a:rPr>
              <a:t>商品和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劳务</a:t>
            </a:r>
            <a:r>
              <a:rPr sz="4500">
                <a:solidFill>
                  <a:srgbClr val="4E1B04"/>
                </a:solidFill>
                <a:latin typeface="ORSBWM+MS-UIGothic"/>
                <a:cs typeface="ORSBWM+MS-UIGothic"/>
              </a:rPr>
              <a:t>税的基</a:t>
            </a:r>
          </a:p>
          <a:p>
            <a:pPr marL="1428750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ORSBWM+MS-UIGothic"/>
                <a:cs typeface="ORSBWM+MS-UIGothic"/>
              </a:rPr>
              <a:t>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ORSBWM+MS-UIGothic"/>
                <a:cs typeface="ORSBWM+MS-UIGothic"/>
              </a:rPr>
              <a:t>定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E1B04"/>
                </a:solidFill>
                <a:latin typeface="ORSBWM+MS-UIGothic"/>
                <a:cs typeface="ORSBWM+MS-UIGothic"/>
              </a:rPr>
              <a:t>与性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ORSBWM+MS-UIGothic"/>
                <a:cs typeface="ORSBWM+MS-UIGothic"/>
              </a:rPr>
              <a:t>定</a:t>
            </a:r>
            <a:r>
              <a:rPr sz="1550">
                <a:solidFill>
                  <a:srgbClr val="4E1B0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商品和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税是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商品和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转额</a:t>
            </a: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征收的一种税。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ORSBWM+MS-UIGothic"/>
                <a:cs typeface="ORSBWM+MS-UIGothic"/>
              </a:rPr>
              <a:t>性</a:t>
            </a:r>
            <a:r>
              <a:rPr sz="1550">
                <a:solidFill>
                  <a:srgbClr val="4E1B04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商品和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税是一种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接税，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人可以将税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负转</a:t>
            </a: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他人，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因此具有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ORSBWM+MS-UIGothic"/>
                <a:cs typeface="ORSBWM+MS-UIGothic"/>
              </a:rPr>
              <a:t>蔽性。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ORSBWM+MS-UIGothic"/>
                <a:cs typeface="ORSBWM+MS-UIGothic"/>
              </a:rPr>
              <a:t>商品和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劳务</a:t>
            </a:r>
            <a:r>
              <a:rPr sz="3000">
                <a:solidFill>
                  <a:srgbClr val="4E1B04"/>
                </a:solidFill>
                <a:latin typeface="ORSBWM+MS-UIGothic"/>
                <a:cs typeface="ORSBWM+MS-UIGothic"/>
              </a:rPr>
              <a:t>税的特点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ORSBWM+MS-UIGothic"/>
                <a:cs typeface="ORSBWM+MS-UIGothic"/>
              </a:rPr>
              <a:t>普遍征收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6005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商品和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税在生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和流通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环节对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所有商品和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务进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行征收，覆盖面广。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ORSBWM+MS-UIGothic"/>
                <a:cs typeface="ORSBWM+MS-UIGothic"/>
              </a:rPr>
              <a:t>征收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简</a:t>
            </a:r>
            <a:r>
              <a:rPr sz="2300">
                <a:solidFill>
                  <a:srgbClr val="4E1B04"/>
                </a:solidFill>
                <a:latin typeface="ORSBWM+MS-UIGothic"/>
                <a:cs typeface="ORSBWM+MS-UIGothic"/>
              </a:rPr>
              <a:t>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商品和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税一般采用从价或从量征收的方式，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征收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便，便于管理。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ORSBWM+MS-UIGothic"/>
                <a:cs typeface="ORSBWM+MS-UIGothic"/>
              </a:rPr>
              <a:t>税收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负</a:t>
            </a:r>
            <a:r>
              <a:rPr sz="2300" spc="25">
                <a:solidFill>
                  <a:srgbClr val="4E1B04"/>
                </a:solidFill>
                <a:latin typeface="ORSBWM+MS-UIGothic"/>
                <a:cs typeface="ORSBWM+MS-UIGothic"/>
              </a:rPr>
              <a:t>担不易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转</a:t>
            </a:r>
            <a:r>
              <a:rPr sz="2300">
                <a:solidFill>
                  <a:srgbClr val="4E1B04"/>
                </a:solidFill>
                <a:latin typeface="ORSBWM+MS-UIGothic"/>
                <a:cs typeface="ORSBWM+MS-UIGothic"/>
              </a:rPr>
              <a:t>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5269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于所得税而言，商品和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税的税收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担更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容易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者，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者利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ORSBWM+MS-UIGothic"/>
                <a:cs typeface="ORSBWM+MS-UIGothic"/>
              </a:rPr>
              <a:t>商品和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劳务</a:t>
            </a:r>
            <a:r>
              <a:rPr sz="3000">
                <a:solidFill>
                  <a:srgbClr val="4E1B04"/>
                </a:solidFill>
                <a:latin typeface="ORSBWM+MS-UIGothic"/>
                <a:cs typeface="ORSBWM+MS-UIGothic"/>
              </a:rPr>
              <a:t>税的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E1B04"/>
                </a:solidFill>
                <a:latin typeface="ORSBWM+MS-UIGothic"/>
                <a:cs typeface="ORSBWM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GNSWV+BJHQSB+MicrosoftYaHei-Bold"/>
                <a:cs typeface="TGNSWV+BJHQS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GNSWV+BJHQSB+MicrosoftYaHei-Bold"/>
                <a:cs typeface="TGNSWV+BJHQS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GNSWV+BJHQSB+MicrosoftYaHei-Bold"/>
                <a:cs typeface="TGNSWV+BJHQS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E1B04"/>
                </a:solidFill>
                <a:latin typeface="ORSBWM+MS-UIGothic"/>
                <a:cs typeface="ORSBWM+MS-UIGothic"/>
              </a:rPr>
              <a:t>增</a:t>
            </a: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值</a:t>
            </a:r>
            <a:r>
              <a:rPr sz="2000">
                <a:solidFill>
                  <a:srgbClr val="4E1B04"/>
                </a:solidFill>
                <a:latin typeface="ORSBWM+MS-UIGothic"/>
                <a:cs typeface="ORSBWM+MS-UIGothic"/>
              </a:rPr>
              <a:t>税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E1B04"/>
                </a:solidFill>
                <a:latin typeface="ORSBWM+MS-UIGothic"/>
                <a:cs typeface="ORSBWM+MS-UIGothic"/>
              </a:rPr>
              <a:t>消</a:t>
            </a: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费</a:t>
            </a:r>
            <a:r>
              <a:rPr sz="2000">
                <a:solidFill>
                  <a:srgbClr val="4E1B04"/>
                </a:solidFill>
                <a:latin typeface="ORSBWM+MS-UIGothic"/>
                <a:cs typeface="ORSBWM+MS-UIGothic"/>
              </a:rPr>
              <a:t>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E1B04"/>
                </a:solidFill>
                <a:latin typeface="ORSBWM+MS-UIGothic"/>
                <a:cs typeface="ORSBWM+MS-UIGothic"/>
              </a:rPr>
              <a:t>关税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商品和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的增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值额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收的一种税，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行多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征收、抵扣制度。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特定商品和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征收的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一种税，主要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高价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高档次的消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品。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对进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口商品征收的一种税，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用于保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国内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ORSBWM+MS-UIGothic"/>
                <a:cs typeface="ORSBW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TGNSWV+BJHQSB+MicrosoftYaHei-Bold"/>
                <a:cs typeface="TGNSWV+BJHQS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ORSBWM+MS-UIGothic"/>
                <a:cs typeface="ORSBWM+MS-UIGothic"/>
              </a:rPr>
              <a:t>商品和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劳务</a:t>
            </a:r>
            <a:r>
              <a:rPr sz="4500">
                <a:solidFill>
                  <a:srgbClr val="4E1B04"/>
                </a:solidFill>
                <a:latin typeface="ORSBWM+MS-UIGothic"/>
                <a:cs typeface="ORSBWM+MS-UIGothic"/>
              </a:rPr>
              <a:t>税的征</a:t>
            </a:r>
          </a:p>
          <a:p>
            <a:pPr marL="1428750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ORSBWM+MS-UIGothic"/>
                <a:cs typeface="ORSBWM+MS-UIGothic"/>
              </a:rPr>
              <a:t>收方式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https://d.book118.com/457160150031006053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ORSBWM+MS-UIGothic</vt:lpstr>
      <vt:lpstr>FDAGFL+OQMCMD+MicrosoftYaHei</vt:lpstr>
      <vt:lpstr>APNNUQ+DWCRCJ+ArialMT</vt:lpstr>
      <vt:lpstr>Times New Roman</vt:lpstr>
      <vt:lpstr>TGNSWV+BJHQSB+MicrosoftYaHei-Bold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2024-09-26T23:51:55.680</cp:lastPrinted>
  <dcterms:created xsi:type="dcterms:W3CDTF">2024-09-26T15:51:55Z</dcterms:created>
  <dcterms:modified xsi:type="dcterms:W3CDTF">2024-09-26T15:51:56Z</dcterms:modified>
</cp:coreProperties>
</file>