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NHNJD+VHWQFK+ArialMT"/>
      <p:regular r:id="rId15"/>
    </p:embeddedFont>
    <p:embeddedFont>
      <p:font typeface="ENTBJO+MS-UIGothic"/>
      <p:regular r:id="rId16"/>
    </p:embeddedFont>
    <p:embeddedFont>
      <p:font typeface="BHVJLO+FIOMMB+MicrosoftYaHei"/>
      <p:regular r:id="rId17"/>
    </p:embeddedFont>
    <p:embeddedFont>
      <p:font typeface="CORELQ+OPODUR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0B356-7FE9-4FF4-A2B4-CEBA86F55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5A3CD-6989-4A4C-9318-BCD7DDAC9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47FB8-C330-4284-8057-7CE175D66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F0BA2-27A5-4BCA-BF20-C92F63C3B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5DFFE1-70AB-415A-9A6C-6303F0390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66380A-1951-411E-834D-C7073BB90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E1E3E-EFDA-4A18-B66C-C683EF889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060A6-9074-4048-ACB1-5C9156222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2ED4F-23C8-4231-B007-5BD1E3FDC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547C9-8FE7-4078-8C71-BDDF8AF16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0A6DF-B8F3-4EC6-8EF6-28F5A2D35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65123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490782" cy="13329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CNHNJD+VHWQFK+ArialMT"/>
                <a:cs typeface="CNHNJD+VHWQF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ENTBJO+MS-UIGothic"/>
                <a:cs typeface="ENTBJO+MS-UIGothic"/>
              </a:rPr>
              <a:t>数学基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BEA8"/>
                </a:solidFill>
                <a:latin typeface="ENTBJO+MS-UIGothic"/>
                <a:cs typeface="ENTBJO+MS-UIGothic"/>
              </a:rPr>
              <a:t>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CNHNJD+VHWQFK+ArialMT"/>
                <a:cs typeface="CNHNJD+VHWQF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ENTBJO+MS-UIGothic"/>
                <a:cs typeface="ENTBJO+MS-UIGothic"/>
              </a:rPr>
              <a:t>解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00BEA8"/>
                </a:solidFill>
                <a:latin typeface="ENTBJO+MS-UIGothic"/>
                <a:cs typeface="ENTBJO+MS-UIGothic"/>
              </a:rPr>
              <a:t>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BHVJLO+FIOMMB+MicrosoftYaHei"/>
                <a:cs typeface="BHVJLO+FIOMMB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3314890"/>
            <a:ext cx="2490585" cy="18813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CNHNJD+VHWQFK+ArialMT"/>
                <a:cs typeface="CNHNJD+VHWQF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ENTBJO+MS-UIGothic"/>
                <a:cs typeface="ENTBJO+MS-UIGothic"/>
              </a:rPr>
              <a:t>易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错题</a:t>
            </a:r>
            <a:r>
              <a:rPr sz="2400">
                <a:solidFill>
                  <a:srgbClr val="00BEA8"/>
                </a:solidFill>
                <a:latin typeface="ENTBJO+MS-UIGothic"/>
                <a:cs typeface="ENTBJO+MS-UIGothic"/>
              </a:rPr>
              <a:t>型解析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CNHNJD+VHWQFK+ArialMT"/>
                <a:cs typeface="CNHNJD+VHWQF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练习题</a:t>
            </a:r>
            <a:r>
              <a:rPr sz="2400">
                <a:solidFill>
                  <a:srgbClr val="00BEA8"/>
                </a:solidFill>
                <a:latin typeface="ENTBJO+MS-UIGothic"/>
                <a:cs typeface="ENTBJO+MS-UIGothic"/>
              </a:rPr>
              <a:t>与答案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CNHNJD+VHWQFK+ArialMT"/>
                <a:cs typeface="CNHNJD+VHWQF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EA8"/>
                </a:solidFill>
                <a:latin typeface="ENTBJO+MS-UIGothic"/>
                <a:cs typeface="ENTBJO+MS-UIGothic"/>
              </a:rPr>
              <a:t>与建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ENTBJO+MS-UIGothic"/>
                <a:cs typeface="ENTBJO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CORELQ+OPODUR+MicrosoftYaHei-Bold"/>
                <a:cs typeface="CORELQ+OPODU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ENTBJO+MS-UIGothic"/>
                <a:cs typeface="ENTBJO+MS-UIGothic"/>
              </a:rPr>
              <a:t>数学基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FFFFFF"/>
                </a:solidFill>
                <a:latin typeface="ENTBJO+MS-UIGothic"/>
                <a:cs typeface="ENTBJO+MS-UIGothic"/>
              </a:rPr>
              <a:t>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ENTBJO+MS-UIGothic"/>
                <a:cs typeface="ENTBJO+MS-UIGothic"/>
              </a:rPr>
              <a:t>分数和小数的理解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HVJLO+FIOMMB+MicrosoftYaHei"/>
                <a:cs typeface="BHVJLO+FIOMMB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HVJLO+FIOMMB+MicrosoftYaHei"/>
                <a:cs typeface="BHVJLO+FIOMMB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HVJLO+FIOMMB+MicrosoftYaHei"/>
                <a:cs typeface="BHVJLO+FIOMMB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HVJLO+FIOMMB+MicrosoftYaHei"/>
                <a:cs typeface="BHVJLO+FIOMMB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983354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ENTBJO+MS-UIGothic"/>
                <a:cs typeface="ENTBJO+MS-UIGothic"/>
              </a:rPr>
              <a:t>分数和小数的定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2813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ENTBJO+MS-UIGothic"/>
                <a:cs typeface="ENTBJO+MS-UIGothic"/>
              </a:rPr>
              <a:t>分数与小数的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ENTBJO+MS-UIGothic"/>
                <a:cs typeface="ENTBJO+MS-UIGothic"/>
              </a:rPr>
              <a:t>易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错</a:t>
            </a:r>
            <a:r>
              <a:rPr sz="1550" spc="25">
                <a:solidFill>
                  <a:srgbClr val="00BEA8"/>
                </a:solidFill>
                <a:latin typeface="ENTBJO+MS-UIGothic"/>
                <a:cs typeface="ENTBJO+MS-UIGothic"/>
              </a:rPr>
              <a:t>点解析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ENTBJO+MS-UIGothic"/>
                <a:cs typeface="ENTBJO+MS-UIGothic"/>
              </a:rPr>
              <a:t>面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积</a:t>
            </a:r>
            <a:r>
              <a:rPr sz="3000">
                <a:solidFill>
                  <a:srgbClr val="00BEA8"/>
                </a:solidFill>
                <a:latin typeface="ENTBJO+MS-UIGothic"/>
                <a:cs typeface="ENTBJO+MS-UIGothic"/>
              </a:rPr>
              <a:t>和周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BEA8"/>
                </a:solidFill>
                <a:latin typeface="ENTBJO+MS-UIGothic"/>
                <a:cs typeface="ENTBJO+MS-UIGothic"/>
              </a:rPr>
              <a:t>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EA8"/>
                </a:solidFill>
                <a:latin typeface="ENTBJO+MS-UIGothic"/>
                <a:cs typeface="ENTBJO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3514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ENTBJO+MS-UIGothic"/>
                <a:cs typeface="ENTBJO+MS-UIGothic"/>
              </a:rPr>
              <a:t>面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积计</a:t>
            </a:r>
            <a:r>
              <a:rPr sz="2000">
                <a:solidFill>
                  <a:srgbClr val="FFFFFF"/>
                </a:solidFill>
                <a:latin typeface="ENTBJO+MS-UIGothic"/>
                <a:cs typeface="ENTBJO+MS-UIGothic"/>
              </a:rPr>
              <a:t>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ENTBJO+MS-UIGothic"/>
                <a:cs typeface="ENTBJO+MS-UIGothic"/>
              </a:rPr>
              <a:t>周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长计</a:t>
            </a:r>
            <a:r>
              <a:rPr sz="2000">
                <a:solidFill>
                  <a:srgbClr val="FFFFFF"/>
                </a:solidFill>
                <a:latin typeface="ENTBJO+MS-UIGothic"/>
                <a:cs typeface="ENTBJO+MS-UIGothic"/>
              </a:rPr>
              <a:t>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ENTBJO+MS-UIGothic"/>
                <a:cs typeface="ENTBJO+MS-UIGothic"/>
              </a:rPr>
              <a:t>易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错</a:t>
            </a:r>
            <a:r>
              <a:rPr sz="2000" spc="25">
                <a:solidFill>
                  <a:srgbClr val="FFFFFF"/>
                </a:solidFill>
                <a:latin typeface="ENTBJO+MS-UIGothic"/>
                <a:cs typeface="ENTBJO+MS-UIGothic"/>
              </a:rPr>
              <a:t>点解析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90750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是二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维图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形所占的</a:t>
            </a:r>
          </a:p>
          <a:p>
            <a:pPr marL="24764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平面大小，通常用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BHVJLO+FIOMMB+MicrosoftYaHei"/>
                <a:cs typeface="BHVJLO+FIOMMB+MicrosoftYaHei"/>
              </a:rPr>
              <a:t>×</a:t>
            </a:r>
          </a:p>
          <a:p>
            <a:pPr marL="120014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或底</a:t>
            </a:r>
            <a:r>
              <a:rPr sz="1500">
                <a:solidFill>
                  <a:srgbClr val="FFFDFD"/>
                </a:solidFill>
                <a:latin typeface="BHVJLO+FIOMMB+MicrosoftYaHei"/>
                <a:cs typeface="BHVJLO+FIOMMB+MicrosoftYaHei"/>
              </a:rPr>
              <a:t>×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高来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算。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是二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维图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界的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总长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度，通常用四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之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和来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算。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学生容易将面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和周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混淆，如将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方形的周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86460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掌握面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和周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算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648460" y="535405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方法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257665" y="55255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长误认为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FFFDFD"/>
                </a:solidFill>
                <a:latin typeface="ENTBJO+MS-UIGothic"/>
                <a:cs typeface="ENTBJO+MS-UIGothic"/>
              </a:rPr>
              <a:t>的两倍。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ENTBJO+MS-UIGothic"/>
                <a:cs typeface="ENTBJO+MS-UIGothic"/>
              </a:rPr>
              <a:t>代数表达式的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EA8"/>
                </a:solidFill>
                <a:latin typeface="ENTBJO+MS-UIGothic"/>
                <a:cs typeface="ENTBJO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93850" y="34829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77334" y="34829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ENTBJO+MS-UIGothic"/>
                <a:cs typeface="ENTBJO+MS-UIGothic"/>
              </a:rPr>
              <a:t>代数式的定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38925" y="348297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ENTBJO+MS-UIGothic"/>
                <a:cs typeface="ENTBJO+MS-UIGothic"/>
              </a:rPr>
              <a:t>代数式的运算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顺</a:t>
            </a:r>
            <a:r>
              <a:rPr sz="1600">
                <a:solidFill>
                  <a:srgbClr val="00A5B2"/>
                </a:solidFill>
                <a:latin typeface="ENTBJO+MS-UIGothic"/>
                <a:cs typeface="ENTBJO+MS-UIGothic"/>
              </a:rPr>
              <a:t>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10419" y="3482975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ENTBJO+MS-UIGothic"/>
                <a:cs typeface="ENTBJO+MS-UIGothic"/>
              </a:rPr>
              <a:t>易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错</a:t>
            </a:r>
            <a:r>
              <a:rPr sz="1600">
                <a:solidFill>
                  <a:srgbClr val="00A5B2"/>
                </a:solidFill>
                <a:latin typeface="ENTBJO+MS-UIGothic"/>
                <a:cs typeface="ENTBJO+MS-UIGothic"/>
              </a:rPr>
              <a:t>点解析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CORELQ+OPODUR+MicrosoftYaHei-Bold"/>
                <a:cs typeface="CORELQ+OPODU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ENTBJO+MS-UIGothic"/>
                <a:cs typeface="ENTBJO+MS-UIGothic"/>
              </a:rPr>
              <a:t>解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4500">
                <a:solidFill>
                  <a:srgbClr val="FFFFFF"/>
                </a:solidFill>
                <a:latin typeface="ENTBJO+MS-UIGothic"/>
                <a:cs typeface="ENTBJO+MS-UIGothic"/>
              </a:rPr>
              <a:t>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逻辑</a:t>
            </a:r>
            <a:r>
              <a:rPr sz="3000">
                <a:solidFill>
                  <a:srgbClr val="00BEA8"/>
                </a:solidFill>
                <a:latin typeface="ENTBJO+MS-UIGothic"/>
                <a:cs typeface="ENTBJO+MS-UIGothic"/>
              </a:rPr>
              <a:t>推理技巧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推理是解决数学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的重要技巧，通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分析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中的条件和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结论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，运用推理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方法找出解决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的途径。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ENTBJO+MS-UIGothic"/>
                <a:cs typeface="ENTBJO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在解决数学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问题时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，学生需要学会运用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推理技巧，根据已知条件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行推理，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逐步推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结论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。例如，在解决几何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问题时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，学生可以通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分析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形的形状、大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小、位置等关系，运用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推理技巧找出解决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的关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FFFFFF"/>
                </a:solidFill>
                <a:latin typeface="ENTBJO+MS-UIGothic"/>
                <a:cs typeface="ENTBJO+MS-UIGothic"/>
              </a:rPr>
              <a:t>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ENTBJO+MS-UIGothic"/>
                <a:cs typeface="ENTBJO+MS-UIGothic"/>
              </a:rPr>
              <a:t>几何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BEA8"/>
                </a:solidFill>
                <a:latin typeface="ENTBJO+MS-UIGothic"/>
                <a:cs typeface="ENTBJO+MS-UIGothic"/>
              </a:rPr>
              <a:t>形的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变换</a:t>
            </a:r>
            <a:r>
              <a:rPr sz="3000">
                <a:solidFill>
                  <a:srgbClr val="00BEA8"/>
                </a:solidFill>
                <a:latin typeface="ENTBJO+MS-UIGothic"/>
                <a:cs typeface="ENTBJO+MS-UIGothic"/>
              </a:rPr>
              <a:t>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NTBJO+MS-UIGothic"/>
                <a:cs typeface="ENTBJO+MS-UIGothic"/>
              </a:rPr>
              <a:t>几何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ENTBJO+MS-UIGothic"/>
                <a:cs typeface="ENTBJO+MS-UIGothic"/>
              </a:rPr>
              <a:t>形的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FFFFFF"/>
                </a:solidFill>
                <a:latin typeface="ENTBJO+MS-UIGothic"/>
                <a:cs typeface="ENTBJO+MS-UIGothic"/>
              </a:rPr>
              <a:t>是解决几何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ENTBJO+MS-UIGothic"/>
                <a:cs typeface="ENTBJO+MS-UIGothic"/>
              </a:rPr>
              <a:t>的重要技巧，通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过图</a:t>
            </a:r>
            <a:r>
              <a:rPr sz="1500">
                <a:solidFill>
                  <a:srgbClr val="FFFFFF"/>
                </a:solidFill>
                <a:latin typeface="ENTBJO+MS-UIGothic"/>
                <a:cs typeface="ENTBJO+MS-UIGothic"/>
              </a:rPr>
              <a:t>形的平移、旋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ENTBJO+MS-UIGothic"/>
                <a:cs typeface="ENTBJO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ENTBJO+MS-UIGothic"/>
                <a:cs typeface="ENTBJO+MS-UIGothic"/>
              </a:rPr>
              <a:t>称等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FFFFFF"/>
                </a:solidFill>
                <a:latin typeface="ENTBJO+MS-UIGothic"/>
                <a:cs typeface="ENTBJO+MS-UIGothic"/>
              </a:rPr>
              <a:t>，可以将复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杂问题转</a:t>
            </a:r>
            <a:r>
              <a:rPr sz="1500">
                <a:solidFill>
                  <a:srgbClr val="FFFFFF"/>
                </a:solidFill>
                <a:latin typeface="ENTBJO+MS-UIGothic"/>
                <a:cs typeface="ENTBJO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为简单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ENTBJO+MS-UIGothic"/>
                <a:cs typeface="ENTBJ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EA8"/>
                </a:solidFill>
                <a:latin typeface="ENTBJO+MS-UIGothic"/>
                <a:cs typeface="ENTBJO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在解决几何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问题时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，学生需要掌握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形的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技巧，通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过图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形的平移、旋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、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称等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变换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，将复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杂图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形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化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为简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单图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形，从而更容易找到解决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的思路和方法。例如，在解决关于平行四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形的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问题时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，学生可以通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平移或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旋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转图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形，将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问题转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化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三角形的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5F54"/>
                </a:solidFill>
                <a:latin typeface="ENTBJO+MS-UIGothic"/>
                <a:cs typeface="ENTBJO+MS-UIGothic"/>
              </a:rPr>
              <a:t>来解决。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ENTBJO+MS-UIGothic"/>
                <a:cs typeface="ENTBJO+MS-UIGothic"/>
              </a:rPr>
              <a:t>代数方程的求解技巧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EA8"/>
                </a:solidFill>
                <a:latin typeface="ENTBJO+MS-UIGothic"/>
                <a:cs typeface="ENTBJO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https://d.book118.com/457165123165006043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CNHNJD+VHWQFK+ArialMT</vt:lpstr>
      <vt:lpstr>Times New Roman</vt:lpstr>
      <vt:lpstr>ENTBJO+MS-UIGothic</vt:lpstr>
      <vt:lpstr>SimSun</vt:lpstr>
      <vt:lpstr>BHVJLO+FIOMMB+MicrosoftYaHei</vt:lpstr>
      <vt:lpstr>CORELQ+OPODUR+MicrosoftYaHei-Bold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2024-09-18T01:14:01.020</cp:lastPrinted>
  <dcterms:created xsi:type="dcterms:W3CDTF">2024-09-17T17:14:01Z</dcterms:created>
  <dcterms:modified xsi:type="dcterms:W3CDTF">2024-09-17T17:14:02Z</dcterms:modified>
</cp:coreProperties>
</file>