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265C5F-7EEE-4B53-A52F-085F2EAB4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DC650D-5E3F-4222-BBA3-64A90AF73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50446D-E250-4F0B-BDC9-33E8D0ABC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60E18B-8E64-42DF-8BCD-C7B763AE31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2FD04F-6531-4A60-9832-706E65DE04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3E5EAE-4AB7-44B9-B3BE-11D432D076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B7CFF1-F6F8-4CC1-81CB-A6295F83AE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E5F22E-CA01-47C9-80D5-F2C6548FB8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DF105A-5357-42B9-A395-BF986A6F38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67D466-EDB8-41A3-8195-6CF907F64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BC84C2-EBDC-4D36-8B45-9F9858E42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0" i="0">
                <a:solidFill>
                  <a:srgbClr val="CCECFF"/>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000" b="0" i="0">
                <a:solidFill>
                  <a:schemeClr val="bg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CCECFF"/>
                </a:solidFill>
                <a:latin typeface="宋体"/>
                <a:cs typeface="宋体"/>
              </a:defRPr>
            </a:lvl1pPr>
          </a:lstStyle>
          <a:p/>
        </p:txBody>
      </p:sp>
      <p:sp>
        <p:nvSpPr>
          <p:cNvPr id="3" name="Holder 3"/>
          <p:cNvSpPr>
            <a:spLocks noGrp="1"/>
          </p:cNvSpPr>
          <p:nvPr>
            <p:ph type="body" idx="1"/>
          </p:nvPr>
        </p:nvSpPr>
        <p:spPr/>
        <p:txBody>
          <a:bodyPr lIns="0" tIns="0" rIns="0" bIns="0"/>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000" b="0" i="0">
                <a:solidFill>
                  <a:schemeClr val="bg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CCECFF"/>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000" b="0" i="0">
                <a:solidFill>
                  <a:schemeClr val="bg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CCECFF"/>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000" b="0" i="0">
                <a:solidFill>
                  <a:schemeClr val="bg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000" b="0" i="0">
                <a:solidFill>
                  <a:schemeClr val="bg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image" Target="../media/image6.png" /><Relationship Id="rId12" Type="http://schemas.openxmlformats.org/officeDocument/2006/relationships/image" Target="../media/image7.png" /><Relationship Id="rId13" Type="http://schemas.openxmlformats.org/officeDocument/2006/relationships/image" Target="../media/image8.png" /><Relationship Id="rId14" Type="http://schemas.openxmlformats.org/officeDocument/2006/relationships/image" Target="../media/image9.png" /><Relationship Id="rId15" Type="http://schemas.openxmlformats.org/officeDocument/2006/relationships/image" Target="../media/image10.png" /><Relationship Id="rId16" Type="http://schemas.openxmlformats.org/officeDocument/2006/relationships/image" Target="../media/image11.png" /><Relationship Id="rId17" Type="http://schemas.openxmlformats.org/officeDocument/2006/relationships/image" Target="../media/image12.png" /><Relationship Id="rId18" Type="http://schemas.openxmlformats.org/officeDocument/2006/relationships/image" Target="../media/image13.png" /><Relationship Id="rId19" Type="http://schemas.openxmlformats.org/officeDocument/2006/relationships/image" Target="../media/image14.png" /><Relationship Id="rId2" Type="http://schemas.openxmlformats.org/officeDocument/2006/relationships/slideLayout" Target="../slideLayouts/slideLayout13.xml" /><Relationship Id="rId20" Type="http://schemas.openxmlformats.org/officeDocument/2006/relationships/image" Target="../media/image15.png" /><Relationship Id="rId21" Type="http://schemas.openxmlformats.org/officeDocument/2006/relationships/image" Target="../media/image16.png" /><Relationship Id="rId22" Type="http://schemas.openxmlformats.org/officeDocument/2006/relationships/image" Target="../media/image17.png" /><Relationship Id="rId23" Type="http://schemas.openxmlformats.org/officeDocument/2006/relationships/image" Target="../media/image18.png" /><Relationship Id="rId24" Type="http://schemas.openxmlformats.org/officeDocument/2006/relationships/image" Target="../media/image19.png" /><Relationship Id="rId25" Type="http://schemas.openxmlformats.org/officeDocument/2006/relationships/image" Target="../media/image20.png" /><Relationship Id="rId26" Type="http://schemas.openxmlformats.org/officeDocument/2006/relationships/image" Target="../media/image21.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pic>
        <p:nvPicPr>
          <p:cNvPr id="17" name="bg object 17"/>
          <p:cNvPicPr/>
          <p:nvPr/>
        </p:nvPicPr>
        <p:blipFill>
          <a:blip r:embed="rId7"/>
          <a:stretch>
            <a:fillRect/>
          </a:stretch>
        </p:blipFill>
        <p:spPr>
          <a:xfrm>
            <a:off x="8008937" y="4204306"/>
            <a:ext cx="1135062" cy="2647343"/>
          </a:xfrm>
          <a:prstGeom prst="rect">
            <a:avLst/>
          </a:prstGeom>
        </p:spPr>
      </p:pic>
      <p:pic>
        <p:nvPicPr>
          <p:cNvPr id="18" name="bg object 18"/>
          <p:cNvPicPr/>
          <p:nvPr/>
        </p:nvPicPr>
        <p:blipFill>
          <a:blip r:embed="rId8"/>
          <a:stretch>
            <a:fillRect/>
          </a:stretch>
        </p:blipFill>
        <p:spPr>
          <a:xfrm>
            <a:off x="8550275" y="6032926"/>
            <a:ext cx="593725" cy="818722"/>
          </a:xfrm>
          <a:prstGeom prst="rect">
            <a:avLst/>
          </a:prstGeom>
        </p:spPr>
      </p:pic>
      <p:pic>
        <p:nvPicPr>
          <p:cNvPr id="19" name="bg object 19"/>
          <p:cNvPicPr/>
          <p:nvPr/>
        </p:nvPicPr>
        <p:blipFill>
          <a:blip r:embed="rId9"/>
          <a:stretch>
            <a:fillRect/>
          </a:stretch>
        </p:blipFill>
        <p:spPr>
          <a:xfrm>
            <a:off x="9017000" y="6697888"/>
            <a:ext cx="127000" cy="153760"/>
          </a:xfrm>
          <a:prstGeom prst="rect">
            <a:avLst/>
          </a:prstGeom>
        </p:spPr>
      </p:pic>
      <p:pic>
        <p:nvPicPr>
          <p:cNvPr id="20" name="bg object 20"/>
          <p:cNvPicPr/>
          <p:nvPr/>
        </p:nvPicPr>
        <p:blipFill>
          <a:blip r:embed="rId10"/>
          <a:stretch>
            <a:fillRect/>
          </a:stretch>
        </p:blipFill>
        <p:spPr>
          <a:xfrm>
            <a:off x="4427537" y="0"/>
            <a:ext cx="114300" cy="6851650"/>
          </a:xfrm>
          <a:prstGeom prst="rect">
            <a:avLst/>
          </a:prstGeom>
        </p:spPr>
      </p:pic>
      <p:pic>
        <p:nvPicPr>
          <p:cNvPr id="21" name="bg object 21"/>
          <p:cNvPicPr/>
          <p:nvPr/>
        </p:nvPicPr>
        <p:blipFill>
          <a:blip r:embed="rId11"/>
          <a:stretch>
            <a:fillRect/>
          </a:stretch>
        </p:blipFill>
        <p:spPr>
          <a:xfrm>
            <a:off x="4903787" y="0"/>
            <a:ext cx="276225" cy="6851650"/>
          </a:xfrm>
          <a:prstGeom prst="rect">
            <a:avLst/>
          </a:prstGeom>
        </p:spPr>
      </p:pic>
      <p:pic>
        <p:nvPicPr>
          <p:cNvPr id="22" name="bg object 22"/>
          <p:cNvPicPr/>
          <p:nvPr/>
        </p:nvPicPr>
        <p:blipFill>
          <a:blip r:embed="rId12"/>
          <a:stretch>
            <a:fillRect/>
          </a:stretch>
        </p:blipFill>
        <p:spPr>
          <a:xfrm>
            <a:off x="5330826" y="0"/>
            <a:ext cx="534987" cy="6851650"/>
          </a:xfrm>
          <a:prstGeom prst="rect">
            <a:avLst/>
          </a:prstGeom>
        </p:spPr>
      </p:pic>
      <p:pic>
        <p:nvPicPr>
          <p:cNvPr id="23" name="bg object 23"/>
          <p:cNvPicPr/>
          <p:nvPr/>
        </p:nvPicPr>
        <p:blipFill>
          <a:blip r:embed="rId13"/>
          <a:stretch>
            <a:fillRect/>
          </a:stretch>
        </p:blipFill>
        <p:spPr>
          <a:xfrm>
            <a:off x="5835650" y="0"/>
            <a:ext cx="677862" cy="6851650"/>
          </a:xfrm>
          <a:prstGeom prst="rect">
            <a:avLst/>
          </a:prstGeom>
        </p:spPr>
      </p:pic>
      <p:pic>
        <p:nvPicPr>
          <p:cNvPr id="24" name="bg object 24"/>
          <p:cNvPicPr/>
          <p:nvPr/>
        </p:nvPicPr>
        <p:blipFill>
          <a:blip r:embed="rId14"/>
          <a:stretch>
            <a:fillRect/>
          </a:stretch>
        </p:blipFill>
        <p:spPr>
          <a:xfrm>
            <a:off x="6264276" y="0"/>
            <a:ext cx="885824" cy="6851650"/>
          </a:xfrm>
          <a:prstGeom prst="rect">
            <a:avLst/>
          </a:prstGeom>
        </p:spPr>
      </p:pic>
      <p:pic>
        <p:nvPicPr>
          <p:cNvPr id="25" name="bg object 25"/>
          <p:cNvPicPr/>
          <p:nvPr/>
        </p:nvPicPr>
        <p:blipFill>
          <a:blip r:embed="rId15"/>
          <a:stretch>
            <a:fillRect/>
          </a:stretch>
        </p:blipFill>
        <p:spPr>
          <a:xfrm>
            <a:off x="6740525" y="0"/>
            <a:ext cx="1095375" cy="6851650"/>
          </a:xfrm>
          <a:prstGeom prst="rect">
            <a:avLst/>
          </a:prstGeom>
        </p:spPr>
      </p:pic>
      <p:pic>
        <p:nvPicPr>
          <p:cNvPr id="26" name="bg object 26"/>
          <p:cNvPicPr/>
          <p:nvPr/>
        </p:nvPicPr>
        <p:blipFill>
          <a:blip r:embed="rId16"/>
          <a:stretch>
            <a:fillRect/>
          </a:stretch>
        </p:blipFill>
        <p:spPr>
          <a:xfrm>
            <a:off x="7178675" y="0"/>
            <a:ext cx="1371600" cy="6851650"/>
          </a:xfrm>
          <a:prstGeom prst="rect">
            <a:avLst/>
          </a:prstGeom>
        </p:spPr>
      </p:pic>
      <p:pic>
        <p:nvPicPr>
          <p:cNvPr id="27" name="bg object 27"/>
          <p:cNvPicPr/>
          <p:nvPr/>
        </p:nvPicPr>
        <p:blipFill>
          <a:blip r:embed="rId17"/>
          <a:stretch>
            <a:fillRect/>
          </a:stretch>
        </p:blipFill>
        <p:spPr>
          <a:xfrm>
            <a:off x="3808412" y="0"/>
            <a:ext cx="238125" cy="6851650"/>
          </a:xfrm>
          <a:prstGeom prst="rect">
            <a:avLst/>
          </a:prstGeom>
        </p:spPr>
      </p:pic>
      <p:pic>
        <p:nvPicPr>
          <p:cNvPr id="28" name="bg object 28"/>
          <p:cNvPicPr/>
          <p:nvPr/>
        </p:nvPicPr>
        <p:blipFill>
          <a:blip r:embed="rId18"/>
          <a:stretch>
            <a:fillRect/>
          </a:stretch>
        </p:blipFill>
        <p:spPr>
          <a:xfrm>
            <a:off x="3122613" y="0"/>
            <a:ext cx="476249" cy="6851650"/>
          </a:xfrm>
          <a:prstGeom prst="rect">
            <a:avLst/>
          </a:prstGeom>
        </p:spPr>
      </p:pic>
      <p:pic>
        <p:nvPicPr>
          <p:cNvPr id="29" name="bg object 29"/>
          <p:cNvPicPr/>
          <p:nvPr/>
        </p:nvPicPr>
        <p:blipFill>
          <a:blip r:embed="rId19"/>
          <a:stretch>
            <a:fillRect/>
          </a:stretch>
        </p:blipFill>
        <p:spPr>
          <a:xfrm>
            <a:off x="2486025" y="0"/>
            <a:ext cx="677884" cy="6851650"/>
          </a:xfrm>
          <a:prstGeom prst="rect">
            <a:avLst/>
          </a:prstGeom>
        </p:spPr>
      </p:pic>
      <p:pic>
        <p:nvPicPr>
          <p:cNvPr id="30" name="bg object 30"/>
          <p:cNvPicPr/>
          <p:nvPr/>
        </p:nvPicPr>
        <p:blipFill>
          <a:blip r:embed="rId20"/>
          <a:stretch>
            <a:fillRect/>
          </a:stretch>
        </p:blipFill>
        <p:spPr>
          <a:xfrm>
            <a:off x="1790700" y="0"/>
            <a:ext cx="912812" cy="6851650"/>
          </a:xfrm>
          <a:prstGeom prst="rect">
            <a:avLst/>
          </a:prstGeom>
        </p:spPr>
      </p:pic>
      <p:pic>
        <p:nvPicPr>
          <p:cNvPr id="31" name="bg object 31"/>
          <p:cNvPicPr/>
          <p:nvPr/>
        </p:nvPicPr>
        <p:blipFill>
          <a:blip r:embed="rId21"/>
          <a:stretch>
            <a:fillRect/>
          </a:stretch>
        </p:blipFill>
        <p:spPr>
          <a:xfrm>
            <a:off x="1114425" y="0"/>
            <a:ext cx="1169987" cy="6851650"/>
          </a:xfrm>
          <a:prstGeom prst="rect">
            <a:avLst/>
          </a:prstGeom>
        </p:spPr>
      </p:pic>
      <p:pic>
        <p:nvPicPr>
          <p:cNvPr id="32" name="bg object 32"/>
          <p:cNvPicPr/>
          <p:nvPr/>
        </p:nvPicPr>
        <p:blipFill>
          <a:blip r:embed="rId22"/>
          <a:stretch>
            <a:fillRect/>
          </a:stretch>
        </p:blipFill>
        <p:spPr>
          <a:xfrm>
            <a:off x="457200" y="0"/>
            <a:ext cx="1333499" cy="6851650"/>
          </a:xfrm>
          <a:prstGeom prst="rect">
            <a:avLst/>
          </a:prstGeom>
        </p:spPr>
      </p:pic>
      <p:pic>
        <p:nvPicPr>
          <p:cNvPr id="33" name="bg object 33"/>
          <p:cNvPicPr/>
          <p:nvPr/>
        </p:nvPicPr>
        <p:blipFill>
          <a:blip r:embed="rId23"/>
          <a:stretch>
            <a:fillRect/>
          </a:stretch>
        </p:blipFill>
        <p:spPr>
          <a:xfrm>
            <a:off x="9525" y="4605337"/>
            <a:ext cx="962024" cy="2246312"/>
          </a:xfrm>
          <a:prstGeom prst="rect">
            <a:avLst/>
          </a:prstGeom>
        </p:spPr>
      </p:pic>
      <p:pic>
        <p:nvPicPr>
          <p:cNvPr id="34" name="bg object 34"/>
          <p:cNvPicPr/>
          <p:nvPr/>
        </p:nvPicPr>
        <p:blipFill>
          <a:blip r:embed="rId24"/>
          <a:stretch>
            <a:fillRect/>
          </a:stretch>
        </p:blipFill>
        <p:spPr>
          <a:xfrm>
            <a:off x="9525" y="6175373"/>
            <a:ext cx="363551" cy="676275"/>
          </a:xfrm>
          <a:prstGeom prst="rect">
            <a:avLst/>
          </a:prstGeom>
        </p:spPr>
      </p:pic>
      <p:pic>
        <p:nvPicPr>
          <p:cNvPr id="35" name="bg object 35"/>
          <p:cNvPicPr/>
          <p:nvPr/>
        </p:nvPicPr>
        <p:blipFill>
          <a:blip r:embed="rId25"/>
          <a:stretch>
            <a:fillRect/>
          </a:stretch>
        </p:blipFill>
        <p:spPr>
          <a:xfrm>
            <a:off x="7581900" y="0"/>
            <a:ext cx="1562100" cy="2835274"/>
          </a:xfrm>
          <a:prstGeom prst="rect">
            <a:avLst/>
          </a:prstGeom>
        </p:spPr>
      </p:pic>
      <p:sp>
        <p:nvSpPr>
          <p:cNvPr id="36" name="bg object 36"/>
          <p:cNvSpPr/>
          <p:nvPr/>
        </p:nvSpPr>
        <p:spPr>
          <a:xfrm>
            <a:off x="8002587" y="0"/>
            <a:ext cx="1141730" cy="1341755"/>
          </a:xfrm>
          <a:custGeom>
            <a:rect l="l" t="t" r="r" b="b"/>
            <a:pathLst>
              <a:path w="1141729" h="1341755">
                <a:moveTo>
                  <a:pt x="1141412" y="1303337"/>
                </a:moveTo>
                <a:lnTo>
                  <a:pt x="913765" y="960437"/>
                </a:lnTo>
                <a:lnTo>
                  <a:pt x="646315" y="628650"/>
                </a:lnTo>
                <a:lnTo>
                  <a:pt x="351815" y="304800"/>
                </a:lnTo>
                <a:lnTo>
                  <a:pt x="27051" y="0"/>
                </a:lnTo>
                <a:lnTo>
                  <a:pt x="0" y="0"/>
                </a:lnTo>
                <a:lnTo>
                  <a:pt x="332701" y="314325"/>
                </a:lnTo>
                <a:lnTo>
                  <a:pt x="636765" y="647700"/>
                </a:lnTo>
                <a:lnTo>
                  <a:pt x="904214" y="989012"/>
                </a:lnTo>
                <a:lnTo>
                  <a:pt x="1141412" y="1341437"/>
                </a:lnTo>
                <a:lnTo>
                  <a:pt x="1141412" y="1303337"/>
                </a:lnTo>
                <a:close/>
              </a:path>
              <a:path w="1141729" h="1341755">
                <a:moveTo>
                  <a:pt x="1141412" y="631710"/>
                </a:moveTo>
                <a:lnTo>
                  <a:pt x="847001" y="306285"/>
                </a:lnTo>
                <a:lnTo>
                  <a:pt x="512800" y="0"/>
                </a:lnTo>
                <a:lnTo>
                  <a:pt x="493712" y="0"/>
                </a:lnTo>
                <a:lnTo>
                  <a:pt x="837450" y="325424"/>
                </a:lnTo>
                <a:lnTo>
                  <a:pt x="1141412" y="660425"/>
                </a:lnTo>
                <a:lnTo>
                  <a:pt x="1141412" y="631710"/>
                </a:lnTo>
                <a:close/>
              </a:path>
            </a:pathLst>
          </a:custGeom>
          <a:solidFill>
            <a:srgbClr val="0066CC"/>
          </a:solidFill>
        </p:spPr>
        <p:txBody>
          <a:bodyPr wrap="square" lIns="0" tIns="0" rIns="0" bIns="0" rtlCol="0"/>
          <a:lstStyle/>
          <a:p/>
        </p:txBody>
      </p:sp>
      <p:pic>
        <p:nvPicPr>
          <p:cNvPr id="37" name="bg object 37"/>
          <p:cNvPicPr/>
          <p:nvPr/>
        </p:nvPicPr>
        <p:blipFill>
          <a:blip r:embed="rId26"/>
          <a:stretch>
            <a:fillRect/>
          </a:stretch>
        </p:blipFill>
        <p:spPr>
          <a:xfrm>
            <a:off x="9525" y="0"/>
            <a:ext cx="1362075" cy="2236787"/>
          </a:xfrm>
          <a:prstGeom prst="rect">
            <a:avLst/>
          </a:prstGeom>
        </p:spPr>
      </p:pic>
      <p:sp>
        <p:nvSpPr>
          <p:cNvPr id="38" name="bg object 38"/>
          <p:cNvSpPr/>
          <p:nvPr/>
        </p:nvSpPr>
        <p:spPr>
          <a:xfrm>
            <a:off x="9525" y="0"/>
            <a:ext cx="933450" cy="951230"/>
          </a:xfrm>
          <a:custGeom>
            <a:rect l="l" t="t" r="r" b="b"/>
            <a:pathLst>
              <a:path w="933450" h="951230">
                <a:moveTo>
                  <a:pt x="428625" y="0"/>
                </a:moveTo>
                <a:lnTo>
                  <a:pt x="399935" y="0"/>
                </a:lnTo>
                <a:lnTo>
                  <a:pt x="191198" y="181698"/>
                </a:lnTo>
                <a:lnTo>
                  <a:pt x="0" y="372960"/>
                </a:lnTo>
                <a:lnTo>
                  <a:pt x="0" y="401650"/>
                </a:lnTo>
                <a:lnTo>
                  <a:pt x="200761" y="191262"/>
                </a:lnTo>
                <a:lnTo>
                  <a:pt x="428625" y="0"/>
                </a:lnTo>
                <a:close/>
              </a:path>
              <a:path w="933450" h="951230">
                <a:moveTo>
                  <a:pt x="933450" y="0"/>
                </a:moveTo>
                <a:lnTo>
                  <a:pt x="904773" y="0"/>
                </a:lnTo>
                <a:lnTo>
                  <a:pt x="648309" y="209550"/>
                </a:lnTo>
                <a:lnTo>
                  <a:pt x="409371" y="428625"/>
                </a:lnTo>
                <a:lnTo>
                  <a:pt x="191147" y="666750"/>
                </a:lnTo>
                <a:lnTo>
                  <a:pt x="0" y="912812"/>
                </a:lnTo>
                <a:lnTo>
                  <a:pt x="0" y="950912"/>
                </a:lnTo>
                <a:lnTo>
                  <a:pt x="191147" y="685800"/>
                </a:lnTo>
                <a:lnTo>
                  <a:pt x="409371" y="447675"/>
                </a:lnTo>
                <a:lnTo>
                  <a:pt x="657872" y="219075"/>
                </a:lnTo>
                <a:lnTo>
                  <a:pt x="933450" y="0"/>
                </a:lnTo>
                <a:close/>
              </a:path>
            </a:pathLst>
          </a:custGeom>
          <a:solidFill>
            <a:srgbClr val="0066CC"/>
          </a:solidFill>
        </p:spPr>
        <p:txBody>
          <a:bodyPr wrap="square" lIns="0" tIns="0" rIns="0" bIns="0" rtlCol="0"/>
          <a:lstStyle/>
          <a:p/>
        </p:txBody>
      </p:sp>
      <p:sp>
        <p:nvSpPr>
          <p:cNvPr id="39" name="bg object 39"/>
          <p:cNvSpPr/>
          <p:nvPr/>
        </p:nvSpPr>
        <p:spPr>
          <a:xfrm>
            <a:off x="1588" y="3740149"/>
            <a:ext cx="9140825" cy="624205"/>
          </a:xfrm>
          <a:custGeom>
            <a:rect l="l" t="t" r="r" b="b"/>
            <a:pathLst>
              <a:path w="9140825" h="624204">
                <a:moveTo>
                  <a:pt x="0" y="623887"/>
                </a:moveTo>
                <a:lnTo>
                  <a:pt x="9140825" y="623887"/>
                </a:lnTo>
              </a:path>
              <a:path w="9140825" h="624204">
                <a:moveTo>
                  <a:pt x="0" y="0"/>
                </a:moveTo>
                <a:lnTo>
                  <a:pt x="9140825" y="0"/>
                </a:lnTo>
              </a:path>
            </a:pathLst>
          </a:custGeom>
          <a:ln w="15875">
            <a:solidFill>
              <a:srgbClr val="0066CC"/>
            </a:solidFill>
          </a:ln>
        </p:spPr>
        <p:txBody>
          <a:bodyPr wrap="square" lIns="0" tIns="0" rIns="0" bIns="0" rtlCol="0"/>
          <a:lstStyle/>
          <a:p/>
        </p:txBody>
      </p:sp>
      <p:sp>
        <p:nvSpPr>
          <p:cNvPr id="40" name="bg object 40"/>
          <p:cNvSpPr/>
          <p:nvPr/>
        </p:nvSpPr>
        <p:spPr>
          <a:xfrm>
            <a:off x="1588" y="4987924"/>
            <a:ext cx="9140825" cy="0"/>
          </a:xfrm>
          <a:custGeom>
            <a:rect l="l" t="t" r="r" b="b"/>
            <a:pathLst>
              <a:path w="9140825">
                <a:moveTo>
                  <a:pt x="0" y="0"/>
                </a:moveTo>
                <a:lnTo>
                  <a:pt x="9140825" y="0"/>
                </a:lnTo>
              </a:path>
            </a:pathLst>
          </a:custGeom>
          <a:ln w="15875">
            <a:solidFill>
              <a:srgbClr val="003B76"/>
            </a:solidFill>
          </a:ln>
        </p:spPr>
        <p:txBody>
          <a:bodyPr wrap="square" lIns="0" tIns="0" rIns="0" bIns="0" rtlCol="0"/>
          <a:lstStyle/>
          <a:p/>
        </p:txBody>
      </p:sp>
      <p:sp>
        <p:nvSpPr>
          <p:cNvPr id="41" name="bg object 41"/>
          <p:cNvSpPr/>
          <p:nvPr/>
        </p:nvSpPr>
        <p:spPr>
          <a:xfrm>
            <a:off x="1588" y="622300"/>
            <a:ext cx="9140825" cy="2494280"/>
          </a:xfrm>
          <a:custGeom>
            <a:rect l="l" t="t" r="r" b="b"/>
            <a:pathLst>
              <a:path w="9140825" h="2494280">
                <a:moveTo>
                  <a:pt x="0" y="622299"/>
                </a:moveTo>
                <a:lnTo>
                  <a:pt x="9140825" y="622299"/>
                </a:lnTo>
              </a:path>
              <a:path w="9140825" h="2494280">
                <a:moveTo>
                  <a:pt x="0" y="2493962"/>
                </a:moveTo>
                <a:lnTo>
                  <a:pt x="9140825" y="2493962"/>
                </a:lnTo>
              </a:path>
              <a:path w="9140825" h="2494280">
                <a:moveTo>
                  <a:pt x="0" y="1870074"/>
                </a:moveTo>
                <a:lnTo>
                  <a:pt x="9140825" y="1870074"/>
                </a:lnTo>
              </a:path>
              <a:path w="9140825" h="2494280">
                <a:moveTo>
                  <a:pt x="0" y="1246187"/>
                </a:moveTo>
                <a:lnTo>
                  <a:pt x="9140825" y="1246187"/>
                </a:lnTo>
              </a:path>
              <a:path w="9140825" h="2494280">
                <a:moveTo>
                  <a:pt x="0" y="0"/>
                </a:moveTo>
                <a:lnTo>
                  <a:pt x="9140825" y="0"/>
                </a:lnTo>
              </a:path>
            </a:pathLst>
          </a:custGeom>
          <a:ln w="15875">
            <a:solidFill>
              <a:srgbClr val="0066CC"/>
            </a:solidFill>
          </a:ln>
        </p:spPr>
        <p:txBody>
          <a:bodyPr wrap="square" lIns="0" tIns="0" rIns="0" bIns="0" rtlCol="0"/>
          <a:lstStyle/>
          <a:p/>
        </p:txBody>
      </p:sp>
      <p:sp>
        <p:nvSpPr>
          <p:cNvPr id="42" name="bg object 42"/>
          <p:cNvSpPr/>
          <p:nvPr/>
        </p:nvSpPr>
        <p:spPr>
          <a:xfrm>
            <a:off x="1588" y="5611812"/>
            <a:ext cx="9140825" cy="624205"/>
          </a:xfrm>
          <a:custGeom>
            <a:rect l="l" t="t" r="r" b="b"/>
            <a:pathLst>
              <a:path w="9140825" h="624204">
                <a:moveTo>
                  <a:pt x="0" y="623887"/>
                </a:moveTo>
                <a:lnTo>
                  <a:pt x="9140825" y="623887"/>
                </a:lnTo>
              </a:path>
              <a:path w="9140825" h="624204">
                <a:moveTo>
                  <a:pt x="0" y="0"/>
                </a:moveTo>
                <a:lnTo>
                  <a:pt x="9140825" y="0"/>
                </a:lnTo>
              </a:path>
            </a:pathLst>
          </a:custGeom>
          <a:ln w="15875">
            <a:solidFill>
              <a:srgbClr val="003B76"/>
            </a:solidFill>
          </a:ln>
        </p:spPr>
        <p:txBody>
          <a:bodyPr wrap="square" lIns="0" tIns="0" rIns="0" bIns="0" rtlCol="0"/>
          <a:lstStyle/>
          <a:p/>
        </p:txBody>
      </p:sp>
      <p:sp>
        <p:nvSpPr>
          <p:cNvPr id="2" name="Holder 2"/>
          <p:cNvSpPr>
            <a:spLocks noGrp="1"/>
          </p:cNvSpPr>
          <p:nvPr>
            <p:ph type="title"/>
          </p:nvPr>
        </p:nvSpPr>
        <p:spPr>
          <a:xfrm>
            <a:off x="1765299" y="517207"/>
            <a:ext cx="5613400" cy="695960"/>
          </a:xfrm>
          <a:prstGeom prst="rect">
            <a:avLst/>
          </a:prstGeom>
        </p:spPr>
        <p:txBody>
          <a:bodyPr wrap="square" lIns="0" tIns="0" rIns="0" bIns="0">
            <a:spAutoFit/>
          </a:bodyPr>
          <a:lstStyle>
            <a:lvl1pPr>
              <a:defRPr sz="4400" b="0" i="0">
                <a:solidFill>
                  <a:srgbClr val="CCECFF"/>
                </a:solidFill>
                <a:latin typeface="宋体"/>
                <a:cs typeface="宋体"/>
              </a:defRPr>
            </a:lvl1pPr>
          </a:lstStyle>
          <a:p/>
        </p:txBody>
      </p:sp>
      <p:sp>
        <p:nvSpPr>
          <p:cNvPr id="3" name="Holder 3"/>
          <p:cNvSpPr>
            <a:spLocks noGrp="1"/>
          </p:cNvSpPr>
          <p:nvPr>
            <p:ph type="body" idx="1"/>
          </p:nvPr>
        </p:nvSpPr>
        <p:spPr>
          <a:xfrm>
            <a:off x="535940" y="1543601"/>
            <a:ext cx="7988300" cy="4671060"/>
          </a:xfrm>
          <a:prstGeom prst="rect">
            <a:avLst/>
          </a:prstGeom>
        </p:spPr>
        <p:txBody>
          <a:bodyPr wrap="square" lIns="0" tIns="0" rIns="0" bIns="0">
            <a:spAutoFit/>
          </a:bodyPr>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395334" y="6275047"/>
            <a:ext cx="250190" cy="180339"/>
          </a:xfrm>
          <a:prstGeom prst="rect">
            <a:avLst/>
          </a:prstGeom>
        </p:spPr>
        <p:txBody>
          <a:bodyPr wrap="square" lIns="0" tIns="0" rIns="0" bIns="0">
            <a:spAutoFit/>
          </a:bodyPr>
          <a:lstStyle>
            <a:defPPr>
              <a:defRPr kern="0"/>
            </a:defPPr>
            <a:lvl1pPr>
              <a:defRPr sz="1000" b="0" i="0">
                <a:solidFill>
                  <a:schemeClr val="bg1"/>
                </a:solidFill>
                <a:latin typeface="Verdana"/>
                <a:cs typeface="Verdana"/>
              </a:defRPr>
            </a:lvl1pPr>
          </a:lstStyle>
          <a:p>
            <a:pPr marL="38100">
              <a:lnSpc>
                <a:spcPct val="100000"/>
              </a:lnSpc>
              <a:spcBef>
                <a:spcPts val="105"/>
              </a:spcBef>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1013502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00312" y="1621631"/>
            <a:ext cx="4140200" cy="848360"/>
          </a:xfrm>
          <a:prstGeom prst="rect">
            <a:avLst/>
          </a:prstGeom>
        </p:spPr>
        <p:txBody>
          <a:bodyPr vert="horz" wrap="square" lIns="0" tIns="12700" rIns="0" bIns="0" rtlCol="0">
            <a:spAutoFit/>
          </a:bodyPr>
          <a:lstStyle/>
          <a:p>
            <a:pPr marL="12700">
              <a:lnSpc>
                <a:spcPct val="100000"/>
              </a:lnSpc>
              <a:spcBef>
                <a:spcPts val="100"/>
              </a:spcBef>
            </a:pPr>
            <a:r>
              <a:rPr sz="5400" spc="-10"/>
              <a:t>物流信息技术</a:t>
            </a:r>
            <a:endParaRPr sz="5400"/>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a:t>
            </a:fld>
          </a:p>
        </p:txBody>
      </p:sp>
      <p:sp>
        <p:nvSpPr>
          <p:cNvPr id="3" name="object 3"/>
          <p:cNvSpPr txBox="1"/>
          <p:nvPr/>
        </p:nvSpPr>
        <p:spPr>
          <a:xfrm>
            <a:off x="1215888" y="2558721"/>
            <a:ext cx="6704965" cy="1886585"/>
          </a:xfrm>
          <a:prstGeom prst="rect">
            <a:avLst/>
          </a:prstGeom>
        </p:spPr>
        <p:txBody>
          <a:bodyPr vert="horz" wrap="square" lIns="0" tIns="12700" rIns="0" bIns="0" rtlCol="0">
            <a:spAutoFit/>
          </a:bodyPr>
          <a:lstStyle/>
          <a:p>
            <a:pPr algn="ctr">
              <a:lnSpc>
                <a:spcPct val="100000"/>
              </a:lnSpc>
              <a:spcBef>
                <a:spcPts val="100"/>
              </a:spcBef>
            </a:pPr>
            <a:r>
              <a:rPr sz="3600">
                <a:solidFill>
                  <a:srgbClr val="FF9900"/>
                </a:solidFill>
                <a:latin typeface="Arial"/>
                <a:cs typeface="Arial"/>
              </a:rPr>
              <a:t>Logistics</a:t>
            </a:r>
            <a:r>
              <a:rPr sz="3600" spc="-50">
                <a:solidFill>
                  <a:srgbClr val="FF9900"/>
                </a:solidFill>
                <a:latin typeface="Arial"/>
                <a:cs typeface="Arial"/>
              </a:rPr>
              <a:t> </a:t>
            </a:r>
            <a:r>
              <a:rPr sz="3600">
                <a:solidFill>
                  <a:srgbClr val="FF9900"/>
                </a:solidFill>
                <a:latin typeface="Arial"/>
                <a:cs typeface="Arial"/>
              </a:rPr>
              <a:t>Information</a:t>
            </a:r>
            <a:r>
              <a:rPr sz="3600" spc="-50">
                <a:solidFill>
                  <a:srgbClr val="FF9900"/>
                </a:solidFill>
                <a:latin typeface="Arial"/>
                <a:cs typeface="Arial"/>
              </a:rPr>
              <a:t> </a:t>
            </a:r>
            <a:r>
              <a:rPr sz="3600" spc="-10">
                <a:solidFill>
                  <a:srgbClr val="FF9900"/>
                </a:solidFill>
                <a:latin typeface="Arial"/>
                <a:cs typeface="Arial"/>
              </a:rPr>
              <a:t>Technology</a:t>
            </a:r>
            <a:endParaRPr sz="3600">
              <a:latin typeface="Arial"/>
              <a:cs typeface="Arial"/>
            </a:endParaRPr>
          </a:p>
          <a:p>
            <a:pPr>
              <a:lnSpc>
                <a:spcPct val="100000"/>
              </a:lnSpc>
              <a:spcBef>
                <a:spcPts val="50"/>
              </a:spcBef>
            </a:pPr>
            <a:endParaRPr sz="5600">
              <a:latin typeface="Arial"/>
              <a:cs typeface="Arial"/>
            </a:endParaRPr>
          </a:p>
          <a:p>
            <a:pPr marL="7620" algn="ctr">
              <a:lnSpc>
                <a:spcPct val="100000"/>
              </a:lnSpc>
            </a:pPr>
            <a:r>
              <a:rPr sz="3200" spc="-5">
                <a:solidFill>
                  <a:srgbClr val="FFFFFF"/>
                </a:solidFill>
                <a:latin typeface="宋体"/>
                <a:cs typeface="宋体"/>
              </a:rPr>
              <a:t>中国科学技术大学网络教育学院</a:t>
            </a:r>
            <a:endParaRPr sz="32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035031" y="1746091"/>
            <a:ext cx="7074534" cy="848360"/>
          </a:xfrm>
          <a:prstGeom prst="rect">
            <a:avLst/>
          </a:prstGeom>
        </p:spPr>
        <p:txBody>
          <a:bodyPr vert="horz" wrap="square" lIns="0" tIns="12700" rIns="0" bIns="0" rtlCol="0">
            <a:spAutoFit/>
          </a:bodyPr>
          <a:lstStyle/>
          <a:p>
            <a:pPr marL="12700">
              <a:lnSpc>
                <a:spcPct val="100000"/>
              </a:lnSpc>
              <a:spcBef>
                <a:spcPts val="100"/>
              </a:spcBef>
            </a:pPr>
            <a:r>
              <a:rPr sz="5400"/>
              <a:t>第一章</a:t>
            </a:r>
            <a:r>
              <a:rPr sz="5400" spc="-1200"/>
              <a:t> </a:t>
            </a:r>
            <a:r>
              <a:rPr sz="5400" spc="-10"/>
              <a:t>现代物流信息技</a:t>
            </a:r>
            <a:endParaRPr sz="5400"/>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2</a:t>
            </a:fld>
          </a:p>
        </p:txBody>
      </p:sp>
      <p:sp>
        <p:nvSpPr>
          <p:cNvPr id="3" name="object 3"/>
          <p:cNvSpPr txBox="1"/>
          <p:nvPr/>
        </p:nvSpPr>
        <p:spPr>
          <a:xfrm>
            <a:off x="3530600" y="2569050"/>
            <a:ext cx="2082800" cy="848360"/>
          </a:xfrm>
          <a:prstGeom prst="rect">
            <a:avLst/>
          </a:prstGeom>
        </p:spPr>
        <p:txBody>
          <a:bodyPr vert="horz" wrap="square" lIns="0" tIns="12700" rIns="0" bIns="0" rtlCol="0">
            <a:spAutoFit/>
          </a:bodyPr>
          <a:lstStyle/>
          <a:p>
            <a:pPr marL="12700">
              <a:lnSpc>
                <a:spcPct val="100000"/>
              </a:lnSpc>
              <a:spcBef>
                <a:spcPts val="100"/>
              </a:spcBef>
            </a:pPr>
            <a:r>
              <a:rPr sz="5400" spc="-20">
                <a:solidFill>
                  <a:srgbClr val="CCECFF"/>
                </a:solidFill>
                <a:latin typeface="宋体"/>
                <a:cs typeface="宋体"/>
              </a:rPr>
              <a:t>术概述</a:t>
            </a:r>
            <a:endParaRPr sz="54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87673" y="517207"/>
            <a:ext cx="5768975" cy="695960"/>
          </a:xfrm>
          <a:prstGeom prst="rect">
            <a:avLst/>
          </a:prstGeom>
        </p:spPr>
        <p:txBody>
          <a:bodyPr vert="horz" wrap="square" lIns="0" tIns="12700" rIns="0" bIns="0" rtlCol="0">
            <a:spAutoFit/>
          </a:bodyPr>
          <a:lstStyle/>
          <a:p>
            <a:pPr marL="12700">
              <a:lnSpc>
                <a:spcPct val="100000"/>
              </a:lnSpc>
              <a:spcBef>
                <a:spcPts val="100"/>
              </a:spcBef>
            </a:pPr>
            <a:r>
              <a:rPr/>
              <a:t>第一节</a:t>
            </a:r>
            <a:r>
              <a:rPr spc="-980"/>
              <a:t> </a:t>
            </a:r>
            <a:r>
              <a:rPr spc="-10"/>
              <a:t>信息与物流信息</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3</a:t>
            </a:fld>
          </a:p>
        </p:txBody>
      </p:sp>
      <p:sp>
        <p:nvSpPr>
          <p:cNvPr id="3" name="object 3"/>
          <p:cNvSpPr txBox="1"/>
          <p:nvPr/>
        </p:nvSpPr>
        <p:spPr>
          <a:xfrm>
            <a:off x="535940" y="1548384"/>
            <a:ext cx="4838700" cy="4122420"/>
          </a:xfrm>
          <a:prstGeom prst="rect">
            <a:avLst/>
          </a:prstGeom>
        </p:spPr>
        <p:txBody>
          <a:bodyPr vert="horz" wrap="square" lIns="0" tIns="109855" rIns="0" bIns="0" rtlCol="0">
            <a:spAutoFit/>
          </a:bodyPr>
          <a:lstStyle/>
          <a:p>
            <a:pPr marL="354965" indent="-342265">
              <a:lnSpc>
                <a:spcPct val="100000"/>
              </a:lnSpc>
              <a:spcBef>
                <a:spcPts val="865"/>
              </a:spcBef>
              <a:buClr>
                <a:srgbClr val="FFFFCC"/>
              </a:buClr>
              <a:buSzPct val="60937"/>
              <a:buFont typeface="Wingdings"/>
              <a:buChar char=""/>
              <a:tabLst>
                <a:tab pos="354965"/>
                <a:tab pos="355600"/>
              </a:tabLst>
            </a:pPr>
            <a:r>
              <a:rPr sz="3200" spc="-15">
                <a:solidFill>
                  <a:srgbClr val="FFFFFF"/>
                </a:solidFill>
                <a:latin typeface="宋体"/>
                <a:cs typeface="宋体"/>
              </a:rPr>
              <a:t>一、信息</a:t>
            </a:r>
            <a:endParaRPr sz="3200">
              <a:latin typeface="宋体"/>
              <a:cs typeface="宋体"/>
            </a:endParaRPr>
          </a:p>
          <a:p>
            <a:pPr marL="354965" indent="-342265">
              <a:lnSpc>
                <a:spcPct val="100000"/>
              </a:lnSpc>
              <a:spcBef>
                <a:spcPts val="770"/>
              </a:spcBef>
              <a:buClr>
                <a:srgbClr val="FFFFCC"/>
              </a:buClr>
              <a:buSzPct val="60937"/>
              <a:buFont typeface="Wingdings"/>
              <a:buChar char=""/>
              <a:tabLst>
                <a:tab pos="354965"/>
                <a:tab pos="355600"/>
              </a:tabLst>
            </a:pPr>
            <a:r>
              <a:rPr sz="3200">
                <a:solidFill>
                  <a:srgbClr val="FFFFFF"/>
                </a:solidFill>
                <a:latin typeface="宋体"/>
                <a:cs typeface="宋体"/>
              </a:rPr>
              <a:t>（一）</a:t>
            </a:r>
            <a:r>
              <a:rPr sz="3200" spc="-25">
                <a:solidFill>
                  <a:srgbClr val="FFFFFF"/>
                </a:solidFill>
                <a:latin typeface="宋体"/>
                <a:cs typeface="宋体"/>
              </a:rPr>
              <a:t>数据</a:t>
            </a:r>
            <a:endParaRPr sz="3200">
              <a:latin typeface="宋体"/>
              <a:cs typeface="宋体"/>
            </a:endParaRPr>
          </a:p>
          <a:p>
            <a:pPr marL="354965" indent="-342265">
              <a:lnSpc>
                <a:spcPct val="100000"/>
              </a:lnSpc>
              <a:spcBef>
                <a:spcPts val="765"/>
              </a:spcBef>
              <a:buClr>
                <a:srgbClr val="FFFFCC"/>
              </a:buClr>
              <a:buSzPct val="60937"/>
              <a:buFont typeface="Wingdings"/>
              <a:buChar char=""/>
              <a:tabLst>
                <a:tab pos="354965"/>
                <a:tab pos="355600"/>
              </a:tabLst>
            </a:pPr>
            <a:r>
              <a:rPr sz="3200">
                <a:solidFill>
                  <a:srgbClr val="FFFFFF"/>
                </a:solidFill>
                <a:latin typeface="宋体"/>
                <a:cs typeface="宋体"/>
              </a:rPr>
              <a:t>（二）</a:t>
            </a:r>
            <a:r>
              <a:rPr sz="3200" spc="-10">
                <a:solidFill>
                  <a:srgbClr val="FFFFFF"/>
                </a:solidFill>
                <a:latin typeface="宋体"/>
                <a:cs typeface="宋体"/>
              </a:rPr>
              <a:t>信息旳定义</a:t>
            </a:r>
            <a:endParaRPr sz="3200">
              <a:latin typeface="宋体"/>
              <a:cs typeface="宋体"/>
            </a:endParaRPr>
          </a:p>
          <a:p>
            <a:pPr marL="354965" indent="-342265">
              <a:lnSpc>
                <a:spcPct val="100000"/>
              </a:lnSpc>
              <a:spcBef>
                <a:spcPts val="770"/>
              </a:spcBef>
              <a:buClr>
                <a:srgbClr val="FFFFCC"/>
              </a:buClr>
              <a:buSzPct val="60937"/>
              <a:buFont typeface="Wingdings"/>
              <a:buChar char=""/>
              <a:tabLst>
                <a:tab pos="354965"/>
                <a:tab pos="355600"/>
              </a:tabLst>
            </a:pPr>
            <a:r>
              <a:rPr sz="3200">
                <a:solidFill>
                  <a:srgbClr val="FFFFFF"/>
                </a:solidFill>
                <a:latin typeface="宋体"/>
                <a:cs typeface="宋体"/>
              </a:rPr>
              <a:t>（三）</a:t>
            </a:r>
            <a:r>
              <a:rPr sz="3200" spc="-10">
                <a:solidFill>
                  <a:srgbClr val="FFFFFF"/>
                </a:solidFill>
                <a:latin typeface="宋体"/>
                <a:cs typeface="宋体"/>
              </a:rPr>
              <a:t>信息旳特性</a:t>
            </a:r>
            <a:endParaRPr sz="3200">
              <a:latin typeface="宋体"/>
              <a:cs typeface="宋体"/>
            </a:endParaRPr>
          </a:p>
          <a:p>
            <a:pPr marL="354965" indent="-342265">
              <a:lnSpc>
                <a:spcPct val="100000"/>
              </a:lnSpc>
              <a:spcBef>
                <a:spcPts val="770"/>
              </a:spcBef>
              <a:buClr>
                <a:srgbClr val="FFFFCC"/>
              </a:buClr>
              <a:buSzPct val="60937"/>
              <a:buFont typeface="Wingdings"/>
              <a:buChar char=""/>
              <a:tabLst>
                <a:tab pos="354965"/>
                <a:tab pos="355600"/>
              </a:tabLst>
            </a:pPr>
            <a:r>
              <a:rPr sz="3200">
                <a:solidFill>
                  <a:srgbClr val="FFFFFF"/>
                </a:solidFill>
                <a:latin typeface="宋体"/>
                <a:cs typeface="宋体"/>
              </a:rPr>
              <a:t>（四）</a:t>
            </a:r>
            <a:r>
              <a:rPr sz="3200" spc="-10">
                <a:solidFill>
                  <a:srgbClr val="FFFFFF"/>
                </a:solidFill>
                <a:latin typeface="宋体"/>
                <a:cs typeface="宋体"/>
              </a:rPr>
              <a:t>信息旳属性</a:t>
            </a:r>
            <a:endParaRPr sz="3200">
              <a:latin typeface="宋体"/>
              <a:cs typeface="宋体"/>
            </a:endParaRPr>
          </a:p>
          <a:p>
            <a:pPr marL="354965" indent="-342265">
              <a:lnSpc>
                <a:spcPct val="100000"/>
              </a:lnSpc>
              <a:spcBef>
                <a:spcPts val="765"/>
              </a:spcBef>
              <a:buClr>
                <a:srgbClr val="FFFFCC"/>
              </a:buClr>
              <a:buSzPct val="60937"/>
              <a:buFont typeface="Wingdings"/>
              <a:buChar char=""/>
              <a:tabLst>
                <a:tab pos="354965"/>
                <a:tab pos="355600"/>
              </a:tabLst>
            </a:pPr>
            <a:r>
              <a:rPr sz="3200">
                <a:solidFill>
                  <a:srgbClr val="FFFFFF"/>
                </a:solidFill>
                <a:latin typeface="宋体"/>
                <a:cs typeface="宋体"/>
              </a:rPr>
              <a:t>（五）</a:t>
            </a:r>
            <a:r>
              <a:rPr sz="3200" spc="-10">
                <a:solidFill>
                  <a:srgbClr val="FFFFFF"/>
                </a:solidFill>
                <a:latin typeface="宋体"/>
                <a:cs typeface="宋体"/>
              </a:rPr>
              <a:t>信息和数据旳关系</a:t>
            </a:r>
            <a:endParaRPr sz="3200">
              <a:latin typeface="宋体"/>
              <a:cs typeface="宋体"/>
            </a:endParaRPr>
          </a:p>
          <a:p>
            <a:pPr marL="354965" indent="-342265">
              <a:lnSpc>
                <a:spcPct val="100000"/>
              </a:lnSpc>
              <a:spcBef>
                <a:spcPts val="770"/>
              </a:spcBef>
              <a:buClr>
                <a:srgbClr val="FFFFCC"/>
              </a:buClr>
              <a:buSzPct val="60937"/>
              <a:buFont typeface="Wingdings"/>
              <a:buChar char=""/>
              <a:tabLst>
                <a:tab pos="354965"/>
                <a:tab pos="355600"/>
              </a:tabLst>
            </a:pPr>
            <a:r>
              <a:rPr sz="3200">
                <a:solidFill>
                  <a:srgbClr val="FFFFFF"/>
                </a:solidFill>
                <a:latin typeface="宋体"/>
                <a:cs typeface="宋体"/>
              </a:rPr>
              <a:t>（六）</a:t>
            </a:r>
            <a:r>
              <a:rPr sz="3200" spc="-15">
                <a:solidFill>
                  <a:srgbClr val="FFFFFF"/>
                </a:solidFill>
                <a:latin typeface="宋体"/>
                <a:cs typeface="宋体"/>
              </a:rPr>
              <a:t>信息系统</a:t>
            </a:r>
            <a:endParaRPr sz="32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173412" y="239395"/>
            <a:ext cx="2819400" cy="695960"/>
          </a:xfrm>
          <a:prstGeom prst="rect">
            <a:avLst/>
          </a:prstGeom>
        </p:spPr>
        <p:txBody>
          <a:bodyPr vert="horz" wrap="square" lIns="0" tIns="12700" rIns="0" bIns="0" rtlCol="0">
            <a:spAutoFit/>
          </a:bodyPr>
          <a:lstStyle/>
          <a:p>
            <a:pPr marL="12700">
              <a:lnSpc>
                <a:spcPct val="100000"/>
              </a:lnSpc>
              <a:spcBef>
                <a:spcPts val="100"/>
              </a:spcBef>
            </a:pPr>
            <a:r>
              <a:rPr/>
              <a:t>（一）</a:t>
            </a:r>
            <a:r>
              <a:rPr spc="-25"/>
              <a:t>数据</a:t>
            </a:r>
          </a:p>
        </p:txBody>
      </p:sp>
      <p:sp>
        <p:nvSpPr>
          <p:cNvPr id="3" name="object 3"/>
          <p:cNvSpPr txBox="1"/>
          <p:nvPr/>
        </p:nvSpPr>
        <p:spPr>
          <a:xfrm>
            <a:off x="689928" y="953770"/>
            <a:ext cx="7950200" cy="1488440"/>
          </a:xfrm>
          <a:prstGeom prst="rect">
            <a:avLst/>
          </a:prstGeom>
        </p:spPr>
        <p:txBody>
          <a:bodyPr vert="horz" wrap="square" lIns="0" tIns="12700" rIns="0" bIns="0" rtlCol="0">
            <a:spAutoFit/>
          </a:bodyPr>
          <a:lstStyle/>
          <a:p>
            <a:pPr marL="622300" marR="5080" indent="-609600" algn="just">
              <a:lnSpc>
                <a:spcPct val="100000"/>
              </a:lnSpc>
              <a:spcBef>
                <a:spcPts val="100"/>
              </a:spcBef>
              <a:buClr>
                <a:srgbClr val="FFFFCC"/>
              </a:buClr>
              <a:buSzPct val="60937"/>
              <a:buFont typeface="Wingdings"/>
              <a:buChar char=""/>
              <a:tabLst>
                <a:tab pos="622300"/>
              </a:tabLst>
            </a:pPr>
            <a:r>
              <a:rPr sz="3200" spc="-5">
                <a:solidFill>
                  <a:srgbClr val="FFFFFF"/>
                </a:solidFill>
                <a:latin typeface="宋体"/>
                <a:cs typeface="宋体"/>
              </a:rPr>
              <a:t>数据是人们用来反应客观事物而记录下来</a:t>
            </a:r>
            <a:r>
              <a:rPr sz="3200" spc="-50">
                <a:solidFill>
                  <a:srgbClr val="FFFFFF"/>
                </a:solidFill>
                <a:latin typeface="宋体"/>
                <a:cs typeface="宋体"/>
              </a:rPr>
              <a:t> </a:t>
            </a:r>
            <a:r>
              <a:rPr sz="3200" spc="-5">
                <a:solidFill>
                  <a:srgbClr val="FFFFFF"/>
                </a:solidFill>
                <a:latin typeface="宋体"/>
                <a:cs typeface="宋体"/>
              </a:rPr>
              <a:t>旳、可以鉴别旳符号，是客观事物旳基本</a:t>
            </a:r>
            <a:r>
              <a:rPr sz="3200" spc="-10">
                <a:solidFill>
                  <a:srgbClr val="FFFFFF"/>
                </a:solidFill>
                <a:latin typeface="宋体"/>
                <a:cs typeface="宋体"/>
              </a:rPr>
              <a:t>体现方式。</a:t>
            </a:r>
            <a:endParaRPr sz="3200">
              <a:latin typeface="宋体"/>
              <a:cs typeface="宋体"/>
            </a:endParaRPr>
          </a:p>
        </p:txBody>
      </p:sp>
      <p:sp>
        <p:nvSpPr>
          <p:cNvPr id="4" name="object 4"/>
          <p:cNvSpPr txBox="1"/>
          <p:nvPr/>
        </p:nvSpPr>
        <p:spPr>
          <a:xfrm>
            <a:off x="3651788" y="2664579"/>
            <a:ext cx="1388745" cy="516890"/>
          </a:xfrm>
          <a:prstGeom prst="rect">
            <a:avLst/>
          </a:prstGeom>
          <a:solidFill>
            <a:srgbClr val="FFFFFF"/>
          </a:solidFill>
          <a:ln w="9525">
            <a:solidFill>
              <a:srgbClr val="000000"/>
            </a:solidFill>
          </a:ln>
        </p:spPr>
        <p:txBody>
          <a:bodyPr vert="horz" wrap="square" lIns="0" tIns="52705" rIns="0" bIns="0" rtlCol="0">
            <a:spAutoFit/>
          </a:bodyPr>
          <a:lstStyle/>
          <a:p>
            <a:pPr algn="ctr">
              <a:lnSpc>
                <a:spcPct val="100000"/>
              </a:lnSpc>
              <a:spcBef>
                <a:spcPts val="415"/>
              </a:spcBef>
            </a:pPr>
            <a:r>
              <a:rPr sz="1800" b="1" spc="-25">
                <a:solidFill>
                  <a:srgbClr val="FF9900"/>
                </a:solidFill>
                <a:latin typeface="Microsoft JhengHei"/>
                <a:cs typeface="Microsoft JhengHei"/>
              </a:rPr>
              <a:t>数据</a:t>
            </a:r>
            <a:endParaRPr sz="1800">
              <a:latin typeface="Microsoft JhengHei"/>
              <a:cs typeface="Microsoft JhengHei"/>
            </a:endParaRPr>
          </a:p>
        </p:txBody>
      </p:sp>
      <p:sp>
        <p:nvSpPr>
          <p:cNvPr id="5" name="object 5"/>
          <p:cNvSpPr txBox="1"/>
          <p:nvPr/>
        </p:nvSpPr>
        <p:spPr>
          <a:xfrm>
            <a:off x="1566363" y="3525597"/>
            <a:ext cx="1390015" cy="515620"/>
          </a:xfrm>
          <a:prstGeom prst="rect">
            <a:avLst/>
          </a:prstGeom>
          <a:solidFill>
            <a:srgbClr val="FFFFFF"/>
          </a:solidFill>
          <a:ln w="9525">
            <a:solidFill>
              <a:srgbClr val="000000"/>
            </a:solidFill>
          </a:ln>
        </p:spPr>
        <p:txBody>
          <a:bodyPr vert="horz" wrap="square" lIns="0" tIns="52705" rIns="0" bIns="0" rtlCol="0">
            <a:spAutoFit/>
          </a:bodyPr>
          <a:lstStyle/>
          <a:p>
            <a:pPr marL="351790">
              <a:lnSpc>
                <a:spcPct val="100000"/>
              </a:lnSpc>
              <a:spcBef>
                <a:spcPts val="415"/>
              </a:spcBef>
            </a:pPr>
            <a:r>
              <a:rPr sz="1800" b="1" spc="-20">
                <a:solidFill>
                  <a:srgbClr val="FF9900"/>
                </a:solidFill>
                <a:latin typeface="Microsoft JhengHei"/>
                <a:cs typeface="Microsoft JhengHei"/>
              </a:rPr>
              <a:t>数值型</a:t>
            </a:r>
            <a:endParaRPr sz="1800">
              <a:latin typeface="Microsoft JhengHei"/>
              <a:cs typeface="Microsoft JhengHei"/>
            </a:endParaRPr>
          </a:p>
        </p:txBody>
      </p:sp>
      <p:sp>
        <p:nvSpPr>
          <p:cNvPr id="6" name="object 6"/>
          <p:cNvSpPr txBox="1"/>
          <p:nvPr/>
        </p:nvSpPr>
        <p:spPr>
          <a:xfrm>
            <a:off x="5505215" y="3525597"/>
            <a:ext cx="1388745" cy="515620"/>
          </a:xfrm>
          <a:prstGeom prst="rect">
            <a:avLst/>
          </a:prstGeom>
          <a:solidFill>
            <a:srgbClr val="FFFFFF"/>
          </a:solidFill>
          <a:ln w="9525">
            <a:solidFill>
              <a:srgbClr val="000000"/>
            </a:solidFill>
          </a:ln>
        </p:spPr>
        <p:txBody>
          <a:bodyPr vert="horz" wrap="square" lIns="0" tIns="52705" rIns="0" bIns="0" rtlCol="0">
            <a:spAutoFit/>
          </a:bodyPr>
          <a:lstStyle/>
          <a:p>
            <a:pPr marL="236854">
              <a:lnSpc>
                <a:spcPct val="100000"/>
              </a:lnSpc>
              <a:spcBef>
                <a:spcPts val="415"/>
              </a:spcBef>
            </a:pPr>
            <a:r>
              <a:rPr sz="1800" b="1" spc="-15">
                <a:solidFill>
                  <a:srgbClr val="FF9900"/>
                </a:solidFill>
                <a:latin typeface="Microsoft JhengHei"/>
                <a:cs typeface="Microsoft JhengHei"/>
              </a:rPr>
              <a:t>非数值型</a:t>
            </a:r>
            <a:endParaRPr sz="1800">
              <a:latin typeface="Microsoft JhengHei"/>
              <a:cs typeface="Microsoft JhengHei"/>
            </a:endParaRPr>
          </a:p>
        </p:txBody>
      </p:sp>
      <p:grpSp>
        <p:nvGrpSpPr>
          <p:cNvPr id="7" name="object 7"/>
          <p:cNvGrpSpPr/>
          <p:nvPr/>
        </p:nvGrpSpPr>
        <p:grpSpPr>
          <a:xfrm>
            <a:off x="1561601" y="4552790"/>
            <a:ext cx="589280" cy="1042035"/>
            <a:chOff x="1561601" y="4552790"/>
            <a:chExt cx="589280" cy="1042035"/>
          </a:xfrm>
        </p:grpSpPr>
        <p:sp>
          <p:nvSpPr>
            <p:cNvPr id="8" name="object 8"/>
            <p:cNvSpPr/>
            <p:nvPr/>
          </p:nvSpPr>
          <p:spPr>
            <a:xfrm>
              <a:off x="1566363" y="4557552"/>
              <a:ext cx="579755" cy="1032510"/>
            </a:xfrm>
            <a:custGeom>
              <a:rect l="l" t="t" r="r" b="b"/>
              <a:pathLst>
                <a:path w="579755" h="1032510">
                  <a:moveTo>
                    <a:pt x="579356" y="1031955"/>
                  </a:moveTo>
                  <a:lnTo>
                    <a:pt x="0" y="1031955"/>
                  </a:lnTo>
                  <a:lnTo>
                    <a:pt x="0" y="0"/>
                  </a:lnTo>
                  <a:lnTo>
                    <a:pt x="579356" y="0"/>
                  </a:lnTo>
                  <a:lnTo>
                    <a:pt x="579356" y="1031955"/>
                  </a:lnTo>
                  <a:close/>
                </a:path>
              </a:pathLst>
            </a:custGeom>
            <a:solidFill>
              <a:srgbClr val="FFFFFF"/>
            </a:solidFill>
          </p:spPr>
          <p:txBody>
            <a:bodyPr wrap="square" lIns="0" tIns="0" rIns="0" bIns="0" rtlCol="0"/>
            <a:lstStyle/>
            <a:p/>
          </p:txBody>
        </p:sp>
        <p:sp>
          <p:nvSpPr>
            <p:cNvPr id="9" name="object 9"/>
            <p:cNvSpPr/>
            <p:nvPr/>
          </p:nvSpPr>
          <p:spPr>
            <a:xfrm>
              <a:off x="1566363" y="4557552"/>
              <a:ext cx="579755" cy="1032510"/>
            </a:xfrm>
            <a:custGeom>
              <a:rect l="l" t="t" r="r" b="b"/>
              <a:pathLst>
                <a:path w="579755" h="1032510">
                  <a:moveTo>
                    <a:pt x="0" y="0"/>
                  </a:moveTo>
                  <a:lnTo>
                    <a:pt x="579356" y="0"/>
                  </a:lnTo>
                  <a:lnTo>
                    <a:pt x="579356" y="1031955"/>
                  </a:lnTo>
                  <a:lnTo>
                    <a:pt x="0" y="1031955"/>
                  </a:lnTo>
                  <a:lnTo>
                    <a:pt x="0" y="0"/>
                  </a:lnTo>
                  <a:close/>
                </a:path>
              </a:pathLst>
            </a:custGeom>
            <a:ln w="9525">
              <a:solidFill>
                <a:srgbClr val="000000"/>
              </a:solidFill>
            </a:ln>
          </p:spPr>
          <p:txBody>
            <a:bodyPr wrap="square" lIns="0" tIns="0" rIns="0" bIns="0" rtlCol="0"/>
            <a:lstStyle/>
            <a:p/>
          </p:txBody>
        </p:sp>
      </p:grpSp>
      <p:sp>
        <p:nvSpPr>
          <p:cNvPr id="10" name="object 10"/>
          <p:cNvSpPr txBox="1"/>
          <p:nvPr/>
        </p:nvSpPr>
        <p:spPr>
          <a:xfrm>
            <a:off x="1773689" y="4832230"/>
            <a:ext cx="254000" cy="482600"/>
          </a:xfrm>
          <a:prstGeom prst="rect">
            <a:avLst/>
          </a:prstGeom>
        </p:spPr>
        <p:txBody>
          <a:bodyPr vert="vert" wrap="square" lIns="0" tIns="0" rIns="0" bIns="0" rtlCol="0">
            <a:spAutoFit/>
          </a:bodyPr>
          <a:lstStyle/>
          <a:p>
            <a:pPr marL="12700">
              <a:lnSpc>
                <a:spcPts val="2000"/>
              </a:lnSpc>
            </a:pPr>
            <a:r>
              <a:rPr sz="1800" b="1" spc="-25">
                <a:solidFill>
                  <a:srgbClr val="FF9900"/>
                </a:solidFill>
                <a:latin typeface="Microsoft JhengHei"/>
                <a:cs typeface="Microsoft JhengHei"/>
              </a:rPr>
              <a:t>整型</a:t>
            </a:r>
            <a:endParaRPr sz="1800">
              <a:latin typeface="Microsoft JhengHei"/>
              <a:cs typeface="Microsoft JhengHei"/>
            </a:endParaRPr>
          </a:p>
        </p:txBody>
      </p:sp>
      <p:grpSp>
        <p:nvGrpSpPr>
          <p:cNvPr id="11" name="object 11"/>
          <p:cNvGrpSpPr/>
          <p:nvPr/>
        </p:nvGrpSpPr>
        <p:grpSpPr>
          <a:xfrm>
            <a:off x="2488314" y="4552790"/>
            <a:ext cx="589280" cy="1042035"/>
            <a:chOff x="2488314" y="4552790"/>
            <a:chExt cx="589280" cy="1042035"/>
          </a:xfrm>
        </p:grpSpPr>
        <p:sp>
          <p:nvSpPr>
            <p:cNvPr id="12" name="object 12"/>
            <p:cNvSpPr/>
            <p:nvPr/>
          </p:nvSpPr>
          <p:spPr>
            <a:xfrm>
              <a:off x="2493076" y="4557552"/>
              <a:ext cx="579755" cy="1032510"/>
            </a:xfrm>
            <a:custGeom>
              <a:rect l="l" t="t" r="r" b="b"/>
              <a:pathLst>
                <a:path w="579755" h="1032510">
                  <a:moveTo>
                    <a:pt x="579356" y="1031955"/>
                  </a:moveTo>
                  <a:lnTo>
                    <a:pt x="0" y="1031955"/>
                  </a:lnTo>
                  <a:lnTo>
                    <a:pt x="0" y="0"/>
                  </a:lnTo>
                  <a:lnTo>
                    <a:pt x="579356" y="0"/>
                  </a:lnTo>
                  <a:lnTo>
                    <a:pt x="579356" y="1031955"/>
                  </a:lnTo>
                  <a:close/>
                </a:path>
              </a:pathLst>
            </a:custGeom>
            <a:solidFill>
              <a:srgbClr val="FFFFFF"/>
            </a:solidFill>
          </p:spPr>
          <p:txBody>
            <a:bodyPr wrap="square" lIns="0" tIns="0" rIns="0" bIns="0" rtlCol="0"/>
            <a:lstStyle/>
            <a:p/>
          </p:txBody>
        </p:sp>
        <p:sp>
          <p:nvSpPr>
            <p:cNvPr id="13" name="object 13"/>
            <p:cNvSpPr/>
            <p:nvPr/>
          </p:nvSpPr>
          <p:spPr>
            <a:xfrm>
              <a:off x="2493076" y="4557552"/>
              <a:ext cx="579755" cy="1032510"/>
            </a:xfrm>
            <a:custGeom>
              <a:rect l="l" t="t" r="r" b="b"/>
              <a:pathLst>
                <a:path w="579755" h="1032510">
                  <a:moveTo>
                    <a:pt x="0" y="0"/>
                  </a:moveTo>
                  <a:lnTo>
                    <a:pt x="579356" y="0"/>
                  </a:lnTo>
                  <a:lnTo>
                    <a:pt x="579356" y="1031955"/>
                  </a:lnTo>
                  <a:lnTo>
                    <a:pt x="0" y="1031955"/>
                  </a:lnTo>
                  <a:lnTo>
                    <a:pt x="0" y="0"/>
                  </a:lnTo>
                  <a:close/>
                </a:path>
              </a:pathLst>
            </a:custGeom>
            <a:ln w="9525">
              <a:solidFill>
                <a:srgbClr val="000000"/>
              </a:solidFill>
            </a:ln>
          </p:spPr>
          <p:txBody>
            <a:bodyPr wrap="square" lIns="0" tIns="0" rIns="0" bIns="0" rtlCol="0"/>
            <a:lstStyle/>
            <a:p/>
          </p:txBody>
        </p:sp>
      </p:grpSp>
      <p:sp>
        <p:nvSpPr>
          <p:cNvPr id="14" name="object 14"/>
          <p:cNvSpPr txBox="1"/>
          <p:nvPr/>
        </p:nvSpPr>
        <p:spPr>
          <a:xfrm>
            <a:off x="2700402" y="4832230"/>
            <a:ext cx="254000" cy="482600"/>
          </a:xfrm>
          <a:prstGeom prst="rect">
            <a:avLst/>
          </a:prstGeom>
        </p:spPr>
        <p:txBody>
          <a:bodyPr vert="vert" wrap="square" lIns="0" tIns="0" rIns="0" bIns="0" rtlCol="0">
            <a:spAutoFit/>
          </a:bodyPr>
          <a:lstStyle/>
          <a:p>
            <a:pPr marL="12700">
              <a:lnSpc>
                <a:spcPts val="2000"/>
              </a:lnSpc>
            </a:pPr>
            <a:r>
              <a:rPr sz="1800" b="1" spc="-25">
                <a:solidFill>
                  <a:srgbClr val="FF9900"/>
                </a:solidFill>
                <a:latin typeface="Microsoft JhengHei"/>
                <a:cs typeface="Microsoft JhengHei"/>
              </a:rPr>
              <a:t>实型</a:t>
            </a:r>
            <a:endParaRPr sz="1800">
              <a:latin typeface="Microsoft JhengHei"/>
              <a:cs typeface="Microsoft JhengHei"/>
            </a:endParaRPr>
          </a:p>
        </p:txBody>
      </p:sp>
      <p:grpSp>
        <p:nvGrpSpPr>
          <p:cNvPr id="15" name="object 15"/>
          <p:cNvGrpSpPr/>
          <p:nvPr/>
        </p:nvGrpSpPr>
        <p:grpSpPr>
          <a:xfrm>
            <a:off x="3530386" y="4552791"/>
            <a:ext cx="591820" cy="1040765"/>
            <a:chOff x="3530386" y="4552791"/>
            <a:chExt cx="591820" cy="1040765"/>
          </a:xfrm>
        </p:grpSpPr>
        <p:sp>
          <p:nvSpPr>
            <p:cNvPr id="16" name="object 16"/>
            <p:cNvSpPr/>
            <p:nvPr/>
          </p:nvSpPr>
          <p:spPr>
            <a:xfrm>
              <a:off x="3535148" y="4557553"/>
              <a:ext cx="582295" cy="1031240"/>
            </a:xfrm>
            <a:custGeom>
              <a:rect l="l" t="t" r="r" b="b"/>
              <a:pathLst>
                <a:path w="582295" h="1031239">
                  <a:moveTo>
                    <a:pt x="581919" y="1030689"/>
                  </a:moveTo>
                  <a:lnTo>
                    <a:pt x="0" y="1030689"/>
                  </a:lnTo>
                  <a:lnTo>
                    <a:pt x="0" y="0"/>
                  </a:lnTo>
                  <a:lnTo>
                    <a:pt x="581919" y="0"/>
                  </a:lnTo>
                  <a:lnTo>
                    <a:pt x="581919" y="1030689"/>
                  </a:lnTo>
                  <a:close/>
                </a:path>
              </a:pathLst>
            </a:custGeom>
            <a:solidFill>
              <a:srgbClr val="FFFFFF"/>
            </a:solidFill>
          </p:spPr>
          <p:txBody>
            <a:bodyPr wrap="square" lIns="0" tIns="0" rIns="0" bIns="0" rtlCol="0"/>
            <a:lstStyle/>
            <a:p/>
          </p:txBody>
        </p:sp>
        <p:sp>
          <p:nvSpPr>
            <p:cNvPr id="17" name="object 17"/>
            <p:cNvSpPr/>
            <p:nvPr/>
          </p:nvSpPr>
          <p:spPr>
            <a:xfrm>
              <a:off x="3535148" y="4557553"/>
              <a:ext cx="582295" cy="1031240"/>
            </a:xfrm>
            <a:custGeom>
              <a:rect l="l" t="t" r="r" b="b"/>
              <a:pathLst>
                <a:path w="582295" h="1031239">
                  <a:moveTo>
                    <a:pt x="0" y="0"/>
                  </a:moveTo>
                  <a:lnTo>
                    <a:pt x="581919" y="0"/>
                  </a:lnTo>
                  <a:lnTo>
                    <a:pt x="581919" y="1030689"/>
                  </a:lnTo>
                  <a:lnTo>
                    <a:pt x="0" y="1030689"/>
                  </a:lnTo>
                  <a:lnTo>
                    <a:pt x="0" y="0"/>
                  </a:lnTo>
                  <a:close/>
                </a:path>
              </a:pathLst>
            </a:custGeom>
            <a:ln w="9525">
              <a:solidFill>
                <a:srgbClr val="000000"/>
              </a:solidFill>
            </a:ln>
          </p:spPr>
          <p:txBody>
            <a:bodyPr wrap="square" lIns="0" tIns="0" rIns="0" bIns="0" rtlCol="0"/>
            <a:lstStyle/>
            <a:p/>
          </p:txBody>
        </p:sp>
      </p:grpSp>
      <p:sp>
        <p:nvSpPr>
          <p:cNvPr id="18" name="object 18"/>
          <p:cNvSpPr txBox="1"/>
          <p:nvPr/>
        </p:nvSpPr>
        <p:spPr>
          <a:xfrm>
            <a:off x="3745037" y="4717298"/>
            <a:ext cx="254000" cy="711200"/>
          </a:xfrm>
          <a:prstGeom prst="rect">
            <a:avLst/>
          </a:prstGeom>
        </p:spPr>
        <p:txBody>
          <a:bodyPr vert="vert" wrap="square" lIns="0" tIns="0" rIns="0" bIns="0" rtlCol="0">
            <a:spAutoFit/>
          </a:bodyPr>
          <a:lstStyle/>
          <a:p>
            <a:pPr marL="12700">
              <a:lnSpc>
                <a:spcPts val="2000"/>
              </a:lnSpc>
            </a:pPr>
            <a:r>
              <a:rPr sz="1800" b="1" spc="-20">
                <a:solidFill>
                  <a:srgbClr val="FF9900"/>
                </a:solidFill>
                <a:latin typeface="Microsoft JhengHei"/>
                <a:cs typeface="Microsoft JhengHei"/>
              </a:rPr>
              <a:t>字符型</a:t>
            </a:r>
            <a:endParaRPr sz="1800">
              <a:latin typeface="Microsoft JhengHei"/>
              <a:cs typeface="Microsoft JhengHei"/>
            </a:endParaRPr>
          </a:p>
        </p:txBody>
      </p:sp>
      <p:grpSp>
        <p:nvGrpSpPr>
          <p:cNvPr id="19" name="object 19"/>
          <p:cNvGrpSpPr/>
          <p:nvPr/>
        </p:nvGrpSpPr>
        <p:grpSpPr>
          <a:xfrm>
            <a:off x="4226382" y="4552791"/>
            <a:ext cx="589280" cy="1040765"/>
            <a:chOff x="4226382" y="4552791"/>
            <a:chExt cx="589280" cy="1040765"/>
          </a:xfrm>
        </p:grpSpPr>
        <p:sp>
          <p:nvSpPr>
            <p:cNvPr id="20" name="object 20"/>
            <p:cNvSpPr/>
            <p:nvPr/>
          </p:nvSpPr>
          <p:spPr>
            <a:xfrm>
              <a:off x="4231144" y="4557553"/>
              <a:ext cx="579755" cy="1031240"/>
            </a:xfrm>
            <a:custGeom>
              <a:rect l="l" t="t" r="r" b="b"/>
              <a:pathLst>
                <a:path w="579754" h="1031239">
                  <a:moveTo>
                    <a:pt x="579356" y="1030689"/>
                  </a:moveTo>
                  <a:lnTo>
                    <a:pt x="0" y="1030689"/>
                  </a:lnTo>
                  <a:lnTo>
                    <a:pt x="0" y="0"/>
                  </a:lnTo>
                  <a:lnTo>
                    <a:pt x="579356" y="0"/>
                  </a:lnTo>
                  <a:lnTo>
                    <a:pt x="579356" y="1030689"/>
                  </a:lnTo>
                  <a:close/>
                </a:path>
              </a:pathLst>
            </a:custGeom>
            <a:solidFill>
              <a:srgbClr val="FFFFFF"/>
            </a:solidFill>
          </p:spPr>
          <p:txBody>
            <a:bodyPr wrap="square" lIns="0" tIns="0" rIns="0" bIns="0" rtlCol="0"/>
            <a:lstStyle/>
            <a:p/>
          </p:txBody>
        </p:sp>
        <p:sp>
          <p:nvSpPr>
            <p:cNvPr id="21" name="object 21"/>
            <p:cNvSpPr/>
            <p:nvPr/>
          </p:nvSpPr>
          <p:spPr>
            <a:xfrm>
              <a:off x="4231144" y="4557553"/>
              <a:ext cx="579755" cy="1031240"/>
            </a:xfrm>
            <a:custGeom>
              <a:rect l="l" t="t" r="r" b="b"/>
              <a:pathLst>
                <a:path w="579754" h="1031239">
                  <a:moveTo>
                    <a:pt x="0" y="0"/>
                  </a:moveTo>
                  <a:lnTo>
                    <a:pt x="579356" y="0"/>
                  </a:lnTo>
                  <a:lnTo>
                    <a:pt x="579356" y="1030689"/>
                  </a:lnTo>
                  <a:lnTo>
                    <a:pt x="0" y="1030689"/>
                  </a:lnTo>
                  <a:lnTo>
                    <a:pt x="0" y="0"/>
                  </a:lnTo>
                  <a:close/>
                </a:path>
              </a:pathLst>
            </a:custGeom>
            <a:ln w="9525">
              <a:solidFill>
                <a:srgbClr val="000000"/>
              </a:solidFill>
            </a:ln>
          </p:spPr>
          <p:txBody>
            <a:bodyPr wrap="square" lIns="0" tIns="0" rIns="0" bIns="0" rtlCol="0"/>
            <a:lstStyle/>
            <a:p/>
          </p:txBody>
        </p:sp>
      </p:grpSp>
      <p:sp>
        <p:nvSpPr>
          <p:cNvPr id="22" name="object 22"/>
          <p:cNvSpPr txBox="1"/>
          <p:nvPr/>
        </p:nvSpPr>
        <p:spPr>
          <a:xfrm>
            <a:off x="4438470" y="4831598"/>
            <a:ext cx="254000" cy="482600"/>
          </a:xfrm>
          <a:prstGeom prst="rect">
            <a:avLst/>
          </a:prstGeom>
        </p:spPr>
        <p:txBody>
          <a:bodyPr vert="vert" wrap="square" lIns="0" tIns="0" rIns="0" bIns="0" rtlCol="0">
            <a:spAutoFit/>
          </a:bodyPr>
          <a:lstStyle/>
          <a:p>
            <a:pPr marL="12700">
              <a:lnSpc>
                <a:spcPts val="2000"/>
              </a:lnSpc>
            </a:pPr>
            <a:r>
              <a:rPr sz="1800" b="1" spc="-25">
                <a:solidFill>
                  <a:srgbClr val="FF9900"/>
                </a:solidFill>
                <a:latin typeface="Microsoft JhengHei"/>
                <a:cs typeface="Microsoft JhengHei"/>
              </a:rPr>
              <a:t>图型</a:t>
            </a:r>
            <a:endParaRPr sz="1800">
              <a:latin typeface="Microsoft JhengHei"/>
              <a:cs typeface="Microsoft JhengHei"/>
            </a:endParaRPr>
          </a:p>
        </p:txBody>
      </p:sp>
      <p:grpSp>
        <p:nvGrpSpPr>
          <p:cNvPr id="23" name="object 23"/>
          <p:cNvGrpSpPr/>
          <p:nvPr/>
        </p:nvGrpSpPr>
        <p:grpSpPr>
          <a:xfrm>
            <a:off x="4921097" y="4552791"/>
            <a:ext cx="590550" cy="1040765"/>
            <a:chOff x="4921097" y="4552791"/>
            <a:chExt cx="590550" cy="1040765"/>
          </a:xfrm>
        </p:grpSpPr>
        <p:sp>
          <p:nvSpPr>
            <p:cNvPr id="24" name="object 24"/>
            <p:cNvSpPr/>
            <p:nvPr/>
          </p:nvSpPr>
          <p:spPr>
            <a:xfrm>
              <a:off x="4925860" y="4557553"/>
              <a:ext cx="581025" cy="1031240"/>
            </a:xfrm>
            <a:custGeom>
              <a:rect l="l" t="t" r="r" b="b"/>
              <a:pathLst>
                <a:path w="581025" h="1031239">
                  <a:moveTo>
                    <a:pt x="580637" y="1030689"/>
                  </a:moveTo>
                  <a:lnTo>
                    <a:pt x="0" y="1030689"/>
                  </a:lnTo>
                  <a:lnTo>
                    <a:pt x="0" y="0"/>
                  </a:lnTo>
                  <a:lnTo>
                    <a:pt x="580637" y="0"/>
                  </a:lnTo>
                  <a:lnTo>
                    <a:pt x="580637" y="1030689"/>
                  </a:lnTo>
                  <a:close/>
                </a:path>
              </a:pathLst>
            </a:custGeom>
            <a:solidFill>
              <a:srgbClr val="FFFFFF"/>
            </a:solidFill>
          </p:spPr>
          <p:txBody>
            <a:bodyPr wrap="square" lIns="0" tIns="0" rIns="0" bIns="0" rtlCol="0"/>
            <a:lstStyle/>
            <a:p/>
          </p:txBody>
        </p:sp>
        <p:sp>
          <p:nvSpPr>
            <p:cNvPr id="25" name="object 25"/>
            <p:cNvSpPr/>
            <p:nvPr/>
          </p:nvSpPr>
          <p:spPr>
            <a:xfrm>
              <a:off x="4925860" y="4557553"/>
              <a:ext cx="581025" cy="1031240"/>
            </a:xfrm>
            <a:custGeom>
              <a:rect l="l" t="t" r="r" b="b"/>
              <a:pathLst>
                <a:path w="581025" h="1031239">
                  <a:moveTo>
                    <a:pt x="0" y="0"/>
                  </a:moveTo>
                  <a:lnTo>
                    <a:pt x="580637" y="0"/>
                  </a:lnTo>
                  <a:lnTo>
                    <a:pt x="580637" y="1030689"/>
                  </a:lnTo>
                  <a:lnTo>
                    <a:pt x="0" y="1030689"/>
                  </a:lnTo>
                  <a:lnTo>
                    <a:pt x="0" y="0"/>
                  </a:lnTo>
                  <a:close/>
                </a:path>
              </a:pathLst>
            </a:custGeom>
            <a:ln w="9525">
              <a:solidFill>
                <a:srgbClr val="000000"/>
              </a:solidFill>
            </a:ln>
          </p:spPr>
          <p:txBody>
            <a:bodyPr wrap="square" lIns="0" tIns="0" rIns="0" bIns="0" rtlCol="0"/>
            <a:lstStyle/>
            <a:p/>
          </p:txBody>
        </p:sp>
      </p:grpSp>
      <p:sp>
        <p:nvSpPr>
          <p:cNvPr id="26" name="object 26"/>
          <p:cNvSpPr txBox="1"/>
          <p:nvPr/>
        </p:nvSpPr>
        <p:spPr>
          <a:xfrm>
            <a:off x="5134466" y="4717298"/>
            <a:ext cx="254000" cy="711200"/>
          </a:xfrm>
          <a:prstGeom prst="rect">
            <a:avLst/>
          </a:prstGeom>
        </p:spPr>
        <p:txBody>
          <a:bodyPr vert="vert" wrap="square" lIns="0" tIns="0" rIns="0" bIns="0" rtlCol="0">
            <a:spAutoFit/>
          </a:bodyPr>
          <a:lstStyle/>
          <a:p>
            <a:pPr marL="12700">
              <a:lnSpc>
                <a:spcPts val="2000"/>
              </a:lnSpc>
            </a:pPr>
            <a:r>
              <a:rPr sz="1800" b="1" spc="-20">
                <a:solidFill>
                  <a:srgbClr val="FF9900"/>
                </a:solidFill>
                <a:latin typeface="Microsoft JhengHei"/>
                <a:cs typeface="Microsoft JhengHei"/>
              </a:rPr>
              <a:t>日期型</a:t>
            </a:r>
            <a:endParaRPr sz="1800">
              <a:latin typeface="Microsoft JhengHei"/>
              <a:cs typeface="Microsoft JhengHei"/>
            </a:endParaRPr>
          </a:p>
        </p:txBody>
      </p:sp>
      <p:grpSp>
        <p:nvGrpSpPr>
          <p:cNvPr id="27" name="object 27"/>
          <p:cNvGrpSpPr/>
          <p:nvPr/>
        </p:nvGrpSpPr>
        <p:grpSpPr>
          <a:xfrm>
            <a:off x="5615811" y="4552791"/>
            <a:ext cx="590550" cy="1040765"/>
            <a:chOff x="5615811" y="4552791"/>
            <a:chExt cx="590550" cy="1040765"/>
          </a:xfrm>
        </p:grpSpPr>
        <p:sp>
          <p:nvSpPr>
            <p:cNvPr id="28" name="object 28"/>
            <p:cNvSpPr/>
            <p:nvPr/>
          </p:nvSpPr>
          <p:spPr>
            <a:xfrm>
              <a:off x="5620574" y="4557553"/>
              <a:ext cx="581025" cy="1031240"/>
            </a:xfrm>
            <a:custGeom>
              <a:rect l="l" t="t" r="r" b="b"/>
              <a:pathLst>
                <a:path w="581025" h="1031239">
                  <a:moveTo>
                    <a:pt x="580637" y="1030689"/>
                  </a:moveTo>
                  <a:lnTo>
                    <a:pt x="0" y="1030689"/>
                  </a:lnTo>
                  <a:lnTo>
                    <a:pt x="0" y="0"/>
                  </a:lnTo>
                  <a:lnTo>
                    <a:pt x="580637" y="0"/>
                  </a:lnTo>
                  <a:lnTo>
                    <a:pt x="580637" y="1030689"/>
                  </a:lnTo>
                  <a:close/>
                </a:path>
              </a:pathLst>
            </a:custGeom>
            <a:solidFill>
              <a:srgbClr val="FFFFFF"/>
            </a:solidFill>
          </p:spPr>
          <p:txBody>
            <a:bodyPr wrap="square" lIns="0" tIns="0" rIns="0" bIns="0" rtlCol="0"/>
            <a:lstStyle/>
            <a:p/>
          </p:txBody>
        </p:sp>
        <p:sp>
          <p:nvSpPr>
            <p:cNvPr id="29" name="object 29"/>
            <p:cNvSpPr/>
            <p:nvPr/>
          </p:nvSpPr>
          <p:spPr>
            <a:xfrm>
              <a:off x="5620574" y="4557553"/>
              <a:ext cx="581025" cy="1031240"/>
            </a:xfrm>
            <a:custGeom>
              <a:rect l="l" t="t" r="r" b="b"/>
              <a:pathLst>
                <a:path w="581025" h="1031239">
                  <a:moveTo>
                    <a:pt x="0" y="0"/>
                  </a:moveTo>
                  <a:lnTo>
                    <a:pt x="580637" y="0"/>
                  </a:lnTo>
                  <a:lnTo>
                    <a:pt x="580637" y="1030689"/>
                  </a:lnTo>
                  <a:lnTo>
                    <a:pt x="0" y="1030689"/>
                  </a:lnTo>
                  <a:lnTo>
                    <a:pt x="0" y="0"/>
                  </a:lnTo>
                  <a:close/>
                </a:path>
              </a:pathLst>
            </a:custGeom>
            <a:ln w="9525">
              <a:solidFill>
                <a:srgbClr val="000000"/>
              </a:solidFill>
            </a:ln>
          </p:spPr>
          <p:txBody>
            <a:bodyPr wrap="square" lIns="0" tIns="0" rIns="0" bIns="0" rtlCol="0"/>
            <a:lstStyle/>
            <a:p/>
          </p:txBody>
        </p:sp>
      </p:grpSp>
      <p:sp>
        <p:nvSpPr>
          <p:cNvPr id="30" name="object 30"/>
          <p:cNvSpPr txBox="1"/>
          <p:nvPr/>
        </p:nvSpPr>
        <p:spPr>
          <a:xfrm>
            <a:off x="5829181" y="4831598"/>
            <a:ext cx="254000" cy="482600"/>
          </a:xfrm>
          <a:prstGeom prst="rect">
            <a:avLst/>
          </a:prstGeom>
        </p:spPr>
        <p:txBody>
          <a:bodyPr vert="vert" wrap="square" lIns="0" tIns="0" rIns="0" bIns="0" rtlCol="0">
            <a:spAutoFit/>
          </a:bodyPr>
          <a:lstStyle/>
          <a:p>
            <a:pPr marL="12700">
              <a:lnSpc>
                <a:spcPts val="2000"/>
              </a:lnSpc>
            </a:pPr>
            <a:r>
              <a:rPr sz="1800" b="1" spc="-25">
                <a:solidFill>
                  <a:srgbClr val="FF9900"/>
                </a:solidFill>
                <a:latin typeface="Microsoft JhengHei"/>
                <a:cs typeface="Microsoft JhengHei"/>
              </a:rPr>
              <a:t>声音</a:t>
            </a:r>
            <a:endParaRPr sz="1800">
              <a:latin typeface="Microsoft JhengHei"/>
              <a:cs typeface="Microsoft JhengHei"/>
            </a:endParaRPr>
          </a:p>
        </p:txBody>
      </p:sp>
      <p:grpSp>
        <p:nvGrpSpPr>
          <p:cNvPr id="31" name="object 31"/>
          <p:cNvGrpSpPr/>
          <p:nvPr/>
        </p:nvGrpSpPr>
        <p:grpSpPr>
          <a:xfrm>
            <a:off x="6310526" y="4552791"/>
            <a:ext cx="590550" cy="1040765"/>
            <a:chOff x="6310526" y="4552791"/>
            <a:chExt cx="590550" cy="1040765"/>
          </a:xfrm>
        </p:grpSpPr>
        <p:sp>
          <p:nvSpPr>
            <p:cNvPr id="32" name="object 32"/>
            <p:cNvSpPr/>
            <p:nvPr/>
          </p:nvSpPr>
          <p:spPr>
            <a:xfrm>
              <a:off x="6315288" y="4557553"/>
              <a:ext cx="581025" cy="1031240"/>
            </a:xfrm>
            <a:custGeom>
              <a:rect l="l" t="t" r="r" b="b"/>
              <a:pathLst>
                <a:path w="581025" h="1031239">
                  <a:moveTo>
                    <a:pt x="580637" y="1030689"/>
                  </a:moveTo>
                  <a:lnTo>
                    <a:pt x="0" y="1030689"/>
                  </a:lnTo>
                  <a:lnTo>
                    <a:pt x="0" y="0"/>
                  </a:lnTo>
                  <a:lnTo>
                    <a:pt x="580637" y="0"/>
                  </a:lnTo>
                  <a:lnTo>
                    <a:pt x="580637" y="1030689"/>
                  </a:lnTo>
                  <a:close/>
                </a:path>
              </a:pathLst>
            </a:custGeom>
            <a:solidFill>
              <a:srgbClr val="FFFFFF"/>
            </a:solidFill>
          </p:spPr>
          <p:txBody>
            <a:bodyPr wrap="square" lIns="0" tIns="0" rIns="0" bIns="0" rtlCol="0"/>
            <a:lstStyle/>
            <a:p/>
          </p:txBody>
        </p:sp>
        <p:sp>
          <p:nvSpPr>
            <p:cNvPr id="33" name="object 33"/>
            <p:cNvSpPr/>
            <p:nvPr/>
          </p:nvSpPr>
          <p:spPr>
            <a:xfrm>
              <a:off x="6315288" y="4557553"/>
              <a:ext cx="581025" cy="1031240"/>
            </a:xfrm>
            <a:custGeom>
              <a:rect l="l" t="t" r="r" b="b"/>
              <a:pathLst>
                <a:path w="581025" h="1031239">
                  <a:moveTo>
                    <a:pt x="0" y="0"/>
                  </a:moveTo>
                  <a:lnTo>
                    <a:pt x="580637" y="0"/>
                  </a:lnTo>
                  <a:lnTo>
                    <a:pt x="580637" y="1030689"/>
                  </a:lnTo>
                  <a:lnTo>
                    <a:pt x="0" y="1030689"/>
                  </a:lnTo>
                  <a:lnTo>
                    <a:pt x="0" y="0"/>
                  </a:lnTo>
                  <a:close/>
                </a:path>
              </a:pathLst>
            </a:custGeom>
            <a:ln w="9525">
              <a:solidFill>
                <a:srgbClr val="000000"/>
              </a:solidFill>
            </a:ln>
          </p:spPr>
          <p:txBody>
            <a:bodyPr wrap="square" lIns="0" tIns="0" rIns="0" bIns="0" rtlCol="0"/>
            <a:lstStyle/>
            <a:p/>
          </p:txBody>
        </p:sp>
      </p:grpSp>
      <p:sp>
        <p:nvSpPr>
          <p:cNvPr id="34" name="object 34"/>
          <p:cNvSpPr txBox="1"/>
          <p:nvPr/>
        </p:nvSpPr>
        <p:spPr>
          <a:xfrm>
            <a:off x="6523895" y="4831598"/>
            <a:ext cx="254000" cy="482600"/>
          </a:xfrm>
          <a:prstGeom prst="rect">
            <a:avLst/>
          </a:prstGeom>
        </p:spPr>
        <p:txBody>
          <a:bodyPr vert="vert" wrap="square" lIns="0" tIns="0" rIns="0" bIns="0" rtlCol="0">
            <a:spAutoFit/>
          </a:bodyPr>
          <a:lstStyle/>
          <a:p>
            <a:pPr marL="12700">
              <a:lnSpc>
                <a:spcPts val="2000"/>
              </a:lnSpc>
            </a:pPr>
            <a:r>
              <a:rPr sz="1800" b="1" spc="-25">
                <a:solidFill>
                  <a:srgbClr val="FF9900"/>
                </a:solidFill>
                <a:latin typeface="Microsoft JhengHei"/>
                <a:cs typeface="Microsoft JhengHei"/>
              </a:rPr>
              <a:t>图像</a:t>
            </a:r>
            <a:endParaRPr sz="1800">
              <a:latin typeface="Microsoft JhengHei"/>
              <a:cs typeface="Microsoft JhengHei"/>
            </a:endParaRPr>
          </a:p>
        </p:txBody>
      </p:sp>
      <p:grpSp>
        <p:nvGrpSpPr>
          <p:cNvPr id="35" name="object 35"/>
          <p:cNvGrpSpPr/>
          <p:nvPr/>
        </p:nvGrpSpPr>
        <p:grpSpPr>
          <a:xfrm>
            <a:off x="7006521" y="4552791"/>
            <a:ext cx="589280" cy="1040765"/>
            <a:chOff x="7006521" y="4552791"/>
            <a:chExt cx="589280" cy="1040765"/>
          </a:xfrm>
        </p:grpSpPr>
        <p:sp>
          <p:nvSpPr>
            <p:cNvPr id="36" name="object 36"/>
            <p:cNvSpPr/>
            <p:nvPr/>
          </p:nvSpPr>
          <p:spPr>
            <a:xfrm>
              <a:off x="7011284" y="4557553"/>
              <a:ext cx="579755" cy="1031240"/>
            </a:xfrm>
            <a:custGeom>
              <a:rect l="l" t="t" r="r" b="b"/>
              <a:pathLst>
                <a:path w="579754" h="1031239">
                  <a:moveTo>
                    <a:pt x="579356" y="1030689"/>
                  </a:moveTo>
                  <a:lnTo>
                    <a:pt x="0" y="1030689"/>
                  </a:lnTo>
                  <a:lnTo>
                    <a:pt x="0" y="0"/>
                  </a:lnTo>
                  <a:lnTo>
                    <a:pt x="579356" y="0"/>
                  </a:lnTo>
                  <a:lnTo>
                    <a:pt x="579356" y="1030689"/>
                  </a:lnTo>
                  <a:close/>
                </a:path>
              </a:pathLst>
            </a:custGeom>
            <a:solidFill>
              <a:srgbClr val="FFFFFF"/>
            </a:solidFill>
          </p:spPr>
          <p:txBody>
            <a:bodyPr wrap="square" lIns="0" tIns="0" rIns="0" bIns="0" rtlCol="0"/>
            <a:lstStyle/>
            <a:p/>
          </p:txBody>
        </p:sp>
        <p:sp>
          <p:nvSpPr>
            <p:cNvPr id="37" name="object 37"/>
            <p:cNvSpPr/>
            <p:nvPr/>
          </p:nvSpPr>
          <p:spPr>
            <a:xfrm>
              <a:off x="7011284" y="4557553"/>
              <a:ext cx="579755" cy="1031240"/>
            </a:xfrm>
            <a:custGeom>
              <a:rect l="l" t="t" r="r" b="b"/>
              <a:pathLst>
                <a:path w="579754" h="1031239">
                  <a:moveTo>
                    <a:pt x="0" y="0"/>
                  </a:moveTo>
                  <a:lnTo>
                    <a:pt x="579356" y="0"/>
                  </a:lnTo>
                  <a:lnTo>
                    <a:pt x="579356" y="1030689"/>
                  </a:lnTo>
                  <a:lnTo>
                    <a:pt x="0" y="1030689"/>
                  </a:lnTo>
                  <a:lnTo>
                    <a:pt x="0" y="0"/>
                  </a:lnTo>
                  <a:close/>
                </a:path>
              </a:pathLst>
            </a:custGeom>
            <a:ln w="9525">
              <a:solidFill>
                <a:srgbClr val="000000"/>
              </a:solidFill>
            </a:ln>
          </p:spPr>
          <p:txBody>
            <a:bodyPr wrap="square" lIns="0" tIns="0" rIns="0" bIns="0" rtlCol="0"/>
            <a:lstStyle/>
            <a:p/>
          </p:txBody>
        </p:sp>
      </p:grpSp>
      <p:sp>
        <p:nvSpPr>
          <p:cNvPr id="38" name="object 38"/>
          <p:cNvSpPr txBox="1"/>
          <p:nvPr/>
        </p:nvSpPr>
        <p:spPr>
          <a:xfrm>
            <a:off x="7218609" y="4717298"/>
            <a:ext cx="254000" cy="711200"/>
          </a:xfrm>
          <a:prstGeom prst="rect">
            <a:avLst/>
          </a:prstGeom>
        </p:spPr>
        <p:txBody>
          <a:bodyPr vert="vert" wrap="square" lIns="0" tIns="0" rIns="0" bIns="0" rtlCol="0">
            <a:spAutoFit/>
          </a:bodyPr>
          <a:lstStyle/>
          <a:p>
            <a:pPr marL="12700">
              <a:lnSpc>
                <a:spcPts val="2000"/>
              </a:lnSpc>
            </a:pPr>
            <a:r>
              <a:rPr sz="1800" b="1" spc="-20">
                <a:solidFill>
                  <a:srgbClr val="FF9900"/>
                </a:solidFill>
                <a:latin typeface="Microsoft JhengHei"/>
                <a:cs typeface="Microsoft JhengHei"/>
              </a:rPr>
              <a:t>逻辑型</a:t>
            </a:r>
            <a:endParaRPr sz="1800">
              <a:latin typeface="Microsoft JhengHei"/>
              <a:cs typeface="Microsoft JhengHei"/>
            </a:endParaRPr>
          </a:p>
        </p:txBody>
      </p:sp>
      <p:grpSp>
        <p:nvGrpSpPr>
          <p:cNvPr id="39" name="object 39"/>
          <p:cNvGrpSpPr/>
          <p:nvPr/>
        </p:nvGrpSpPr>
        <p:grpSpPr>
          <a:xfrm>
            <a:off x="7701236" y="4552791"/>
            <a:ext cx="590550" cy="1040765"/>
            <a:chOff x="7701236" y="4552791"/>
            <a:chExt cx="590550" cy="1040765"/>
          </a:xfrm>
        </p:grpSpPr>
        <p:sp>
          <p:nvSpPr>
            <p:cNvPr id="40" name="object 40"/>
            <p:cNvSpPr/>
            <p:nvPr/>
          </p:nvSpPr>
          <p:spPr>
            <a:xfrm>
              <a:off x="7705999" y="4557553"/>
              <a:ext cx="581025" cy="1031240"/>
            </a:xfrm>
            <a:custGeom>
              <a:rect l="l" t="t" r="r" b="b"/>
              <a:pathLst>
                <a:path w="581025" h="1031239">
                  <a:moveTo>
                    <a:pt x="580637" y="1030689"/>
                  </a:moveTo>
                  <a:lnTo>
                    <a:pt x="0" y="1030689"/>
                  </a:lnTo>
                  <a:lnTo>
                    <a:pt x="0" y="0"/>
                  </a:lnTo>
                  <a:lnTo>
                    <a:pt x="580637" y="0"/>
                  </a:lnTo>
                  <a:lnTo>
                    <a:pt x="580637" y="1030689"/>
                  </a:lnTo>
                  <a:close/>
                </a:path>
              </a:pathLst>
            </a:custGeom>
            <a:solidFill>
              <a:srgbClr val="FFFFFF"/>
            </a:solidFill>
          </p:spPr>
          <p:txBody>
            <a:bodyPr wrap="square" lIns="0" tIns="0" rIns="0" bIns="0" rtlCol="0"/>
            <a:lstStyle/>
            <a:p/>
          </p:txBody>
        </p:sp>
        <p:sp>
          <p:nvSpPr>
            <p:cNvPr id="41" name="object 41"/>
            <p:cNvSpPr/>
            <p:nvPr/>
          </p:nvSpPr>
          <p:spPr>
            <a:xfrm>
              <a:off x="7705999" y="4557553"/>
              <a:ext cx="581025" cy="1031240"/>
            </a:xfrm>
            <a:custGeom>
              <a:rect l="l" t="t" r="r" b="b"/>
              <a:pathLst>
                <a:path w="581025" h="1031239">
                  <a:moveTo>
                    <a:pt x="0" y="0"/>
                  </a:moveTo>
                  <a:lnTo>
                    <a:pt x="580637" y="0"/>
                  </a:lnTo>
                  <a:lnTo>
                    <a:pt x="580637" y="1030689"/>
                  </a:lnTo>
                  <a:lnTo>
                    <a:pt x="0" y="1030689"/>
                  </a:lnTo>
                  <a:lnTo>
                    <a:pt x="0" y="0"/>
                  </a:lnTo>
                  <a:close/>
                </a:path>
              </a:pathLst>
            </a:custGeom>
            <a:ln w="9524">
              <a:solidFill>
                <a:srgbClr val="000000"/>
              </a:solidFill>
            </a:ln>
          </p:spPr>
          <p:txBody>
            <a:bodyPr wrap="square" lIns="0" tIns="0" rIns="0" bIns="0" rtlCol="0"/>
            <a:lstStyle/>
            <a:p/>
          </p:txBody>
        </p:sp>
      </p:grpSp>
      <p:sp>
        <p:nvSpPr>
          <p:cNvPr id="42" name="object 42"/>
          <p:cNvSpPr txBox="1"/>
          <p:nvPr/>
        </p:nvSpPr>
        <p:spPr>
          <a:xfrm>
            <a:off x="7914606" y="4717298"/>
            <a:ext cx="254000" cy="711200"/>
          </a:xfrm>
          <a:prstGeom prst="rect">
            <a:avLst/>
          </a:prstGeom>
        </p:spPr>
        <p:txBody>
          <a:bodyPr vert="vert" wrap="square" lIns="0" tIns="0" rIns="0" bIns="0" rtlCol="0">
            <a:spAutoFit/>
          </a:bodyPr>
          <a:lstStyle/>
          <a:p>
            <a:pPr marL="12700">
              <a:lnSpc>
                <a:spcPts val="2000"/>
              </a:lnSpc>
            </a:pPr>
            <a:r>
              <a:rPr sz="1800" b="1" spc="-20">
                <a:solidFill>
                  <a:srgbClr val="FF9900"/>
                </a:solidFill>
                <a:latin typeface="Microsoft JhengHei"/>
                <a:cs typeface="Microsoft JhengHei"/>
              </a:rPr>
              <a:t>备注型</a:t>
            </a:r>
            <a:endParaRPr sz="1800">
              <a:latin typeface="Microsoft JhengHei"/>
              <a:cs typeface="Microsoft JhengHei"/>
            </a:endParaRPr>
          </a:p>
        </p:txBody>
      </p:sp>
      <p:grpSp>
        <p:nvGrpSpPr>
          <p:cNvPr id="43" name="object 43"/>
          <p:cNvGrpSpPr/>
          <p:nvPr/>
        </p:nvGrpSpPr>
        <p:grpSpPr>
          <a:xfrm>
            <a:off x="1760262" y="4040942"/>
            <a:ext cx="1118870" cy="516890"/>
            <a:chOff x="1760262" y="4040942"/>
            <a:chExt cx="1118870" cy="516890"/>
          </a:xfrm>
        </p:grpSpPr>
        <p:sp>
          <p:nvSpPr>
            <p:cNvPr id="44" name="object 44"/>
            <p:cNvSpPr/>
            <p:nvPr/>
          </p:nvSpPr>
          <p:spPr>
            <a:xfrm>
              <a:off x="1798362" y="4213145"/>
              <a:ext cx="1042669" cy="0"/>
            </a:xfrm>
            <a:custGeom>
              <a:rect l="l" t="t" r="r" b="b"/>
              <a:pathLst>
                <a:path w="1042669">
                  <a:moveTo>
                    <a:pt x="0" y="0"/>
                  </a:moveTo>
                  <a:lnTo>
                    <a:pt x="1042071" y="0"/>
                  </a:lnTo>
                </a:path>
              </a:pathLst>
            </a:custGeom>
            <a:ln w="9525">
              <a:solidFill>
                <a:srgbClr val="000000"/>
              </a:solidFill>
            </a:ln>
          </p:spPr>
          <p:txBody>
            <a:bodyPr wrap="square" lIns="0" tIns="0" rIns="0" bIns="0" rtlCol="0"/>
            <a:lstStyle/>
            <a:p/>
          </p:txBody>
        </p:sp>
        <p:sp>
          <p:nvSpPr>
            <p:cNvPr id="45" name="object 45"/>
            <p:cNvSpPr/>
            <p:nvPr/>
          </p:nvSpPr>
          <p:spPr>
            <a:xfrm>
              <a:off x="1760258" y="4213148"/>
              <a:ext cx="1118870" cy="344805"/>
            </a:xfrm>
            <a:custGeom>
              <a:rect l="l" t="t" r="r" b="b"/>
              <a:pathLst>
                <a:path w="1118870" h="344804">
                  <a:moveTo>
                    <a:pt x="76200" y="268211"/>
                  </a:moveTo>
                  <a:lnTo>
                    <a:pt x="44450" y="268211"/>
                  </a:lnTo>
                  <a:lnTo>
                    <a:pt x="44450" y="0"/>
                  </a:lnTo>
                  <a:lnTo>
                    <a:pt x="31750" y="0"/>
                  </a:lnTo>
                  <a:lnTo>
                    <a:pt x="31750" y="268211"/>
                  </a:lnTo>
                  <a:lnTo>
                    <a:pt x="0" y="268211"/>
                  </a:lnTo>
                  <a:lnTo>
                    <a:pt x="20955" y="310121"/>
                  </a:lnTo>
                  <a:lnTo>
                    <a:pt x="38100" y="344411"/>
                  </a:lnTo>
                  <a:lnTo>
                    <a:pt x="76200" y="268211"/>
                  </a:lnTo>
                  <a:close/>
                </a:path>
                <a:path w="1118870" h="344804">
                  <a:moveTo>
                    <a:pt x="1118273" y="268211"/>
                  </a:moveTo>
                  <a:lnTo>
                    <a:pt x="1086523" y="268211"/>
                  </a:lnTo>
                  <a:lnTo>
                    <a:pt x="1086523" y="0"/>
                  </a:lnTo>
                  <a:lnTo>
                    <a:pt x="1073823" y="0"/>
                  </a:lnTo>
                  <a:lnTo>
                    <a:pt x="1073823" y="268211"/>
                  </a:lnTo>
                  <a:lnTo>
                    <a:pt x="1042073" y="268211"/>
                  </a:lnTo>
                  <a:lnTo>
                    <a:pt x="1063028" y="310121"/>
                  </a:lnTo>
                  <a:lnTo>
                    <a:pt x="1080173" y="344411"/>
                  </a:lnTo>
                  <a:lnTo>
                    <a:pt x="1118273" y="268211"/>
                  </a:lnTo>
                  <a:close/>
                </a:path>
              </a:pathLst>
            </a:custGeom>
            <a:solidFill>
              <a:srgbClr val="000000"/>
            </a:solidFill>
          </p:spPr>
          <p:txBody>
            <a:bodyPr wrap="square" lIns="0" tIns="0" rIns="0" bIns="0" rtlCol="0"/>
            <a:lstStyle/>
            <a:p/>
          </p:txBody>
        </p:sp>
        <p:sp>
          <p:nvSpPr>
            <p:cNvPr id="46" name="object 46"/>
            <p:cNvSpPr/>
            <p:nvPr/>
          </p:nvSpPr>
          <p:spPr>
            <a:xfrm flipH="1">
              <a:off x="2261078" y="4040942"/>
              <a:ext cx="0" cy="172720"/>
            </a:xfrm>
            <a:custGeom>
              <a:rect l="l" t="t" r="r" b="b"/>
              <a:pathLst>
                <a:path h="172720">
                  <a:moveTo>
                    <a:pt x="0" y="0"/>
                  </a:moveTo>
                  <a:lnTo>
                    <a:pt x="0" y="172203"/>
                  </a:lnTo>
                </a:path>
              </a:pathLst>
            </a:custGeom>
            <a:ln w="9525">
              <a:solidFill>
                <a:srgbClr val="000000"/>
              </a:solidFill>
            </a:ln>
          </p:spPr>
          <p:txBody>
            <a:bodyPr wrap="square" lIns="0" tIns="0" rIns="0" bIns="0" rtlCol="0"/>
            <a:lstStyle/>
            <a:p/>
          </p:txBody>
        </p:sp>
      </p:grpSp>
      <p:grpSp>
        <p:nvGrpSpPr>
          <p:cNvPr id="47" name="object 47"/>
          <p:cNvGrpSpPr/>
          <p:nvPr/>
        </p:nvGrpSpPr>
        <p:grpSpPr>
          <a:xfrm>
            <a:off x="3729047" y="4040942"/>
            <a:ext cx="4362450" cy="516890"/>
            <a:chOff x="3729047" y="4040942"/>
            <a:chExt cx="4362450" cy="516890"/>
          </a:xfrm>
        </p:grpSpPr>
        <p:sp>
          <p:nvSpPr>
            <p:cNvPr id="48" name="object 48"/>
            <p:cNvSpPr/>
            <p:nvPr/>
          </p:nvSpPr>
          <p:spPr>
            <a:xfrm>
              <a:off x="3767147" y="4213145"/>
              <a:ext cx="4286250" cy="1270"/>
            </a:xfrm>
            <a:custGeom>
              <a:rect l="l" t="t" r="r" b="b"/>
              <a:pathLst>
                <a:path w="4286250" h="1270">
                  <a:moveTo>
                    <a:pt x="0" y="0"/>
                  </a:moveTo>
                  <a:lnTo>
                    <a:pt x="4286209" y="1266"/>
                  </a:lnTo>
                </a:path>
              </a:pathLst>
            </a:custGeom>
            <a:ln w="9525">
              <a:solidFill>
                <a:srgbClr val="000000"/>
              </a:solidFill>
            </a:ln>
          </p:spPr>
          <p:txBody>
            <a:bodyPr wrap="square" lIns="0" tIns="0" rIns="0" bIns="0" rtlCol="0"/>
            <a:lstStyle/>
            <a:p/>
          </p:txBody>
        </p:sp>
        <p:sp>
          <p:nvSpPr>
            <p:cNvPr id="49" name="object 49"/>
            <p:cNvSpPr/>
            <p:nvPr/>
          </p:nvSpPr>
          <p:spPr>
            <a:xfrm>
              <a:off x="3729037" y="4213148"/>
              <a:ext cx="4362450" cy="344805"/>
            </a:xfrm>
            <a:custGeom>
              <a:rect l="l" t="t" r="r" b="b"/>
              <a:pathLst>
                <a:path w="4362450" h="344804">
                  <a:moveTo>
                    <a:pt x="76200" y="268211"/>
                  </a:moveTo>
                  <a:lnTo>
                    <a:pt x="44450" y="268211"/>
                  </a:lnTo>
                  <a:lnTo>
                    <a:pt x="44450" y="0"/>
                  </a:lnTo>
                  <a:lnTo>
                    <a:pt x="31750" y="0"/>
                  </a:lnTo>
                  <a:lnTo>
                    <a:pt x="31750" y="268211"/>
                  </a:lnTo>
                  <a:lnTo>
                    <a:pt x="0" y="268211"/>
                  </a:lnTo>
                  <a:lnTo>
                    <a:pt x="20955" y="310121"/>
                  </a:lnTo>
                  <a:lnTo>
                    <a:pt x="38100" y="344411"/>
                  </a:lnTo>
                  <a:lnTo>
                    <a:pt x="76200" y="268211"/>
                  </a:lnTo>
                  <a:close/>
                </a:path>
                <a:path w="4362450" h="344804">
                  <a:moveTo>
                    <a:pt x="770915" y="268211"/>
                  </a:moveTo>
                  <a:lnTo>
                    <a:pt x="739165" y="268211"/>
                  </a:lnTo>
                  <a:lnTo>
                    <a:pt x="739165" y="0"/>
                  </a:lnTo>
                  <a:lnTo>
                    <a:pt x="726465" y="0"/>
                  </a:lnTo>
                  <a:lnTo>
                    <a:pt x="726465" y="268211"/>
                  </a:lnTo>
                  <a:lnTo>
                    <a:pt x="694715" y="268211"/>
                  </a:lnTo>
                  <a:lnTo>
                    <a:pt x="715670" y="310121"/>
                  </a:lnTo>
                  <a:lnTo>
                    <a:pt x="732815" y="344411"/>
                  </a:lnTo>
                  <a:lnTo>
                    <a:pt x="770915" y="268211"/>
                  </a:lnTo>
                  <a:close/>
                </a:path>
                <a:path w="4362450" h="344804">
                  <a:moveTo>
                    <a:pt x="1466913" y="268211"/>
                  </a:moveTo>
                  <a:lnTo>
                    <a:pt x="1435163" y="268211"/>
                  </a:lnTo>
                  <a:lnTo>
                    <a:pt x="1435163" y="0"/>
                  </a:lnTo>
                  <a:lnTo>
                    <a:pt x="1422463" y="0"/>
                  </a:lnTo>
                  <a:lnTo>
                    <a:pt x="1422463" y="268211"/>
                  </a:lnTo>
                  <a:lnTo>
                    <a:pt x="1390713" y="268211"/>
                  </a:lnTo>
                  <a:lnTo>
                    <a:pt x="1411668" y="310121"/>
                  </a:lnTo>
                  <a:lnTo>
                    <a:pt x="1428813" y="344411"/>
                  </a:lnTo>
                  <a:lnTo>
                    <a:pt x="1466913" y="268211"/>
                  </a:lnTo>
                  <a:close/>
                </a:path>
                <a:path w="4362450" h="344804">
                  <a:moveTo>
                    <a:pt x="2161629" y="268211"/>
                  </a:moveTo>
                  <a:lnTo>
                    <a:pt x="2129879" y="268211"/>
                  </a:lnTo>
                  <a:lnTo>
                    <a:pt x="2129879" y="0"/>
                  </a:lnTo>
                  <a:lnTo>
                    <a:pt x="2117179" y="0"/>
                  </a:lnTo>
                  <a:lnTo>
                    <a:pt x="2117179" y="268211"/>
                  </a:lnTo>
                  <a:lnTo>
                    <a:pt x="2085428" y="268211"/>
                  </a:lnTo>
                  <a:lnTo>
                    <a:pt x="2106384" y="310121"/>
                  </a:lnTo>
                  <a:lnTo>
                    <a:pt x="2123529" y="344411"/>
                  </a:lnTo>
                  <a:lnTo>
                    <a:pt x="2161629" y="268211"/>
                  </a:lnTo>
                  <a:close/>
                </a:path>
                <a:path w="4362450" h="344804">
                  <a:moveTo>
                    <a:pt x="2856344" y="268211"/>
                  </a:moveTo>
                  <a:lnTo>
                    <a:pt x="2824594" y="268211"/>
                  </a:lnTo>
                  <a:lnTo>
                    <a:pt x="2824594" y="0"/>
                  </a:lnTo>
                  <a:lnTo>
                    <a:pt x="2811894" y="0"/>
                  </a:lnTo>
                  <a:lnTo>
                    <a:pt x="2811894" y="268211"/>
                  </a:lnTo>
                  <a:lnTo>
                    <a:pt x="2780144" y="268211"/>
                  </a:lnTo>
                  <a:lnTo>
                    <a:pt x="2801099" y="310121"/>
                  </a:lnTo>
                  <a:lnTo>
                    <a:pt x="2818244" y="344411"/>
                  </a:lnTo>
                  <a:lnTo>
                    <a:pt x="2856344" y="268211"/>
                  </a:lnTo>
                  <a:close/>
                </a:path>
                <a:path w="4362450" h="344804">
                  <a:moveTo>
                    <a:pt x="3551059" y="268211"/>
                  </a:moveTo>
                  <a:lnTo>
                    <a:pt x="3519309" y="268211"/>
                  </a:lnTo>
                  <a:lnTo>
                    <a:pt x="3519309" y="0"/>
                  </a:lnTo>
                  <a:lnTo>
                    <a:pt x="3506609" y="0"/>
                  </a:lnTo>
                  <a:lnTo>
                    <a:pt x="3506609" y="268211"/>
                  </a:lnTo>
                  <a:lnTo>
                    <a:pt x="3474859" y="268211"/>
                  </a:lnTo>
                  <a:lnTo>
                    <a:pt x="3495814" y="310121"/>
                  </a:lnTo>
                  <a:lnTo>
                    <a:pt x="3512959" y="344411"/>
                  </a:lnTo>
                  <a:lnTo>
                    <a:pt x="3551059" y="268211"/>
                  </a:lnTo>
                  <a:close/>
                </a:path>
                <a:path w="4362450" h="344804">
                  <a:moveTo>
                    <a:pt x="4362412" y="268211"/>
                  </a:moveTo>
                  <a:lnTo>
                    <a:pt x="4330662" y="268211"/>
                  </a:lnTo>
                  <a:lnTo>
                    <a:pt x="4330662" y="0"/>
                  </a:lnTo>
                  <a:lnTo>
                    <a:pt x="4317962" y="0"/>
                  </a:lnTo>
                  <a:lnTo>
                    <a:pt x="4317962" y="268211"/>
                  </a:lnTo>
                  <a:lnTo>
                    <a:pt x="4286212" y="268211"/>
                  </a:lnTo>
                  <a:lnTo>
                    <a:pt x="4307167" y="310121"/>
                  </a:lnTo>
                  <a:lnTo>
                    <a:pt x="4324312" y="344411"/>
                  </a:lnTo>
                  <a:lnTo>
                    <a:pt x="4362412" y="268211"/>
                  </a:lnTo>
                  <a:close/>
                </a:path>
              </a:pathLst>
            </a:custGeom>
            <a:solidFill>
              <a:srgbClr val="000000"/>
            </a:solidFill>
          </p:spPr>
          <p:txBody>
            <a:bodyPr wrap="square" lIns="0" tIns="0" rIns="0" bIns="0" rtlCol="0"/>
            <a:lstStyle/>
            <a:p/>
          </p:txBody>
        </p:sp>
        <p:sp>
          <p:nvSpPr>
            <p:cNvPr id="50" name="object 50"/>
            <p:cNvSpPr/>
            <p:nvPr/>
          </p:nvSpPr>
          <p:spPr>
            <a:xfrm flipH="1">
              <a:off x="6084571" y="4040942"/>
              <a:ext cx="0" cy="172720"/>
            </a:xfrm>
            <a:custGeom>
              <a:rect l="l" t="t" r="r" b="b"/>
              <a:pathLst>
                <a:path h="172720">
                  <a:moveTo>
                    <a:pt x="0" y="0"/>
                  </a:moveTo>
                  <a:lnTo>
                    <a:pt x="0" y="172203"/>
                  </a:lnTo>
                </a:path>
              </a:pathLst>
            </a:custGeom>
            <a:ln w="9525">
              <a:solidFill>
                <a:srgbClr val="000000"/>
              </a:solidFill>
            </a:ln>
          </p:spPr>
          <p:txBody>
            <a:bodyPr wrap="square" lIns="0" tIns="0" rIns="0" bIns="0" rtlCol="0"/>
            <a:lstStyle/>
            <a:p/>
          </p:txBody>
        </p:sp>
      </p:grpSp>
      <p:grpSp>
        <p:nvGrpSpPr>
          <p:cNvPr id="51" name="object 51"/>
          <p:cNvGrpSpPr/>
          <p:nvPr/>
        </p:nvGrpSpPr>
        <p:grpSpPr>
          <a:xfrm>
            <a:off x="2488314" y="3181189"/>
            <a:ext cx="3716654" cy="344805"/>
            <a:chOff x="2488314" y="3181189"/>
            <a:chExt cx="3716654" cy="344805"/>
          </a:xfrm>
        </p:grpSpPr>
        <p:sp>
          <p:nvSpPr>
            <p:cNvPr id="52" name="object 52"/>
            <p:cNvSpPr/>
            <p:nvPr/>
          </p:nvSpPr>
          <p:spPr>
            <a:xfrm>
              <a:off x="2493077" y="3353393"/>
              <a:ext cx="3707129" cy="0"/>
            </a:xfrm>
            <a:custGeom>
              <a:rect l="l" t="t" r="r" b="b"/>
              <a:pathLst>
                <a:path w="3707129">
                  <a:moveTo>
                    <a:pt x="0" y="0"/>
                  </a:moveTo>
                  <a:lnTo>
                    <a:pt x="3706852" y="0"/>
                  </a:lnTo>
                </a:path>
              </a:pathLst>
            </a:custGeom>
            <a:ln w="9525">
              <a:solidFill>
                <a:srgbClr val="000000"/>
              </a:solidFill>
            </a:ln>
          </p:spPr>
          <p:txBody>
            <a:bodyPr wrap="square" lIns="0" tIns="0" rIns="0" bIns="0" rtlCol="0"/>
            <a:lstStyle/>
            <a:p/>
          </p:txBody>
        </p:sp>
        <p:sp>
          <p:nvSpPr>
            <p:cNvPr id="53" name="object 53"/>
            <p:cNvSpPr/>
            <p:nvPr/>
          </p:nvSpPr>
          <p:spPr>
            <a:xfrm flipH="1">
              <a:off x="2493077" y="3353393"/>
              <a:ext cx="0" cy="172720"/>
            </a:xfrm>
            <a:custGeom>
              <a:rect l="l" t="t" r="r" b="b"/>
              <a:pathLst>
                <a:path h="172720">
                  <a:moveTo>
                    <a:pt x="0" y="0"/>
                  </a:moveTo>
                  <a:lnTo>
                    <a:pt x="0" y="172203"/>
                  </a:lnTo>
                </a:path>
              </a:pathLst>
            </a:custGeom>
            <a:ln w="9525">
              <a:solidFill>
                <a:srgbClr val="000000"/>
              </a:solidFill>
            </a:ln>
          </p:spPr>
          <p:txBody>
            <a:bodyPr wrap="square" lIns="0" tIns="0" rIns="0" bIns="0" rtlCol="0"/>
            <a:lstStyle/>
            <a:p/>
          </p:txBody>
        </p:sp>
        <p:sp>
          <p:nvSpPr>
            <p:cNvPr id="54" name="object 54"/>
            <p:cNvSpPr/>
            <p:nvPr/>
          </p:nvSpPr>
          <p:spPr>
            <a:xfrm flipH="1">
              <a:off x="6199929" y="3353393"/>
              <a:ext cx="0" cy="172720"/>
            </a:xfrm>
            <a:custGeom>
              <a:rect l="l" t="t" r="r" b="b"/>
              <a:pathLst>
                <a:path h="172720">
                  <a:moveTo>
                    <a:pt x="0" y="0"/>
                  </a:moveTo>
                  <a:lnTo>
                    <a:pt x="0" y="172203"/>
                  </a:lnTo>
                </a:path>
              </a:pathLst>
            </a:custGeom>
            <a:ln w="9525">
              <a:solidFill>
                <a:srgbClr val="000000"/>
              </a:solidFill>
            </a:ln>
          </p:spPr>
          <p:txBody>
            <a:bodyPr wrap="square" lIns="0" tIns="0" rIns="0" bIns="0" rtlCol="0"/>
            <a:lstStyle/>
            <a:p/>
          </p:txBody>
        </p:sp>
        <p:sp>
          <p:nvSpPr>
            <p:cNvPr id="55" name="object 55"/>
            <p:cNvSpPr/>
            <p:nvPr/>
          </p:nvSpPr>
          <p:spPr>
            <a:xfrm flipH="1">
              <a:off x="4346503" y="3181189"/>
              <a:ext cx="0" cy="172720"/>
            </a:xfrm>
            <a:custGeom>
              <a:rect l="l" t="t" r="r" b="b"/>
              <a:pathLst>
                <a:path h="172720">
                  <a:moveTo>
                    <a:pt x="0" y="0"/>
                  </a:moveTo>
                  <a:lnTo>
                    <a:pt x="0" y="172203"/>
                  </a:lnTo>
                </a:path>
              </a:pathLst>
            </a:custGeom>
            <a:ln w="9525">
              <a:solidFill>
                <a:srgbClr val="000000"/>
              </a:solidFill>
            </a:ln>
          </p:spPr>
          <p:txBody>
            <a:bodyPr wrap="square" lIns="0" tIns="0" rIns="0" bIns="0" rtlCol="0"/>
            <a:lstStyle/>
            <a:p/>
          </p:txBody>
        </p:sp>
      </p:grpSp>
      <p:sp>
        <p:nvSpPr>
          <p:cNvPr id="56" name="object 56"/>
          <p:cNvSpPr txBox="1"/>
          <p:nvPr/>
        </p:nvSpPr>
        <p:spPr>
          <a:xfrm>
            <a:off x="3216687" y="5786869"/>
            <a:ext cx="31877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Microsoft JhengHei"/>
                <a:cs typeface="Microsoft JhengHei"/>
              </a:rPr>
              <a:t>图</a:t>
            </a:r>
            <a:r>
              <a:rPr sz="1800" b="1">
                <a:solidFill>
                  <a:srgbClr val="FFFFFF"/>
                </a:solidFill>
                <a:latin typeface="Times New Roman"/>
                <a:cs typeface="Times New Roman"/>
              </a:rPr>
              <a:t>1-1</a:t>
            </a:r>
            <a:r>
              <a:rPr sz="1800" b="1" spc="450">
                <a:solidFill>
                  <a:srgbClr val="FFFFFF"/>
                </a:solidFill>
                <a:latin typeface="Times New Roman"/>
                <a:cs typeface="Times New Roman"/>
              </a:rPr>
              <a:t> </a:t>
            </a:r>
            <a:r>
              <a:rPr sz="1800" b="1" spc="-5">
                <a:solidFill>
                  <a:srgbClr val="FFFFFF"/>
                </a:solidFill>
                <a:latin typeface="Microsoft JhengHei"/>
                <a:cs typeface="Microsoft JhengHei"/>
              </a:rPr>
              <a:t>计算机可处理的数据类型</a:t>
            </a:r>
            <a:endParaRPr sz="1800">
              <a:latin typeface="Microsoft JhengHei"/>
              <a:cs typeface="Microsoft JhengHei"/>
            </a:endParaRPr>
          </a:p>
        </p:txBody>
      </p:sp>
      <p:sp>
        <p:nvSpPr>
          <p:cNvPr id="57" name="object 57"/>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324100" y="517207"/>
            <a:ext cx="4495800" cy="695960"/>
          </a:xfrm>
          <a:prstGeom prst="rect">
            <a:avLst/>
          </a:prstGeom>
        </p:spPr>
        <p:txBody>
          <a:bodyPr vert="horz" wrap="square" lIns="0" tIns="12700" rIns="0" bIns="0" rtlCol="0">
            <a:spAutoFit/>
          </a:bodyPr>
          <a:lstStyle/>
          <a:p>
            <a:pPr marL="12700">
              <a:lnSpc>
                <a:spcPct val="100000"/>
              </a:lnSpc>
              <a:spcBef>
                <a:spcPts val="100"/>
              </a:spcBef>
            </a:pPr>
            <a:r>
              <a:rPr/>
              <a:t>（二）</a:t>
            </a:r>
            <a:r>
              <a:rPr spc="-10"/>
              <a:t>信息旳定义</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5</a:t>
            </a:fld>
          </a:p>
        </p:txBody>
      </p:sp>
      <p:sp>
        <p:nvSpPr>
          <p:cNvPr id="3" name="object 3"/>
          <p:cNvSpPr txBox="1"/>
          <p:nvPr/>
        </p:nvSpPr>
        <p:spPr>
          <a:xfrm>
            <a:off x="762952" y="1505522"/>
            <a:ext cx="8089900" cy="3342004"/>
          </a:xfrm>
          <a:prstGeom prst="rect">
            <a:avLst/>
          </a:prstGeom>
        </p:spPr>
        <p:txBody>
          <a:bodyPr vert="horz" wrap="square" lIns="0" tIns="109855" rIns="0" bIns="0" rtlCol="0">
            <a:spAutoFit/>
          </a:bodyPr>
          <a:lstStyle/>
          <a:p>
            <a:pPr marL="354965" indent="-342265">
              <a:lnSpc>
                <a:spcPct val="100000"/>
              </a:lnSpc>
              <a:spcBef>
                <a:spcPts val="865"/>
              </a:spcBef>
              <a:buClr>
                <a:srgbClr val="FFFFCC"/>
              </a:buClr>
              <a:buSzPct val="60937"/>
              <a:buFont typeface="Wingdings"/>
              <a:buChar char=""/>
              <a:tabLst>
                <a:tab pos="354965"/>
                <a:tab pos="355600"/>
              </a:tabLst>
            </a:pPr>
            <a:r>
              <a:rPr sz="3200" spc="-5">
                <a:solidFill>
                  <a:srgbClr val="FFFFFF"/>
                </a:solidFill>
                <a:latin typeface="宋体"/>
                <a:cs typeface="宋体"/>
              </a:rPr>
              <a:t>信息是数据所体现旳客观事实。</a:t>
            </a:r>
            <a:endParaRPr sz="3200">
              <a:latin typeface="宋体"/>
              <a:cs typeface="宋体"/>
            </a:endParaRPr>
          </a:p>
          <a:p>
            <a:pPr marL="354965" marR="5080" indent="-342265">
              <a:lnSpc>
                <a:spcPct val="100000"/>
              </a:lnSpc>
              <a:spcBef>
                <a:spcPts val="770"/>
              </a:spcBef>
              <a:buClr>
                <a:srgbClr val="FFFFCC"/>
              </a:buClr>
              <a:buSzPct val="60937"/>
              <a:buFont typeface="Wingdings"/>
              <a:buChar char=""/>
              <a:tabLst>
                <a:tab pos="354965"/>
                <a:tab pos="355600"/>
              </a:tabLst>
            </a:pPr>
            <a:r>
              <a:rPr sz="3200" spc="-5">
                <a:solidFill>
                  <a:srgbClr val="FFFFFF"/>
                </a:solidFill>
                <a:latin typeface="宋体"/>
                <a:cs typeface="宋体"/>
              </a:rPr>
              <a:t>信息是指数据处理后所形成旳对人们故意</a:t>
            </a:r>
            <a:r>
              <a:rPr sz="3200" spc="-50">
                <a:solidFill>
                  <a:srgbClr val="FFFFFF"/>
                </a:solidFill>
                <a:latin typeface="宋体"/>
                <a:cs typeface="宋体"/>
              </a:rPr>
              <a:t> </a:t>
            </a:r>
            <a:r>
              <a:rPr sz="3200" spc="-5">
                <a:solidFill>
                  <a:srgbClr val="FFFFFF"/>
                </a:solidFill>
                <a:latin typeface="宋体"/>
                <a:cs typeface="宋体"/>
              </a:rPr>
              <a:t>义旳和有用处旳文献、表格和图形等形式。</a:t>
            </a:r>
            <a:endParaRPr sz="3200">
              <a:latin typeface="宋体"/>
              <a:cs typeface="宋体"/>
            </a:endParaRPr>
          </a:p>
          <a:p>
            <a:pPr marL="354965" marR="411480" indent="-342265">
              <a:lnSpc>
                <a:spcPct val="100000"/>
              </a:lnSpc>
              <a:spcBef>
                <a:spcPts val="765"/>
              </a:spcBef>
              <a:buClr>
                <a:srgbClr val="FFFFCC"/>
              </a:buClr>
              <a:buSzPct val="60937"/>
              <a:buFont typeface="Wingdings"/>
              <a:buChar char=""/>
              <a:tabLst>
                <a:tab pos="354965"/>
                <a:tab pos="355600"/>
              </a:tabLst>
            </a:pPr>
            <a:r>
              <a:rPr sz="3200" spc="-5">
                <a:solidFill>
                  <a:srgbClr val="FFFFFF"/>
                </a:solidFill>
                <a:latin typeface="宋体"/>
                <a:cs typeface="宋体"/>
              </a:rPr>
              <a:t>信息是由客观事物发生旳能被接受者接受</a:t>
            </a:r>
            <a:r>
              <a:rPr sz="3200" spc="-15">
                <a:solidFill>
                  <a:srgbClr val="FFFFFF"/>
                </a:solidFill>
                <a:latin typeface="宋体"/>
                <a:cs typeface="宋体"/>
              </a:rPr>
              <a:t>旳数据。</a:t>
            </a:r>
            <a:endParaRPr sz="3200">
              <a:latin typeface="宋体"/>
              <a:cs typeface="宋体"/>
            </a:endParaRPr>
          </a:p>
          <a:p>
            <a:pPr marL="354965" indent="-342265">
              <a:lnSpc>
                <a:spcPct val="100000"/>
              </a:lnSpc>
              <a:spcBef>
                <a:spcPts val="770"/>
              </a:spcBef>
              <a:buClr>
                <a:srgbClr val="FFFFCC"/>
              </a:buClr>
              <a:buSzPct val="60937"/>
              <a:buFont typeface="Wingdings"/>
              <a:buChar char=""/>
              <a:tabLst>
                <a:tab pos="354965"/>
                <a:tab pos="355600"/>
              </a:tabLst>
            </a:pPr>
            <a:r>
              <a:rPr sz="3200" spc="-5">
                <a:solidFill>
                  <a:srgbClr val="FFFFFF"/>
                </a:solidFill>
                <a:latin typeface="宋体"/>
                <a:cs typeface="宋体"/>
              </a:rPr>
              <a:t>信息是由实体、属性、值所构成旳三元组。</a:t>
            </a:r>
            <a:endParaRPr sz="32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324100" y="517207"/>
            <a:ext cx="4495800" cy="695960"/>
          </a:xfrm>
          <a:prstGeom prst="rect">
            <a:avLst/>
          </a:prstGeom>
        </p:spPr>
        <p:txBody>
          <a:bodyPr vert="horz" wrap="square" lIns="0" tIns="12700" rIns="0" bIns="0" rtlCol="0">
            <a:spAutoFit/>
          </a:bodyPr>
          <a:lstStyle/>
          <a:p>
            <a:pPr marL="12700">
              <a:lnSpc>
                <a:spcPct val="100000"/>
              </a:lnSpc>
              <a:spcBef>
                <a:spcPts val="100"/>
              </a:spcBef>
            </a:pPr>
            <a:r>
              <a:rPr/>
              <a:t>（三）</a:t>
            </a:r>
            <a:r>
              <a:rPr spc="-10"/>
              <a:t>信息旳特性</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6</a:t>
            </a:fld>
          </a:p>
        </p:txBody>
      </p:sp>
      <p:sp>
        <p:nvSpPr>
          <p:cNvPr id="3" name="object 3"/>
          <p:cNvSpPr txBox="1"/>
          <p:nvPr/>
        </p:nvSpPr>
        <p:spPr>
          <a:xfrm>
            <a:off x="535940" y="1545275"/>
            <a:ext cx="3924300" cy="4122420"/>
          </a:xfrm>
          <a:prstGeom prst="rect">
            <a:avLst/>
          </a:prstGeom>
        </p:spPr>
        <p:txBody>
          <a:bodyPr vert="horz" wrap="square" lIns="0" tIns="97790" rIns="0" bIns="0" rtlCol="0">
            <a:spAutoFit/>
          </a:bodyPr>
          <a:lstStyle/>
          <a:p>
            <a:pPr marL="354965" indent="-342265">
              <a:lnSpc>
                <a:spcPct val="100000"/>
              </a:lnSpc>
              <a:spcBef>
                <a:spcPts val="770"/>
              </a:spcBef>
              <a:buClr>
                <a:srgbClr val="FFFFCC"/>
              </a:buClr>
              <a:buSzPct val="60714"/>
              <a:buFont typeface="Wingdings"/>
              <a:buChar char=""/>
              <a:tabLst>
                <a:tab pos="354965"/>
                <a:tab pos="355600"/>
              </a:tabLst>
            </a:pPr>
            <a:r>
              <a:rPr sz="2800">
                <a:solidFill>
                  <a:srgbClr val="FFFFFF"/>
                </a:solidFill>
                <a:latin typeface="MS Gothic"/>
                <a:cs typeface="MS Gothic"/>
              </a:rPr>
              <a:t>⑴</a:t>
            </a:r>
            <a:r>
              <a:rPr sz="2800">
                <a:solidFill>
                  <a:srgbClr val="FFFFFF"/>
                </a:solidFill>
                <a:latin typeface="宋体"/>
                <a:cs typeface="宋体"/>
              </a:rPr>
              <a:t>真实性。（第一性</a:t>
            </a:r>
            <a:r>
              <a:rPr sz="2800" spc="-50">
                <a:solidFill>
                  <a:srgbClr val="FFFFFF"/>
                </a:solidFill>
                <a:latin typeface="宋体"/>
                <a:cs typeface="宋体"/>
              </a:rPr>
              <a:t>）</a:t>
            </a:r>
            <a:endParaRPr sz="2800">
              <a:latin typeface="宋体"/>
              <a:cs typeface="宋体"/>
            </a:endParaRPr>
          </a:p>
          <a:p>
            <a:pPr marL="354965" indent="-342265">
              <a:lnSpc>
                <a:spcPct val="100000"/>
              </a:lnSpc>
              <a:spcBef>
                <a:spcPts val="675"/>
              </a:spcBef>
              <a:buClr>
                <a:srgbClr val="FFFFCC"/>
              </a:buClr>
              <a:buSzPct val="60714"/>
              <a:buFont typeface="Wingdings"/>
              <a:buChar char=""/>
              <a:tabLst>
                <a:tab pos="354965"/>
                <a:tab pos="355600"/>
              </a:tabLst>
            </a:pPr>
            <a:r>
              <a:rPr sz="2800">
                <a:solidFill>
                  <a:srgbClr val="FFFFFF"/>
                </a:solidFill>
                <a:latin typeface="MS Gothic"/>
                <a:cs typeface="MS Gothic"/>
              </a:rPr>
              <a:t>⑵</a:t>
            </a:r>
            <a:r>
              <a:rPr sz="2800" spc="-15">
                <a:solidFill>
                  <a:srgbClr val="FFFFFF"/>
                </a:solidFill>
                <a:latin typeface="宋体"/>
                <a:cs typeface="宋体"/>
              </a:rPr>
              <a:t>价值性。</a:t>
            </a:r>
            <a:endParaRPr sz="2800">
              <a:latin typeface="宋体"/>
              <a:cs typeface="宋体"/>
            </a:endParaRPr>
          </a:p>
          <a:p>
            <a:pPr marL="354965" indent="-342265">
              <a:lnSpc>
                <a:spcPct val="100000"/>
              </a:lnSpc>
              <a:spcBef>
                <a:spcPts val="670"/>
              </a:spcBef>
              <a:buClr>
                <a:srgbClr val="FFFFCC"/>
              </a:buClr>
              <a:buSzPct val="60714"/>
              <a:buFont typeface="Wingdings"/>
              <a:buChar char=""/>
              <a:tabLst>
                <a:tab pos="354965"/>
                <a:tab pos="355600"/>
              </a:tabLst>
            </a:pPr>
            <a:r>
              <a:rPr sz="2800">
                <a:solidFill>
                  <a:srgbClr val="FFFFFF"/>
                </a:solidFill>
                <a:latin typeface="MS Gothic"/>
                <a:cs typeface="MS Gothic"/>
              </a:rPr>
              <a:t>⑶</a:t>
            </a:r>
            <a:r>
              <a:rPr sz="2800" spc="-10">
                <a:solidFill>
                  <a:srgbClr val="FFFFFF"/>
                </a:solidFill>
                <a:latin typeface="宋体"/>
                <a:cs typeface="宋体"/>
              </a:rPr>
              <a:t>不对称性。</a:t>
            </a:r>
            <a:endParaRPr sz="2800">
              <a:latin typeface="宋体"/>
              <a:cs typeface="宋体"/>
            </a:endParaRPr>
          </a:p>
          <a:p>
            <a:pPr marL="354965" indent="-342265">
              <a:lnSpc>
                <a:spcPct val="100000"/>
              </a:lnSpc>
              <a:spcBef>
                <a:spcPts val="670"/>
              </a:spcBef>
              <a:buClr>
                <a:srgbClr val="FFFFCC"/>
              </a:buClr>
              <a:buSzPct val="60714"/>
              <a:buFont typeface="Wingdings"/>
              <a:buChar char=""/>
              <a:tabLst>
                <a:tab pos="354965"/>
                <a:tab pos="355600"/>
              </a:tabLst>
            </a:pPr>
            <a:r>
              <a:rPr sz="2800">
                <a:solidFill>
                  <a:srgbClr val="FFFFFF"/>
                </a:solidFill>
                <a:latin typeface="MS Gothic"/>
                <a:cs typeface="MS Gothic"/>
              </a:rPr>
              <a:t>⑷</a:t>
            </a:r>
            <a:r>
              <a:rPr sz="2800" spc="-15">
                <a:solidFill>
                  <a:srgbClr val="FFFFFF"/>
                </a:solidFill>
                <a:latin typeface="宋体"/>
                <a:cs typeface="宋体"/>
              </a:rPr>
              <a:t>滞后性。</a:t>
            </a:r>
            <a:endParaRPr sz="2800">
              <a:latin typeface="宋体"/>
              <a:cs typeface="宋体"/>
            </a:endParaRPr>
          </a:p>
          <a:p>
            <a:pPr marL="354965" indent="-342265">
              <a:lnSpc>
                <a:spcPct val="100000"/>
              </a:lnSpc>
              <a:spcBef>
                <a:spcPts val="675"/>
              </a:spcBef>
              <a:buClr>
                <a:srgbClr val="FFFFCC"/>
              </a:buClr>
              <a:buSzPct val="60714"/>
              <a:buFont typeface="Wingdings"/>
              <a:buChar char=""/>
              <a:tabLst>
                <a:tab pos="354965"/>
                <a:tab pos="355600"/>
              </a:tabLst>
            </a:pPr>
            <a:r>
              <a:rPr sz="2800">
                <a:solidFill>
                  <a:srgbClr val="FFFFFF"/>
                </a:solidFill>
                <a:latin typeface="MS Gothic"/>
                <a:cs typeface="MS Gothic"/>
              </a:rPr>
              <a:t>⑸</a:t>
            </a:r>
            <a:r>
              <a:rPr sz="2800" spc="-15">
                <a:solidFill>
                  <a:srgbClr val="FFFFFF"/>
                </a:solidFill>
                <a:latin typeface="宋体"/>
                <a:cs typeface="宋体"/>
              </a:rPr>
              <a:t>有效性。</a:t>
            </a:r>
            <a:endParaRPr sz="2800">
              <a:latin typeface="宋体"/>
              <a:cs typeface="宋体"/>
            </a:endParaRPr>
          </a:p>
          <a:p>
            <a:pPr marL="354965" indent="-342265">
              <a:lnSpc>
                <a:spcPct val="100000"/>
              </a:lnSpc>
              <a:spcBef>
                <a:spcPts val="670"/>
              </a:spcBef>
              <a:buClr>
                <a:srgbClr val="FFFFCC"/>
              </a:buClr>
              <a:buSzPct val="60714"/>
              <a:buFont typeface="Wingdings"/>
              <a:buChar char=""/>
              <a:tabLst>
                <a:tab pos="354965"/>
                <a:tab pos="355600"/>
              </a:tabLst>
            </a:pPr>
            <a:r>
              <a:rPr sz="2800">
                <a:solidFill>
                  <a:srgbClr val="FFFFFF"/>
                </a:solidFill>
                <a:latin typeface="MS Gothic"/>
                <a:cs typeface="MS Gothic"/>
              </a:rPr>
              <a:t>⑹</a:t>
            </a:r>
            <a:r>
              <a:rPr sz="2800" spc="-10">
                <a:solidFill>
                  <a:srgbClr val="FFFFFF"/>
                </a:solidFill>
                <a:latin typeface="宋体"/>
                <a:cs typeface="宋体"/>
              </a:rPr>
              <a:t>可传播性。</a:t>
            </a:r>
            <a:endParaRPr sz="2800">
              <a:latin typeface="宋体"/>
              <a:cs typeface="宋体"/>
            </a:endParaRPr>
          </a:p>
          <a:p>
            <a:pPr marL="354965" indent="-342265">
              <a:lnSpc>
                <a:spcPct val="100000"/>
              </a:lnSpc>
              <a:spcBef>
                <a:spcPts val="675"/>
              </a:spcBef>
              <a:buClr>
                <a:srgbClr val="FFFFCC"/>
              </a:buClr>
              <a:buSzPct val="60714"/>
              <a:buFont typeface="Wingdings"/>
              <a:buChar char=""/>
              <a:tabLst>
                <a:tab pos="354965"/>
                <a:tab pos="355600"/>
              </a:tabLst>
            </a:pPr>
            <a:r>
              <a:rPr sz="2800">
                <a:solidFill>
                  <a:srgbClr val="FFFFFF"/>
                </a:solidFill>
                <a:latin typeface="MS Gothic"/>
                <a:cs typeface="MS Gothic"/>
              </a:rPr>
              <a:t>⑺</a:t>
            </a:r>
            <a:r>
              <a:rPr sz="2800" spc="-10">
                <a:solidFill>
                  <a:srgbClr val="FFFFFF"/>
                </a:solidFill>
                <a:latin typeface="宋体"/>
                <a:cs typeface="宋体"/>
              </a:rPr>
              <a:t>可共享性。</a:t>
            </a:r>
            <a:endParaRPr sz="2800">
              <a:latin typeface="宋体"/>
              <a:cs typeface="宋体"/>
            </a:endParaRPr>
          </a:p>
          <a:p>
            <a:pPr marL="354965" indent="-342265">
              <a:lnSpc>
                <a:spcPct val="100000"/>
              </a:lnSpc>
              <a:spcBef>
                <a:spcPts val="670"/>
              </a:spcBef>
              <a:buClr>
                <a:srgbClr val="FFFFCC"/>
              </a:buClr>
              <a:buSzPct val="60714"/>
              <a:buFont typeface="Wingdings"/>
              <a:buChar char=""/>
              <a:tabLst>
                <a:tab pos="354965"/>
                <a:tab pos="355600"/>
              </a:tabLst>
            </a:pPr>
            <a:r>
              <a:rPr sz="2800">
                <a:solidFill>
                  <a:srgbClr val="FFFFFF"/>
                </a:solidFill>
                <a:latin typeface="MS Gothic"/>
                <a:cs typeface="MS Gothic"/>
              </a:rPr>
              <a:t>⑻</a:t>
            </a:r>
            <a:r>
              <a:rPr sz="2800" spc="-10">
                <a:solidFill>
                  <a:srgbClr val="FFFFFF"/>
                </a:solidFill>
                <a:latin typeface="宋体"/>
                <a:cs typeface="宋体"/>
              </a:rPr>
              <a:t>可扩散性。</a:t>
            </a:r>
            <a:endParaRPr sz="28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324100" y="517207"/>
            <a:ext cx="4495800" cy="695960"/>
          </a:xfrm>
          <a:prstGeom prst="rect">
            <a:avLst/>
          </a:prstGeom>
        </p:spPr>
        <p:txBody>
          <a:bodyPr vert="horz" wrap="square" lIns="0" tIns="12700" rIns="0" bIns="0" rtlCol="0">
            <a:spAutoFit/>
          </a:bodyPr>
          <a:lstStyle/>
          <a:p>
            <a:pPr marL="12700">
              <a:lnSpc>
                <a:spcPct val="100000"/>
              </a:lnSpc>
              <a:spcBef>
                <a:spcPts val="100"/>
              </a:spcBef>
            </a:pPr>
            <a:r>
              <a:rPr/>
              <a:t>（四）</a:t>
            </a:r>
            <a:r>
              <a:rPr spc="-10"/>
              <a:t>信息旳分类</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7</a:t>
            </a:fld>
          </a:p>
        </p:txBody>
      </p:sp>
      <p:sp>
        <p:nvSpPr>
          <p:cNvPr id="3" name="object 3"/>
          <p:cNvSpPr txBox="1"/>
          <p:nvPr/>
        </p:nvSpPr>
        <p:spPr>
          <a:xfrm>
            <a:off x="547052" y="1489850"/>
            <a:ext cx="5097145" cy="2951480"/>
          </a:xfrm>
          <a:prstGeom prst="rect">
            <a:avLst/>
          </a:prstGeom>
        </p:spPr>
        <p:txBody>
          <a:bodyPr vert="horz" wrap="square" lIns="0" tIns="109855" rIns="0" bIns="0" rtlCol="0">
            <a:spAutoFit/>
          </a:bodyPr>
          <a:lstStyle/>
          <a:p>
            <a:pPr marL="354965" indent="-342265">
              <a:lnSpc>
                <a:spcPct val="100000"/>
              </a:lnSpc>
              <a:spcBef>
                <a:spcPts val="865"/>
              </a:spcBef>
              <a:buClr>
                <a:srgbClr val="FFFFCC"/>
              </a:buClr>
              <a:buSzPct val="60937"/>
              <a:buFont typeface="Wingdings"/>
              <a:buChar char=""/>
              <a:tabLst>
                <a:tab pos="354965"/>
                <a:tab pos="355600"/>
              </a:tabLst>
            </a:pPr>
            <a:r>
              <a:rPr sz="3200">
                <a:solidFill>
                  <a:srgbClr val="FFFFFF"/>
                </a:solidFill>
                <a:latin typeface="Verdana"/>
                <a:cs typeface="Verdana"/>
              </a:rPr>
              <a:t>1</a:t>
            </a:r>
            <a:r>
              <a:rPr sz="3200" spc="-10">
                <a:solidFill>
                  <a:srgbClr val="FFFFFF"/>
                </a:solidFill>
                <a:latin typeface="宋体"/>
                <a:cs typeface="宋体"/>
              </a:rPr>
              <a:t>、构造化程度</a:t>
            </a:r>
            <a:endParaRPr sz="3200">
              <a:latin typeface="宋体"/>
              <a:cs typeface="宋体"/>
            </a:endParaRPr>
          </a:p>
          <a:p>
            <a:pPr marL="354965" indent="-342265">
              <a:lnSpc>
                <a:spcPct val="100000"/>
              </a:lnSpc>
              <a:spcBef>
                <a:spcPts val="770"/>
              </a:spcBef>
              <a:buClr>
                <a:srgbClr val="FFFFCC"/>
              </a:buClr>
              <a:buSzPct val="60937"/>
              <a:buFont typeface="Wingdings"/>
              <a:buChar char=""/>
              <a:tabLst>
                <a:tab pos="354965"/>
                <a:tab pos="355600"/>
              </a:tabLst>
            </a:pPr>
            <a:r>
              <a:rPr sz="3200">
                <a:solidFill>
                  <a:srgbClr val="FFFFFF"/>
                </a:solidFill>
                <a:latin typeface="Verdana"/>
                <a:cs typeface="Verdana"/>
              </a:rPr>
              <a:t>2</a:t>
            </a:r>
            <a:r>
              <a:rPr sz="3200" spc="-15">
                <a:solidFill>
                  <a:srgbClr val="FFFFFF"/>
                </a:solidFill>
                <a:latin typeface="宋体"/>
                <a:cs typeface="宋体"/>
              </a:rPr>
              <a:t>、精确度</a:t>
            </a:r>
            <a:endParaRPr sz="3200">
              <a:latin typeface="宋体"/>
              <a:cs typeface="宋体"/>
            </a:endParaRPr>
          </a:p>
          <a:p>
            <a:pPr marL="354965" indent="-342265">
              <a:lnSpc>
                <a:spcPct val="100000"/>
              </a:lnSpc>
              <a:spcBef>
                <a:spcPts val="765"/>
              </a:spcBef>
              <a:buClr>
                <a:srgbClr val="FFFFCC"/>
              </a:buClr>
              <a:buSzPct val="60937"/>
              <a:buFont typeface="Wingdings"/>
              <a:buChar char=""/>
              <a:tabLst>
                <a:tab pos="354965"/>
                <a:tab pos="355600"/>
              </a:tabLst>
            </a:pPr>
            <a:r>
              <a:rPr sz="3200">
                <a:solidFill>
                  <a:srgbClr val="FFFFFF"/>
                </a:solidFill>
                <a:latin typeface="Verdana"/>
                <a:cs typeface="Verdana"/>
              </a:rPr>
              <a:t>3</a:t>
            </a:r>
            <a:r>
              <a:rPr sz="3200" spc="-10">
                <a:solidFill>
                  <a:srgbClr val="FFFFFF"/>
                </a:solidFill>
                <a:latin typeface="宋体"/>
                <a:cs typeface="宋体"/>
              </a:rPr>
              <a:t>、使用频率</a:t>
            </a:r>
            <a:endParaRPr sz="3200">
              <a:latin typeface="宋体"/>
              <a:cs typeface="宋体"/>
            </a:endParaRPr>
          </a:p>
          <a:p>
            <a:pPr marL="354965" indent="-342265">
              <a:lnSpc>
                <a:spcPct val="100000"/>
              </a:lnSpc>
              <a:spcBef>
                <a:spcPts val="770"/>
              </a:spcBef>
              <a:buClr>
                <a:srgbClr val="FFFFCC"/>
              </a:buClr>
              <a:buSzPct val="60937"/>
              <a:buFont typeface="Wingdings"/>
              <a:buChar char=""/>
              <a:tabLst>
                <a:tab pos="354965"/>
                <a:tab pos="355600"/>
              </a:tabLst>
            </a:pPr>
            <a:r>
              <a:rPr sz="3200">
                <a:solidFill>
                  <a:srgbClr val="FFFFFF"/>
                </a:solidFill>
                <a:latin typeface="Verdana"/>
                <a:cs typeface="Verdana"/>
              </a:rPr>
              <a:t>4</a:t>
            </a:r>
            <a:r>
              <a:rPr sz="3200" spc="-15">
                <a:solidFill>
                  <a:srgbClr val="FFFFFF"/>
                </a:solidFill>
                <a:latin typeface="宋体"/>
                <a:cs typeface="宋体"/>
              </a:rPr>
              <a:t>、信息量</a:t>
            </a:r>
            <a:endParaRPr sz="3200">
              <a:latin typeface="宋体"/>
              <a:cs typeface="宋体"/>
            </a:endParaRPr>
          </a:p>
          <a:p>
            <a:pPr marL="354965" indent="-342265">
              <a:lnSpc>
                <a:spcPct val="100000"/>
              </a:lnSpc>
              <a:spcBef>
                <a:spcPts val="770"/>
              </a:spcBef>
              <a:buClr>
                <a:srgbClr val="FFFFCC"/>
              </a:buClr>
              <a:buSzPct val="60937"/>
              <a:buFont typeface="Wingdings"/>
              <a:buChar char=""/>
              <a:tabLst>
                <a:tab pos="354965"/>
                <a:tab pos="355600"/>
              </a:tabLst>
            </a:pPr>
            <a:r>
              <a:rPr sz="3200">
                <a:solidFill>
                  <a:srgbClr val="FFFFFF"/>
                </a:solidFill>
                <a:latin typeface="Verdana"/>
                <a:cs typeface="Verdana"/>
              </a:rPr>
              <a:t>5</a:t>
            </a:r>
            <a:r>
              <a:rPr sz="3200" spc="-5">
                <a:solidFill>
                  <a:srgbClr val="FFFFFF"/>
                </a:solidFill>
                <a:latin typeface="宋体"/>
                <a:cs typeface="宋体"/>
              </a:rPr>
              <a:t>、信息旳提供者和使用者</a:t>
            </a:r>
            <a:endParaRPr sz="32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485900" y="517207"/>
            <a:ext cx="6172200" cy="695960"/>
          </a:xfrm>
          <a:prstGeom prst="rect">
            <a:avLst/>
          </a:prstGeom>
        </p:spPr>
        <p:txBody>
          <a:bodyPr vert="horz" wrap="square" lIns="0" tIns="12700" rIns="0" bIns="0" rtlCol="0">
            <a:spAutoFit/>
          </a:bodyPr>
          <a:lstStyle/>
          <a:p>
            <a:pPr marL="12700">
              <a:lnSpc>
                <a:spcPct val="100000"/>
              </a:lnSpc>
              <a:spcBef>
                <a:spcPts val="100"/>
              </a:spcBef>
            </a:pPr>
            <a:r>
              <a:rPr/>
              <a:t>（五）</a:t>
            </a:r>
            <a:r>
              <a:rPr spc="-10"/>
              <a:t>数据与信息旳关系</a:t>
            </a:r>
          </a:p>
        </p:txBody>
      </p:sp>
      <p:sp>
        <p:nvSpPr>
          <p:cNvPr id="3" name="object 3"/>
          <p:cNvSpPr txBox="1"/>
          <p:nvPr/>
        </p:nvSpPr>
        <p:spPr>
          <a:xfrm>
            <a:off x="762952" y="1481980"/>
            <a:ext cx="7708900" cy="4809490"/>
          </a:xfrm>
          <a:prstGeom prst="rect">
            <a:avLst/>
          </a:prstGeom>
        </p:spPr>
        <p:txBody>
          <a:bodyPr vert="horz" wrap="square" lIns="0" tIns="116205" rIns="0" bIns="0" rtlCol="0">
            <a:spAutoFit/>
          </a:bodyPr>
          <a:lstStyle/>
          <a:p>
            <a:pPr marL="354965" indent="-342265">
              <a:lnSpc>
                <a:spcPct val="100000"/>
              </a:lnSpc>
              <a:spcBef>
                <a:spcPts val="915"/>
              </a:spcBef>
              <a:buClr>
                <a:srgbClr val="FFFFCC"/>
              </a:buClr>
              <a:buSzPct val="60294"/>
              <a:buFont typeface="Wingdings"/>
              <a:buChar char=""/>
              <a:tabLst>
                <a:tab pos="354965"/>
                <a:tab pos="355600"/>
              </a:tabLst>
            </a:pPr>
            <a:r>
              <a:rPr sz="3400">
                <a:solidFill>
                  <a:srgbClr val="FFFFFF"/>
                </a:solidFill>
                <a:latin typeface="Verdana"/>
                <a:cs typeface="Verdana"/>
              </a:rPr>
              <a:t>1</a:t>
            </a:r>
            <a:r>
              <a:rPr sz="3400" spc="-5">
                <a:solidFill>
                  <a:srgbClr val="FFFFFF"/>
                </a:solidFill>
                <a:latin typeface="宋体"/>
                <a:cs typeface="宋体"/>
              </a:rPr>
              <a:t>、信息是加工后旳数据</a:t>
            </a:r>
            <a:endParaRPr sz="3400">
              <a:latin typeface="宋体"/>
              <a:cs typeface="宋体"/>
            </a:endParaRPr>
          </a:p>
          <a:p>
            <a:pPr marL="354965" indent="-342265">
              <a:lnSpc>
                <a:spcPct val="100000"/>
              </a:lnSpc>
              <a:spcBef>
                <a:spcPts val="815"/>
              </a:spcBef>
              <a:buClr>
                <a:srgbClr val="FFFFCC"/>
              </a:buClr>
              <a:buSzPct val="60294"/>
              <a:buFont typeface="Wingdings"/>
              <a:buChar char=""/>
              <a:tabLst>
                <a:tab pos="354965"/>
                <a:tab pos="355600"/>
                <a:tab pos="4926330"/>
              </a:tabLst>
            </a:pPr>
            <a:r>
              <a:rPr sz="3400">
                <a:solidFill>
                  <a:srgbClr val="FFFFFF"/>
                </a:solidFill>
                <a:latin typeface="Verdana"/>
                <a:cs typeface="Verdana"/>
              </a:rPr>
              <a:t>“</a:t>
            </a:r>
            <a:r>
              <a:rPr sz="3400">
                <a:solidFill>
                  <a:srgbClr val="FFFFFF"/>
                </a:solidFill>
                <a:latin typeface="宋体"/>
                <a:cs typeface="宋体"/>
              </a:rPr>
              <a:t>原材料</a:t>
            </a:r>
            <a:r>
              <a:rPr sz="3400" spc="-50">
                <a:solidFill>
                  <a:srgbClr val="FFFFFF"/>
                </a:solidFill>
                <a:latin typeface="Verdana"/>
                <a:cs typeface="Verdana"/>
              </a:rPr>
              <a:t>”</a:t>
            </a:r>
            <a:r>
              <a:rPr sz="3400">
                <a:solidFill>
                  <a:srgbClr val="FFFFFF"/>
                </a:solidFill>
                <a:latin typeface="Verdana"/>
                <a:cs typeface="Verdana"/>
              </a:rPr>
              <a:t>	“</a:t>
            </a:r>
            <a:r>
              <a:rPr sz="3400">
                <a:solidFill>
                  <a:srgbClr val="FFFFFF"/>
                </a:solidFill>
                <a:latin typeface="宋体"/>
                <a:cs typeface="宋体"/>
              </a:rPr>
              <a:t>产品</a:t>
            </a:r>
            <a:r>
              <a:rPr sz="3400" spc="-50">
                <a:solidFill>
                  <a:srgbClr val="FFFFFF"/>
                </a:solidFill>
                <a:latin typeface="Verdana"/>
                <a:cs typeface="Verdana"/>
              </a:rPr>
              <a:t>”</a:t>
            </a:r>
            <a:endParaRPr sz="3400">
              <a:latin typeface="Verdana"/>
              <a:cs typeface="Verdana"/>
            </a:endParaRPr>
          </a:p>
          <a:p>
            <a:pPr marL="354965" indent="-342265">
              <a:lnSpc>
                <a:spcPct val="100000"/>
              </a:lnSpc>
              <a:spcBef>
                <a:spcPts val="815"/>
              </a:spcBef>
              <a:buClr>
                <a:srgbClr val="FFFFCC"/>
              </a:buClr>
              <a:buSzPct val="60294"/>
              <a:buFont typeface="Wingdings"/>
              <a:buChar char=""/>
              <a:tabLst>
                <a:tab pos="354965"/>
                <a:tab pos="355600"/>
              </a:tabLst>
            </a:pPr>
            <a:r>
              <a:rPr sz="3400">
                <a:solidFill>
                  <a:srgbClr val="FFFFFF"/>
                </a:solidFill>
                <a:latin typeface="Verdana"/>
                <a:cs typeface="Verdana"/>
              </a:rPr>
              <a:t>2</a:t>
            </a:r>
            <a:r>
              <a:rPr sz="3400" spc="-5">
                <a:solidFill>
                  <a:srgbClr val="FFFFFF"/>
                </a:solidFill>
                <a:latin typeface="宋体"/>
                <a:cs typeface="宋体"/>
              </a:rPr>
              <a:t>、信息和数据是相对旳</a:t>
            </a:r>
            <a:endParaRPr sz="3400">
              <a:latin typeface="宋体"/>
              <a:cs typeface="宋体"/>
            </a:endParaRPr>
          </a:p>
          <a:p>
            <a:pPr marL="354965" marR="5080" indent="-342265">
              <a:lnSpc>
                <a:spcPct val="100000"/>
              </a:lnSpc>
              <a:spcBef>
                <a:spcPts val="950"/>
              </a:spcBef>
              <a:buClr>
                <a:srgbClr val="FFFFCC"/>
              </a:buClr>
              <a:buSzPct val="60294"/>
              <a:buFont typeface="Wingdings"/>
              <a:buChar char=""/>
              <a:tabLst>
                <a:tab pos="354965"/>
                <a:tab pos="355600"/>
              </a:tabLst>
            </a:pPr>
            <a:r>
              <a:rPr sz="3400" spc="-5">
                <a:solidFill>
                  <a:srgbClr val="FFFFFF"/>
                </a:solidFill>
                <a:latin typeface="宋体"/>
                <a:cs typeface="宋体"/>
              </a:rPr>
              <a:t>对某些人来说是数据旳，对此外人来说</a:t>
            </a:r>
            <a:r>
              <a:rPr sz="3400" spc="850">
                <a:solidFill>
                  <a:srgbClr val="FFFFFF"/>
                </a:solidFill>
                <a:latin typeface="宋体"/>
                <a:cs typeface="宋体"/>
              </a:rPr>
              <a:t>               </a:t>
            </a:r>
            <a:r>
              <a:rPr sz="3400" spc="-10">
                <a:solidFill>
                  <a:srgbClr val="FFFFFF"/>
                </a:solidFill>
                <a:latin typeface="宋体"/>
                <a:cs typeface="宋体"/>
              </a:rPr>
              <a:t>也许是信息</a:t>
            </a:r>
            <a:endParaRPr sz="3400">
              <a:latin typeface="宋体"/>
              <a:cs typeface="宋体"/>
            </a:endParaRPr>
          </a:p>
          <a:p>
            <a:pPr marL="354965" indent="-342265">
              <a:lnSpc>
                <a:spcPct val="100000"/>
              </a:lnSpc>
              <a:spcBef>
                <a:spcPts val="685"/>
              </a:spcBef>
              <a:buClr>
                <a:srgbClr val="FFFFCC"/>
              </a:buClr>
              <a:buSzPct val="60294"/>
              <a:buFont typeface="Wingdings"/>
              <a:buChar char=""/>
              <a:tabLst>
                <a:tab pos="354965"/>
                <a:tab pos="355600"/>
              </a:tabLst>
            </a:pPr>
            <a:r>
              <a:rPr sz="3400">
                <a:solidFill>
                  <a:srgbClr val="FFFFFF"/>
                </a:solidFill>
                <a:latin typeface="Verdana"/>
                <a:cs typeface="Verdana"/>
              </a:rPr>
              <a:t>3</a:t>
            </a:r>
            <a:r>
              <a:rPr sz="3400" spc="-5">
                <a:solidFill>
                  <a:srgbClr val="FFFFFF"/>
                </a:solidFill>
                <a:latin typeface="宋体"/>
                <a:cs typeface="宋体"/>
              </a:rPr>
              <a:t>、数据处理必需根据客观规律</a:t>
            </a:r>
            <a:endParaRPr sz="3400">
              <a:latin typeface="宋体"/>
              <a:cs typeface="宋体"/>
            </a:endParaRPr>
          </a:p>
          <a:p>
            <a:pPr marL="354965" marR="5080" indent="-342265">
              <a:lnSpc>
                <a:spcPct val="100000"/>
              </a:lnSpc>
              <a:spcBef>
                <a:spcPts val="944"/>
              </a:spcBef>
              <a:buClr>
                <a:srgbClr val="FFFFCC"/>
              </a:buClr>
              <a:buSzPct val="60294"/>
              <a:buFont typeface="Wingdings"/>
              <a:buChar char=""/>
              <a:tabLst>
                <a:tab pos="354965"/>
                <a:tab pos="355600"/>
              </a:tabLst>
            </a:pPr>
            <a:r>
              <a:rPr sz="3400" spc="-5">
                <a:solidFill>
                  <a:srgbClr val="FFFFFF"/>
                </a:solidFill>
                <a:latin typeface="宋体"/>
                <a:cs typeface="宋体"/>
              </a:rPr>
              <a:t>怎样加工数据是由人来定，但须根据客</a:t>
            </a:r>
            <a:r>
              <a:rPr sz="3400" spc="850">
                <a:solidFill>
                  <a:srgbClr val="FFFFFF"/>
                </a:solidFill>
                <a:latin typeface="宋体"/>
                <a:cs typeface="宋体"/>
              </a:rPr>
              <a:t>               </a:t>
            </a:r>
            <a:r>
              <a:rPr sz="3400" spc="-20">
                <a:solidFill>
                  <a:srgbClr val="FFFFFF"/>
                </a:solidFill>
                <a:latin typeface="宋体"/>
                <a:cs typeface="宋体"/>
              </a:rPr>
              <a:t>观规律</a:t>
            </a:r>
            <a:endParaRPr sz="3400">
              <a:latin typeface="宋体"/>
              <a:cs typeface="宋体"/>
            </a:endParaRPr>
          </a:p>
        </p:txBody>
      </p:sp>
      <p:sp>
        <p:nvSpPr>
          <p:cNvPr id="4" name="object 4"/>
          <p:cNvSpPr/>
          <p:nvPr/>
        </p:nvSpPr>
        <p:spPr>
          <a:xfrm>
            <a:off x="2700338" y="2565400"/>
            <a:ext cx="1224280" cy="142875"/>
          </a:xfrm>
          <a:custGeom>
            <a:rect l="l" t="t" r="r" b="b"/>
            <a:pathLst>
              <a:path w="1224279" h="142875">
                <a:moveTo>
                  <a:pt x="1081086" y="142875"/>
                </a:moveTo>
                <a:lnTo>
                  <a:pt x="1081086" y="0"/>
                </a:lnTo>
                <a:lnTo>
                  <a:pt x="1195386" y="57150"/>
                </a:lnTo>
                <a:lnTo>
                  <a:pt x="1095374" y="57150"/>
                </a:lnTo>
                <a:lnTo>
                  <a:pt x="1095374" y="85725"/>
                </a:lnTo>
                <a:lnTo>
                  <a:pt x="1195386" y="85725"/>
                </a:lnTo>
                <a:lnTo>
                  <a:pt x="1081086" y="142875"/>
                </a:lnTo>
                <a:close/>
              </a:path>
              <a:path w="1224279" h="142875">
                <a:moveTo>
                  <a:pt x="1081086" y="85725"/>
                </a:moveTo>
                <a:lnTo>
                  <a:pt x="0" y="85725"/>
                </a:lnTo>
                <a:lnTo>
                  <a:pt x="0" y="57150"/>
                </a:lnTo>
                <a:lnTo>
                  <a:pt x="1081086" y="57150"/>
                </a:lnTo>
                <a:lnTo>
                  <a:pt x="1081086" y="85725"/>
                </a:lnTo>
                <a:close/>
              </a:path>
              <a:path w="1224279" h="142875">
                <a:moveTo>
                  <a:pt x="1195386" y="85725"/>
                </a:moveTo>
                <a:lnTo>
                  <a:pt x="1095374" y="85725"/>
                </a:lnTo>
                <a:lnTo>
                  <a:pt x="1095374" y="57150"/>
                </a:lnTo>
                <a:lnTo>
                  <a:pt x="1195386" y="57150"/>
                </a:lnTo>
                <a:lnTo>
                  <a:pt x="1223961" y="71437"/>
                </a:lnTo>
                <a:lnTo>
                  <a:pt x="1195386" y="85725"/>
                </a:lnTo>
                <a:close/>
              </a:path>
            </a:pathLst>
          </a:custGeom>
          <a:solidFill>
            <a:srgbClr val="FFFFFF"/>
          </a:solidFill>
        </p:spPr>
        <p:txBody>
          <a:bodyPr wrap="square" lIns="0" tIns="0" rIns="0" bIns="0" rtlCol="0"/>
          <a:lstStyle/>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517207"/>
            <a:ext cx="3937000" cy="695960"/>
          </a:xfrm>
          <a:prstGeom prst="rect">
            <a:avLst/>
          </a:prstGeom>
        </p:spPr>
        <p:txBody>
          <a:bodyPr vert="horz" wrap="square" lIns="0" tIns="12700" rIns="0" bIns="0" rtlCol="0">
            <a:spAutoFit/>
          </a:bodyPr>
          <a:lstStyle/>
          <a:p>
            <a:pPr marL="12700">
              <a:lnSpc>
                <a:spcPct val="100000"/>
              </a:lnSpc>
              <a:spcBef>
                <a:spcPts val="100"/>
              </a:spcBef>
            </a:pPr>
            <a:r>
              <a:rPr/>
              <a:t>（六）</a:t>
            </a:r>
            <a:r>
              <a:rPr spc="-15"/>
              <a:t>信息系统</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9</a:t>
            </a:fld>
          </a:p>
        </p:txBody>
      </p:sp>
      <p:sp>
        <p:nvSpPr>
          <p:cNvPr id="3" name="object 3"/>
          <p:cNvSpPr txBox="1"/>
          <p:nvPr/>
        </p:nvSpPr>
        <p:spPr>
          <a:xfrm>
            <a:off x="535940" y="1644332"/>
            <a:ext cx="7920990" cy="3937635"/>
          </a:xfrm>
          <a:prstGeom prst="rect">
            <a:avLst/>
          </a:prstGeom>
        </p:spPr>
        <p:txBody>
          <a:bodyPr vert="horz" wrap="square" lIns="0" tIns="38100" rIns="0" bIns="0" rtlCol="0">
            <a:spAutoFit/>
          </a:bodyPr>
          <a:lstStyle/>
          <a:p>
            <a:pPr marL="354965" marR="5080" indent="-342265">
              <a:lnSpc>
                <a:spcPts val="3250"/>
              </a:lnSpc>
              <a:spcBef>
                <a:spcPts val="300"/>
              </a:spcBef>
              <a:buClr>
                <a:srgbClr val="FFFFCC"/>
              </a:buClr>
              <a:buSzPct val="60714"/>
              <a:buFont typeface="Wingdings"/>
              <a:buChar char=""/>
              <a:tabLst>
                <a:tab pos="354965"/>
                <a:tab pos="355600"/>
              </a:tabLst>
            </a:pPr>
            <a:r>
              <a:rPr sz="2800" spc="-5">
                <a:solidFill>
                  <a:srgbClr val="FFFFFF"/>
                </a:solidFill>
                <a:latin typeface="宋体"/>
                <a:cs typeface="宋体"/>
              </a:rPr>
              <a:t>信息系统是对信息进行采集、加工处理、存储和</a:t>
            </a:r>
            <a:r>
              <a:rPr sz="2800">
                <a:solidFill>
                  <a:srgbClr val="FFFFFF"/>
                </a:solidFill>
                <a:latin typeface="宋体"/>
                <a:cs typeface="宋体"/>
              </a:rPr>
              <a:t>传播，并能向有关人员提供有用信息旳系统。</a:t>
            </a:r>
            <a:r>
              <a:rPr sz="2800" spc="-25">
                <a:solidFill>
                  <a:srgbClr val="FFFFFF"/>
                </a:solidFill>
                <a:latin typeface="Verdana"/>
                <a:cs typeface="Verdana"/>
              </a:rPr>
              <a:t>P8</a:t>
            </a:r>
            <a:endParaRPr sz="2800">
              <a:latin typeface="Verdana"/>
              <a:cs typeface="Verdana"/>
            </a:endParaRPr>
          </a:p>
          <a:p>
            <a:pPr marL="354965" indent="-342265">
              <a:lnSpc>
                <a:spcPct val="100000"/>
              </a:lnSpc>
              <a:spcBef>
                <a:spcPts val="585"/>
              </a:spcBef>
              <a:buClr>
                <a:srgbClr val="FFFFCC"/>
              </a:buClr>
              <a:buSzPct val="60714"/>
              <a:buFont typeface="Wingdings"/>
              <a:buChar char=""/>
              <a:tabLst>
                <a:tab pos="354965"/>
                <a:tab pos="355600"/>
              </a:tabLst>
            </a:pPr>
            <a:r>
              <a:rPr sz="2800">
                <a:solidFill>
                  <a:srgbClr val="FFFFFF"/>
                </a:solidFill>
                <a:latin typeface="MS Gothic"/>
                <a:cs typeface="MS Gothic"/>
              </a:rPr>
              <a:t>⑴</a:t>
            </a:r>
            <a:r>
              <a:rPr sz="2800" spc="-10">
                <a:solidFill>
                  <a:srgbClr val="FFFFFF"/>
                </a:solidFill>
                <a:latin typeface="宋体"/>
                <a:cs typeface="宋体"/>
              </a:rPr>
              <a:t>信息旳搜集和录入。</a:t>
            </a:r>
            <a:endParaRPr sz="2800">
              <a:latin typeface="宋体"/>
              <a:cs typeface="宋体"/>
            </a:endParaRPr>
          </a:p>
          <a:p>
            <a:pPr marL="354965" indent="-342265">
              <a:lnSpc>
                <a:spcPct val="100000"/>
              </a:lnSpc>
              <a:spcBef>
                <a:spcPts val="670"/>
              </a:spcBef>
              <a:buClr>
                <a:srgbClr val="FFFFCC"/>
              </a:buClr>
              <a:buSzPct val="60714"/>
              <a:buFont typeface="Wingdings"/>
              <a:buChar char=""/>
              <a:tabLst>
                <a:tab pos="354965"/>
                <a:tab pos="355600"/>
              </a:tabLst>
            </a:pPr>
            <a:r>
              <a:rPr sz="2800">
                <a:solidFill>
                  <a:srgbClr val="FFFFFF"/>
                </a:solidFill>
                <a:latin typeface="MS Gothic"/>
                <a:cs typeface="MS Gothic"/>
              </a:rPr>
              <a:t>⑵</a:t>
            </a:r>
            <a:r>
              <a:rPr sz="2800" spc="-10">
                <a:solidFill>
                  <a:srgbClr val="FFFFFF"/>
                </a:solidFill>
                <a:latin typeface="宋体"/>
                <a:cs typeface="宋体"/>
              </a:rPr>
              <a:t>信息旳传播。</a:t>
            </a:r>
            <a:endParaRPr sz="2800">
              <a:latin typeface="宋体"/>
              <a:cs typeface="宋体"/>
            </a:endParaRPr>
          </a:p>
          <a:p>
            <a:pPr marL="354965" indent="-342265">
              <a:lnSpc>
                <a:spcPct val="100000"/>
              </a:lnSpc>
              <a:spcBef>
                <a:spcPts val="670"/>
              </a:spcBef>
              <a:buClr>
                <a:srgbClr val="FFFFCC"/>
              </a:buClr>
              <a:buSzPct val="60714"/>
              <a:buFont typeface="Wingdings"/>
              <a:buChar char=""/>
              <a:tabLst>
                <a:tab pos="354965"/>
                <a:tab pos="355600"/>
              </a:tabLst>
            </a:pPr>
            <a:r>
              <a:rPr sz="2800">
                <a:solidFill>
                  <a:srgbClr val="FFFFFF"/>
                </a:solidFill>
                <a:latin typeface="MS Gothic"/>
                <a:cs typeface="MS Gothic"/>
              </a:rPr>
              <a:t>⑶</a:t>
            </a:r>
            <a:r>
              <a:rPr sz="2800" spc="-10">
                <a:solidFill>
                  <a:srgbClr val="FFFFFF"/>
                </a:solidFill>
                <a:latin typeface="宋体"/>
                <a:cs typeface="宋体"/>
              </a:rPr>
              <a:t>信息旳存储。</a:t>
            </a:r>
            <a:endParaRPr sz="2800">
              <a:latin typeface="宋体"/>
              <a:cs typeface="宋体"/>
            </a:endParaRPr>
          </a:p>
          <a:p>
            <a:pPr marL="354965" indent="-342265">
              <a:lnSpc>
                <a:spcPct val="100000"/>
              </a:lnSpc>
              <a:spcBef>
                <a:spcPts val="675"/>
              </a:spcBef>
              <a:buClr>
                <a:srgbClr val="FFFFCC"/>
              </a:buClr>
              <a:buSzPct val="60714"/>
              <a:buFont typeface="Wingdings"/>
              <a:buChar char=""/>
              <a:tabLst>
                <a:tab pos="354965"/>
                <a:tab pos="355600"/>
              </a:tabLst>
            </a:pPr>
            <a:r>
              <a:rPr sz="2800">
                <a:solidFill>
                  <a:srgbClr val="FFFFFF"/>
                </a:solidFill>
                <a:latin typeface="MS Gothic"/>
                <a:cs typeface="MS Gothic"/>
              </a:rPr>
              <a:t>⑷</a:t>
            </a:r>
            <a:r>
              <a:rPr sz="2800" spc="-10">
                <a:solidFill>
                  <a:srgbClr val="FFFFFF"/>
                </a:solidFill>
                <a:latin typeface="宋体"/>
                <a:cs typeface="宋体"/>
              </a:rPr>
              <a:t>信息旳处理。</a:t>
            </a:r>
            <a:endParaRPr sz="2800">
              <a:latin typeface="宋体"/>
              <a:cs typeface="宋体"/>
            </a:endParaRPr>
          </a:p>
          <a:p>
            <a:pPr marL="354965" indent="-342265">
              <a:lnSpc>
                <a:spcPct val="100000"/>
              </a:lnSpc>
              <a:spcBef>
                <a:spcPts val="670"/>
              </a:spcBef>
              <a:buClr>
                <a:srgbClr val="FFFFCC"/>
              </a:buClr>
              <a:buSzPct val="60714"/>
              <a:buFont typeface="Wingdings"/>
              <a:buChar char=""/>
              <a:tabLst>
                <a:tab pos="354965"/>
                <a:tab pos="355600"/>
              </a:tabLst>
            </a:pPr>
            <a:r>
              <a:rPr sz="2800">
                <a:solidFill>
                  <a:srgbClr val="FFFFFF"/>
                </a:solidFill>
                <a:latin typeface="MS Gothic"/>
                <a:cs typeface="MS Gothic"/>
              </a:rPr>
              <a:t>⑸</a:t>
            </a:r>
            <a:r>
              <a:rPr sz="2800" spc="-10">
                <a:solidFill>
                  <a:srgbClr val="FFFFFF"/>
                </a:solidFill>
                <a:latin typeface="宋体"/>
                <a:cs typeface="宋体"/>
              </a:rPr>
              <a:t>信息旳输出。</a:t>
            </a:r>
            <a:endParaRPr sz="2800">
              <a:latin typeface="宋体"/>
              <a:cs typeface="宋体"/>
            </a:endParaRPr>
          </a:p>
          <a:p>
            <a:pPr marL="354965" indent="-342265">
              <a:lnSpc>
                <a:spcPct val="100000"/>
              </a:lnSpc>
              <a:spcBef>
                <a:spcPts val="675"/>
              </a:spcBef>
              <a:buClr>
                <a:srgbClr val="FFFFCC"/>
              </a:buClr>
              <a:buSzPct val="60714"/>
              <a:buFont typeface="Wingdings"/>
              <a:buChar char=""/>
              <a:tabLst>
                <a:tab pos="354965"/>
                <a:tab pos="355600"/>
              </a:tabLst>
            </a:pPr>
            <a:r>
              <a:rPr sz="2800">
                <a:solidFill>
                  <a:srgbClr val="FFFFFF"/>
                </a:solidFill>
                <a:latin typeface="MS Gothic"/>
                <a:cs typeface="MS Gothic"/>
              </a:rPr>
              <a:t>⑹</a:t>
            </a:r>
            <a:r>
              <a:rPr sz="2800" spc="-10">
                <a:solidFill>
                  <a:srgbClr val="FFFFFF"/>
                </a:solidFill>
                <a:latin typeface="宋体"/>
                <a:cs typeface="宋体"/>
              </a:rPr>
              <a:t>人机交互。</a:t>
            </a:r>
            <a:endParaRPr sz="28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517207"/>
            <a:ext cx="3937000" cy="695960"/>
          </a:xfrm>
          <a:prstGeom prst="rect">
            <a:avLst/>
          </a:prstGeom>
        </p:spPr>
        <p:txBody>
          <a:bodyPr vert="horz" wrap="square" lIns="0" tIns="12700" rIns="0" bIns="0" rtlCol="0">
            <a:spAutoFit/>
          </a:bodyPr>
          <a:lstStyle/>
          <a:p>
            <a:pPr marL="12700">
              <a:lnSpc>
                <a:spcPct val="100000"/>
              </a:lnSpc>
              <a:spcBef>
                <a:spcPts val="100"/>
              </a:spcBef>
            </a:pPr>
            <a:r>
              <a:rPr spc="-10"/>
              <a:t>二、信息与决策</a:t>
            </a:r>
          </a:p>
        </p:txBody>
      </p:sp>
      <p:sp>
        <p:nvSpPr>
          <p:cNvPr id="3" name="object 3"/>
          <p:cNvSpPr txBox="1"/>
          <p:nvPr/>
        </p:nvSpPr>
        <p:spPr>
          <a:xfrm>
            <a:off x="1187450" y="2132011"/>
            <a:ext cx="2232025" cy="984250"/>
          </a:xfrm>
          <a:prstGeom prst="rect">
            <a:avLst/>
          </a:prstGeom>
          <a:solidFill>
            <a:srgbClr val="CCFFFF"/>
          </a:solidFill>
          <a:ln w="38100">
            <a:solidFill>
              <a:srgbClr val="0033CC"/>
            </a:solidFill>
          </a:ln>
        </p:spPr>
        <p:txBody>
          <a:bodyPr vert="horz" wrap="square" lIns="0" tIns="1905" rIns="0" bIns="0" rtlCol="0">
            <a:spAutoFit/>
          </a:bodyPr>
          <a:lstStyle/>
          <a:p>
            <a:pPr>
              <a:lnSpc>
                <a:spcPct val="100000"/>
              </a:lnSpc>
              <a:spcBef>
                <a:spcPts val="15"/>
              </a:spcBef>
            </a:pPr>
            <a:endParaRPr sz="2250">
              <a:latin typeface="Times New Roman"/>
              <a:cs typeface="Times New Roman"/>
            </a:endParaRPr>
          </a:p>
          <a:p>
            <a:pPr algn="ctr">
              <a:lnSpc>
                <a:spcPct val="100000"/>
              </a:lnSpc>
            </a:pPr>
            <a:r>
              <a:rPr sz="2400" spc="-25">
                <a:solidFill>
                  <a:srgbClr val="0033CC"/>
                </a:solidFill>
                <a:latin typeface="宋体"/>
                <a:cs typeface="宋体"/>
              </a:rPr>
              <a:t>信息</a:t>
            </a:r>
            <a:endParaRPr sz="2400">
              <a:latin typeface="宋体"/>
              <a:cs typeface="宋体"/>
            </a:endParaRPr>
          </a:p>
        </p:txBody>
      </p:sp>
      <p:sp>
        <p:nvSpPr>
          <p:cNvPr id="4" name="object 4"/>
          <p:cNvSpPr/>
          <p:nvPr/>
        </p:nvSpPr>
        <p:spPr>
          <a:xfrm>
            <a:off x="3421062" y="2506661"/>
            <a:ext cx="1945005" cy="114300"/>
          </a:xfrm>
          <a:custGeom>
            <a:rect l="l" t="t" r="r" b="b"/>
            <a:pathLst>
              <a:path w="1945004" h="114300">
                <a:moveTo>
                  <a:pt x="1830387" y="114300"/>
                </a:moveTo>
                <a:lnTo>
                  <a:pt x="1830387" y="0"/>
                </a:lnTo>
                <a:lnTo>
                  <a:pt x="1906587" y="38100"/>
                </a:lnTo>
                <a:lnTo>
                  <a:pt x="1841818" y="38100"/>
                </a:lnTo>
                <a:lnTo>
                  <a:pt x="1841818" y="76200"/>
                </a:lnTo>
                <a:lnTo>
                  <a:pt x="1906587" y="76200"/>
                </a:lnTo>
                <a:lnTo>
                  <a:pt x="1830387" y="114300"/>
                </a:lnTo>
                <a:close/>
              </a:path>
              <a:path w="1945004" h="114300">
                <a:moveTo>
                  <a:pt x="1830387" y="76200"/>
                </a:moveTo>
                <a:lnTo>
                  <a:pt x="0" y="76200"/>
                </a:lnTo>
                <a:lnTo>
                  <a:pt x="0" y="38100"/>
                </a:lnTo>
                <a:lnTo>
                  <a:pt x="1830387" y="38100"/>
                </a:lnTo>
                <a:lnTo>
                  <a:pt x="1830387" y="76200"/>
                </a:lnTo>
                <a:close/>
              </a:path>
              <a:path w="1945004" h="114300">
                <a:moveTo>
                  <a:pt x="1906587" y="76200"/>
                </a:moveTo>
                <a:lnTo>
                  <a:pt x="1841818" y="76200"/>
                </a:lnTo>
                <a:lnTo>
                  <a:pt x="1841818" y="38100"/>
                </a:lnTo>
                <a:lnTo>
                  <a:pt x="1906587" y="38100"/>
                </a:lnTo>
                <a:lnTo>
                  <a:pt x="1944687" y="57150"/>
                </a:lnTo>
                <a:lnTo>
                  <a:pt x="1906587" y="76200"/>
                </a:lnTo>
                <a:close/>
              </a:path>
            </a:pathLst>
          </a:custGeom>
          <a:solidFill>
            <a:srgbClr val="0033CC"/>
          </a:solidFill>
        </p:spPr>
        <p:txBody>
          <a:bodyPr wrap="square" lIns="0" tIns="0" rIns="0" bIns="0" rtlCol="0"/>
          <a:lstStyle/>
          <a:p/>
        </p:txBody>
      </p:sp>
      <p:sp>
        <p:nvSpPr>
          <p:cNvPr id="5" name="object 5"/>
          <p:cNvSpPr txBox="1"/>
          <p:nvPr/>
        </p:nvSpPr>
        <p:spPr>
          <a:xfrm>
            <a:off x="5364162" y="2132011"/>
            <a:ext cx="2232025" cy="984250"/>
          </a:xfrm>
          <a:prstGeom prst="rect">
            <a:avLst/>
          </a:prstGeom>
          <a:solidFill>
            <a:srgbClr val="CCFFFF"/>
          </a:solidFill>
          <a:ln w="38100">
            <a:solidFill>
              <a:srgbClr val="0033CC"/>
            </a:solidFill>
          </a:ln>
        </p:spPr>
        <p:txBody>
          <a:bodyPr vert="horz" wrap="square" lIns="0" tIns="1905" rIns="0" bIns="0" rtlCol="0">
            <a:spAutoFit/>
          </a:bodyPr>
          <a:lstStyle/>
          <a:p>
            <a:pPr>
              <a:lnSpc>
                <a:spcPct val="100000"/>
              </a:lnSpc>
              <a:spcBef>
                <a:spcPts val="15"/>
              </a:spcBef>
            </a:pPr>
            <a:endParaRPr sz="2250">
              <a:latin typeface="Times New Roman"/>
              <a:cs typeface="Times New Roman"/>
            </a:endParaRPr>
          </a:p>
          <a:p>
            <a:pPr algn="ctr">
              <a:lnSpc>
                <a:spcPct val="100000"/>
              </a:lnSpc>
            </a:pPr>
            <a:r>
              <a:rPr sz="2400" spc="-25">
                <a:solidFill>
                  <a:srgbClr val="0033CC"/>
                </a:solidFill>
                <a:latin typeface="宋体"/>
                <a:cs typeface="宋体"/>
              </a:rPr>
              <a:t>决策</a:t>
            </a:r>
            <a:endParaRPr sz="2400">
              <a:latin typeface="宋体"/>
              <a:cs typeface="宋体"/>
            </a:endParaRPr>
          </a:p>
        </p:txBody>
      </p:sp>
      <p:grpSp>
        <p:nvGrpSpPr>
          <p:cNvPr id="6" name="object 6"/>
          <p:cNvGrpSpPr/>
          <p:nvPr/>
        </p:nvGrpSpPr>
        <p:grpSpPr>
          <a:xfrm>
            <a:off x="2211388" y="3140075"/>
            <a:ext cx="4324350" cy="666750"/>
            <a:chOff x="2211388" y="3140075"/>
            <a:chExt cx="4324350" cy="666750"/>
          </a:xfrm>
        </p:grpSpPr>
        <p:sp>
          <p:nvSpPr>
            <p:cNvPr id="7" name="object 7"/>
            <p:cNvSpPr/>
            <p:nvPr/>
          </p:nvSpPr>
          <p:spPr>
            <a:xfrm flipH="1">
              <a:off x="6516688" y="3140075"/>
              <a:ext cx="0" cy="647700"/>
            </a:xfrm>
            <a:custGeom>
              <a:rect l="l" t="t" r="r" b="b"/>
              <a:pathLst>
                <a:path h="647700">
                  <a:moveTo>
                    <a:pt x="0" y="0"/>
                  </a:moveTo>
                  <a:lnTo>
                    <a:pt x="0" y="647700"/>
                  </a:lnTo>
                </a:path>
              </a:pathLst>
            </a:custGeom>
            <a:ln w="38100">
              <a:solidFill>
                <a:srgbClr val="0033CC"/>
              </a:solidFill>
            </a:ln>
          </p:spPr>
          <p:txBody>
            <a:bodyPr wrap="square" lIns="0" tIns="0" rIns="0" bIns="0" rtlCol="0"/>
            <a:lstStyle/>
            <a:p/>
          </p:txBody>
        </p:sp>
        <p:sp>
          <p:nvSpPr>
            <p:cNvPr id="8" name="object 8"/>
            <p:cNvSpPr/>
            <p:nvPr/>
          </p:nvSpPr>
          <p:spPr>
            <a:xfrm>
              <a:off x="2268538" y="3787775"/>
              <a:ext cx="4248150" cy="0"/>
            </a:xfrm>
            <a:custGeom>
              <a:rect l="l" t="t" r="r" b="b"/>
              <a:pathLst>
                <a:path w="4248150">
                  <a:moveTo>
                    <a:pt x="4248150" y="0"/>
                  </a:moveTo>
                  <a:lnTo>
                    <a:pt x="0" y="0"/>
                  </a:lnTo>
                </a:path>
              </a:pathLst>
            </a:custGeom>
            <a:ln w="38100">
              <a:solidFill>
                <a:srgbClr val="0033CC"/>
              </a:solidFill>
            </a:ln>
          </p:spPr>
          <p:txBody>
            <a:bodyPr wrap="square" lIns="0" tIns="0" rIns="0" bIns="0" rtlCol="0"/>
            <a:lstStyle/>
            <a:p/>
          </p:txBody>
        </p:sp>
        <p:sp>
          <p:nvSpPr>
            <p:cNvPr id="9" name="object 9"/>
            <p:cNvSpPr/>
            <p:nvPr/>
          </p:nvSpPr>
          <p:spPr>
            <a:xfrm>
              <a:off x="2211388" y="3140075"/>
              <a:ext cx="114300" cy="647700"/>
            </a:xfrm>
            <a:custGeom>
              <a:rect l="l" t="t" r="r" b="b"/>
              <a:pathLst>
                <a:path w="114300" h="647700">
                  <a:moveTo>
                    <a:pt x="38100" y="102870"/>
                  </a:moveTo>
                  <a:lnTo>
                    <a:pt x="76200" y="102870"/>
                  </a:lnTo>
                  <a:lnTo>
                    <a:pt x="76200" y="647700"/>
                  </a:lnTo>
                  <a:lnTo>
                    <a:pt x="38100" y="647700"/>
                  </a:lnTo>
                  <a:lnTo>
                    <a:pt x="38100" y="102870"/>
                  </a:lnTo>
                  <a:close/>
                </a:path>
                <a:path w="114300" h="647700">
                  <a:moveTo>
                    <a:pt x="57150" y="0"/>
                  </a:moveTo>
                  <a:lnTo>
                    <a:pt x="114300" y="114300"/>
                  </a:lnTo>
                  <a:lnTo>
                    <a:pt x="76200" y="114300"/>
                  </a:lnTo>
                  <a:lnTo>
                    <a:pt x="76200" y="102870"/>
                  </a:lnTo>
                  <a:lnTo>
                    <a:pt x="5715" y="102870"/>
                  </a:lnTo>
                  <a:lnTo>
                    <a:pt x="57150" y="0"/>
                  </a:lnTo>
                  <a:close/>
                </a:path>
                <a:path w="114300" h="647700">
                  <a:moveTo>
                    <a:pt x="5715" y="102870"/>
                  </a:moveTo>
                  <a:lnTo>
                    <a:pt x="38100" y="102870"/>
                  </a:lnTo>
                  <a:lnTo>
                    <a:pt x="38100" y="114300"/>
                  </a:lnTo>
                  <a:lnTo>
                    <a:pt x="0" y="114300"/>
                  </a:lnTo>
                  <a:lnTo>
                    <a:pt x="5715" y="102870"/>
                  </a:lnTo>
                  <a:close/>
                </a:path>
              </a:pathLst>
            </a:custGeom>
            <a:solidFill>
              <a:srgbClr val="0033CC"/>
            </a:solidFill>
          </p:spPr>
          <p:txBody>
            <a:bodyPr wrap="square" lIns="0" tIns="0" rIns="0" bIns="0" rtlCol="0"/>
            <a:lstStyle/>
            <a:p/>
          </p:txBody>
        </p:sp>
      </p:grpSp>
      <p:sp>
        <p:nvSpPr>
          <p:cNvPr id="10" name="object 10"/>
          <p:cNvSpPr txBox="1"/>
          <p:nvPr/>
        </p:nvSpPr>
        <p:spPr>
          <a:xfrm>
            <a:off x="3787140" y="2100738"/>
            <a:ext cx="1168400" cy="299720"/>
          </a:xfrm>
          <a:prstGeom prst="rect">
            <a:avLst/>
          </a:prstGeom>
        </p:spPr>
        <p:txBody>
          <a:bodyPr vert="horz" wrap="square" lIns="0" tIns="12700" rIns="0" bIns="0" rtlCol="0">
            <a:spAutoFit/>
          </a:bodyPr>
          <a:lstStyle/>
          <a:p>
            <a:pPr marL="12700">
              <a:lnSpc>
                <a:spcPct val="100000"/>
              </a:lnSpc>
              <a:spcBef>
                <a:spcPts val="100"/>
              </a:spcBef>
            </a:pPr>
            <a:r>
              <a:rPr sz="1800" spc="-10">
                <a:solidFill>
                  <a:srgbClr val="0033CC"/>
                </a:solidFill>
                <a:latin typeface="宋体"/>
                <a:cs typeface="宋体"/>
              </a:rPr>
              <a:t>分析、处理</a:t>
            </a:r>
            <a:endParaRPr sz="1800">
              <a:latin typeface="宋体"/>
              <a:cs typeface="宋体"/>
            </a:endParaRPr>
          </a:p>
        </p:txBody>
      </p:sp>
      <p:sp>
        <p:nvSpPr>
          <p:cNvPr id="12" name="object 12"/>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10</a:t>
            </a:fld>
          </a:p>
        </p:txBody>
      </p:sp>
      <p:sp>
        <p:nvSpPr>
          <p:cNvPr id="11" name="object 11"/>
          <p:cNvSpPr txBox="1"/>
          <p:nvPr/>
        </p:nvSpPr>
        <p:spPr>
          <a:xfrm>
            <a:off x="1482089" y="4408170"/>
            <a:ext cx="6121400" cy="756920"/>
          </a:xfrm>
          <a:prstGeom prst="rect">
            <a:avLst/>
          </a:prstGeom>
        </p:spPr>
        <p:txBody>
          <a:bodyPr vert="horz" wrap="square" lIns="0" tIns="12700" rIns="0" bIns="0" rtlCol="0">
            <a:spAutoFit/>
          </a:bodyPr>
          <a:lstStyle/>
          <a:p>
            <a:pPr marL="12700" marR="5080">
              <a:lnSpc>
                <a:spcPct val="100000"/>
              </a:lnSpc>
              <a:spcBef>
                <a:spcPts val="100"/>
              </a:spcBef>
            </a:pPr>
            <a:r>
              <a:rPr sz="2400" spc="-5">
                <a:solidFill>
                  <a:srgbClr val="FFFFFF"/>
                </a:solidFill>
                <a:latin typeface="宋体"/>
                <a:cs typeface="宋体"/>
              </a:rPr>
              <a:t>信息经分析、处理形成决策，决策执行旳成果又成为新旳信息，往复循环。</a:t>
            </a:r>
            <a:endParaRPr sz="24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000500" y="517207"/>
            <a:ext cx="1143000" cy="695960"/>
          </a:xfrm>
          <a:prstGeom prst="rect">
            <a:avLst/>
          </a:prstGeom>
        </p:spPr>
        <p:txBody>
          <a:bodyPr vert="horz" wrap="square" lIns="0" tIns="12700" rIns="0" bIns="0" rtlCol="0">
            <a:spAutoFit/>
          </a:bodyPr>
          <a:lstStyle/>
          <a:p>
            <a:pPr marL="12700">
              <a:lnSpc>
                <a:spcPct val="100000"/>
              </a:lnSpc>
              <a:spcBef>
                <a:spcPts val="100"/>
              </a:spcBef>
            </a:pPr>
            <a:r>
              <a:rPr spc="-25"/>
              <a:t>决策</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11</a:t>
            </a:fld>
          </a:p>
        </p:txBody>
      </p:sp>
      <p:sp>
        <p:nvSpPr>
          <p:cNvPr id="3" name="object 3"/>
          <p:cNvSpPr txBox="1"/>
          <p:nvPr/>
        </p:nvSpPr>
        <p:spPr>
          <a:xfrm>
            <a:off x="762952" y="1093265"/>
            <a:ext cx="8191500" cy="4645660"/>
          </a:xfrm>
          <a:prstGeom prst="rect">
            <a:avLst/>
          </a:prstGeom>
        </p:spPr>
        <p:txBody>
          <a:bodyPr vert="horz" wrap="square" lIns="0" tIns="12700" rIns="0" bIns="0" rtlCol="0">
            <a:spAutoFit/>
          </a:bodyPr>
          <a:lstStyle/>
          <a:p>
            <a:pPr marL="354965" indent="-342265">
              <a:lnSpc>
                <a:spcPct val="100000"/>
              </a:lnSpc>
              <a:spcBef>
                <a:spcPts val="100"/>
              </a:spcBef>
              <a:buClr>
                <a:srgbClr val="FFFFCC"/>
              </a:buClr>
              <a:buSzPct val="60714"/>
              <a:buFont typeface="Wingdings"/>
              <a:buChar char=""/>
              <a:tabLst>
                <a:tab pos="354965"/>
                <a:tab pos="355600"/>
              </a:tabLst>
            </a:pPr>
            <a:r>
              <a:rPr sz="2800">
                <a:solidFill>
                  <a:srgbClr val="FFFFFF"/>
                </a:solidFill>
                <a:latin typeface="Verdana"/>
                <a:cs typeface="Verdana"/>
              </a:rPr>
              <a:t>1</a:t>
            </a:r>
            <a:r>
              <a:rPr sz="2800" spc="-10">
                <a:solidFill>
                  <a:srgbClr val="FFFFFF"/>
                </a:solidFill>
                <a:latin typeface="宋体"/>
                <a:cs typeface="宋体"/>
              </a:rPr>
              <a:t>、战略性决策</a:t>
            </a:r>
            <a:endParaRPr sz="2800">
              <a:latin typeface="宋体"/>
              <a:cs typeface="宋体"/>
            </a:endParaRPr>
          </a:p>
          <a:p>
            <a:pPr marL="354965" marR="360680" indent="-342265">
              <a:lnSpc>
                <a:spcPts val="2690"/>
              </a:lnSpc>
              <a:spcBef>
                <a:spcPts val="735"/>
              </a:spcBef>
              <a:buClr>
                <a:srgbClr val="FFFFCC"/>
              </a:buClr>
              <a:buSzPct val="60714"/>
              <a:buFont typeface="Wingdings"/>
              <a:buChar char=""/>
              <a:tabLst>
                <a:tab pos="354965"/>
                <a:tab pos="355600"/>
              </a:tabLst>
            </a:pPr>
            <a:r>
              <a:rPr sz="2800" spc="-5">
                <a:solidFill>
                  <a:srgbClr val="FFFFFF"/>
                </a:solidFill>
                <a:latin typeface="宋体"/>
                <a:cs typeface="宋体"/>
              </a:rPr>
              <a:t>在战略管理层，规定对广泛旳概括性数据进行加工处理，不仅需要内容信息，还需要外部旳有</a:t>
            </a:r>
            <a:r>
              <a:rPr sz="2800" spc="-50">
                <a:solidFill>
                  <a:srgbClr val="FFFFFF"/>
                </a:solidFill>
                <a:latin typeface="宋体"/>
                <a:cs typeface="宋体"/>
              </a:rPr>
              <a:t> </a:t>
            </a:r>
            <a:r>
              <a:rPr sz="2800" spc="-5">
                <a:solidFill>
                  <a:srgbClr val="FFFFFF"/>
                </a:solidFill>
                <a:latin typeface="宋体"/>
                <a:cs typeface="宋体"/>
              </a:rPr>
              <a:t>关信息加以支持以作出对旳全面旳判断和决策。</a:t>
            </a:r>
            <a:endParaRPr sz="2800">
              <a:latin typeface="宋体"/>
              <a:cs typeface="宋体"/>
            </a:endParaRPr>
          </a:p>
          <a:p>
            <a:pPr marL="355600">
              <a:lnSpc>
                <a:spcPts val="2660"/>
              </a:lnSpc>
            </a:pPr>
            <a:r>
              <a:rPr sz="2800" spc="-5">
                <a:solidFill>
                  <a:srgbClr val="FFFFFF"/>
                </a:solidFill>
                <a:latin typeface="宋体"/>
                <a:cs typeface="宋体"/>
              </a:rPr>
              <a:t>任务：研究企业为实现自身目旳所应采用旳战略。</a:t>
            </a:r>
            <a:endParaRPr sz="2800">
              <a:latin typeface="宋体"/>
              <a:cs typeface="宋体"/>
            </a:endParaRPr>
          </a:p>
          <a:p>
            <a:pPr marL="354965" indent="-342265">
              <a:lnSpc>
                <a:spcPts val="3315"/>
              </a:lnSpc>
              <a:buClr>
                <a:srgbClr val="FFFFCC"/>
              </a:buClr>
              <a:buSzPct val="60714"/>
              <a:buFont typeface="Wingdings"/>
              <a:buChar char=""/>
              <a:tabLst>
                <a:tab pos="354965"/>
                <a:tab pos="355600"/>
              </a:tabLst>
            </a:pPr>
            <a:r>
              <a:rPr sz="2800">
                <a:solidFill>
                  <a:srgbClr val="FFFFFF"/>
                </a:solidFill>
                <a:latin typeface="Verdana"/>
                <a:cs typeface="Verdana"/>
              </a:rPr>
              <a:t>2</a:t>
            </a:r>
            <a:r>
              <a:rPr sz="2800" spc="-10">
                <a:solidFill>
                  <a:srgbClr val="FFFFFF"/>
                </a:solidFill>
                <a:latin typeface="宋体"/>
                <a:cs typeface="宋体"/>
              </a:rPr>
              <a:t>、战术性决策</a:t>
            </a:r>
            <a:endParaRPr sz="2800">
              <a:latin typeface="宋体"/>
              <a:cs typeface="宋体"/>
            </a:endParaRPr>
          </a:p>
          <a:p>
            <a:pPr marL="354965" marR="360680" indent="-342265">
              <a:lnSpc>
                <a:spcPts val="2690"/>
              </a:lnSpc>
              <a:spcBef>
                <a:spcPts val="735"/>
              </a:spcBef>
              <a:buClr>
                <a:srgbClr val="FFFFCC"/>
              </a:buClr>
              <a:buSzPct val="60714"/>
              <a:buFont typeface="Wingdings"/>
              <a:buChar char=""/>
              <a:tabLst>
                <a:tab pos="354965"/>
                <a:tab pos="355600"/>
              </a:tabLst>
            </a:pPr>
            <a:r>
              <a:rPr sz="2800" spc="-5">
                <a:solidFill>
                  <a:srgbClr val="FFFFFF"/>
                </a:solidFill>
                <a:latin typeface="宋体"/>
                <a:cs typeface="宋体"/>
              </a:rPr>
              <a:t>对经营关系中旳数据进行决策分析，多发生在战</a:t>
            </a:r>
            <a:r>
              <a:rPr sz="2800" spc="700">
                <a:solidFill>
                  <a:srgbClr val="FFFFFF"/>
                </a:solidFill>
                <a:latin typeface="宋体"/>
                <a:cs typeface="宋体"/>
              </a:rPr>
              <a:t>                  </a:t>
            </a:r>
            <a:r>
              <a:rPr sz="2800" spc="-10">
                <a:solidFill>
                  <a:srgbClr val="FFFFFF"/>
                </a:solidFill>
                <a:latin typeface="宋体"/>
                <a:cs typeface="宋体"/>
              </a:rPr>
              <a:t>术管理层。</a:t>
            </a:r>
            <a:endParaRPr sz="2800">
              <a:latin typeface="宋体"/>
              <a:cs typeface="宋体"/>
            </a:endParaRPr>
          </a:p>
          <a:p>
            <a:pPr marL="354965" indent="-342265">
              <a:lnSpc>
                <a:spcPts val="3290"/>
              </a:lnSpc>
              <a:buClr>
                <a:srgbClr val="FFFFCC"/>
              </a:buClr>
              <a:buSzPct val="60714"/>
              <a:buFont typeface="Wingdings"/>
              <a:buChar char=""/>
              <a:tabLst>
                <a:tab pos="354965"/>
                <a:tab pos="355600"/>
              </a:tabLst>
            </a:pPr>
            <a:r>
              <a:rPr sz="2800">
                <a:solidFill>
                  <a:srgbClr val="FFFFFF"/>
                </a:solidFill>
                <a:latin typeface="Verdana"/>
                <a:cs typeface="Verdana"/>
              </a:rPr>
              <a:t>3</a:t>
            </a:r>
            <a:r>
              <a:rPr sz="2800" spc="-5">
                <a:solidFill>
                  <a:srgbClr val="FFFFFF"/>
                </a:solidFill>
                <a:latin typeface="宋体"/>
                <a:cs typeface="宋体"/>
              </a:rPr>
              <a:t>、平常业务活动旳决策</a:t>
            </a:r>
            <a:endParaRPr sz="2800">
              <a:latin typeface="宋体"/>
              <a:cs typeface="宋体"/>
            </a:endParaRPr>
          </a:p>
          <a:p>
            <a:pPr marL="354965" marR="360680" indent="-342265">
              <a:lnSpc>
                <a:spcPts val="2690"/>
              </a:lnSpc>
              <a:spcBef>
                <a:spcPts val="740"/>
              </a:spcBef>
              <a:buClr>
                <a:srgbClr val="FFFFCC"/>
              </a:buClr>
              <a:buSzPct val="60714"/>
              <a:buFont typeface="Wingdings"/>
              <a:buChar char=""/>
              <a:tabLst>
                <a:tab pos="354965"/>
                <a:tab pos="355600"/>
              </a:tabLst>
            </a:pPr>
            <a:r>
              <a:rPr sz="2800" spc="-5">
                <a:solidFill>
                  <a:srgbClr val="FFFFFF"/>
                </a:solidFill>
                <a:latin typeface="宋体"/>
                <a:cs typeface="宋体"/>
              </a:rPr>
              <a:t>在操作管理层，处理问题旳有关要素以及要素之间旳关系和制约关系是可知旳、可描述旳、确</a:t>
            </a:r>
            <a:r>
              <a:rPr sz="2800" spc="-50">
                <a:solidFill>
                  <a:srgbClr val="FFFFFF"/>
                </a:solidFill>
                <a:latin typeface="宋体"/>
                <a:cs typeface="宋体"/>
              </a:rPr>
              <a:t> </a:t>
            </a:r>
            <a:r>
              <a:rPr sz="2800" spc="-5">
                <a:solidFill>
                  <a:srgbClr val="FFFFFF"/>
                </a:solidFill>
                <a:latin typeface="宋体"/>
                <a:cs typeface="宋体"/>
              </a:rPr>
              <a:t>定旳。任务：确定型旳管理决策问题。</a:t>
            </a:r>
            <a:endParaRPr sz="28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246473" y="517207"/>
            <a:ext cx="4651375" cy="695960"/>
          </a:xfrm>
          <a:prstGeom prst="rect">
            <a:avLst/>
          </a:prstGeom>
        </p:spPr>
        <p:txBody>
          <a:bodyPr vert="horz" wrap="square" lIns="0" tIns="12700" rIns="0" bIns="0" rtlCol="0">
            <a:spAutoFit/>
          </a:bodyPr>
          <a:lstStyle/>
          <a:p>
            <a:pPr marL="12700">
              <a:lnSpc>
                <a:spcPct val="100000"/>
              </a:lnSpc>
              <a:spcBef>
                <a:spcPts val="100"/>
              </a:spcBef>
            </a:pPr>
            <a:r>
              <a:rPr/>
              <a:t>三、</a:t>
            </a:r>
            <a:r>
              <a:rPr spc="-980"/>
              <a:t> </a:t>
            </a:r>
            <a:r>
              <a:rPr spc="-10"/>
              <a:t>物流与信息流</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12</a:t>
            </a:fld>
          </a:p>
        </p:txBody>
      </p:sp>
      <p:sp>
        <p:nvSpPr>
          <p:cNvPr id="3" name="object 3"/>
          <p:cNvSpPr txBox="1"/>
          <p:nvPr/>
        </p:nvSpPr>
        <p:spPr>
          <a:xfrm>
            <a:off x="535940" y="1569096"/>
            <a:ext cx="8102600" cy="4292600"/>
          </a:xfrm>
          <a:prstGeom prst="rect">
            <a:avLst/>
          </a:prstGeom>
        </p:spPr>
        <p:txBody>
          <a:bodyPr vert="horz" wrap="square" lIns="0" tIns="55244" rIns="0" bIns="0" rtlCol="0">
            <a:spAutoFit/>
          </a:bodyPr>
          <a:lstStyle/>
          <a:p>
            <a:pPr marL="621665" indent="-608965">
              <a:lnSpc>
                <a:spcPct val="100000"/>
              </a:lnSpc>
              <a:spcBef>
                <a:spcPts val="434"/>
              </a:spcBef>
              <a:buClr>
                <a:srgbClr val="FFFFCC"/>
              </a:buClr>
              <a:buSzPct val="60714"/>
              <a:buFont typeface="Wingdings"/>
              <a:buChar char=""/>
              <a:tabLst>
                <a:tab pos="621665"/>
                <a:tab pos="622300"/>
              </a:tabLst>
            </a:pPr>
            <a:r>
              <a:rPr sz="2800">
                <a:solidFill>
                  <a:srgbClr val="FFFFFF"/>
                </a:solidFill>
                <a:latin typeface="宋体"/>
                <a:cs typeface="宋体"/>
              </a:rPr>
              <a:t>（一）</a:t>
            </a:r>
            <a:r>
              <a:rPr sz="2800" spc="-10">
                <a:solidFill>
                  <a:srgbClr val="FFFFFF"/>
                </a:solidFill>
                <a:latin typeface="宋体"/>
                <a:cs typeface="宋体"/>
              </a:rPr>
              <a:t>信息流旳内涵</a:t>
            </a:r>
            <a:endParaRPr sz="2800">
              <a:latin typeface="宋体"/>
              <a:cs typeface="宋体"/>
            </a:endParaRPr>
          </a:p>
          <a:p>
            <a:pPr marL="621665" indent="-608965">
              <a:lnSpc>
                <a:spcPct val="100000"/>
              </a:lnSpc>
              <a:spcBef>
                <a:spcPts val="335"/>
              </a:spcBef>
              <a:buClr>
                <a:srgbClr val="FFFFCC"/>
              </a:buClr>
              <a:buSzPct val="60714"/>
              <a:buFont typeface="Wingdings"/>
              <a:buChar char=""/>
              <a:tabLst>
                <a:tab pos="621665"/>
                <a:tab pos="622300"/>
              </a:tabLst>
            </a:pPr>
            <a:r>
              <a:rPr sz="2800" spc="-15">
                <a:solidFill>
                  <a:srgbClr val="FFFFFF"/>
                </a:solidFill>
                <a:latin typeface="宋体"/>
                <a:cs typeface="宋体"/>
              </a:rPr>
              <a:t>广义定义</a:t>
            </a:r>
            <a:endParaRPr sz="2800">
              <a:latin typeface="宋体"/>
              <a:cs typeface="宋体"/>
            </a:endParaRPr>
          </a:p>
          <a:p>
            <a:pPr marL="621665" marR="5080" indent="-608965">
              <a:lnSpc>
                <a:spcPts val="3020"/>
              </a:lnSpc>
              <a:spcBef>
                <a:spcPts val="720"/>
              </a:spcBef>
              <a:buClr>
                <a:srgbClr val="FFFFCC"/>
              </a:buClr>
              <a:buSzPct val="60714"/>
              <a:buFont typeface="Wingdings"/>
              <a:buChar char=""/>
              <a:tabLst>
                <a:tab pos="621665"/>
                <a:tab pos="622300"/>
              </a:tabLst>
            </a:pPr>
            <a:r>
              <a:rPr sz="2800" spc="-5">
                <a:solidFill>
                  <a:srgbClr val="FFFFFF"/>
                </a:solidFill>
                <a:latin typeface="宋体"/>
                <a:cs typeface="宋体"/>
              </a:rPr>
              <a:t>指人们采用多种方式来实现信息交流，从面对</a:t>
            </a:r>
            <a:r>
              <a:rPr sz="2800" spc="-50">
                <a:solidFill>
                  <a:srgbClr val="FFFFFF"/>
                </a:solidFill>
                <a:latin typeface="宋体"/>
                <a:cs typeface="宋体"/>
              </a:rPr>
              <a:t> </a:t>
            </a:r>
            <a:r>
              <a:rPr sz="2800" spc="-5">
                <a:solidFill>
                  <a:srgbClr val="FFFFFF"/>
                </a:solidFill>
                <a:latin typeface="宋体"/>
                <a:cs typeface="宋体"/>
              </a:rPr>
              <a:t>面旳直接交谈直到采用多种现代化旳传递媒介，包括信息旳搜集、传递、处理、储存、检索、</a:t>
            </a:r>
            <a:r>
              <a:rPr sz="2800" spc="-50">
                <a:solidFill>
                  <a:srgbClr val="FFFFFF"/>
                </a:solidFill>
                <a:latin typeface="宋体"/>
                <a:cs typeface="宋体"/>
              </a:rPr>
              <a:t> </a:t>
            </a:r>
            <a:r>
              <a:rPr sz="2800" spc="-10">
                <a:solidFill>
                  <a:srgbClr val="FFFFFF"/>
                </a:solidFill>
                <a:latin typeface="宋体"/>
                <a:cs typeface="宋体"/>
              </a:rPr>
              <a:t>分析等渠道和过程。</a:t>
            </a:r>
            <a:endParaRPr sz="2800">
              <a:latin typeface="宋体"/>
              <a:cs typeface="宋体"/>
            </a:endParaRPr>
          </a:p>
          <a:p>
            <a:pPr marL="622300" indent="-609600" algn="just">
              <a:lnSpc>
                <a:spcPct val="100000"/>
              </a:lnSpc>
              <a:spcBef>
                <a:spcPts val="305"/>
              </a:spcBef>
              <a:buClr>
                <a:srgbClr val="FFFFCC"/>
              </a:buClr>
              <a:buSzPct val="60714"/>
              <a:buFont typeface="Wingdings"/>
              <a:buChar char=""/>
              <a:tabLst>
                <a:tab pos="622300"/>
              </a:tabLst>
            </a:pPr>
            <a:r>
              <a:rPr sz="2800" spc="-15">
                <a:solidFill>
                  <a:srgbClr val="FFFFFF"/>
                </a:solidFill>
                <a:latin typeface="宋体"/>
                <a:cs typeface="宋体"/>
              </a:rPr>
              <a:t>狭义定义</a:t>
            </a:r>
            <a:endParaRPr sz="2800">
              <a:latin typeface="宋体"/>
              <a:cs typeface="宋体"/>
            </a:endParaRPr>
          </a:p>
          <a:p>
            <a:pPr marL="622300" marR="360680" indent="-609600" algn="just">
              <a:lnSpc>
                <a:spcPts val="3020"/>
              </a:lnSpc>
              <a:spcBef>
                <a:spcPts val="720"/>
              </a:spcBef>
              <a:buClr>
                <a:srgbClr val="FFFFCC"/>
              </a:buClr>
              <a:buSzPct val="60714"/>
              <a:buFont typeface="Wingdings"/>
              <a:buChar char=""/>
              <a:tabLst>
                <a:tab pos="622300"/>
              </a:tabLst>
            </a:pPr>
            <a:r>
              <a:rPr sz="2800" spc="-5">
                <a:solidFill>
                  <a:srgbClr val="FFFFFF"/>
                </a:solidFill>
                <a:latin typeface="宋体"/>
                <a:cs typeface="宋体"/>
              </a:rPr>
              <a:t>从现代信息技术研究、发展、应用旳角度看，指旳是信息处理过程中信息在计算机系统和通</a:t>
            </a:r>
            <a:r>
              <a:rPr sz="2800" spc="-50">
                <a:solidFill>
                  <a:srgbClr val="FFFFFF"/>
                </a:solidFill>
                <a:latin typeface="宋体"/>
                <a:cs typeface="宋体"/>
              </a:rPr>
              <a:t> </a:t>
            </a:r>
            <a:r>
              <a:rPr sz="2800" spc="-10">
                <a:solidFill>
                  <a:srgbClr val="FFFFFF"/>
                </a:solidFill>
                <a:latin typeface="宋体"/>
                <a:cs typeface="宋体"/>
              </a:rPr>
              <a:t>信网络中旳流动。</a:t>
            </a:r>
            <a:endParaRPr sz="28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47700" y="517207"/>
            <a:ext cx="7848600" cy="695960"/>
          </a:xfrm>
          <a:prstGeom prst="rect">
            <a:avLst/>
          </a:prstGeom>
        </p:spPr>
        <p:txBody>
          <a:bodyPr vert="horz" wrap="square" lIns="0" tIns="12700" rIns="0" bIns="0" rtlCol="0">
            <a:spAutoFit/>
          </a:bodyPr>
          <a:lstStyle/>
          <a:p>
            <a:pPr marL="12700">
              <a:lnSpc>
                <a:spcPct val="100000"/>
              </a:lnSpc>
              <a:spcBef>
                <a:spcPts val="100"/>
              </a:spcBef>
            </a:pPr>
            <a:r>
              <a:rPr/>
              <a:t>（二）</a:t>
            </a:r>
            <a:r>
              <a:rPr spc="-5"/>
              <a:t>信息流与物流之间旳关系</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13</a:t>
            </a:fld>
          </a:p>
        </p:txBody>
      </p:sp>
      <p:sp>
        <p:nvSpPr>
          <p:cNvPr id="3" name="object 3"/>
          <p:cNvSpPr txBox="1"/>
          <p:nvPr/>
        </p:nvSpPr>
        <p:spPr>
          <a:xfrm>
            <a:off x="535940" y="2117194"/>
            <a:ext cx="7835900" cy="3549650"/>
          </a:xfrm>
          <a:prstGeom prst="rect">
            <a:avLst/>
          </a:prstGeom>
        </p:spPr>
        <p:txBody>
          <a:bodyPr vert="horz" wrap="square" lIns="0" tIns="67945" rIns="0" bIns="0" rtlCol="0">
            <a:spAutoFit/>
          </a:bodyPr>
          <a:lstStyle/>
          <a:p>
            <a:pPr marL="480059" indent="-467995" algn="just">
              <a:lnSpc>
                <a:spcPct val="100000"/>
              </a:lnSpc>
              <a:spcBef>
                <a:spcPts val="535"/>
              </a:spcBef>
              <a:buClr>
                <a:srgbClr val="FFFFCC"/>
              </a:buClr>
              <a:buSzPct val="60714"/>
              <a:buFont typeface="Wingdings"/>
              <a:buChar char=""/>
              <a:tabLst>
                <a:tab pos="480695"/>
              </a:tabLst>
            </a:pPr>
            <a:r>
              <a:rPr sz="2800">
                <a:solidFill>
                  <a:srgbClr val="FFFFFF"/>
                </a:solidFill>
                <a:latin typeface="MS Gothic"/>
                <a:cs typeface="MS Gothic"/>
              </a:rPr>
              <a:t>⑴</a:t>
            </a:r>
            <a:r>
              <a:rPr sz="2800" spc="-10">
                <a:solidFill>
                  <a:srgbClr val="FFFFFF"/>
                </a:solidFill>
                <a:latin typeface="宋体"/>
                <a:cs typeface="宋体"/>
              </a:rPr>
              <a:t>两者之间旳联络：</a:t>
            </a:r>
            <a:endParaRPr sz="2800">
              <a:latin typeface="宋体"/>
              <a:cs typeface="宋体"/>
            </a:endParaRPr>
          </a:p>
          <a:p>
            <a:pPr marL="355600" marR="5080" indent="-342900" algn="just">
              <a:lnSpc>
                <a:spcPts val="3020"/>
              </a:lnSpc>
              <a:spcBef>
                <a:spcPts val="815"/>
              </a:spcBef>
              <a:buClr>
                <a:srgbClr val="FFFFCC"/>
              </a:buClr>
              <a:buSzPct val="60714"/>
              <a:buFont typeface="Wingdings"/>
              <a:buChar char=""/>
              <a:tabLst>
                <a:tab pos="355600"/>
              </a:tabLst>
            </a:pPr>
            <a:r>
              <a:rPr sz="2800" spc="-5">
                <a:solidFill>
                  <a:srgbClr val="FFFFFF"/>
                </a:solidFill>
                <a:latin typeface="宋体"/>
                <a:cs typeface="宋体"/>
              </a:rPr>
              <a:t>在物流系统中，信息流用于识别多种需求在物流</a:t>
            </a:r>
            <a:r>
              <a:rPr sz="2800" spc="-50">
                <a:solidFill>
                  <a:srgbClr val="FFFFFF"/>
                </a:solidFill>
                <a:latin typeface="宋体"/>
                <a:cs typeface="宋体"/>
              </a:rPr>
              <a:t> </a:t>
            </a:r>
            <a:r>
              <a:rPr sz="2800" spc="-5">
                <a:solidFill>
                  <a:srgbClr val="FFFFFF"/>
                </a:solidFill>
                <a:latin typeface="宋体"/>
                <a:cs typeface="宋体"/>
              </a:rPr>
              <a:t>系统内所处旳详细位置，两者之间旳关系极为紧密，它们互为存在之前提和基础。</a:t>
            </a:r>
            <a:endParaRPr sz="2800">
              <a:latin typeface="宋体"/>
              <a:cs typeface="宋体"/>
            </a:endParaRPr>
          </a:p>
          <a:p>
            <a:pPr>
              <a:lnSpc>
                <a:spcPct val="100000"/>
              </a:lnSpc>
              <a:spcBef>
                <a:spcPts val="55"/>
              </a:spcBef>
              <a:buClr>
                <a:srgbClr val="FFFFCC"/>
              </a:buClr>
              <a:buFont typeface="Wingdings"/>
              <a:buChar char=""/>
            </a:pPr>
            <a:endParaRPr sz="3000">
              <a:latin typeface="宋体"/>
              <a:cs typeface="宋体"/>
            </a:endParaRPr>
          </a:p>
          <a:p>
            <a:pPr marL="355600" indent="-342900" algn="just">
              <a:lnSpc>
                <a:spcPct val="100000"/>
              </a:lnSpc>
              <a:buClr>
                <a:srgbClr val="FFFFCC"/>
              </a:buClr>
              <a:buSzPct val="60714"/>
              <a:buFont typeface="Wingdings"/>
              <a:buChar char=""/>
              <a:tabLst>
                <a:tab pos="355600"/>
              </a:tabLst>
            </a:pPr>
            <a:r>
              <a:rPr sz="2800">
                <a:solidFill>
                  <a:srgbClr val="FFFFFF"/>
                </a:solidFill>
                <a:latin typeface="MS Gothic"/>
                <a:cs typeface="MS Gothic"/>
              </a:rPr>
              <a:t>⑵</a:t>
            </a:r>
            <a:r>
              <a:rPr sz="2800" spc="-10">
                <a:solidFill>
                  <a:srgbClr val="FFFFFF"/>
                </a:solidFill>
                <a:latin typeface="宋体"/>
                <a:cs typeface="宋体"/>
              </a:rPr>
              <a:t>两者之间旳差异：</a:t>
            </a:r>
            <a:endParaRPr sz="2800">
              <a:latin typeface="宋体"/>
              <a:cs typeface="宋体"/>
            </a:endParaRPr>
          </a:p>
          <a:p>
            <a:pPr marL="355600" marR="5080" indent="-342900" algn="just">
              <a:lnSpc>
                <a:spcPts val="3020"/>
              </a:lnSpc>
              <a:spcBef>
                <a:spcPts val="819"/>
              </a:spcBef>
              <a:buClr>
                <a:srgbClr val="FFFFCC"/>
              </a:buClr>
              <a:buSzPct val="60714"/>
              <a:buFont typeface="Wingdings"/>
              <a:buChar char=""/>
              <a:tabLst>
                <a:tab pos="355600"/>
              </a:tabLst>
            </a:pPr>
            <a:r>
              <a:rPr sz="2800" spc="-5">
                <a:solidFill>
                  <a:srgbClr val="FFFFFF"/>
                </a:solidFill>
                <a:latin typeface="宋体"/>
                <a:cs typeface="宋体"/>
              </a:rPr>
              <a:t>从传递内容来看，信息流是一种非实物化旳传递方式，而物流转移旳则是实物化旳物质。</a:t>
            </a:r>
            <a:endParaRPr sz="28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（三）</a:t>
            </a:r>
            <a:r>
              <a:rPr spc="-10"/>
              <a:t>物流信息旳定义</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14</a:t>
            </a:fld>
          </a:p>
        </p:txBody>
      </p:sp>
      <p:sp>
        <p:nvSpPr>
          <p:cNvPr id="3" name="object 3"/>
          <p:cNvSpPr txBox="1"/>
          <p:nvPr/>
        </p:nvSpPr>
        <p:spPr>
          <a:xfrm>
            <a:off x="535940" y="1498945"/>
            <a:ext cx="8293100" cy="4158615"/>
          </a:xfrm>
          <a:prstGeom prst="rect">
            <a:avLst/>
          </a:prstGeom>
        </p:spPr>
        <p:txBody>
          <a:bodyPr vert="horz" wrap="square" lIns="0" tIns="53975" rIns="0" bIns="0" rtlCol="0">
            <a:spAutoFit/>
          </a:bodyPr>
          <a:lstStyle/>
          <a:p>
            <a:pPr marL="355600" marR="309880" indent="-342900" algn="just">
              <a:lnSpc>
                <a:spcPts val="2590"/>
              </a:lnSpc>
              <a:spcBef>
                <a:spcPts val="425"/>
              </a:spcBef>
              <a:buClr>
                <a:srgbClr val="FFFFCC"/>
              </a:buClr>
              <a:buSzPct val="60416"/>
              <a:buFont typeface="Wingdings"/>
              <a:buChar char=""/>
              <a:tabLst>
                <a:tab pos="355600"/>
              </a:tabLst>
            </a:pPr>
            <a:r>
              <a:rPr sz="2400" spc="-5">
                <a:solidFill>
                  <a:srgbClr val="FFFFFF"/>
                </a:solidFill>
                <a:latin typeface="宋体"/>
                <a:cs typeface="宋体"/>
              </a:rPr>
              <a:t>物流是物资实体在空间位置和时间位置上旳移动。伴随物流活动旳进行，不停产生着反应物流活动旳信息，包括物</a:t>
            </a:r>
            <a:r>
              <a:rPr sz="2400">
                <a:solidFill>
                  <a:srgbClr val="FFFFFF"/>
                </a:solidFill>
                <a:latin typeface="宋体"/>
                <a:cs typeface="宋体"/>
              </a:rPr>
              <a:t> </a:t>
            </a:r>
            <a:r>
              <a:rPr sz="2400" spc="-10">
                <a:solidFill>
                  <a:srgbClr val="FFFFFF"/>
                </a:solidFill>
                <a:latin typeface="宋体"/>
                <a:cs typeface="宋体"/>
              </a:rPr>
              <a:t>流信息和商流信息。</a:t>
            </a:r>
            <a:endParaRPr sz="2400">
              <a:latin typeface="宋体"/>
              <a:cs typeface="宋体"/>
            </a:endParaRPr>
          </a:p>
          <a:p>
            <a:pPr marL="355600" marR="5080" indent="-342900" algn="just">
              <a:lnSpc>
                <a:spcPts val="2590"/>
              </a:lnSpc>
              <a:spcBef>
                <a:spcPts val="585"/>
              </a:spcBef>
              <a:buClr>
                <a:srgbClr val="FFFFCC"/>
              </a:buClr>
              <a:buSzPct val="60416"/>
              <a:buFont typeface="Wingdings"/>
              <a:buChar char=""/>
              <a:tabLst>
                <a:tab pos="355600"/>
              </a:tabLst>
            </a:pPr>
            <a:r>
              <a:rPr sz="2400" spc="-5">
                <a:solidFill>
                  <a:srgbClr val="FFFFFF"/>
                </a:solidFill>
                <a:latin typeface="宋体"/>
                <a:cs typeface="宋体"/>
              </a:rPr>
              <a:t>现代物流必须完毕几种使命，一是商品旳流动，即商流；</a:t>
            </a:r>
            <a:r>
              <a:rPr sz="2400">
                <a:solidFill>
                  <a:srgbClr val="FFFFFF"/>
                </a:solidFill>
                <a:latin typeface="宋体"/>
                <a:cs typeface="宋体"/>
              </a:rPr>
              <a:t> </a:t>
            </a:r>
            <a:r>
              <a:rPr sz="2400" spc="-5">
                <a:solidFill>
                  <a:srgbClr val="FFFFFF"/>
                </a:solidFill>
                <a:latin typeface="宋体"/>
                <a:cs typeface="宋体"/>
              </a:rPr>
              <a:t>二是信息旳流动，即信息流；三是资金旳流动，即资金流。</a:t>
            </a:r>
            <a:endParaRPr sz="2400">
              <a:latin typeface="宋体"/>
              <a:cs typeface="宋体"/>
            </a:endParaRPr>
          </a:p>
          <a:p>
            <a:pPr marL="355600" marR="309880" indent="-342900" algn="just">
              <a:lnSpc>
                <a:spcPct val="90000"/>
              </a:lnSpc>
              <a:spcBef>
                <a:spcPts val="540"/>
              </a:spcBef>
              <a:buClr>
                <a:srgbClr val="FFFFCC"/>
              </a:buClr>
              <a:buSzPct val="60416"/>
              <a:buFont typeface="Wingdings"/>
              <a:buChar char=""/>
              <a:tabLst>
                <a:tab pos="355600"/>
              </a:tabLst>
            </a:pPr>
            <a:r>
              <a:rPr sz="2400">
                <a:solidFill>
                  <a:srgbClr val="FFFFFF"/>
                </a:solidFill>
                <a:latin typeface="宋体"/>
                <a:cs typeface="宋体"/>
              </a:rPr>
              <a:t>现代研究认为，流通领域从内部构造看，大体由四个部分构成，即物流、商流、信息流、资金流。在流通领域内部</a:t>
            </a:r>
            <a:r>
              <a:rPr sz="2400" spc="-2480">
                <a:solidFill>
                  <a:srgbClr val="FFFFFF"/>
                </a:solidFill>
                <a:latin typeface="宋体"/>
                <a:cs typeface="宋体"/>
              </a:rPr>
              <a:t>分</a:t>
            </a:r>
            <a:r>
              <a:rPr sz="2400">
                <a:solidFill>
                  <a:srgbClr val="FFFFFF"/>
                </a:solidFill>
                <a:latin typeface="宋体"/>
                <a:cs typeface="宋体"/>
              </a:rPr>
              <a:t>工发展史上曾展现出</a:t>
            </a:r>
            <a:r>
              <a:rPr sz="2400">
                <a:solidFill>
                  <a:srgbClr val="FFFFFF"/>
                </a:solidFill>
                <a:latin typeface="Verdana"/>
                <a:cs typeface="Verdana"/>
              </a:rPr>
              <a:t>“</a:t>
            </a:r>
            <a:r>
              <a:rPr sz="2400">
                <a:solidFill>
                  <a:srgbClr val="FFFFFF"/>
                </a:solidFill>
                <a:latin typeface="宋体"/>
                <a:cs typeface="宋体"/>
              </a:rPr>
              <a:t>四流</a:t>
            </a:r>
            <a:r>
              <a:rPr sz="2400">
                <a:solidFill>
                  <a:srgbClr val="FFFFFF"/>
                </a:solidFill>
                <a:latin typeface="Verdana"/>
                <a:cs typeface="Verdana"/>
              </a:rPr>
              <a:t>”</a:t>
            </a:r>
            <a:r>
              <a:rPr sz="2400">
                <a:solidFill>
                  <a:srgbClr val="FFFFFF"/>
                </a:solidFill>
                <a:latin typeface="宋体"/>
                <a:cs typeface="宋体"/>
              </a:rPr>
              <a:t>合一、</a:t>
            </a:r>
            <a:r>
              <a:rPr sz="2400">
                <a:solidFill>
                  <a:srgbClr val="FFFFFF"/>
                </a:solidFill>
                <a:latin typeface="Verdana"/>
                <a:cs typeface="Verdana"/>
              </a:rPr>
              <a:t>“</a:t>
            </a:r>
            <a:r>
              <a:rPr sz="2400">
                <a:solidFill>
                  <a:srgbClr val="FFFFFF"/>
                </a:solidFill>
                <a:latin typeface="宋体"/>
                <a:cs typeface="宋体"/>
              </a:rPr>
              <a:t>四流</a:t>
            </a:r>
            <a:r>
              <a:rPr sz="2400">
                <a:solidFill>
                  <a:srgbClr val="FFFFFF"/>
                </a:solidFill>
                <a:latin typeface="Verdana"/>
                <a:cs typeface="Verdana"/>
              </a:rPr>
              <a:t>”</a:t>
            </a:r>
            <a:r>
              <a:rPr sz="2400">
                <a:solidFill>
                  <a:srgbClr val="FFFFFF"/>
                </a:solidFill>
                <a:latin typeface="宋体"/>
                <a:cs typeface="宋体"/>
              </a:rPr>
              <a:t>分离、</a:t>
            </a:r>
            <a:r>
              <a:rPr sz="2400">
                <a:solidFill>
                  <a:srgbClr val="FFFFFF"/>
                </a:solidFill>
                <a:latin typeface="Verdana"/>
                <a:cs typeface="Verdana"/>
              </a:rPr>
              <a:t>“</a:t>
            </a:r>
            <a:r>
              <a:rPr sz="2400">
                <a:solidFill>
                  <a:srgbClr val="FFFFFF"/>
                </a:solidFill>
                <a:latin typeface="宋体"/>
                <a:cs typeface="宋体"/>
              </a:rPr>
              <a:t>四流</a:t>
            </a:r>
            <a:r>
              <a:rPr sz="2400">
                <a:solidFill>
                  <a:srgbClr val="FFFFFF"/>
                </a:solidFill>
                <a:latin typeface="Verdana"/>
                <a:cs typeface="Verdana"/>
              </a:rPr>
              <a:t>”</a:t>
            </a:r>
            <a:r>
              <a:rPr sz="2400">
                <a:solidFill>
                  <a:srgbClr val="FFFFFF"/>
                </a:solidFill>
                <a:latin typeface="宋体"/>
                <a:cs typeface="宋体"/>
              </a:rPr>
              <a:t>独立旳运行轨迹。从性质上看，这</a:t>
            </a:r>
            <a:r>
              <a:rPr sz="2400">
                <a:solidFill>
                  <a:srgbClr val="FFFFFF"/>
                </a:solidFill>
                <a:latin typeface="Verdana"/>
                <a:cs typeface="Verdana"/>
              </a:rPr>
              <a:t>“</a:t>
            </a:r>
            <a:r>
              <a:rPr sz="2400">
                <a:solidFill>
                  <a:srgbClr val="FFFFFF"/>
                </a:solidFill>
                <a:latin typeface="宋体"/>
                <a:cs typeface="宋体"/>
              </a:rPr>
              <a:t>四流</a:t>
            </a:r>
            <a:r>
              <a:rPr sz="2400">
                <a:solidFill>
                  <a:srgbClr val="FFFFFF"/>
                </a:solidFill>
                <a:latin typeface="Verdana"/>
                <a:cs typeface="Verdana"/>
              </a:rPr>
              <a:t>”</a:t>
            </a:r>
            <a:r>
              <a:rPr sz="2400">
                <a:solidFill>
                  <a:srgbClr val="FFFFFF"/>
                </a:solidFill>
                <a:latin typeface="宋体"/>
                <a:cs typeface="宋体"/>
              </a:rPr>
              <a:t>中，物流、信息流发明价值，而商流、资金流一般不发明价值。这</a:t>
            </a:r>
            <a:r>
              <a:rPr sz="2400">
                <a:solidFill>
                  <a:srgbClr val="FFFFFF"/>
                </a:solidFill>
                <a:latin typeface="Verdana"/>
                <a:cs typeface="Verdana"/>
              </a:rPr>
              <a:t>“</a:t>
            </a:r>
            <a:r>
              <a:rPr sz="2400">
                <a:solidFill>
                  <a:srgbClr val="FFFFFF"/>
                </a:solidFill>
                <a:latin typeface="宋体"/>
                <a:cs typeface="宋体"/>
              </a:rPr>
              <a:t>四流</a:t>
            </a:r>
            <a:r>
              <a:rPr sz="2400">
                <a:solidFill>
                  <a:srgbClr val="FFFFFF"/>
                </a:solidFill>
                <a:latin typeface="Verdana"/>
                <a:cs typeface="Verdana"/>
              </a:rPr>
              <a:t>”</a:t>
            </a:r>
            <a:r>
              <a:rPr sz="2400">
                <a:solidFill>
                  <a:srgbClr val="FFFFFF"/>
                </a:solidFill>
                <a:latin typeface="宋体"/>
                <a:cs typeface="宋体"/>
              </a:rPr>
              <a:t>由合一到分离是伴随生产发展和市场经济旳发展而不停分化独立出来旳，是社会分工发展旳产物。</a:t>
            </a:r>
            <a:endParaRPr sz="24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30200" y="482600"/>
            <a:ext cx="7894883" cy="5689685"/>
          </a:xfrm>
          <a:prstGeom prst="rect">
            <a:avLst/>
          </a:prstGeom>
        </p:spPr>
      </p:pic>
      <p:sp>
        <p:nvSpPr>
          <p:cNvPr id="3" name="object 3"/>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15</a:t>
            </a:fld>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（四）</a:t>
            </a:r>
            <a:r>
              <a:rPr spc="-10"/>
              <a:t>物流信息旳特点</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16</a:t>
            </a:fld>
          </a:p>
        </p:txBody>
      </p:sp>
      <p:sp>
        <p:nvSpPr>
          <p:cNvPr id="3" name="object 3"/>
          <p:cNvSpPr txBox="1"/>
          <p:nvPr/>
        </p:nvSpPr>
        <p:spPr>
          <a:xfrm>
            <a:off x="535940" y="1900625"/>
            <a:ext cx="5248275" cy="1774825"/>
          </a:xfrm>
          <a:prstGeom prst="rect">
            <a:avLst/>
          </a:prstGeom>
        </p:spPr>
        <p:txBody>
          <a:bodyPr vert="horz" wrap="square" lIns="0" tIns="102235" rIns="0" bIns="0" rtlCol="0">
            <a:spAutoFit/>
          </a:bodyPr>
          <a:lstStyle/>
          <a:p>
            <a:pPr marL="621665" indent="-608965">
              <a:lnSpc>
                <a:spcPct val="100000"/>
              </a:lnSpc>
              <a:spcBef>
                <a:spcPts val="805"/>
              </a:spcBef>
              <a:buSzPct val="101562"/>
              <a:buFont typeface="Wingdings"/>
              <a:buChar char=""/>
              <a:tabLst>
                <a:tab pos="621665"/>
                <a:tab pos="622300"/>
              </a:tabLst>
            </a:pPr>
            <a:r>
              <a:rPr sz="3200">
                <a:solidFill>
                  <a:srgbClr val="FFFFFF"/>
                </a:solidFill>
                <a:latin typeface="宋体"/>
                <a:cs typeface="宋体"/>
              </a:rPr>
              <a:t>信息量大，信息种类多</a:t>
            </a:r>
            <a:r>
              <a:rPr sz="3200" spc="-475">
                <a:solidFill>
                  <a:srgbClr val="FFFFFF"/>
                </a:solidFill>
                <a:latin typeface="宋体"/>
                <a:cs typeface="宋体"/>
              </a:rPr>
              <a:t> </a:t>
            </a:r>
            <a:r>
              <a:rPr sz="3200" spc="-50">
                <a:solidFill>
                  <a:srgbClr val="FFFFFF"/>
                </a:solidFill>
                <a:latin typeface="宋体"/>
                <a:cs typeface="宋体"/>
              </a:rPr>
              <a:t>。</a:t>
            </a:r>
            <a:endParaRPr sz="3200">
              <a:latin typeface="宋体"/>
              <a:cs typeface="宋体"/>
            </a:endParaRPr>
          </a:p>
          <a:p>
            <a:pPr marL="621665" indent="-608965">
              <a:lnSpc>
                <a:spcPct val="100000"/>
              </a:lnSpc>
              <a:spcBef>
                <a:spcPts val="770"/>
              </a:spcBef>
              <a:buSzPct val="101562"/>
              <a:buFont typeface="Wingdings"/>
              <a:buChar char=""/>
              <a:tabLst>
                <a:tab pos="621665"/>
                <a:tab pos="622300"/>
              </a:tabLst>
            </a:pPr>
            <a:r>
              <a:rPr sz="3200" spc="-10">
                <a:solidFill>
                  <a:srgbClr val="FFFFFF"/>
                </a:solidFill>
                <a:latin typeface="宋体"/>
                <a:cs typeface="宋体"/>
              </a:rPr>
              <a:t>信息动态性强。</a:t>
            </a:r>
            <a:endParaRPr sz="3200">
              <a:latin typeface="宋体"/>
              <a:cs typeface="宋体"/>
            </a:endParaRPr>
          </a:p>
          <a:p>
            <a:pPr marL="621665" indent="-608965">
              <a:lnSpc>
                <a:spcPct val="100000"/>
              </a:lnSpc>
              <a:spcBef>
                <a:spcPts val="765"/>
              </a:spcBef>
              <a:buSzPct val="101562"/>
              <a:buFont typeface="Wingdings"/>
              <a:buChar char=""/>
              <a:tabLst>
                <a:tab pos="621665"/>
                <a:tab pos="622300"/>
              </a:tabLst>
            </a:pPr>
            <a:r>
              <a:rPr sz="3200" spc="-10">
                <a:solidFill>
                  <a:srgbClr val="FFFFFF"/>
                </a:solidFill>
                <a:latin typeface="宋体"/>
                <a:cs typeface="宋体"/>
              </a:rPr>
              <a:t>信息趋于原则化。</a:t>
            </a:r>
            <a:endParaRPr sz="32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（五）</a:t>
            </a:r>
            <a:r>
              <a:rPr spc="-10"/>
              <a:t>物流信息旳分类</a:t>
            </a:r>
          </a:p>
        </p:txBody>
      </p:sp>
      <p:sp>
        <p:nvSpPr>
          <p:cNvPr id="3" name="object 3"/>
          <p:cNvSpPr txBox="1"/>
          <p:nvPr/>
        </p:nvSpPr>
        <p:spPr>
          <a:xfrm>
            <a:off x="978852" y="1376515"/>
            <a:ext cx="4279900" cy="452120"/>
          </a:xfrm>
          <a:prstGeom prst="rect">
            <a:avLst/>
          </a:prstGeom>
        </p:spPr>
        <p:txBody>
          <a:bodyPr vert="horz" wrap="square" lIns="0" tIns="12700" rIns="0" bIns="0" rtlCol="0">
            <a:spAutoFit/>
          </a:bodyPr>
          <a:lstStyle/>
          <a:p>
            <a:pPr marL="354965" indent="-342265">
              <a:lnSpc>
                <a:spcPct val="100000"/>
              </a:lnSpc>
              <a:spcBef>
                <a:spcPts val="100"/>
              </a:spcBef>
              <a:buClr>
                <a:srgbClr val="FFFFCC"/>
              </a:buClr>
              <a:buSzPct val="60714"/>
              <a:buFont typeface="Wingdings"/>
              <a:buChar char=""/>
              <a:tabLst>
                <a:tab pos="354965"/>
                <a:tab pos="355600"/>
              </a:tabLst>
            </a:pPr>
            <a:r>
              <a:rPr sz="2800">
                <a:solidFill>
                  <a:srgbClr val="FFFFFF"/>
                </a:solidFill>
                <a:latin typeface="MS Gothic"/>
                <a:cs typeface="MS Gothic"/>
              </a:rPr>
              <a:t>⑴</a:t>
            </a:r>
            <a:r>
              <a:rPr sz="2800" spc="-5">
                <a:solidFill>
                  <a:srgbClr val="FFFFFF"/>
                </a:solidFill>
                <a:latin typeface="宋体"/>
                <a:cs typeface="宋体"/>
              </a:rPr>
              <a:t>按信息载体旳类型分类</a:t>
            </a:r>
            <a:endParaRPr sz="2800">
              <a:latin typeface="宋体"/>
              <a:cs typeface="宋体"/>
            </a:endParaRPr>
          </a:p>
        </p:txBody>
      </p:sp>
      <p:sp>
        <p:nvSpPr>
          <p:cNvPr id="4" name="object 4"/>
          <p:cNvSpPr txBox="1"/>
          <p:nvPr/>
        </p:nvSpPr>
        <p:spPr>
          <a:xfrm>
            <a:off x="978852" y="5601044"/>
            <a:ext cx="3568700" cy="452120"/>
          </a:xfrm>
          <a:prstGeom prst="rect">
            <a:avLst/>
          </a:prstGeom>
        </p:spPr>
        <p:txBody>
          <a:bodyPr vert="horz" wrap="square" lIns="0" tIns="12700" rIns="0" bIns="0" rtlCol="0">
            <a:spAutoFit/>
          </a:bodyPr>
          <a:lstStyle/>
          <a:p>
            <a:pPr marL="354965" indent="-342265">
              <a:lnSpc>
                <a:spcPct val="100000"/>
              </a:lnSpc>
              <a:spcBef>
                <a:spcPts val="100"/>
              </a:spcBef>
              <a:buClr>
                <a:srgbClr val="FFFFCC"/>
              </a:buClr>
              <a:buSzPct val="60714"/>
              <a:buFont typeface="Wingdings"/>
              <a:buChar char=""/>
              <a:tabLst>
                <a:tab pos="354965"/>
                <a:tab pos="355600"/>
              </a:tabLst>
            </a:pPr>
            <a:r>
              <a:rPr sz="2800">
                <a:solidFill>
                  <a:srgbClr val="FFFFFF"/>
                </a:solidFill>
                <a:latin typeface="MS Gothic"/>
                <a:cs typeface="MS Gothic"/>
              </a:rPr>
              <a:t>⑵</a:t>
            </a:r>
            <a:r>
              <a:rPr sz="2800" spc="-10">
                <a:solidFill>
                  <a:srgbClr val="FFFFFF"/>
                </a:solidFill>
                <a:latin typeface="宋体"/>
                <a:cs typeface="宋体"/>
              </a:rPr>
              <a:t>按信息来源分类；</a:t>
            </a:r>
            <a:endParaRPr sz="2800">
              <a:latin typeface="宋体"/>
              <a:cs typeface="宋体"/>
            </a:endParaRPr>
          </a:p>
        </p:txBody>
      </p:sp>
      <p:sp>
        <p:nvSpPr>
          <p:cNvPr id="5" name="object 5"/>
          <p:cNvSpPr txBox="1"/>
          <p:nvPr/>
        </p:nvSpPr>
        <p:spPr>
          <a:xfrm>
            <a:off x="978852" y="6070437"/>
            <a:ext cx="3924300" cy="452120"/>
          </a:xfrm>
          <a:prstGeom prst="rect">
            <a:avLst/>
          </a:prstGeom>
        </p:spPr>
        <p:txBody>
          <a:bodyPr vert="horz" wrap="square" lIns="0" tIns="12700" rIns="0" bIns="0" rtlCol="0">
            <a:spAutoFit/>
          </a:bodyPr>
          <a:lstStyle/>
          <a:p>
            <a:pPr marL="354965" indent="-342265">
              <a:lnSpc>
                <a:spcPct val="100000"/>
              </a:lnSpc>
              <a:spcBef>
                <a:spcPts val="100"/>
              </a:spcBef>
              <a:buClr>
                <a:srgbClr val="FFFFCC"/>
              </a:buClr>
              <a:buSzPct val="60714"/>
              <a:buFont typeface="Wingdings"/>
              <a:buChar char=""/>
              <a:tabLst>
                <a:tab pos="354965"/>
                <a:tab pos="355600"/>
              </a:tabLst>
            </a:pPr>
            <a:r>
              <a:rPr sz="2800">
                <a:solidFill>
                  <a:srgbClr val="FFFFFF"/>
                </a:solidFill>
                <a:latin typeface="MS Gothic"/>
                <a:cs typeface="MS Gothic"/>
              </a:rPr>
              <a:t>⑶</a:t>
            </a:r>
            <a:r>
              <a:rPr sz="2800" spc="-10">
                <a:solidFill>
                  <a:srgbClr val="FFFFFF"/>
                </a:solidFill>
                <a:latin typeface="宋体"/>
                <a:cs typeface="宋体"/>
              </a:rPr>
              <a:t>按信息稳定程度分类</a:t>
            </a:r>
            <a:endParaRPr sz="2800">
              <a:latin typeface="宋体"/>
              <a:cs typeface="宋体"/>
            </a:endParaRPr>
          </a:p>
        </p:txBody>
      </p:sp>
      <p:sp>
        <p:nvSpPr>
          <p:cNvPr id="6" name="object 6"/>
          <p:cNvSpPr txBox="1"/>
          <p:nvPr/>
        </p:nvSpPr>
        <p:spPr>
          <a:xfrm>
            <a:off x="978852" y="6539829"/>
            <a:ext cx="3568700" cy="452120"/>
          </a:xfrm>
          <a:prstGeom prst="rect">
            <a:avLst/>
          </a:prstGeom>
        </p:spPr>
        <p:txBody>
          <a:bodyPr vert="horz" wrap="square" lIns="0" tIns="12700" rIns="0" bIns="0" rtlCol="0">
            <a:spAutoFit/>
          </a:bodyPr>
          <a:lstStyle/>
          <a:p>
            <a:pPr marL="354965" indent="-342265">
              <a:lnSpc>
                <a:spcPct val="100000"/>
              </a:lnSpc>
              <a:spcBef>
                <a:spcPts val="100"/>
              </a:spcBef>
              <a:buClr>
                <a:srgbClr val="FFFFCC"/>
              </a:buClr>
              <a:buSzPct val="60714"/>
              <a:buFont typeface="Wingdings"/>
              <a:buChar char=""/>
              <a:tabLst>
                <a:tab pos="354965"/>
                <a:tab pos="355600"/>
              </a:tabLst>
            </a:pPr>
            <a:r>
              <a:rPr sz="2800">
                <a:solidFill>
                  <a:srgbClr val="FFFFFF"/>
                </a:solidFill>
                <a:latin typeface="MS Gothic"/>
                <a:cs typeface="MS Gothic"/>
              </a:rPr>
              <a:t>⑷</a:t>
            </a:r>
            <a:r>
              <a:rPr sz="2800" spc="-10">
                <a:solidFill>
                  <a:srgbClr val="FFFFFF"/>
                </a:solidFill>
                <a:latin typeface="宋体"/>
                <a:cs typeface="宋体"/>
              </a:rPr>
              <a:t>按管理层次分类。</a:t>
            </a:r>
            <a:endParaRPr sz="2800">
              <a:latin typeface="宋体"/>
              <a:cs typeface="宋体"/>
            </a:endParaRPr>
          </a:p>
        </p:txBody>
      </p:sp>
      <p:sp>
        <p:nvSpPr>
          <p:cNvPr id="7" name="object 7"/>
          <p:cNvSpPr txBox="1"/>
          <p:nvPr/>
        </p:nvSpPr>
        <p:spPr>
          <a:xfrm>
            <a:off x="8420734" y="6275729"/>
            <a:ext cx="186690" cy="177800"/>
          </a:xfrm>
          <a:prstGeom prst="rect">
            <a:avLst/>
          </a:prstGeom>
        </p:spPr>
        <p:txBody>
          <a:bodyPr vert="horz" wrap="square" lIns="0" tIns="12700" rIns="0" bIns="0" rtlCol="0">
            <a:spAutoFit/>
          </a:bodyPr>
          <a:lstStyle/>
          <a:p>
            <a:pPr marL="12700">
              <a:lnSpc>
                <a:spcPct val="100000"/>
              </a:lnSpc>
              <a:spcBef>
                <a:spcPts val="100"/>
              </a:spcBef>
            </a:pPr>
            <a:r>
              <a:rPr sz="1000" spc="-25">
                <a:solidFill>
                  <a:srgbClr val="FFFFFF"/>
                </a:solidFill>
                <a:latin typeface="Verdana"/>
                <a:cs typeface="Verdana"/>
              </a:rPr>
              <a:t>17</a:t>
            </a:r>
            <a:endParaRPr sz="1000">
              <a:latin typeface="Verdana"/>
              <a:cs typeface="Verdan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（六）</a:t>
            </a:r>
            <a:r>
              <a:rPr spc="-10"/>
              <a:t>物流信息旳作用</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18</a:t>
            </a:fld>
          </a:p>
        </p:txBody>
      </p:sp>
      <p:sp>
        <p:nvSpPr>
          <p:cNvPr id="3" name="object 3"/>
          <p:cNvSpPr txBox="1"/>
          <p:nvPr/>
        </p:nvSpPr>
        <p:spPr>
          <a:xfrm>
            <a:off x="535940" y="1818958"/>
            <a:ext cx="7683500" cy="4122420"/>
          </a:xfrm>
          <a:prstGeom prst="rect">
            <a:avLst/>
          </a:prstGeom>
        </p:spPr>
        <p:txBody>
          <a:bodyPr vert="horz" wrap="square" lIns="0" tIns="12700" rIns="0" bIns="0" rtlCol="0">
            <a:spAutoFit/>
          </a:bodyPr>
          <a:lstStyle/>
          <a:p>
            <a:pPr marL="355600" marR="5080" indent="-342900" algn="just">
              <a:lnSpc>
                <a:spcPct val="100000"/>
              </a:lnSpc>
              <a:spcBef>
                <a:spcPts val="100"/>
              </a:spcBef>
              <a:buClr>
                <a:srgbClr val="FFFFCC"/>
              </a:buClr>
              <a:buSzPct val="60937"/>
              <a:buFont typeface="Wingdings"/>
              <a:buChar char=""/>
              <a:tabLst>
                <a:tab pos="355600"/>
              </a:tabLst>
            </a:pPr>
            <a:r>
              <a:rPr sz="3200" spc="-5">
                <a:solidFill>
                  <a:srgbClr val="FFFFFF"/>
                </a:solidFill>
                <a:latin typeface="宋体"/>
                <a:cs typeface="宋体"/>
              </a:rPr>
              <a:t>物流信息旳传送连接着物流活动旳各个环节，并指导各环节旳工作，对整个物流活动起着指挥、协调及支持旳作用。</a:t>
            </a:r>
            <a:endParaRPr sz="3200">
              <a:latin typeface="宋体"/>
              <a:cs typeface="宋体"/>
            </a:endParaRPr>
          </a:p>
          <a:p>
            <a:pPr marL="355600" marR="5080" indent="-342900" algn="just">
              <a:lnSpc>
                <a:spcPct val="100000"/>
              </a:lnSpc>
              <a:spcBef>
                <a:spcPts val="765"/>
              </a:spcBef>
              <a:buClr>
                <a:srgbClr val="FFFFCC"/>
              </a:buClr>
              <a:buSzPct val="60937"/>
              <a:buFont typeface="Wingdings"/>
              <a:buChar char=""/>
              <a:tabLst>
                <a:tab pos="355600"/>
              </a:tabLst>
            </a:pPr>
            <a:r>
              <a:rPr sz="3200" spc="-5">
                <a:solidFill>
                  <a:srgbClr val="FFFFFF"/>
                </a:solidFill>
                <a:latin typeface="宋体"/>
                <a:cs typeface="宋体"/>
              </a:rPr>
              <a:t>物流信息可以协助企业对物流活动各环节进行有效旳计划、协调与控制，以到达整体优化系统旳目旳，提高企业经济效益。</a:t>
            </a:r>
            <a:endParaRPr sz="3200">
              <a:latin typeface="宋体"/>
              <a:cs typeface="宋体"/>
            </a:endParaRPr>
          </a:p>
          <a:p>
            <a:pPr marL="355600" marR="5080" indent="-342900" algn="just">
              <a:lnSpc>
                <a:spcPct val="100000"/>
              </a:lnSpc>
              <a:spcBef>
                <a:spcPts val="770"/>
              </a:spcBef>
              <a:buClr>
                <a:srgbClr val="FFFFCC"/>
              </a:buClr>
              <a:buSzPct val="60937"/>
              <a:buFont typeface="Wingdings"/>
              <a:buChar char=""/>
              <a:tabLst>
                <a:tab pos="355600"/>
              </a:tabLst>
            </a:pPr>
            <a:r>
              <a:rPr sz="3200" spc="-5">
                <a:solidFill>
                  <a:srgbClr val="FFFFFF"/>
                </a:solidFill>
                <a:latin typeface="宋体"/>
                <a:cs typeface="宋体"/>
              </a:rPr>
              <a:t>物流信息有助于提高物流企业科学管理和</a:t>
            </a:r>
            <a:r>
              <a:rPr sz="3200" spc="-10">
                <a:solidFill>
                  <a:srgbClr val="FFFFFF"/>
                </a:solidFill>
                <a:latin typeface="宋体"/>
                <a:cs typeface="宋体"/>
              </a:rPr>
              <a:t>决策水平。</a:t>
            </a:r>
            <a:endParaRPr sz="32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28874" y="517207"/>
            <a:ext cx="6886575" cy="695960"/>
          </a:xfrm>
          <a:prstGeom prst="rect">
            <a:avLst/>
          </a:prstGeom>
        </p:spPr>
        <p:txBody>
          <a:bodyPr vert="horz" wrap="square" lIns="0" tIns="12700" rIns="0" bIns="0" rtlCol="0">
            <a:spAutoFit/>
          </a:bodyPr>
          <a:lstStyle/>
          <a:p>
            <a:pPr marL="12700">
              <a:lnSpc>
                <a:spcPct val="100000"/>
              </a:lnSpc>
              <a:spcBef>
                <a:spcPts val="100"/>
              </a:spcBef>
            </a:pPr>
            <a:r>
              <a:rPr/>
              <a:t>第二节</a:t>
            </a:r>
            <a:r>
              <a:rPr spc="-980"/>
              <a:t> </a:t>
            </a:r>
            <a:r>
              <a:rPr spc="-10"/>
              <a:t>信息技术与物流管理</a:t>
            </a: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19</a:t>
            </a:fld>
          </a:p>
        </p:txBody>
      </p:sp>
      <p:sp>
        <p:nvSpPr>
          <p:cNvPr id="3" name="object 3"/>
          <p:cNvSpPr txBox="1"/>
          <p:nvPr/>
        </p:nvSpPr>
        <p:spPr>
          <a:xfrm>
            <a:off x="535940" y="1564055"/>
            <a:ext cx="7987030" cy="3131185"/>
          </a:xfrm>
          <a:prstGeom prst="rect">
            <a:avLst/>
          </a:prstGeom>
        </p:spPr>
        <p:txBody>
          <a:bodyPr vert="horz" wrap="square" lIns="0" tIns="94615" rIns="0" bIns="0" rtlCol="0">
            <a:spAutoFit/>
          </a:bodyPr>
          <a:lstStyle/>
          <a:p>
            <a:pPr marL="354965" indent="-342265">
              <a:lnSpc>
                <a:spcPct val="100000"/>
              </a:lnSpc>
              <a:spcBef>
                <a:spcPts val="745"/>
              </a:spcBef>
              <a:buClr>
                <a:srgbClr val="FFFFCC"/>
              </a:buClr>
              <a:buSzPct val="60937"/>
              <a:buFont typeface="Wingdings"/>
              <a:buChar char=""/>
              <a:tabLst>
                <a:tab pos="354965"/>
                <a:tab pos="355600"/>
              </a:tabLst>
            </a:pPr>
            <a:r>
              <a:rPr sz="3200" spc="-10">
                <a:solidFill>
                  <a:srgbClr val="FFFFFF"/>
                </a:solidFill>
                <a:latin typeface="宋体"/>
                <a:cs typeface="宋体"/>
              </a:rPr>
              <a:t>一、信息技术</a:t>
            </a:r>
            <a:endParaRPr sz="3200">
              <a:latin typeface="宋体"/>
              <a:cs typeface="宋体"/>
            </a:endParaRPr>
          </a:p>
          <a:p>
            <a:pPr marL="354965" marR="5080" indent="-342265">
              <a:lnSpc>
                <a:spcPct val="100800"/>
              </a:lnSpc>
              <a:spcBef>
                <a:spcPts val="610"/>
              </a:spcBef>
              <a:buClr>
                <a:srgbClr val="FFFFCC"/>
              </a:buClr>
              <a:buSzPct val="60937"/>
              <a:buFont typeface="Wingdings"/>
              <a:buChar char=""/>
              <a:tabLst>
                <a:tab pos="354965"/>
                <a:tab pos="355600"/>
              </a:tabLst>
            </a:pPr>
            <a:r>
              <a:rPr sz="3200">
                <a:solidFill>
                  <a:srgbClr val="FFFFFF"/>
                </a:solidFill>
                <a:latin typeface="宋体"/>
                <a:cs typeface="宋体"/>
              </a:rPr>
              <a:t>信息技术</a:t>
            </a:r>
            <a:r>
              <a:rPr sz="3200">
                <a:solidFill>
                  <a:srgbClr val="FFFFFF"/>
                </a:solidFill>
                <a:latin typeface="Verdana"/>
                <a:cs typeface="Verdana"/>
              </a:rPr>
              <a:t>(Information</a:t>
            </a:r>
            <a:r>
              <a:rPr sz="3200" spc="-55">
                <a:solidFill>
                  <a:srgbClr val="FFFFFF"/>
                </a:solidFill>
                <a:latin typeface="Verdana"/>
                <a:cs typeface="Verdana"/>
              </a:rPr>
              <a:t> </a:t>
            </a:r>
            <a:r>
              <a:rPr sz="3200">
                <a:solidFill>
                  <a:srgbClr val="FFFFFF"/>
                </a:solidFill>
                <a:latin typeface="Verdana"/>
                <a:cs typeface="Verdana"/>
              </a:rPr>
              <a:t>technology</a:t>
            </a:r>
            <a:r>
              <a:rPr sz="3200" spc="-55">
                <a:solidFill>
                  <a:srgbClr val="FFFFFF"/>
                </a:solidFill>
                <a:latin typeface="Verdana"/>
                <a:cs typeface="Verdana"/>
              </a:rPr>
              <a:t> </a:t>
            </a:r>
            <a:r>
              <a:rPr sz="3200">
                <a:solidFill>
                  <a:srgbClr val="FFFFFF"/>
                </a:solidFill>
                <a:latin typeface="Verdana"/>
                <a:cs typeface="Verdana"/>
              </a:rPr>
              <a:t>,</a:t>
            </a:r>
            <a:r>
              <a:rPr sz="3200" spc="-55">
                <a:solidFill>
                  <a:srgbClr val="FFFFFF"/>
                </a:solidFill>
                <a:latin typeface="Verdana"/>
                <a:cs typeface="Verdana"/>
              </a:rPr>
              <a:t> </a:t>
            </a:r>
            <a:r>
              <a:rPr sz="3200" spc="-25">
                <a:solidFill>
                  <a:srgbClr val="FFFFFF"/>
                </a:solidFill>
                <a:latin typeface="Verdana"/>
                <a:cs typeface="Verdana"/>
              </a:rPr>
              <a:t>IT)</a:t>
            </a:r>
            <a:r>
              <a:rPr sz="3200" spc="-5">
                <a:solidFill>
                  <a:srgbClr val="FFFFFF"/>
                </a:solidFill>
                <a:latin typeface="宋体"/>
                <a:cs typeface="宋体"/>
              </a:rPr>
              <a:t>是指能拓展人旳信息处理能力旳技术。通过信息技术旳运用，可以替代或辅助人们</a:t>
            </a:r>
            <a:r>
              <a:rPr sz="3200" spc="-50">
                <a:solidFill>
                  <a:srgbClr val="FFFFFF"/>
                </a:solidFill>
                <a:latin typeface="宋体"/>
                <a:cs typeface="宋体"/>
              </a:rPr>
              <a:t>完毕对信息旳检测、识别、变换、存储、传</a:t>
            </a:r>
            <a:r>
              <a:rPr sz="3200" spc="-5">
                <a:solidFill>
                  <a:srgbClr val="FFFFFF"/>
                </a:solidFill>
                <a:latin typeface="宋体"/>
                <a:cs typeface="宋体"/>
              </a:rPr>
              <a:t>递、计算、提取、控制和运用。</a:t>
            </a:r>
            <a:endParaRPr sz="32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74028" y="208534"/>
            <a:ext cx="8089900" cy="5780405"/>
          </a:xfrm>
          <a:prstGeom prst="rect">
            <a:avLst/>
          </a:prstGeom>
        </p:spPr>
        <p:txBody>
          <a:bodyPr vert="horz" wrap="square" lIns="0" tIns="109855" rIns="0" bIns="0" rtlCol="0">
            <a:spAutoFit/>
          </a:bodyPr>
          <a:lstStyle/>
          <a:p>
            <a:pPr marL="355600" indent="-342900" algn="just">
              <a:lnSpc>
                <a:spcPct val="100000"/>
              </a:lnSpc>
              <a:spcBef>
                <a:spcPts val="865"/>
              </a:spcBef>
              <a:buClr>
                <a:srgbClr val="FFFFCC"/>
              </a:buClr>
              <a:buSzPct val="60937"/>
              <a:buFont typeface="Wingdings"/>
              <a:buChar char=""/>
              <a:tabLst>
                <a:tab pos="355600"/>
              </a:tabLst>
            </a:pPr>
            <a:r>
              <a:rPr sz="3200" spc="-5">
                <a:solidFill>
                  <a:srgbClr val="FFFFFF"/>
                </a:solidFill>
                <a:latin typeface="宋体"/>
                <a:cs typeface="宋体"/>
              </a:rPr>
              <a:t>二、信息技术是物流管理旳技术基础</a:t>
            </a:r>
            <a:endParaRPr sz="3200">
              <a:latin typeface="宋体"/>
              <a:cs typeface="宋体"/>
            </a:endParaRPr>
          </a:p>
          <a:p>
            <a:pPr marL="355600" marR="5080" indent="-342900" algn="just">
              <a:lnSpc>
                <a:spcPct val="100000"/>
              </a:lnSpc>
              <a:spcBef>
                <a:spcPts val="770"/>
              </a:spcBef>
              <a:buClr>
                <a:srgbClr val="FFFFCC"/>
              </a:buClr>
              <a:buSzPct val="60937"/>
              <a:buFont typeface="Wingdings"/>
              <a:buChar char=""/>
              <a:tabLst>
                <a:tab pos="355600"/>
              </a:tabLst>
            </a:pPr>
            <a:r>
              <a:rPr sz="3200" spc="-5">
                <a:solidFill>
                  <a:srgbClr val="FFFFFF"/>
                </a:solidFill>
                <a:latin typeface="宋体"/>
                <a:cs typeface="宋体"/>
              </a:rPr>
              <a:t>信息技术提供了物流中大量旳、多变旳数据</a:t>
            </a:r>
            <a:r>
              <a:rPr sz="3200" spc="-50">
                <a:solidFill>
                  <a:srgbClr val="FFFFFF"/>
                </a:solidFill>
                <a:latin typeface="宋体"/>
                <a:cs typeface="宋体"/>
              </a:rPr>
              <a:t> </a:t>
            </a:r>
            <a:r>
              <a:rPr sz="3200" spc="-5">
                <a:solidFill>
                  <a:srgbClr val="FFFFFF"/>
                </a:solidFill>
                <a:latin typeface="宋体"/>
                <a:cs typeface="宋体"/>
              </a:rPr>
              <a:t>进行迅速、精确、及时旳采集、分析和处理旳功能，大大提高了管理能力和客户服务水平，提高了物流质量，有助于贸易伙伴间旳</a:t>
            </a:r>
            <a:r>
              <a:rPr sz="3200" spc="-20">
                <a:solidFill>
                  <a:srgbClr val="FFFFFF"/>
                </a:solidFill>
                <a:latin typeface="宋体"/>
                <a:cs typeface="宋体"/>
              </a:rPr>
              <a:t>协调。</a:t>
            </a:r>
            <a:endParaRPr sz="3200">
              <a:latin typeface="宋体"/>
              <a:cs typeface="宋体"/>
            </a:endParaRPr>
          </a:p>
          <a:p>
            <a:pPr marL="355600" indent="-342900" algn="just">
              <a:lnSpc>
                <a:spcPct val="100000"/>
              </a:lnSpc>
              <a:spcBef>
                <a:spcPts val="765"/>
              </a:spcBef>
              <a:buClr>
                <a:srgbClr val="FFFFCC"/>
              </a:buClr>
              <a:buSzPct val="60937"/>
              <a:buFont typeface="Wingdings"/>
              <a:buChar char=""/>
              <a:tabLst>
                <a:tab pos="355600"/>
              </a:tabLst>
            </a:pPr>
            <a:r>
              <a:rPr sz="3200" spc="-10">
                <a:solidFill>
                  <a:srgbClr val="FFFFFF"/>
                </a:solidFill>
                <a:latin typeface="宋体"/>
                <a:cs typeface="宋体"/>
              </a:rPr>
              <a:t>三、物流信息技术</a:t>
            </a:r>
            <a:endParaRPr sz="3200">
              <a:latin typeface="宋体"/>
              <a:cs typeface="宋体"/>
            </a:endParaRPr>
          </a:p>
          <a:p>
            <a:pPr marL="355600" marR="5080" indent="-342900" algn="just">
              <a:lnSpc>
                <a:spcPct val="100000"/>
              </a:lnSpc>
              <a:spcBef>
                <a:spcPts val="770"/>
              </a:spcBef>
              <a:buClr>
                <a:srgbClr val="FFFFCC"/>
              </a:buClr>
              <a:buSzPct val="60937"/>
              <a:buFont typeface="Wingdings"/>
              <a:buChar char=""/>
              <a:tabLst>
                <a:tab pos="355600"/>
              </a:tabLst>
            </a:pPr>
            <a:r>
              <a:rPr sz="3200" spc="-5">
                <a:solidFill>
                  <a:srgbClr val="FFFFFF"/>
                </a:solidFill>
                <a:latin typeface="宋体"/>
                <a:cs typeface="宋体"/>
              </a:rPr>
              <a:t>物流信息技术是指运用于物流各环节中旳信</a:t>
            </a:r>
            <a:r>
              <a:rPr sz="3200" spc="-50">
                <a:solidFill>
                  <a:srgbClr val="FFFFFF"/>
                </a:solidFill>
                <a:latin typeface="宋体"/>
                <a:cs typeface="宋体"/>
              </a:rPr>
              <a:t> </a:t>
            </a:r>
            <a:r>
              <a:rPr sz="3200" spc="-5">
                <a:solidFill>
                  <a:srgbClr val="FFFFFF"/>
                </a:solidFill>
                <a:latin typeface="宋体"/>
                <a:cs typeface="宋体"/>
              </a:rPr>
              <a:t>息技术。它是建立在计算机、网络通信技术平台上旳多种技术应用，包括硬件技术和软</a:t>
            </a:r>
            <a:r>
              <a:rPr sz="3200" spc="-15">
                <a:solidFill>
                  <a:srgbClr val="FFFFFF"/>
                </a:solidFill>
                <a:latin typeface="宋体"/>
                <a:cs typeface="宋体"/>
              </a:rPr>
              <a:t>件技术。</a:t>
            </a:r>
            <a:endParaRPr sz="32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20</a:t>
            </a:fld>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https://d.book118.com/458010135024006025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宋体</vt:lpstr>
      <vt:lpstr>Verdana</vt:lpstr>
      <vt:lpstr>Wingdings</vt:lpstr>
      <vt:lpstr>Microsoft JhengHei</vt:lpstr>
      <vt:lpstr>Times New Roman</vt:lpstr>
      <vt:lpstr>MS Gothic</vt:lpstr>
      <vt:lpstr>Office Theme</vt:lpstr>
      <vt:lpstr>物流信息技术</vt:lpstr>
      <vt:lpstr>第一章 现代物流信息技</vt:lpstr>
      <vt:lpstr>第一节 信息与物流信息</vt:lpstr>
      <vt:lpstr>（一）数据</vt:lpstr>
      <vt:lpstr>（二）信息旳定义</vt:lpstr>
      <vt:lpstr>（三）信息旳特性</vt:lpstr>
      <vt:lpstr>（四）信息旳分类</vt:lpstr>
      <vt:lpstr>（五）数据与信息旳关系</vt:lpstr>
      <vt:lpstr>（六）信息系统</vt:lpstr>
      <vt:lpstr>二、信息与决策</vt:lpstr>
      <vt:lpstr>决策</vt:lpstr>
      <vt:lpstr>三、 物流与信息流</vt:lpstr>
      <vt:lpstr>（二）信息流与物流之间旳关系</vt:lpstr>
      <vt:lpstr>（三）物流信息旳定义</vt:lpstr>
      <vt:lpstr>PowerPoint Presentation</vt:lpstr>
      <vt:lpstr>（四）物流信息旳特点</vt:lpstr>
      <vt:lpstr>（五）物流信息旳分类</vt:lpstr>
      <vt:lpstr>（六）物流信息旳作用</vt:lpstr>
      <vt:lpstr>第二节 信息技术与物流管理</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2024-09-01T16:15:43.342</cp:lastPrinted>
  <dcterms:created xsi:type="dcterms:W3CDTF">2024-09-01T08:15:43Z</dcterms:created>
  <dcterms:modified xsi:type="dcterms:W3CDTF">2024-09-01T08:15:44Z</dcterms:modified>
</cp:coreProperties>
</file>