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DFE80C3-E3E4-4FE2-AB95-9307A0BDB8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EBAD57B-A950-40C2-A776-165000D6DC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1A65837-A9BF-478D-9FD0-2D510E3613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5E8E079-3C5D-472C-9F75-A757F79CF3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630BB93-C0A9-4B3B-881F-00EBFAFC15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B91DEC5-1248-4E3F-B7C5-E517953AC2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694C683-B6C9-4EF6-9D3D-60604341FC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063316F-4BB2-4CC8-9557-BB7C8D4740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0CDD104-0442-4CB5-AB7B-8AF4543541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2338EB1-5434-49CE-9443-A56F5AE3F1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0C6BFE8-D438-4E66-AF92-8A26E35811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5801105702300603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443552" y="5298017"/>
            <a:ext cx="309880" cy="460375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3" name="Connector 3"/>
          <p:cNvCxnSpPr/>
          <p:nvPr/>
        </p:nvCxnSpPr>
        <p:spPr>
          <a:xfrm>
            <a:off x="1311557" y="3754267"/>
            <a:ext cx="9379662" cy="0"/>
          </a:xfrm>
          <a:prstGeom prst="line">
            <a:avLst/>
          </a:prstGeom>
          <a:ln w="2857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4" name="AutoShape 4"/>
          <p:cNvSpPr/>
          <p:nvPr/>
        </p:nvSpPr>
        <p:spPr>
          <a:xfrm>
            <a:off x="1311557" y="1950146"/>
            <a:ext cx="9400476" cy="1714909"/>
          </a:xfrm>
          <a:prstGeom prst="rect">
            <a:avLst/>
          </a:prstGeom>
          <a:solidFill>
            <a:srgbClr val="FFFFFF">
              <a:alpha val="19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TextBox 5"/>
          <p:cNvSpPr txBox="1"/>
          <p:nvPr/>
        </p:nvSpPr>
        <p:spPr>
          <a:xfrm>
            <a:off x="1311557" y="2075454"/>
            <a:ext cx="9400476" cy="146429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4950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NAD功能介绍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1311557" y="1848443"/>
            <a:ext cx="9379662" cy="0"/>
          </a:xfrm>
          <a:prstGeom prst="line">
            <a:avLst/>
          </a:prstGeom>
          <a:ln w="2857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7" name="TextBox 7"/>
          <p:cNvSpPr txBox="1"/>
          <p:nvPr/>
        </p:nvSpPr>
        <p:spPr>
          <a:xfrm>
            <a:off x="3399708" y="4301515"/>
            <a:ext cx="24688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155002" y="4301515"/>
            <a:ext cx="24688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2024-01-28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33375" y="3484033"/>
            <a:ext cx="3881973" cy="1001619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8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258959" y="2520951"/>
            <a:ext cx="2065299" cy="993775"/>
          </a:xfrm>
          <a:prstGeom prst="rect">
            <a:avLst/>
          </a:prstGeom>
          <a:solidFill>
            <a:srgbClr val="FFFFFF">
              <a:alpha val="18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TextBox 5"/>
          <p:cNvSpPr txBox="1"/>
          <p:nvPr/>
        </p:nvSpPr>
        <p:spPr>
          <a:xfrm>
            <a:off x="623781" y="2516293"/>
            <a:ext cx="3335655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8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671623" y="1175236"/>
            <a:ext cx="6516705" cy="4770438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NAD基本概念与原理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NAD在生物体内代谢过程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NAD对人体健康影响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NAD在医学领域应用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NAD在营养保健品中应用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61112" y="2474335"/>
            <a:ext cx="6168948" cy="1714909"/>
          </a:xfrm>
          <a:prstGeom prst="rect">
            <a:avLst/>
          </a:prstGeom>
          <a:solidFill>
            <a:srgbClr val="FFFFFF">
              <a:alpha val="18823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TextBox 3"/>
          <p:cNvSpPr txBox="1"/>
          <p:nvPr/>
        </p:nvSpPr>
        <p:spPr>
          <a:xfrm>
            <a:off x="4750028" y="2577044"/>
            <a:ext cx="5991116" cy="1509492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NAD基本概念与原理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290034" y="2474335"/>
            <a:ext cx="3067716" cy="1714909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9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310956" y="2387805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6" name="Connector 6"/>
          <p:cNvCxnSpPr/>
          <p:nvPr/>
        </p:nvCxnSpPr>
        <p:spPr>
          <a:xfrm>
            <a:off x="1310956" y="4280471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44001" y="1600152"/>
            <a:ext cx="6918594" cy="1211501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AutoShape 3"/>
          <p:cNvSpPr/>
          <p:nvPr/>
        </p:nvSpPr>
        <p:spPr>
          <a:xfrm>
            <a:off x="2079755" y="1600151"/>
            <a:ext cx="1922776" cy="161259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AutoShape 4"/>
          <p:cNvSpPr/>
          <p:nvPr/>
        </p:nvSpPr>
        <p:spPr>
          <a:xfrm>
            <a:off x="2079755" y="3212750"/>
            <a:ext cx="6918594" cy="1211501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AutoShape 5"/>
          <p:cNvSpPr/>
          <p:nvPr/>
        </p:nvSpPr>
        <p:spPr>
          <a:xfrm>
            <a:off x="8439820" y="3012201"/>
            <a:ext cx="1922776" cy="161259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AutoShape 6"/>
          <p:cNvSpPr/>
          <p:nvPr/>
        </p:nvSpPr>
        <p:spPr>
          <a:xfrm>
            <a:off x="3444001" y="4825344"/>
            <a:ext cx="6918594" cy="1211501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7" name="AutoShape 7"/>
          <p:cNvSpPr/>
          <p:nvPr/>
        </p:nvSpPr>
        <p:spPr>
          <a:xfrm>
            <a:off x="2079755" y="4424248"/>
            <a:ext cx="1922776" cy="161259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NAD定义及作用</a:t>
              </a:r>
            </a:p>
          </p:txBody>
        </p:sp>
      </p:grpSp>
      <p:sp>
        <p:nvSpPr>
          <p:cNvPr id="30" name="Freeform 30"/>
          <p:cNvSpPr/>
          <p:nvPr/>
        </p:nvSpPr>
        <p:spPr>
          <a:xfrm>
            <a:off x="2600086" y="1951546"/>
            <a:ext cx="843915" cy="860108"/>
          </a:xfrm>
          <a:custGeom>
            <a:rect l="l" t="t" r="r" b="b"/>
            <a:pathLst>
              <a:path w="68" h="69">
                <a:moveTo>
                  <a:pt x="65" y="29"/>
                </a:moveTo>
                <a:cubicBezTo>
                  <a:pt x="67" y="30"/>
                  <a:pt x="68" y="32"/>
                  <a:pt x="68" y="34"/>
                </a:cubicBezTo>
                <a:cubicBezTo>
                  <a:pt x="68" y="63"/>
                  <a:pt x="68" y="63"/>
                  <a:pt x="68" y="63"/>
                </a:cubicBezTo>
                <a:cubicBezTo>
                  <a:pt x="68" y="66"/>
                  <a:pt x="65" y="69"/>
                  <a:pt x="61" y="69"/>
                </a:cubicBezTo>
                <a:cubicBezTo>
                  <a:pt x="7" y="69"/>
                  <a:pt x="7" y="69"/>
                  <a:pt x="7" y="69"/>
                </a:cubicBezTo>
                <a:cubicBezTo>
                  <a:pt x="3" y="69"/>
                  <a:pt x="0" y="66"/>
                  <a:pt x="0" y="63"/>
                </a:cubicBezTo>
                <a:cubicBezTo>
                  <a:pt x="0" y="34"/>
                  <a:pt x="0" y="34"/>
                  <a:pt x="0" y="34"/>
                </a:cubicBezTo>
                <a:cubicBezTo>
                  <a:pt x="0" y="33"/>
                  <a:pt x="1" y="31"/>
                  <a:pt x="2" y="30"/>
                </a:cubicBezTo>
                <a:cubicBezTo>
                  <a:pt x="2" y="30"/>
                  <a:pt x="2" y="30"/>
                  <a:pt x="2" y="30"/>
                </a:cubicBezTo>
                <a:cubicBezTo>
                  <a:pt x="2" y="30"/>
                  <a:pt x="2" y="30"/>
                  <a:pt x="2" y="30"/>
                </a:cubicBezTo>
                <a:cubicBezTo>
                  <a:pt x="2" y="29"/>
                  <a:pt x="2" y="29"/>
                  <a:pt x="2" y="29"/>
                </a:cubicBezTo>
                <a:cubicBezTo>
                  <a:pt x="30" y="2"/>
                  <a:pt x="30" y="2"/>
                  <a:pt x="30" y="2"/>
                </a:cubicBezTo>
                <a:cubicBezTo>
                  <a:pt x="33" y="0"/>
                  <a:pt x="35" y="0"/>
                  <a:pt x="38" y="2"/>
                </a:cubicBezTo>
                <a:cubicBezTo>
                  <a:pt x="65" y="29"/>
                  <a:pt x="65" y="29"/>
                  <a:pt x="65" y="29"/>
                </a:cubicBezTo>
                <a:close/>
                <a:moveTo>
                  <a:pt x="12" y="22"/>
                </a:moveTo>
                <a:cubicBezTo>
                  <a:pt x="12" y="39"/>
                  <a:pt x="12" y="39"/>
                  <a:pt x="12" y="39"/>
                </a:cubicBezTo>
                <a:cubicBezTo>
                  <a:pt x="34" y="56"/>
                  <a:pt x="34" y="56"/>
                  <a:pt x="34" y="56"/>
                </a:cubicBezTo>
                <a:cubicBezTo>
                  <a:pt x="55" y="40"/>
                  <a:pt x="55" y="40"/>
                  <a:pt x="55" y="40"/>
                </a:cubicBezTo>
                <a:cubicBezTo>
                  <a:pt x="55" y="22"/>
                  <a:pt x="55" y="22"/>
                  <a:pt x="55" y="22"/>
                </a:cubicBezTo>
                <a:cubicBezTo>
                  <a:pt x="12" y="22"/>
                  <a:pt x="12" y="22"/>
                  <a:pt x="12" y="22"/>
                </a:cubicBezTo>
                <a:close/>
                <a:moveTo>
                  <a:pt x="19" y="26"/>
                </a:moveTo>
                <a:cubicBezTo>
                  <a:pt x="19" y="29"/>
                  <a:pt x="19" y="29"/>
                  <a:pt x="19" y="29"/>
                </a:cubicBezTo>
                <a:cubicBezTo>
                  <a:pt x="48" y="29"/>
                  <a:pt x="48" y="29"/>
                  <a:pt x="48" y="29"/>
                </a:cubicBezTo>
                <a:cubicBezTo>
                  <a:pt x="48" y="26"/>
                  <a:pt x="48" y="26"/>
                  <a:pt x="48" y="26"/>
                </a:cubicBezTo>
                <a:cubicBezTo>
                  <a:pt x="19" y="26"/>
                  <a:pt x="19" y="26"/>
                  <a:pt x="19" y="26"/>
                </a:cubicBezTo>
                <a:close/>
                <a:moveTo>
                  <a:pt x="19" y="38"/>
                </a:moveTo>
                <a:cubicBezTo>
                  <a:pt x="19" y="41"/>
                  <a:pt x="19" y="41"/>
                  <a:pt x="19" y="41"/>
                </a:cubicBezTo>
                <a:cubicBezTo>
                  <a:pt x="48" y="41"/>
                  <a:pt x="48" y="41"/>
                  <a:pt x="48" y="41"/>
                </a:cubicBezTo>
                <a:cubicBezTo>
                  <a:pt x="48" y="38"/>
                  <a:pt x="48" y="38"/>
                  <a:pt x="48" y="38"/>
                </a:cubicBezTo>
                <a:cubicBezTo>
                  <a:pt x="19" y="38"/>
                  <a:pt x="19" y="38"/>
                  <a:pt x="19" y="38"/>
                </a:cubicBezTo>
                <a:close/>
                <a:moveTo>
                  <a:pt x="19" y="32"/>
                </a:moveTo>
                <a:cubicBezTo>
                  <a:pt x="19" y="35"/>
                  <a:pt x="19" y="35"/>
                  <a:pt x="19" y="35"/>
                </a:cubicBezTo>
                <a:cubicBezTo>
                  <a:pt x="48" y="35"/>
                  <a:pt x="48" y="35"/>
                  <a:pt x="48" y="35"/>
                </a:cubicBezTo>
                <a:cubicBezTo>
                  <a:pt x="48" y="32"/>
                  <a:pt x="48" y="32"/>
                  <a:pt x="48" y="32"/>
                </a:cubicBezTo>
                <a:cubicBezTo>
                  <a:pt x="19" y="32"/>
                  <a:pt x="19" y="32"/>
                  <a:pt x="19" y="32"/>
                </a:cubicBezTo>
                <a:close/>
                <a:moveTo>
                  <a:pt x="8" y="65"/>
                </a:moveTo>
                <a:cubicBezTo>
                  <a:pt x="21" y="52"/>
                  <a:pt x="21" y="52"/>
                  <a:pt x="21" y="52"/>
                </a:cubicBezTo>
                <a:cubicBezTo>
                  <a:pt x="22" y="52"/>
                  <a:pt x="22" y="51"/>
                  <a:pt x="21" y="50"/>
                </a:cubicBezTo>
                <a:cubicBezTo>
                  <a:pt x="21" y="49"/>
                  <a:pt x="20" y="49"/>
                  <a:pt x="19" y="50"/>
                </a:cubicBezTo>
                <a:cubicBezTo>
                  <a:pt x="6" y="63"/>
                  <a:pt x="6" y="63"/>
                  <a:pt x="6" y="63"/>
                </a:cubicBezTo>
                <a:cubicBezTo>
                  <a:pt x="5" y="64"/>
                  <a:pt x="5" y="64"/>
                  <a:pt x="6" y="65"/>
                </a:cubicBezTo>
                <a:cubicBezTo>
                  <a:pt x="6" y="66"/>
                  <a:pt x="7" y="66"/>
                  <a:pt x="8" y="65"/>
                </a:cubicBezTo>
                <a:close/>
                <a:moveTo>
                  <a:pt x="63" y="63"/>
                </a:moveTo>
                <a:cubicBezTo>
                  <a:pt x="50" y="50"/>
                  <a:pt x="50" y="50"/>
                  <a:pt x="50" y="50"/>
                </a:cubicBezTo>
                <a:cubicBezTo>
                  <a:pt x="49" y="49"/>
                  <a:pt x="48" y="49"/>
                  <a:pt x="48" y="50"/>
                </a:cubicBezTo>
                <a:cubicBezTo>
                  <a:pt x="47" y="51"/>
                  <a:pt x="47" y="52"/>
                  <a:pt x="48" y="52"/>
                </a:cubicBezTo>
                <a:cubicBezTo>
                  <a:pt x="61" y="65"/>
                  <a:pt x="61" y="65"/>
                  <a:pt x="61" y="65"/>
                </a:cubicBezTo>
                <a:cubicBezTo>
                  <a:pt x="62" y="66"/>
                  <a:pt x="63" y="66"/>
                  <a:pt x="64" y="65"/>
                </a:cubicBezTo>
                <a:cubicBezTo>
                  <a:pt x="64" y="64"/>
                  <a:pt x="64" y="64"/>
                  <a:pt x="63" y="6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1" name="Freeform 31"/>
          <p:cNvSpPr/>
          <p:nvPr/>
        </p:nvSpPr>
        <p:spPr>
          <a:xfrm>
            <a:off x="8998349" y="3304525"/>
            <a:ext cx="857250" cy="857250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2" name="Freeform 32"/>
          <p:cNvSpPr/>
          <p:nvPr/>
        </p:nvSpPr>
        <p:spPr>
          <a:xfrm>
            <a:off x="2648637" y="4816650"/>
            <a:ext cx="857250" cy="857250"/>
          </a:xfrm>
          <a:custGeom>
            <a:rect l="l" t="t" r="r" b="b"/>
            <a:pathLst>
              <a:path w="304800" h="304800">
                <a:moveTo>
                  <a:pt x="81229" y="194615"/>
                </a:moveTo>
                <a:cubicBezTo>
                  <a:pt x="74981" y="196987"/>
                  <a:pt x="67751" y="198358"/>
                  <a:pt x="60208" y="198358"/>
                </a:cubicBezTo>
                <a:cubicBezTo>
                  <a:pt x="26537" y="198358"/>
                  <a:pt x="-752" y="171069"/>
                  <a:pt x="-752" y="137398"/>
                </a:cubicBezTo>
                <a:cubicBezTo>
                  <a:pt x="-752" y="108871"/>
                  <a:pt x="18840" y="84925"/>
                  <a:pt x="45301" y="78276"/>
                </a:cubicBezTo>
                <a:lnTo>
                  <a:pt x="45720" y="78191"/>
                </a:lnTo>
                <a:lnTo>
                  <a:pt x="45720" y="76210"/>
                </a:lnTo>
                <a:cubicBezTo>
                  <a:pt x="45720" y="76190"/>
                  <a:pt x="45720" y="76171"/>
                  <a:pt x="45720" y="76152"/>
                </a:cubicBezTo>
                <a:cubicBezTo>
                  <a:pt x="45720" y="42481"/>
                  <a:pt x="73009" y="15192"/>
                  <a:pt x="106680" y="15192"/>
                </a:cubicBezTo>
                <a:cubicBezTo>
                  <a:pt x="116148" y="15192"/>
                  <a:pt x="125111" y="17355"/>
                  <a:pt x="133102" y="21203"/>
                </a:cubicBezTo>
                <a:lnTo>
                  <a:pt x="132740" y="21041"/>
                </a:lnTo>
                <a:cubicBezTo>
                  <a:pt x="142580" y="8153"/>
                  <a:pt x="157953" y="-86"/>
                  <a:pt x="175250" y="-86"/>
                </a:cubicBezTo>
                <a:cubicBezTo>
                  <a:pt x="202273" y="-86"/>
                  <a:pt x="224600" y="20002"/>
                  <a:pt x="228114" y="46063"/>
                </a:cubicBezTo>
                <a:lnTo>
                  <a:pt x="228143" y="46339"/>
                </a:lnTo>
                <a:cubicBezTo>
                  <a:pt x="243964" y="49454"/>
                  <a:pt x="256127" y="62036"/>
                  <a:pt x="258594" y="77819"/>
                </a:cubicBezTo>
                <a:lnTo>
                  <a:pt x="258623" y="78038"/>
                </a:lnTo>
                <a:cubicBezTo>
                  <a:pt x="285255" y="84953"/>
                  <a:pt x="304610" y="108785"/>
                  <a:pt x="304610" y="137131"/>
                </a:cubicBezTo>
                <a:cubicBezTo>
                  <a:pt x="304610" y="170802"/>
                  <a:pt x="277320" y="198091"/>
                  <a:pt x="243649" y="198091"/>
                </a:cubicBezTo>
                <a:cubicBezTo>
                  <a:pt x="234134" y="198091"/>
                  <a:pt x="225133" y="195910"/>
                  <a:pt x="217113" y="192024"/>
                </a:cubicBezTo>
                <a:lnTo>
                  <a:pt x="217475" y="192186"/>
                </a:lnTo>
                <a:cubicBezTo>
                  <a:pt x="209226" y="205435"/>
                  <a:pt x="197406" y="215779"/>
                  <a:pt x="183366" y="222018"/>
                </a:cubicBezTo>
                <a:lnTo>
                  <a:pt x="182880" y="222209"/>
                </a:lnTo>
                <a:lnTo>
                  <a:pt x="182880" y="274330"/>
                </a:lnTo>
                <a:lnTo>
                  <a:pt x="213360" y="289570"/>
                </a:lnTo>
                <a:lnTo>
                  <a:pt x="213360" y="304810"/>
                </a:lnTo>
                <a:lnTo>
                  <a:pt x="91440" y="304810"/>
                </a:lnTo>
                <a:lnTo>
                  <a:pt x="91440" y="289570"/>
                </a:lnTo>
                <a:lnTo>
                  <a:pt x="121920" y="274330"/>
                </a:lnTo>
                <a:lnTo>
                  <a:pt x="121920" y="228610"/>
                </a:lnTo>
                <a:lnTo>
                  <a:pt x="81229" y="194624"/>
                </a:lnTo>
                <a:close/>
                <a:moveTo>
                  <a:pt x="76200" y="152400"/>
                </a:moveTo>
                <a:lnTo>
                  <a:pt x="121920" y="198120"/>
                </a:lnTo>
                <a:lnTo>
                  <a:pt x="121920" y="152400"/>
                </a:lnTo>
                <a:lnTo>
                  <a:pt x="7620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3" name="TextBox 33"/>
          <p:cNvSpPr txBox="1"/>
          <p:nvPr/>
        </p:nvSpPr>
        <p:spPr>
          <a:xfrm>
            <a:off x="4068198" y="1804533"/>
            <a:ext cx="6294397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NAD（Nicotinamide Adenine Dinucleotide，烟酰胺腺嘌呤二核苷酸）是一种重要的辅酶，广泛存在于生物体内，参与多种代谢反应。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2102790" y="3417125"/>
            <a:ext cx="6294397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在细胞代谢中，NAD作为氢离子的接受体，参与氧化还原反应，起到传递电子的作用。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4025566" y="5029724"/>
            <a:ext cx="6294397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NAD在能量代谢、基因表达、细胞凋亡等方面发挥重要作用，是维持生命活动不可或缺的物质之一。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35719" r="35719"/>
          <a:stretch>
            <a:fillRect/>
          </a:stretch>
        </p:blipFill>
        <p:spPr>
          <a:xfrm>
            <a:off x="161995" y="1165346"/>
            <a:ext cx="4300143" cy="5733525"/>
          </a:xfrm>
          <a:prstGeom prst="parallelogram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AutoShape 5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AutoShape 6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7" name="TextBox 7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285808" y="1193510"/>
            <a:ext cx="6124237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NAD的工作原理主要是通过其氧化还原反应来实现电子传递。在细胞代谢过程中，NAD能够接受氢离子（H+）和电子（e-），从NAD+还原成NADH+H+，或者将氢离子和电子传递给其他物质，使NAD+氧化成NAD。</a:t>
            </a:r>
          </a:p>
        </p:txBody>
      </p:sp>
      <p:sp>
        <p:nvSpPr>
          <p:cNvPr id="9" name="AutoShape 9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0" name="AutoShape 10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1" name="AutoShape 11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2" name="TextBox 12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805461" y="2932299"/>
            <a:ext cx="6124237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在能量代谢中，NAD参与三羧酸循环和呼吸链等过程，将葡萄糖等营养物质氧化分解产生的能量转化为ATP（腺苷三磷酸），为细胞提供能量。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5" name="AutoShape 15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6" name="AutoShape 16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7" name="TextBox 17"/>
          <p:cNvSpPr txBox="1"/>
          <p:nvPr/>
        </p:nvSpPr>
        <p:spPr>
          <a:xfrm>
            <a:off x="2841924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62139" y="4671088"/>
            <a:ext cx="6124237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此外，NAD还作为信号分子参与基因表达和细胞凋亡等过程。通过与特定蛋白质结合，NAD能够调节基因的表达和细胞的命运。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原理及工作机制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28721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TextBox 3"/>
          <p:cNvSpPr txBox="1"/>
          <p:nvPr/>
        </p:nvSpPr>
        <p:spPr>
          <a:xfrm>
            <a:off x="1304547" y="1787738"/>
            <a:ext cx="958290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与NADP（烟酰胺腺嘌呤二核苷酸磷酸）相比，NAD在细胞内的分布更广泛，参与的反应更多样。NADP主要在植物和微生物中发挥作用，而NAD在动植物和微生物中都有重要作用。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866575" y="3830586"/>
            <a:ext cx="10458850" cy="2286677"/>
          </a:xfrm>
          <a:prstGeom prst="roundRect">
            <a:avLst/>
          </a:prstGeom>
          <a:solidFill>
            <a:schemeClr val="accent1">
              <a:alpha val="1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TextBox 5"/>
          <p:cNvSpPr txBox="1"/>
          <p:nvPr/>
        </p:nvSpPr>
        <p:spPr>
          <a:xfrm>
            <a:off x="1218874" y="4371944"/>
            <a:ext cx="958215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FAD（黄素腺嘌呤二核苷酸）相比，NAD和FAD都是重要的辅酶，参与氧化还原反应。但是，它们的结构和作用机制略有不同。FAD是一种含有核黄素的辅酶，主要参与一些特定的氧化还原反应，如脂肪酸氧化等。而NAD则更广泛地参与多种代谢反应。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与其他类似功能比较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61112" y="2474335"/>
            <a:ext cx="6168948" cy="1714909"/>
          </a:xfrm>
          <a:prstGeom prst="rect">
            <a:avLst/>
          </a:prstGeom>
          <a:solidFill>
            <a:srgbClr val="FFFFFF">
              <a:alpha val="18823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TextBox 3"/>
          <p:cNvSpPr txBox="1"/>
          <p:nvPr/>
        </p:nvSpPr>
        <p:spPr>
          <a:xfrm>
            <a:off x="4750028" y="2577044"/>
            <a:ext cx="5991116" cy="1509492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NAD在生物体内代谢过程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290034" y="2474335"/>
            <a:ext cx="3067716" cy="1714909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9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310956" y="2387805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6" name="Connector 6"/>
          <p:cNvCxnSpPr/>
          <p:nvPr/>
        </p:nvCxnSpPr>
        <p:spPr>
          <a:xfrm>
            <a:off x="1310956" y="4280471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5128" y="1258733"/>
            <a:ext cx="5140490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NAD（烟酰胺腺嘌呤二核苷酸）的前体物质，如维生素B3（烟酸或烟酰胺），可以通过饮食摄入，并在小肠中被吸收进入血液。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通过饮食摄入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在血液中，NAD前体物质与特定的转运蛋白结合，被转运至各个细胞。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转运至细胞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在细胞内，NAD前体物质经过一系列酶促反应，最终合成NAD。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细胞内合成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吸收与转运过程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3429000"/>
            <a:ext cx="3979337" cy="343480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TextBox 3"/>
          <p:cNvSpPr txBox="1"/>
          <p:nvPr/>
        </p:nvSpPr>
        <p:spPr>
          <a:xfrm>
            <a:off x="539110" y="4720529"/>
            <a:ext cx="2736381" cy="10530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NAD作为辅酶参与糖酵解过程，促进葡萄糖的分解代谢，生成ATP（腺苷酸），为细胞提供能量。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3975081" y="3429000"/>
            <a:ext cx="4145195" cy="3434809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AutoShape 5"/>
          <p:cNvSpPr/>
          <p:nvPr/>
        </p:nvSpPr>
        <p:spPr>
          <a:xfrm>
            <a:off x="8120275" y="3429000"/>
            <a:ext cx="4102461" cy="343480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TextBox 6"/>
          <p:cNvSpPr txBox="1"/>
          <p:nvPr/>
        </p:nvSpPr>
        <p:spPr>
          <a:xfrm>
            <a:off x="-275135" y="4150677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参与糖酵解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3787131" y="4089314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参与脂肪酸氧化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910959" y="4089314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参与氨基酸代谢</a:t>
            </a:r>
          </a:p>
        </p:txBody>
      </p:sp>
      <p:sp>
        <p:nvSpPr>
          <p:cNvPr id="9" name="AutoShape 9"/>
          <p:cNvSpPr/>
          <p:nvPr/>
        </p:nvSpPr>
        <p:spPr>
          <a:xfrm>
            <a:off x="5508972" y="1741084"/>
            <a:ext cx="1219200" cy="1219200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0" name="AutoShape 10"/>
          <p:cNvSpPr/>
          <p:nvPr/>
        </p:nvSpPr>
        <p:spPr>
          <a:xfrm>
            <a:off x="1380069" y="1741084"/>
            <a:ext cx="1219200" cy="12192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1" name="AutoShape 11"/>
          <p:cNvSpPr/>
          <p:nvPr/>
        </p:nvSpPr>
        <p:spPr>
          <a:xfrm>
            <a:off x="9561905" y="1741084"/>
            <a:ext cx="1219200" cy="12192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2" name="Freeform 12"/>
          <p:cNvSpPr/>
          <p:nvPr/>
        </p:nvSpPr>
        <p:spPr>
          <a:xfrm>
            <a:off x="5795019" y="2027130"/>
            <a:ext cx="647107" cy="647107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3" name="Freeform 13"/>
          <p:cNvSpPr/>
          <p:nvPr/>
        </p:nvSpPr>
        <p:spPr>
          <a:xfrm>
            <a:off x="1716623" y="2041062"/>
            <a:ext cx="570476" cy="57047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4" name="Freeform 14"/>
          <p:cNvSpPr/>
          <p:nvPr/>
        </p:nvSpPr>
        <p:spPr>
          <a:xfrm>
            <a:off x="9880117" y="2059295"/>
            <a:ext cx="582777" cy="582777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5" name="TextBox 15"/>
          <p:cNvSpPr txBox="1"/>
          <p:nvPr/>
        </p:nvSpPr>
        <p:spPr>
          <a:xfrm>
            <a:off x="4750382" y="4720529"/>
            <a:ext cx="2736381" cy="10530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NAD在脂肪酸氧化过程中也发挥重要作用，促进脂肪酸的分解代谢，生成ATP。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803315" y="4720529"/>
            <a:ext cx="2736381" cy="10530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NAD还参与氨基酸的代谢过程，促进氨基酸的分解和转化。</a:t>
            </a:r>
          </a:p>
        </p:txBody>
      </p: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参与能量代谢途径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1209188" y="1082466"/>
            <a:ext cx="0" cy="5775534"/>
          </a:xfrm>
          <a:prstGeom prst="line">
            <a:avLst/>
          </a:prstGeom>
          <a:ln w="19050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873196" y="1332346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AutoShape 4"/>
          <p:cNvSpPr/>
          <p:nvPr/>
        </p:nvSpPr>
        <p:spPr>
          <a:xfrm>
            <a:off x="988282" y="1447432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AutoShape 5"/>
          <p:cNvSpPr/>
          <p:nvPr/>
        </p:nvSpPr>
        <p:spPr>
          <a:xfrm>
            <a:off x="2152036" y="1308906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AutoShape 6"/>
          <p:cNvSpPr/>
          <p:nvPr/>
        </p:nvSpPr>
        <p:spPr>
          <a:xfrm rot="-5400000">
            <a:off x="1919801" y="147390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7" name="AutoShape 7"/>
          <p:cNvSpPr/>
          <p:nvPr/>
        </p:nvSpPr>
        <p:spPr>
          <a:xfrm>
            <a:off x="2152036" y="306732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AutoShape 8"/>
          <p:cNvSpPr/>
          <p:nvPr/>
        </p:nvSpPr>
        <p:spPr>
          <a:xfrm rot="-5400000">
            <a:off x="1919801" y="323232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9" name="AutoShape 9"/>
          <p:cNvSpPr/>
          <p:nvPr/>
        </p:nvSpPr>
        <p:spPr>
          <a:xfrm>
            <a:off x="2152036" y="482574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0" name="AutoShape 10"/>
          <p:cNvSpPr/>
          <p:nvPr/>
        </p:nvSpPr>
        <p:spPr>
          <a:xfrm rot="-5400000">
            <a:off x="1919801" y="4990741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1" name="TextBox 11"/>
          <p:cNvSpPr txBox="1"/>
          <p:nvPr/>
        </p:nvSpPr>
        <p:spPr>
          <a:xfrm>
            <a:off x="2272111" y="1332346"/>
            <a:ext cx="8763000" cy="554392"/>
          </a:xfrm>
          <a:prstGeom prst="rect">
            <a:avLst/>
          </a:prstGeom>
        </p:spPr>
        <p:txBody>
          <a:bodyPr vert="horz" wrap="square" lIns="0" tIns="0" rIns="0" bIns="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8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NADH的生成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60628" y="2068171"/>
            <a:ext cx="8972550" cy="763780"/>
          </a:xfrm>
          <a:prstGeom prst="rect">
            <a:avLst/>
          </a:prstGeom>
        </p:spPr>
        <p:txBody>
          <a:bodyPr vert="horz" wrap="square" lIns="0" tIns="0" rIns="0" bIns="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NAD在代谢过程中被还原成NADH（烟酰胺腺嘌呤二核苷酸磷酸），NADH是细胞内重要的还原剂，参与多种生物化学反应。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92537" y="3112406"/>
            <a:ext cx="8763000" cy="554392"/>
          </a:xfrm>
          <a:prstGeom prst="rect">
            <a:avLst/>
          </a:prstGeom>
        </p:spPr>
        <p:txBody>
          <a:bodyPr vert="horz" wrap="square" lIns="0" tIns="0" rIns="0" bIns="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8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影响细胞氧化还原状态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60628" y="3840062"/>
            <a:ext cx="8972550" cy="763538"/>
          </a:xfrm>
          <a:prstGeom prst="rect">
            <a:avLst/>
          </a:prstGeom>
        </p:spPr>
        <p:txBody>
          <a:bodyPr vert="horz" wrap="square" lIns="0" tIns="0" rIns="0" bIns="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NAD/NADH的比例影响细胞的氧化还原状态，对细胞生长、分化和凋亡等过程具有调控作用。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2329113" y="4825747"/>
            <a:ext cx="8766979" cy="644550"/>
          </a:xfrm>
          <a:prstGeom prst="rect">
            <a:avLst/>
          </a:prstGeom>
        </p:spPr>
        <p:txBody>
          <a:bodyPr vert="horz" wrap="square" lIns="0" tIns="0" rIns="0" bIns="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8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与衰老和疾病的关系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2260628" y="5562499"/>
            <a:ext cx="8972550" cy="764985"/>
          </a:xfrm>
          <a:prstGeom prst="rect">
            <a:avLst/>
          </a:prstGeom>
        </p:spPr>
        <p:txBody>
          <a:bodyPr vert="horz" wrap="square" lIns="0" tIns="0" rIns="0" bIns="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研究表明，NAD水平下降与衰老和多种疾病（如糖尿病、心血管疾病等）的发生发展密切相关。因此，维持细胞内NAD水平对于保持健康和延缓衰老具有重要意义。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873196" y="306732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8" name="AutoShape 18"/>
          <p:cNvSpPr/>
          <p:nvPr/>
        </p:nvSpPr>
        <p:spPr>
          <a:xfrm>
            <a:off x="988282" y="318241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9" name="AutoShape 19"/>
          <p:cNvSpPr/>
          <p:nvPr/>
        </p:nvSpPr>
        <p:spPr>
          <a:xfrm>
            <a:off x="873196" y="482574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0" name="AutoShape 20"/>
          <p:cNvSpPr/>
          <p:nvPr/>
        </p:nvSpPr>
        <p:spPr>
          <a:xfrm>
            <a:off x="988282" y="494083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代谢产物及其影响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61112" y="2474335"/>
            <a:ext cx="6168948" cy="1714909"/>
          </a:xfrm>
          <a:prstGeom prst="rect">
            <a:avLst/>
          </a:prstGeom>
          <a:solidFill>
            <a:srgbClr val="FFFFFF">
              <a:alpha val="18823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TextBox 3"/>
          <p:cNvSpPr txBox="1"/>
          <p:nvPr/>
        </p:nvSpPr>
        <p:spPr>
          <a:xfrm>
            <a:off x="4750028" y="2577044"/>
            <a:ext cx="5991116" cy="1509492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NAD对人体健康影响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290034" y="2474335"/>
            <a:ext cx="3067716" cy="1714909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9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310956" y="2387805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6" name="Connector 6"/>
          <p:cNvCxnSpPr/>
          <p:nvPr/>
        </p:nvCxnSpPr>
        <p:spPr>
          <a:xfrm>
            <a:off x="1310956" y="4280471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3833" r="13833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维护线粒体功能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NAD在线粒体中发挥关键作用，维护线粒体功能，促进能量代谢，提高细胞活力。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抗氧化作用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NAD作为重要的辅酶，参与细胞内的氧化还原反应，能够清除自由基，减少氧化应激对细胞的损伤。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修复受损细胞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NAD可以促进受损细胞的修复，加速细胞新陈代谢，使细胞保持正常生理功能。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改善氧化应激反应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改善代谢功能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NAD参与脂肪、糖和蛋白质等代谢过程，改善代谢功能，减少代谢废物的堆积，延缓衰老过程。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提高端粒酶活性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NAD能够提高端粒酶的活性，保护端粒长度，延缓细胞衰老和死亡。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促进DNA修复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NAD能够激活DNA修复酶，促进DNA损伤修复，减少因年龄增长引起的DNA损伤累积。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延缓衰老过程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https://d.book118.com/458011057023006037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A0237"/>
      </a:lt1>
      <a:dk2>
        <a:srgbClr val="E4E7FF"/>
      </a:dk2>
      <a:lt2>
        <a:srgbClr val="000000"/>
      </a:lt2>
      <a:accent1>
        <a:srgbClr val="609FFF"/>
      </a:accent1>
      <a:accent2>
        <a:srgbClr val="0F8BFF"/>
      </a:accent2>
      <a:accent3>
        <a:srgbClr val="5A44DF"/>
      </a:accent3>
      <a:accent4>
        <a:srgbClr val="A495FF"/>
      </a:accent4>
      <a:accent5>
        <a:srgbClr val="9AA4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70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2024-09-16T20:52:49.240</cp:lastPrinted>
  <dcterms:created xsi:type="dcterms:W3CDTF">2024-09-16T12:52:49Z</dcterms:created>
  <dcterms:modified xsi:type="dcterms:W3CDTF">2024-09-16T12:52:51Z</dcterms:modified>
</cp:coreProperties>
</file>