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1A01A80-42EF-41AB-9E16-40E460CE1C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E8E1DC-59B2-480D-8AC7-D0CC758F95C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7545CDC-E3FF-460A-B7D5-2D14CF1502F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EE640B2C-E56B-4E6C-8708-D7B22A03551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3CA43314-C2B2-48B2-9E84-0B74C46D582A}"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5081DD8B-11F1-42F0-AC6D-CAD0FB6584F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F27538A2-9615-4439-B5A1-ED28B10ABA0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58DC65EE-A566-41F4-BAD7-AA703E92931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F626474-9F7C-44C2-BF63-76AFF62C312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DE16BE-6FD9-440A-A4C9-7A069D52B2C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6047ACD-3D26-4C34-8BDD-B3FA2DDE662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10.jpeg" /><Relationship Id="rId6"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45802005614200603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alpha val="100000"/>
                  </a:srgbClr>
                </a:solidFill>
                <a:latin typeface="Microsoft Yahei"/>
                <a:ea typeface="Microsoft Yahei"/>
                <a:cs typeface="Microsoft Yahei"/>
              </a:rPr>
              <a:t>家居产业园项目市场研究报告</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汇报人：XX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alpha val="100000"/>
                  </a:srgbClr>
                </a:solidFill>
                <a:latin typeface="Microsoft Yahei"/>
                <a:ea typeface="Microsoft Yahei"/>
                <a:cs typeface="Microsoft Yahei"/>
              </a:rPr>
              <a:t>XX-01-26</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297491" y="810388"/>
            <a:ext cx="5298183" cy="5298183"/>
          </a:xfrm>
          <a:prstGeom prst="ellipse">
            <a:avLst/>
          </a:prstGeom>
          <a:solidFill>
            <a:schemeClr val="accent1">
              <a:alpha val="14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938400" y="1451298"/>
            <a:ext cx="4016365" cy="401636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231235" y="2407957"/>
            <a:ext cx="3626990" cy="252374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7650" b="1">
                <a:solidFill>
                  <a:srgbClr val="FFFFFF">
                    <a:alpha val="100000"/>
                  </a:srgbClr>
                </a:solidFill>
                <a:latin typeface="Microsoft Yahei"/>
                <a:ea typeface="Microsoft Yahei"/>
                <a:cs typeface="Microsoft Yahei"/>
              </a:rPr>
              <a:t>目录</a:t>
            </a:r>
          </a:p>
        </p:txBody>
      </p:sp>
      <p:sp>
        <p:nvSpPr>
          <p:cNvPr id="5" name="TextBox 5"/>
          <p:cNvSpPr txBox="1"/>
          <p:nvPr/>
        </p:nvSpPr>
        <p:spPr>
          <a:xfrm>
            <a:off x="1401923" y="2066581"/>
            <a:ext cx="3089320" cy="104165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700">
                <a:solidFill>
                  <a:srgbClr val="FFFFFF">
                    <a:alpha val="100000"/>
                  </a:srgbClr>
                </a:solidFill>
                <a:latin typeface="Microsoft Yahei"/>
                <a:ea typeface="Microsoft Yahei"/>
                <a:cs typeface="Microsoft Yahei"/>
              </a:rPr>
              <a:t>contents</a:t>
            </a:r>
          </a:p>
        </p:txBody>
      </p:sp>
      <p:sp>
        <p:nvSpPr>
          <p:cNvPr id="6" name="TextBox 6"/>
          <p:cNvSpPr txBox="1"/>
          <p:nvPr/>
        </p:nvSpPr>
        <p:spPr>
          <a:xfrm>
            <a:off x="5922569" y="1019175"/>
            <a:ext cx="5810250" cy="481965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项目背景与目的</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家居产业园市场现状分析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家居产业园项目市场定位分析</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家居产业园项目营销策略研究</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家居产业园项目运营管理模式探讨</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家居产业园项目风险评估与防范对策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sp>
        <p:nvSpPr>
          <p:cNvPr id="7" name="AutoShape 7"/>
          <p:cNvSpPr/>
          <p:nvPr/>
        </p:nvSpPr>
        <p:spPr>
          <a:xfrm>
            <a:off x="11307391"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1736478" y="332232"/>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1346376" y="332232"/>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1307391"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736478" y="508550"/>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1346376" y="508550"/>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1307391"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736478" y="684869"/>
            <a:ext cx="89762" cy="8643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1346376" y="684869"/>
            <a:ext cx="436199" cy="86430"/>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项目背景与目的</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打造一个集家居设计、生产、销售、展示及交流于一体的现代化家居产业园。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项目定位</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项目规模</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30811" r="30811"/>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项目特色</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规划用地面积、总建筑面积、投资总额等关键指标。</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突出家居产业园的创新性、环保性、智能化等特点。</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家居产业园项目概述</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6">
            <a:alphaModFix/>
          </a:blip>
          <a:stretch>
            <a:fillRect/>
          </a:stretch>
        </a:blipFill>
      </p:bgPr>
    </p:bg>
    <p:spTree>
      <p:nvGrpSpPr>
        <p:cNvPr id="1" name=""/>
        <p:cNvGrpSpPr/>
        <p:nvPr/>
      </p:nvGrpSpPr>
      <p:grpSpPr>
        <a:xfrm>
          <a:off x="0" y="0"/>
          <a:ext cx="0" cy="0"/>
        </a:xfrm>
      </p:grpSpPr>
      <p:sp>
        <p:nvSpPr>
          <p:cNvPr id="2" name="AutoShape 2"/>
          <p:cNvSpPr/>
          <p:nvPr/>
        </p:nvSpPr>
        <p:spPr>
          <a:xfrm>
            <a:off x="869006"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了解市场需求</a:t>
            </a:r>
            <a:endParaRPr lang="en-US" sz="1100"/>
          </a:p>
        </p:txBody>
      </p:sp>
      <p:sp>
        <p:nvSpPr>
          <p:cNvPr id="3" name="AutoShape 3"/>
          <p:cNvSpPr/>
          <p:nvPr/>
        </p:nvSpPr>
        <p:spPr>
          <a:xfrm>
            <a:off x="3575643"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评估竞争态势</a:t>
            </a:r>
            <a:endParaRPr lang="en-US" sz="1100"/>
          </a:p>
        </p:txBody>
      </p:sp>
      <p:sp>
        <p:nvSpPr>
          <p:cNvPr id="4" name="AutoShape 4"/>
          <p:cNvSpPr/>
          <p:nvPr/>
        </p:nvSpPr>
        <p:spPr>
          <a:xfrm>
            <a:off x="6220535"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预测市场趋势</a:t>
            </a:r>
            <a:endParaRPr lang="en-US" sz="1100"/>
          </a:p>
        </p:txBody>
      </p:sp>
      <p:sp>
        <p:nvSpPr>
          <p:cNvPr id="5" name="AutoShape 5"/>
          <p:cNvSpPr/>
          <p:nvPr/>
        </p:nvSpPr>
        <p:spPr>
          <a:xfrm>
            <a:off x="8927174" y="4720386"/>
            <a:ext cx="2415272" cy="370409"/>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1575" b="1">
                <a:solidFill>
                  <a:schemeClr val="accent1">
                    <a:alpha val="100000"/>
                  </a:schemeClr>
                </a:solidFill>
                <a:latin typeface="Microsoft Yahei"/>
                <a:ea typeface="Microsoft Yahei"/>
                <a:cs typeface="Microsoft Yahei"/>
              </a:rPr>
              <a:t>制定营销策略</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市场研究目的和意义</a:t>
              </a:r>
            </a:p>
          </p:txBody>
        </p:sp>
      </p:grpSp>
      <p:pic>
        <p:nvPicPr>
          <p:cNvPr id="28" name="Picture 28"/>
          <p:cNvPicPr>
            <a:picLocks noChangeAspect="1"/>
          </p:cNvPicPr>
          <p:nvPr/>
        </p:nvPicPr>
        <p:blipFill>
          <a:blip r:embed="rId2"/>
          <a:srcRect l="27197" r="27197"/>
          <a:stretch>
            <a:fillRect/>
          </a:stretch>
        </p:blipFill>
        <p:spPr>
          <a:xfrm>
            <a:off x="892584" y="1337857"/>
            <a:ext cx="2465519" cy="2459823"/>
          </a:xfrm>
          <a:prstGeom prst="rect">
            <a:avLst/>
          </a:prstGeom>
        </p:spPr>
      </p:pic>
      <p:pic>
        <p:nvPicPr>
          <p:cNvPr id="29" name="Picture 29"/>
          <p:cNvPicPr>
            <a:picLocks noChangeAspect="1"/>
          </p:cNvPicPr>
          <p:nvPr/>
        </p:nvPicPr>
        <p:blipFill>
          <a:blip r:embed="rId3"/>
          <a:srcRect t="14730" b="14730"/>
          <a:stretch>
            <a:fillRect/>
          </a:stretch>
        </p:blipFill>
        <p:spPr>
          <a:xfrm>
            <a:off x="3570781" y="1337857"/>
            <a:ext cx="2465519" cy="2459823"/>
          </a:xfrm>
          <a:prstGeom prst="rect">
            <a:avLst/>
          </a:prstGeom>
        </p:spPr>
      </p:pic>
      <p:pic>
        <p:nvPicPr>
          <p:cNvPr id="30" name="Picture 30"/>
          <p:cNvPicPr>
            <a:picLocks noChangeAspect="1"/>
          </p:cNvPicPr>
          <p:nvPr/>
        </p:nvPicPr>
        <p:blipFill>
          <a:blip r:embed="rId4"/>
          <a:srcRect l="12487" r="12487"/>
          <a:stretch>
            <a:fillRect/>
          </a:stretch>
        </p:blipFill>
        <p:spPr>
          <a:xfrm>
            <a:off x="6248978" y="1337857"/>
            <a:ext cx="2465519" cy="2459823"/>
          </a:xfrm>
          <a:prstGeom prst="rect">
            <a:avLst/>
          </a:prstGeom>
        </p:spPr>
      </p:pic>
      <p:pic>
        <p:nvPicPr>
          <p:cNvPr id="31" name="Picture 31"/>
          <p:cNvPicPr>
            <a:picLocks noChangeAspect="1"/>
          </p:cNvPicPr>
          <p:nvPr/>
        </p:nvPicPr>
        <p:blipFill>
          <a:blip r:embed="rId5"/>
          <a:srcRect l="30766" r="30766"/>
          <a:stretch>
            <a:fillRect/>
          </a:stretch>
        </p:blipFill>
        <p:spPr>
          <a:xfrm>
            <a:off x="8927174" y="1337857"/>
            <a:ext cx="2465519" cy="2459823"/>
          </a:xfrm>
          <a:prstGeom prst="rect">
            <a:avLst/>
          </a:prstGeom>
        </p:spPr>
      </p:pic>
      <p:sp>
        <p:nvSpPr>
          <p:cNvPr id="32" name="AutoShape 32"/>
          <p:cNvSpPr/>
          <p:nvPr/>
        </p:nvSpPr>
        <p:spPr>
          <a:xfrm>
            <a:off x="1410969" y="3111016"/>
            <a:ext cx="1428750" cy="1428750"/>
          </a:xfrm>
          <a:prstGeom prst="rect">
            <a:avLst/>
          </a:prstGeom>
          <a:solidFill>
            <a:schemeClr val="accent1">
              <a:alpha val="7225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4089165"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445558" y="3111016"/>
            <a:ext cx="1428750" cy="1428750"/>
          </a:xfrm>
          <a:prstGeom prst="rect">
            <a:avLst/>
          </a:prstGeom>
          <a:solidFill>
            <a:schemeClr val="accent1">
              <a:lumMod val="50000"/>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6767362" y="3111016"/>
            <a:ext cx="1428750" cy="1428750"/>
          </a:xfrm>
          <a:prstGeom prst="rect">
            <a:avLst/>
          </a:prstGeom>
          <a:solidFill>
            <a:schemeClr val="accent1">
              <a:alpha val="85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441168" y="3500231"/>
            <a:ext cx="1368351"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01</a:t>
            </a:r>
          </a:p>
        </p:txBody>
      </p:sp>
      <p:sp>
        <p:nvSpPr>
          <p:cNvPr id="37" name="TextBox 37"/>
          <p:cNvSpPr txBox="1"/>
          <p:nvPr/>
        </p:nvSpPr>
        <p:spPr>
          <a:xfrm>
            <a:off x="4121550"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02</a:t>
            </a:r>
          </a:p>
        </p:txBody>
      </p:sp>
      <p:sp>
        <p:nvSpPr>
          <p:cNvPr id="38" name="TextBox 38"/>
          <p:cNvSpPr txBox="1"/>
          <p:nvPr/>
        </p:nvSpPr>
        <p:spPr>
          <a:xfrm>
            <a:off x="6799747"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03</a:t>
            </a:r>
          </a:p>
        </p:txBody>
      </p:sp>
      <p:sp>
        <p:nvSpPr>
          <p:cNvPr id="39" name="TextBox 39"/>
          <p:cNvSpPr txBox="1"/>
          <p:nvPr/>
        </p:nvSpPr>
        <p:spPr>
          <a:xfrm>
            <a:off x="9477944" y="3500231"/>
            <a:ext cx="1363980" cy="68199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3600">
                <a:solidFill>
                  <a:srgbClr val="FFFFFF">
                    <a:alpha val="100000"/>
                  </a:srgbClr>
                </a:solidFill>
                <a:latin typeface="Microsoft Yahei"/>
                <a:ea typeface="Microsoft Yahei"/>
                <a:cs typeface="Microsoft Yahei"/>
              </a:rPr>
              <a:t>04</a:t>
            </a:r>
          </a:p>
        </p:txBody>
      </p:sp>
      <p:sp>
        <p:nvSpPr>
          <p:cNvPr id="40" name="AutoShape 40"/>
          <p:cNvSpPr/>
          <p:nvPr/>
        </p:nvSpPr>
        <p:spPr>
          <a:xfrm>
            <a:off x="91770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深入分析消费者对家居产品的需求特点、购买行为及消费趋势。</a:t>
            </a:r>
            <a:endParaRPr lang="en-US" sz="1100"/>
          </a:p>
        </p:txBody>
      </p:sp>
      <p:sp>
        <p:nvSpPr>
          <p:cNvPr id="41" name="AutoShape 41"/>
          <p:cNvSpPr/>
          <p:nvPr/>
        </p:nvSpPr>
        <p:spPr>
          <a:xfrm>
            <a:off x="3595904"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研究主要竞争对手的市场表现、产品特点、营销策略等，为项目定位提供参考。</a:t>
            </a:r>
            <a:endParaRPr lang="en-US" sz="1100"/>
          </a:p>
        </p:txBody>
      </p:sp>
      <p:sp>
        <p:nvSpPr>
          <p:cNvPr id="42" name="AutoShape 42"/>
          <p:cNvSpPr/>
          <p:nvPr/>
        </p:nvSpPr>
        <p:spPr>
          <a:xfrm>
            <a:off x="6274100"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通过对宏观经济、政策法规、技术进步等方面的分析，预测家居市场的发展趋势。</a:t>
            </a:r>
            <a:endParaRPr lang="en-US" sz="1100"/>
          </a:p>
        </p:txBody>
      </p:sp>
      <p:sp>
        <p:nvSpPr>
          <p:cNvPr id="43" name="AutoShape 43"/>
          <p:cNvSpPr/>
          <p:nvPr/>
        </p:nvSpPr>
        <p:spPr>
          <a:xfrm>
            <a:off x="8952297" y="5153111"/>
            <a:ext cx="2415273" cy="999925"/>
          </a:xfrm>
          <a:prstGeom prst="rect">
            <a:avLst/>
          </a:prstGeom>
          <a:noFill/>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ct val="0"/>
              </a:spcBef>
              <a:defRPr/>
            </a:pPr>
            <a:r>
              <a:rPr lang="en-US" sz="1350">
                <a:solidFill>
                  <a:schemeClr val="dk1">
                    <a:alpha val="100000"/>
                  </a:schemeClr>
                </a:solidFill>
                <a:latin typeface="Microsoft Yahei"/>
                <a:ea typeface="Microsoft Yahei"/>
                <a:cs typeface="Microsoft Yahei"/>
              </a:rPr>
              <a:t>根据市场需求和竞争态势，制定相应的产品策略、价格策略、渠道策略和促销策略。</a:t>
            </a:r>
            <a:endParaRPr lang="en-US" sz="1100"/>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308" b="19308"/>
          <a:stretch>
            <a:fillRect/>
          </a:stretch>
        </p:blipFill>
        <p:spPr>
          <a:xfrm>
            <a:off x="3909691" y="1250241"/>
            <a:ext cx="7848600" cy="5248275"/>
          </a:xfrm>
          <a:prstGeom prst="rect">
            <a:avLst/>
          </a:prstGeom>
        </p:spPr>
      </p:pic>
      <p:sp>
        <p:nvSpPr>
          <p:cNvPr id="3" name="AutoShape 3"/>
          <p:cNvSpPr/>
          <p:nvPr/>
        </p:nvSpPr>
        <p:spPr>
          <a:xfrm>
            <a:off x="466496" y="3766754"/>
            <a:ext cx="3974251" cy="2472718"/>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63624" y="1824409"/>
            <a:ext cx="2936423"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alpha val="100000"/>
                  </a:schemeClr>
                </a:solidFill>
                <a:latin typeface="Microsoft Yahei"/>
                <a:ea typeface="Microsoft Yahei"/>
                <a:cs typeface="Microsoft Yahei"/>
              </a:rPr>
              <a:t>确定研究的地理区域、目标消费者群体、产品类型等。</a:t>
            </a:r>
            <a:endParaRPr lang="en-US" sz="1100"/>
          </a:p>
        </p:txBody>
      </p:sp>
      <p:sp>
        <p:nvSpPr>
          <p:cNvPr id="5" name="AutoShape 5"/>
          <p:cNvSpPr/>
          <p:nvPr/>
        </p:nvSpPr>
        <p:spPr>
          <a:xfrm>
            <a:off x="601724" y="4315960"/>
            <a:ext cx="3052052" cy="1604591"/>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alpha val="100000"/>
                  </a:srgbClr>
                </a:solidFill>
                <a:latin typeface="Microsoft Yahei"/>
                <a:ea typeface="Microsoft Yahei"/>
                <a:cs typeface="Microsoft Yahei"/>
              </a:rPr>
              <a:t>采用问卷调查、访谈、观察、数据分析等多种研究方法，确保研究的全面性和准确性。</a:t>
            </a:r>
            <a:endParaRPr lang="en-US" sz="1100"/>
          </a:p>
        </p:txBody>
      </p:sp>
      <p:grpSp>
        <p:nvGrpSpPr>
          <p:cNvPr id="6" name="Group 6"/>
          <p:cNvGrpSpPr/>
          <p:nvPr/>
        </p:nvGrpSpPr>
        <p:grpSpPr>
          <a:xfrm>
            <a:off x="454963" y="93878"/>
            <a:ext cx="10641129" cy="914400"/>
            <a:chOff x="454963" y="93878"/>
            <a:chExt cx="10641129" cy="914400"/>
          </a:xfrm>
        </p:grpSpPr>
        <p:sp>
          <p:nvSpPr>
            <p:cNvPr id="7" name="AutoShape 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TextBox 2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研究范围和方法</a:t>
              </a:r>
            </a:p>
          </p:txBody>
        </p:sp>
      </p:grpSp>
      <p:sp>
        <p:nvSpPr>
          <p:cNvPr id="28" name="AutoShape 28"/>
          <p:cNvSpPr/>
          <p:nvPr/>
        </p:nvSpPr>
        <p:spPr>
          <a:xfrm>
            <a:off x="601724" y="3976765"/>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rgbClr val="FFFFFF">
                    <a:alpha val="100000"/>
                  </a:srgbClr>
                </a:solidFill>
                <a:latin typeface="Microsoft Yahei"/>
                <a:ea typeface="Microsoft Yahei"/>
                <a:cs typeface="Microsoft Yahei"/>
              </a:rPr>
              <a:t>研究方法</a:t>
            </a:r>
            <a:endParaRPr lang="en-US" sz="1100"/>
          </a:p>
        </p:txBody>
      </p:sp>
      <p:sp>
        <p:nvSpPr>
          <p:cNvPr id="29" name="AutoShape 29"/>
          <p:cNvSpPr/>
          <p:nvPr/>
        </p:nvSpPr>
        <p:spPr>
          <a:xfrm>
            <a:off x="563624" y="1405309"/>
            <a:ext cx="2936423" cy="33919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defRPr/>
            </a:pPr>
            <a:r>
              <a:rPr lang="en-US" sz="1575" b="1">
                <a:solidFill>
                  <a:schemeClr val="accent1">
                    <a:alpha val="100000"/>
                  </a:schemeClr>
                </a:solidFill>
                <a:latin typeface="Microsoft Yahei"/>
                <a:ea typeface="Microsoft Yahei"/>
                <a:cs typeface="Microsoft Yahei"/>
              </a:rPr>
              <a:t>研究范围</a:t>
            </a:r>
            <a:endParaRPr lang="en-US" sz="1100"/>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家居产业园市场现状分析</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21875" r="21875"/>
          <a:stretch>
            <a:fillRect/>
          </a:stretch>
        </p:blipFill>
        <p:spPr>
          <a:xfrm>
            <a:off x="939482" y="1415327"/>
            <a:ext cx="4843295" cy="4843295"/>
          </a:xfrm>
          <a:prstGeom prst="roundRect">
            <a:avLst/>
          </a:prstGeom>
        </p:spPr>
      </p:pic>
      <p:sp>
        <p:nvSpPr>
          <p:cNvPr id="3" name="TextBox 3"/>
          <p:cNvSpPr txBox="1"/>
          <p:nvPr/>
        </p:nvSpPr>
        <p:spPr>
          <a:xfrm>
            <a:off x="6261748" y="1415327"/>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家居产业园市场规模不断扩大，近年来保持稳步增长。随着消费者对家居品质和个性化需求的提升，家居产业园市场具有巨大的增长潜力。</a:t>
            </a:r>
          </a:p>
        </p:txBody>
      </p:sp>
      <p:sp>
        <p:nvSpPr>
          <p:cNvPr id="4" name="TextBox 4"/>
          <p:cNvSpPr txBox="1"/>
          <p:nvPr/>
        </p:nvSpPr>
        <p:spPr>
          <a:xfrm>
            <a:off x="6261748" y="3711304"/>
            <a:ext cx="4760228" cy="1524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家居产业园市场的增长趋势受到宏观经济、房地产政策、消费者需求等多种因素的影响。预计未来几年，随着经济复苏和房地产市场的稳定发展，家居产业园市场将继续保持增长态势。</a:t>
            </a:r>
          </a:p>
        </p:txBody>
      </p:sp>
      <p:grpSp>
        <p:nvGrpSpPr>
          <p:cNvPr id="5" name="Group 5"/>
          <p:cNvGrpSpPr/>
          <p:nvPr/>
        </p:nvGrpSpPr>
        <p:grpSpPr>
          <a:xfrm>
            <a:off x="454963" y="93878"/>
            <a:ext cx="10641129" cy="914400"/>
            <a:chOff x="454963" y="93878"/>
            <a:chExt cx="10641129" cy="914400"/>
          </a:xfrm>
        </p:grpSpPr>
        <p:sp>
          <p:nvSpPr>
            <p:cNvPr id="6" name="AutoShape 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TextBox 2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市场规模和增长趋势</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3">
              <a:lumMod val="75000"/>
              <a:alpha val="83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mt="70000"/>
          </a:blip>
          <a:srcRect t="5556" b="5556"/>
          <a:stretch>
            <a:fillRect/>
          </a:stretch>
        </p:blipFill>
        <p:spPr>
          <a:xfrm>
            <a:off x="740688" y="1168478"/>
            <a:ext cx="3679824" cy="4906432"/>
          </a:xfrm>
          <a:prstGeom prst="parallelogram">
            <a:avLst/>
          </a:prstGeom>
        </p:spPr>
      </p:pic>
      <p:sp>
        <p:nvSpPr>
          <p:cNvPr id="5" name="AutoShape 5"/>
          <p:cNvSpPr/>
          <p:nvPr/>
        </p:nvSpPr>
        <p:spPr>
          <a:xfrm>
            <a:off x="2499430" y="6236295"/>
            <a:ext cx="9220165"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2">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2">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2">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214095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家居产业园市场竞争激烈，市场参与者众多，包括大型家居企业、专业家居产业园运营商、电商平台等。各参与者在品牌、产品、服务等方面展开竞争。</a:t>
            </a:r>
          </a:p>
        </p:txBody>
      </p:sp>
      <p:sp>
        <p:nvSpPr>
          <p:cNvPr id="13" name="TextBox 13"/>
          <p:cNvSpPr txBox="1"/>
          <p:nvPr/>
        </p:nvSpPr>
        <p:spPr>
          <a:xfrm>
            <a:off x="4754880" y="4124309"/>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家居产业园市场的竞争格局正在发生变化。一方面，大型家居企业通过整合资源和提升品牌影响力，逐渐占据市场主导地位；另一方面，专业家居产业园运营商和电商平台凭借专业化运营和线上线下融合优势，逐渐崛起并成为市场的重要力量。</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市场竞争格局分析</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454963" y="1766626"/>
            <a:ext cx="4577476"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消费者对家居产品的需求呈现多样化和个性化趋势。他们注重家居产品的品质、设计、环保等方面，同时追求与自身生活方式和审美观念相契合的家居环境。</a:t>
            </a:r>
          </a:p>
        </p:txBody>
      </p:sp>
      <p:sp>
        <p:nvSpPr>
          <p:cNvPr id="3" name="TextBox 3"/>
          <p:cNvSpPr txBox="1"/>
          <p:nvPr/>
        </p:nvSpPr>
        <p:spPr>
          <a:xfrm>
            <a:off x="689593" y="4439331"/>
            <a:ext cx="4519030" cy="143865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1350">
                <a:solidFill>
                  <a:schemeClr val="dk1">
                    <a:alpha val="100000"/>
                  </a:schemeClr>
                </a:solidFill>
                <a:latin typeface="Microsoft Yahei"/>
                <a:ea typeface="Microsoft Yahei"/>
                <a:cs typeface="Microsoft Yahei"/>
              </a:rPr>
              <a:t>消费者的购物行为正在发生变化。随着互联网和移动互联网的普及，消费者越来越倾向于通过线上渠道了解和购买家居产品。同时，他们也越来越注重购物体验和售后服务，对家居产业园的线上线下融合服务提出更高要求。</a:t>
            </a:r>
          </a:p>
        </p:txBody>
      </p:sp>
      <p:sp>
        <p:nvSpPr>
          <p:cNvPr id="4" name="AutoShape 4"/>
          <p:cNvSpPr/>
          <p:nvPr/>
        </p:nvSpPr>
        <p:spPr>
          <a:xfrm>
            <a:off x="617602" y="3306002"/>
            <a:ext cx="701468" cy="122998"/>
          </a:xfrm>
          <a:prstGeom prst="rect">
            <a:avLst/>
          </a:prstGeom>
          <a:solidFill>
            <a:schemeClr val="accent2">
              <a:lumMod val="60000"/>
              <a:lumOff val="40000"/>
              <a:alpha val="100000"/>
            </a:schemeClr>
          </a:solidFill>
        </p:spPr>
        <p:txBody>
          <a:bodyPr vert="horz" wrap="square"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ts val="450"/>
              </a:spcBef>
              <a:defRPr/>
            </a:pPr>
            <a:endParaRPr lang="en-US" sz="1100"/>
          </a:p>
        </p:txBody>
      </p:sp>
      <p:sp>
        <p:nvSpPr>
          <p:cNvPr id="5" name="AutoShape 5"/>
          <p:cNvSpPr/>
          <p:nvPr/>
        </p:nvSpPr>
        <p:spPr>
          <a:xfrm>
            <a:off x="564691"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1247443" y="3306002"/>
            <a:ext cx="122998" cy="12299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1319071" y="3368040"/>
            <a:ext cx="6434912" cy="0"/>
          </a:xfrm>
          <a:prstGeom prst="line">
            <a:avLst/>
          </a:prstGeom>
          <a:ln w="14288">
            <a:solidFill>
              <a:schemeClr val="accent2">
                <a:lumMod val="60000"/>
                <a:lumOff val="40000"/>
              </a:schemeClr>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8" name="AutoShape 8"/>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1585874" y="6029346"/>
            <a:ext cx="6153656"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pic>
        <p:nvPicPr>
          <p:cNvPr id="12" name="Picture 12"/>
          <p:cNvPicPr>
            <a:picLocks noChangeAspect="1"/>
          </p:cNvPicPr>
          <p:nvPr/>
        </p:nvPicPr>
        <p:blipFill>
          <a:blip r:embed="rId2">
            <a:alphaModFix amt="70000"/>
          </a:blip>
          <a:srcRect l="25000" r="25000"/>
          <a:stretch>
            <a:fillRect/>
          </a:stretch>
        </p:blipFill>
        <p:spPr>
          <a:xfrm>
            <a:off x="7803289" y="1299241"/>
            <a:ext cx="3679824" cy="4906431"/>
          </a:xfrm>
          <a:prstGeom prst="rect">
            <a:avLst/>
          </a:prstGeom>
        </p:spPr>
      </p:pic>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消费者需求和行为特点</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家居产业园项目市场定位分析</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根据消费者年龄、收入、地域等特征，将家居市场细分为不同消费群体，如新婚家庭、改善型家庭、高端定制家庭等。</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消费者群体细分</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针对不同消费群体，深入分析其家居需求和购买偏好，以确定目标市场的需求特点和趋势。</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市场需求分析</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根据目标市场需求，制定家居产业园项目的市场定位策略，如中高端家居市场、智能家居市场等。</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市场定位策略</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目标市场细分和定位</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竞争对手识别</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通过市场调研和情报收集，识别家居产业园项目的主要竞争对手，包括其他家居产业园、家居品牌商、线上家居平台等。</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竞争对手分析</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深入了解竞争对手的产品线、市场份额、营销策略等，以评估其竞争实力和优劣势。</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差异化策略制定</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针对竞争对手的优劣势，制定家居产业园项目的差异化策略，如产品创新、服务升级、品牌塑造等，以形成独特的竞争优势。</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竞争对手分析和差异化策略</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150141" y="2021983"/>
            <a:ext cx="3939528" cy="3939528"/>
          </a:xfrm>
          <a:prstGeom prst="ellipse">
            <a:avLst/>
          </a:prstGeom>
          <a:solidFill>
            <a:schemeClr val="accent2">
              <a:lumMod val="60000"/>
              <a:lumOff val="4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54963" y="203417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根据目标市场需求和竞争对手分析，明确家居产业园项目的产品定位，包括产品类型、风格、品质等。</a:t>
            </a:r>
          </a:p>
        </p:txBody>
      </p:sp>
      <p:sp>
        <p:nvSpPr>
          <p:cNvPr id="4" name="TextBox 4"/>
          <p:cNvSpPr txBox="1"/>
          <p:nvPr/>
        </p:nvSpPr>
        <p:spPr>
          <a:xfrm>
            <a:off x="454963" y="157583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产品定位</a:t>
            </a:r>
          </a:p>
        </p:txBody>
      </p:sp>
      <p:sp>
        <p:nvSpPr>
          <p:cNvPr id="5" name="TextBox 5"/>
          <p:cNvSpPr txBox="1"/>
          <p:nvPr/>
        </p:nvSpPr>
        <p:spPr>
          <a:xfrm>
            <a:off x="454963" y="3530045"/>
            <a:ext cx="5826389"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针对消费者购买家居产品的过程中可能遇到的问题，提供相应的服务定位，如设计咨询、安装服务、售后服务等。</a:t>
            </a:r>
          </a:p>
        </p:txBody>
      </p:sp>
      <p:sp>
        <p:nvSpPr>
          <p:cNvPr id="6" name="TextBox 6"/>
          <p:cNvSpPr txBox="1"/>
          <p:nvPr/>
        </p:nvSpPr>
        <p:spPr>
          <a:xfrm>
            <a:off x="454963" y="3071702"/>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服务定位</a:t>
            </a:r>
          </a:p>
        </p:txBody>
      </p:sp>
      <p:sp>
        <p:nvSpPr>
          <p:cNvPr id="7" name="TextBox 7"/>
          <p:cNvSpPr txBox="1"/>
          <p:nvPr/>
        </p:nvSpPr>
        <p:spPr>
          <a:xfrm>
            <a:off x="454963" y="5118981"/>
            <a:ext cx="60183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根据市场调研和消费者反馈，不断优化家居产业园项目的产品和服务，提高产品质量和服务水平，以满足消费者的不断变化的需求。</a:t>
            </a:r>
          </a:p>
        </p:txBody>
      </p:sp>
      <p:sp>
        <p:nvSpPr>
          <p:cNvPr id="8" name="TextBox 8"/>
          <p:cNvSpPr txBox="1"/>
          <p:nvPr/>
        </p:nvSpPr>
        <p:spPr>
          <a:xfrm>
            <a:off x="454963" y="4660638"/>
            <a:ext cx="2703493" cy="3632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025" b="1">
                <a:solidFill>
                  <a:schemeClr val="accent1">
                    <a:alpha val="100000"/>
                  </a:schemeClr>
                </a:solidFill>
                <a:latin typeface="Microsoft Yahei"/>
                <a:ea typeface="Microsoft Yahei"/>
                <a:cs typeface="Microsoft Yahei"/>
              </a:rPr>
              <a:t>产品和服务优化建议</a:t>
            </a:r>
          </a:p>
        </p:txBody>
      </p:sp>
      <p:pic>
        <p:nvPicPr>
          <p:cNvPr id="9" name="Picture 9"/>
          <p:cNvPicPr>
            <a:picLocks noChangeAspect="1"/>
          </p:cNvPicPr>
          <p:nvPr/>
        </p:nvPicPr>
        <p:blipFill>
          <a:blip r:embed="rId2"/>
          <a:srcRect l="30811" r="30811"/>
          <a:stretch>
            <a:fillRect/>
          </a:stretch>
        </p:blipFill>
        <p:spPr>
          <a:xfrm>
            <a:off x="7676035" y="2524948"/>
            <a:ext cx="2887741" cy="2887741"/>
          </a:xfrm>
          <a:prstGeom prst="ellipse">
            <a:avLst/>
          </a:prstGeom>
        </p:spPr>
      </p:pic>
      <p:sp>
        <p:nvSpPr>
          <p:cNvPr id="10" name="AutoShape 10"/>
          <p:cNvSpPr/>
          <p:nvPr/>
        </p:nvSpPr>
        <p:spPr>
          <a:xfrm>
            <a:off x="8663168" y="1482987"/>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921648"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10386775" y="4618441"/>
            <a:ext cx="913476" cy="91347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8906663" y="1691796"/>
            <a:ext cx="426486" cy="426486"/>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10639092" y="4837698"/>
            <a:ext cx="426194" cy="426194"/>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7137949" y="4833774"/>
            <a:ext cx="482811" cy="48281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产品和服务定位及优化建议</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alpha val="100000"/>
                  </a:srgbClr>
                </a:solidFill>
                <a:latin typeface="Microsoft Yahei"/>
                <a:ea typeface="Microsoft Yahei"/>
                <a:cs typeface="Microsoft Yahei"/>
              </a:rPr>
              <a:t>04</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alpha val="100000"/>
                  </a:srgbClr>
                </a:solidFill>
                <a:latin typeface="Microsoft Yahei"/>
                <a:ea typeface="Microsoft Yahei"/>
                <a:cs typeface="Microsoft Yahei"/>
              </a:rPr>
              <a:t>家居产业园项目营销策略研究</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https://d.book118.com/458020056142006035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82</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2024-09-14T23:47:10.647</cp:lastPrinted>
  <dcterms:created xsi:type="dcterms:W3CDTF">2024-09-14T15:47:10Z</dcterms:created>
  <dcterms:modified xsi:type="dcterms:W3CDTF">2024-09-14T15:47:12Z</dcterms:modified>
</cp:coreProperties>
</file>