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977061-E7E8-44E9-B9E6-6CE3AFC267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82B0D5-95F2-463F-AED8-12772202AB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70A172-A6DB-4923-83E1-CF4D82769D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C8E1A3-ECC7-48E0-8DF7-0723A73279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ACFB03-6B22-4D8A-AD5A-97B9325209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B49AD9-E621-45B1-9752-8CCCE15467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F91090-B61A-43AF-8421-4A27E9BFD1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04DB79-74E7-457F-9AB1-D7C164E0B2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8A6C16-C072-4A1D-9215-E575BFB59C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9744CF-42E8-465C-9D0F-B79486AE1C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0AB931-DEAB-4104-98D1-951DC4D7AB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4294967295"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7"/>
          <p:cNvPicPr>
            <a:picLocks noChangeAspect="1"/>
          </p:cNvPicPr>
          <p:nvPr userDrawn="1"/>
        </p:nvPicPr>
        <p:blipFill>
          <a:blip r:embed="rId1"/>
          <a:stretch>
            <a:fillRect/>
          </a:stretch>
        </p:blipFill>
        <p:spPr>
          <a:xfrm>
            <a:off x="0" y="-1"/>
            <a:ext cx="12192000" cy="6858000"/>
          </a:xfrm>
          <a:prstGeom prst="rect">
            <a:avLst/>
          </a:prstGeom>
        </p:spPr>
      </p:pic>
      <p:sp>
        <p:nvSpPr>
          <p:cNvPr id="17" name="矩形 8"/>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emf"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emf" /><Relationship Id="rId3"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emf" /><Relationship Id="rId3"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02401607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民法典婚姻家庭部分专题教学课件\n## 1.民法典婚姻家庭部分概述\n### 1.1民法典婚姻家庭部分的组成及重要性\n### 1.2民法典婚姻家庭部分的历史发展\n### 1.3民法典婚姻家庭部分的基本原则\n## 2.婚姻制度及相关法律规定\n### 2.1婚姻制度的定义及种类\n### 2.2婚姻登记的法律规定\n### 2.3无效婚姻和可撤销婚姻的法律规定\n## 3.家庭成员间的权利义务\n### 3.1家庭成员间的扶养义务\n### 3.2家庭成员间的遗产继承权\n### 3.3家庭成员间的监护权\n## 4.婚姻家庭财产制度\n### 4.1婚姻家庭财产制度的种类及特点\n### 4.2夫妻共同财产的法律规定\n### 4.3夫妻个人财产的法律规定\n## 5.离婚制度及相关法律规定\n### 5.1离婚制度的定义及条件\n### 5.2离婚诉讼的程序及法律后果\n### 5.3离婚后的子女抚养及财产分割\n## 6.婚姻家庭纠纷的解决途径\n### 6.1婚姻家庭纠纷的协商解决\n### 6.2婚姻家庭纠纷的调解解决\n### 6.3婚姻家庭纠纷的诉讼解决\n## 7.婚姻家庭部分的法律适用及典型案例分析\n### 7.1婚姻家庭部分的法律适用原则\n### 7.2婚姻家庭部分的典型案例分析\n### 7.3婚姻家庭部分的法律适用建议\n&quot;,&quot;templateId&quot;:&quot;nagpdhr1t7f5bfz8ouwztpjxgw&quot;}}"/>
        <p:cNvGrpSpPr/>
        <p:nvPr/>
      </p:nvGrpSpPr>
      <p:grpSpPr>
        <a:xfrm>
          <a:off x="0" y="0"/>
          <a:ext cx="0" cy="0"/>
        </a:xfrm>
      </p:grpSpPr>
      <p:sp>
        <p:nvSpPr>
          <p:cNvPr id="2" name="文本占位符 3"/>
          <p:cNvSpPr>
            <a:spLocks noGrp="1"/>
          </p:cNvSpPr>
          <p:nvPr>
            <p:ph type="body" sz="quarter" idx="11"/>
          </p:nvPr>
        </p:nvSpPr>
        <p:spPr>
          <a:xfrm>
            <a:off x="392698" y="4449955"/>
            <a:ext cx="375424" cy="646331"/>
          </a:xfrm>
        </p:spPr>
        <p:txBody>
          <a:bodyPr/>
          <a:lstStyle/>
          <a:p>
            <a:r>
              <a:rPr lang="en-US" smtClean="0"/>
              <a:t> </a:t>
            </a:r>
            <a:endParaRPr lang="zh-CN" spc="0"/>
          </a:p>
        </p:txBody>
      </p:sp>
      <p:sp>
        <p:nvSpPr>
          <p:cNvPr id="3"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4" name="文本占位符 20"/>
          <p:cNvSpPr txBox="1"/>
          <p:nvPr/>
        </p:nvSpPr>
        <p:spPr>
          <a:xfrm>
            <a:off x="11614571"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4294967295"/>
          </p:nvPr>
        </p:nvSpPr>
        <p:spPr>
          <a:xfrm>
            <a:off x="392698" y="5140683"/>
            <a:ext cx="1128395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sz="5200"/>
              <a:t>民法典婚姻家庭部分专题教学课件</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49"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民法典婚姻家庭部分概述</a:t>
            </a:r>
            <a:endParaRPr/>
          </a:p>
        </p:txBody>
      </p:sp>
      <p:sp>
        <p:nvSpPr>
          <p:cNvPr id="50"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96"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民法典婚姻家庭部分的组成及重要性</a:t>
            </a:r>
            <a:endParaRPr lang="en-US" sz="3600" b="1">
              <a:latin typeface="微软雅黑"/>
              <a:ea typeface="微软雅黑"/>
            </a:endParaRPr>
          </a:p>
        </p:txBody>
      </p:sp>
      <p:sp>
        <p:nvSpPr>
          <p:cNvPr id="97"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民法典婚姻家庭部分由</a:t>
            </a:r>
            <a:r>
              <a:rPr lang="zh-CN" sz="1400" b="1" spc="300">
                <a:solidFill>
                  <a:schemeClr val="tx1">
                    <a:lumMod val="50000"/>
                    <a:lumOff val="50000"/>
                    <a:alpha val="100000"/>
                  </a:schemeClr>
                </a:solidFill>
                <a:latin typeface="微软雅黑"/>
                <a:ea typeface="微软雅黑"/>
              </a:rPr>
              <a:t>婚姻制度</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家庭成员间的权利义务</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婚姻家庭财产制度</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离婚制度</a:t>
            </a:r>
            <a:r>
              <a:rPr lang="zh-CN" sz="1400" spc="300">
                <a:solidFill>
                  <a:schemeClr val="tx1">
                    <a:lumMod val="50000"/>
                    <a:lumOff val="50000"/>
                    <a:alpha val="100000"/>
                  </a:schemeClr>
                </a:solidFill>
                <a:latin typeface="微软雅黑"/>
                <a:ea typeface="微软雅黑"/>
              </a:rPr>
              <a:t>等部分组成</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婚姻制度规定了婚姻的定义、种类及登记等事宜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家庭成员间的权利义务涉及扶养、遗产继承、监护等方面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婚姻家庭财产制度明确了夫妻共同财产、个人财产等方面的规定</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离婚制度则规定了离婚的条件、程序及后果等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民法典婚姻家庭部分的重要性体现在</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规范婚姻家庭关系，维护家庭和谐稳定</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保障家庭成员的合法权益，维护社会公平正义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促进婚姻家庭领域的法治建设，提高法治水平</a:t>
            </a:r>
            <a:endParaRPr/>
          </a:p>
        </p:txBody>
      </p:sp>
      <p:cxnSp>
        <p:nvCxnSpPr>
          <p:cNvPr id="98"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99"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07"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08"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民法典婚姻家庭部分的历史发展</a:t>
            </a:r>
            <a:endParaRPr lang="en-US" sz="3600" b="1">
              <a:latin typeface="微软雅黑"/>
              <a:ea typeface="微软雅黑"/>
            </a:endParaRPr>
          </a:p>
        </p:txBody>
      </p:sp>
      <p:sp>
        <p:nvSpPr>
          <p:cNvPr id="109"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民法典婚姻家庭部分的历史发展经历了从</a:t>
            </a:r>
            <a:r>
              <a:rPr lang="zh-CN" sz="1400" b="1" spc="300">
                <a:solidFill>
                  <a:schemeClr val="tx1">
                    <a:lumMod val="50000"/>
                    <a:lumOff val="50000"/>
                    <a:alpha val="100000"/>
                  </a:schemeClr>
                </a:solidFill>
                <a:latin typeface="微软雅黑"/>
                <a:ea typeface="微软雅黑"/>
              </a:rPr>
              <a:t>封建婚姻家庭制度</a:t>
            </a:r>
            <a:r>
              <a:rPr lang="zh-CN" sz="1400" spc="300">
                <a:solidFill>
                  <a:schemeClr val="tx1">
                    <a:lumMod val="50000"/>
                    <a:lumOff val="50000"/>
                    <a:alpha val="100000"/>
                  </a:schemeClr>
                </a:solidFill>
                <a:latin typeface="微软雅黑"/>
                <a:ea typeface="微软雅黑"/>
              </a:rPr>
              <a:t>到</a:t>
            </a:r>
            <a:r>
              <a:rPr lang="zh-CN" sz="1400" b="1" spc="300">
                <a:solidFill>
                  <a:schemeClr val="tx1">
                    <a:lumMod val="50000"/>
                    <a:lumOff val="50000"/>
                    <a:alpha val="100000"/>
                  </a:schemeClr>
                </a:solidFill>
                <a:latin typeface="微软雅黑"/>
                <a:ea typeface="微软雅黑"/>
              </a:rPr>
              <a:t>资本主义婚姻家庭制度</a:t>
            </a:r>
            <a:r>
              <a:rPr lang="zh-CN" sz="1400" spc="300">
                <a:solidFill>
                  <a:schemeClr val="tx1">
                    <a:lumMod val="50000"/>
                    <a:lumOff val="50000"/>
                    <a:alpha val="100000"/>
                  </a:schemeClr>
                </a:solidFill>
                <a:latin typeface="微软雅黑"/>
                <a:ea typeface="微软雅黑"/>
              </a:rPr>
              <a:t>，再到</a:t>
            </a:r>
            <a:r>
              <a:rPr lang="zh-CN" sz="1400" b="1" spc="300">
                <a:solidFill>
                  <a:schemeClr val="tx1">
                    <a:lumMod val="50000"/>
                    <a:lumOff val="50000"/>
                    <a:alpha val="100000"/>
                  </a:schemeClr>
                </a:solidFill>
                <a:latin typeface="微软雅黑"/>
                <a:ea typeface="微软雅黑"/>
              </a:rPr>
              <a:t>社会主义婚姻家庭制度</a:t>
            </a:r>
            <a:r>
              <a:rPr lang="zh-CN" sz="1400" spc="300">
                <a:solidFill>
                  <a:schemeClr val="tx1">
                    <a:lumMod val="50000"/>
                    <a:lumOff val="50000"/>
                    <a:alpha val="100000"/>
                  </a:schemeClr>
                </a:solidFill>
                <a:latin typeface="微软雅黑"/>
                <a:ea typeface="微软雅黑"/>
              </a:rPr>
              <a:t>的演变</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封建婚姻家庭制度以男权为中心，强调家族利益，对女性地位限制较大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资本主义婚姻家庭制度倡导平等、自由，但在一定程度上仍存在性别歧视</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社会主义婚姻家庭制度坚持男女平等，保障家庭成员权益，注重家庭和谐</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民法典婚姻家庭部分在</a:t>
            </a:r>
            <a:r>
              <a:rPr lang="zh-CN" sz="1400" b="1" spc="300">
                <a:solidFill>
                  <a:schemeClr val="tx1">
                    <a:lumMod val="50000"/>
                    <a:lumOff val="50000"/>
                    <a:alpha val="100000"/>
                  </a:schemeClr>
                </a:solidFill>
                <a:latin typeface="微软雅黑"/>
                <a:ea typeface="微软雅黑"/>
              </a:rPr>
              <a:t>法律体系</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法律规定</a:t>
            </a:r>
            <a:r>
              <a:rPr lang="zh-CN" sz="1400" spc="300">
                <a:solidFill>
                  <a:schemeClr val="tx1">
                    <a:lumMod val="50000"/>
                    <a:lumOff val="50000"/>
                    <a:alpha val="100000"/>
                  </a:schemeClr>
                </a:solidFill>
                <a:latin typeface="微软雅黑"/>
                <a:ea typeface="微软雅黑"/>
              </a:rPr>
              <a:t>等方面不断完善</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法律体系逐渐健全，涵盖了婚姻家庭关系的各个方面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法律规定更加细化，有利于实际操作和执行</a:t>
            </a:r>
            <a:endParaRPr/>
          </a:p>
        </p:txBody>
      </p:sp>
      <p:cxnSp>
        <p:nvCxnSpPr>
          <p:cNvPr id="110"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1"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13"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民法典婚姻家庭部分的基本原则</a:t>
            </a:r>
            <a:endParaRPr lang="en-US" sz="3600" b="1">
              <a:latin typeface="微软雅黑"/>
              <a:ea typeface="微软雅黑"/>
            </a:endParaRPr>
          </a:p>
        </p:txBody>
      </p:sp>
      <p:sp>
        <p:nvSpPr>
          <p:cNvPr id="114"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民法典婚姻家庭部分的基本原则包括</a:t>
            </a:r>
            <a:r>
              <a:rPr lang="zh-CN" sz="1400" b="1" spc="300">
                <a:solidFill>
                  <a:schemeClr val="tx1">
                    <a:lumMod val="50000"/>
                    <a:lumOff val="50000"/>
                    <a:alpha val="100000"/>
                  </a:schemeClr>
                </a:solidFill>
                <a:latin typeface="微软雅黑"/>
                <a:ea typeface="微软雅黑"/>
              </a:rPr>
              <a:t>婚姻自由</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一夫一妻制</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男女平等</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保护未成年人</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老年人权益</a:t>
            </a:r>
            <a:r>
              <a:rPr lang="zh-CN" sz="1400" spc="300">
                <a:solidFill>
                  <a:schemeClr val="tx1">
                    <a:lumMod val="50000"/>
                    <a:lumOff val="50000"/>
                    <a:alpha val="100000"/>
                  </a:schemeClr>
                </a:solidFill>
                <a:latin typeface="微软雅黑"/>
                <a:ea typeface="微软雅黑"/>
              </a:rPr>
              <a:t>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婚姻自由原则保障了公民结婚、离婚的自由权利</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一夫一妻制原则明确了婚姻关系的唯一性，禁止重婚等行为</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男女平等原则保障了男女在婚姻家庭关系中的平等地位</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保护未成年人、老年人权益原则强调了家庭成员间的扶养、监护等责任</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这些原则体现了民法典婚姻家庭部分的</a:t>
            </a:r>
            <a:r>
              <a:rPr lang="zh-CN" sz="1400" b="1" spc="300">
                <a:solidFill>
                  <a:schemeClr val="tx1">
                    <a:lumMod val="50000"/>
                    <a:lumOff val="50000"/>
                    <a:alpha val="100000"/>
                  </a:schemeClr>
                </a:solidFill>
                <a:latin typeface="微软雅黑"/>
                <a:ea typeface="微软雅黑"/>
              </a:rPr>
              <a:t>核心价值</a:t>
            </a:r>
            <a:r>
              <a:rPr lang="zh-CN" sz="1400" spc="300">
                <a:solidFill>
                  <a:schemeClr val="tx1">
                    <a:lumMod val="50000"/>
                    <a:lumOff val="50000"/>
                    <a:alpha val="100000"/>
                  </a:schemeClr>
                </a:solidFill>
                <a:latin typeface="微软雅黑"/>
                <a:ea typeface="微软雅黑"/>
              </a:rPr>
              <a:t>，为婚姻家庭关系的规范提供了指导</a:t>
            </a:r>
            <a:endParaRPr/>
          </a:p>
        </p:txBody>
      </p:sp>
      <p:cxnSp>
        <p:nvCxnSpPr>
          <p:cNvPr id="115"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6"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18"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婚姻制度及相关法律规定</a:t>
            </a:r>
            <a:endParaRPr/>
          </a:p>
        </p:txBody>
      </p:sp>
      <p:sp>
        <p:nvSpPr>
          <p:cNvPr id="11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21"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22"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婚姻制度的定义及种类</a:t>
            </a:r>
            <a:endParaRPr lang="en-US" sz="3600" b="1">
              <a:latin typeface="微软雅黑"/>
              <a:ea typeface="微软雅黑"/>
            </a:endParaRPr>
          </a:p>
        </p:txBody>
      </p:sp>
      <p:sp>
        <p:nvSpPr>
          <p:cNvPr id="123"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婚姻制度是指关于婚姻的法律规定，包括婚姻的定义、种类、成立、终止等方面的内容</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婚姻制度的种类主要分为</a:t>
            </a:r>
            <a:r>
              <a:rPr lang="zh-CN" sz="1400" b="1" spc="300">
                <a:solidFill>
                  <a:schemeClr val="tx1">
                    <a:lumMod val="50000"/>
                    <a:lumOff val="50000"/>
                    <a:alpha val="100000"/>
                  </a:schemeClr>
                </a:solidFill>
                <a:latin typeface="微软雅黑"/>
                <a:ea typeface="微软雅黑"/>
              </a:rPr>
              <a:t>自愿婚</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强制婚</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无效婚</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可撤销婚</a:t>
            </a:r>
            <a:r>
              <a:rPr lang="zh-CN" sz="1400" spc="300">
                <a:solidFill>
                  <a:schemeClr val="tx1">
                    <a:lumMod val="50000"/>
                    <a:lumOff val="50000"/>
                    <a:alpha val="100000"/>
                  </a:schemeClr>
                </a:solidFill>
                <a:latin typeface="微软雅黑"/>
                <a:ea typeface="微软雅黑"/>
              </a:rPr>
              <a:t>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自愿婚是指双方当事人自愿结婚，符合法定条件的婚姻</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强制婚是指法律规定必须结婚的婚姻，如法律规定的一夫一妻制</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无效婚是指违反法律规定，不符合婚姻成立条件的婚姻，如近亲结婚等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可撤销婚是指婚姻关系在成立时存在法定瑕疵，可以依法撤销的婚姻，如胁迫结婚等</a:t>
            </a:r>
            <a:endParaRPr/>
          </a:p>
        </p:txBody>
      </p:sp>
      <p:cxnSp>
        <p:nvCxnSpPr>
          <p:cNvPr id="124"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25"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27"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婚姻登记的法律规定</a:t>
            </a:r>
            <a:endParaRPr lang="en-US" sz="3600" b="1">
              <a:latin typeface="微软雅黑"/>
              <a:ea typeface="微软雅黑"/>
            </a:endParaRPr>
          </a:p>
        </p:txBody>
      </p:sp>
      <p:sp>
        <p:nvSpPr>
          <p:cNvPr id="128"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婚姻登记是婚姻关系成立的法定程序，需要双方当事人按照法定程序办理</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婚姻登记的法律规定主要包括</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婚姻登记的条件，如年龄、健康状况、无配偶等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婚姻登记的程序，如申请、审查、登记等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婚姻登记的法律效力，如婚姻关系的成立、解除等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婚姻登记的法律规定有助于保障婚姻关系的合法性和稳定性</a:t>
            </a:r>
            <a:endParaRPr/>
          </a:p>
        </p:txBody>
      </p:sp>
      <p:cxnSp>
        <p:nvCxnSpPr>
          <p:cNvPr id="129"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30"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32"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33"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无效婚姻和可撤销婚姻的法律规定</a:t>
            </a:r>
            <a:endParaRPr lang="en-US" sz="3600" b="1">
              <a:latin typeface="微软雅黑"/>
              <a:ea typeface="微软雅黑"/>
            </a:endParaRPr>
          </a:p>
        </p:txBody>
      </p:sp>
      <p:sp>
        <p:nvSpPr>
          <p:cNvPr id="134"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无效婚姻是指违反法律规定，不符合婚姻成立条件的婚姻，如近亲结婚、重婚等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无效婚姻的法律规定主要包括</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无效婚姻的申请和确认程序</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无效婚姻的法律后果，如财产处理、子女抚养等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可撤销婚姻是指婚姻关系在成立时存在法定瑕疵，可以依法撤销的婚姻，如胁迫结婚等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可撤销婚姻的法律规定主要包括</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可撤销婚姻的申请和确认程序</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可撤销婚姻的法律后果，如财产处理、子女抚养等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无效婚姻和可撤销婚姻的法律规定有助于维护婚姻关系的合法性和公平性</a:t>
            </a:r>
            <a:endParaRPr/>
          </a:p>
        </p:txBody>
      </p:sp>
      <p:cxnSp>
        <p:nvCxnSpPr>
          <p:cNvPr id="135"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36"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家庭成员间的权利义务</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家庭成员间的扶养义务</a:t>
            </a:r>
            <a:endParaRPr lang="en-US" sz="3600" b="1">
              <a:latin typeface="微软雅黑"/>
              <a:ea typeface="微软雅黑"/>
            </a:endParaRPr>
          </a:p>
        </p:txBody>
      </p:sp>
      <p:sp>
        <p:nvSpPr>
          <p:cNvPr id="12"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家庭成员间的扶养义务是指家庭成员在生活、经济等方面相互扶持、照顾的义务</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家庭成员间的扶养义务主要包括</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成年子女对父母的扶养义务</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父母对未成年子女的扶养义务</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夫妻之间的扶养义务</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家庭成员间的扶养义务有助于维护家庭成员的合法权益，保障家庭和谐稳定</a:t>
            </a:r>
            <a:endParaRPr/>
          </a:p>
        </p:txBody>
      </p:sp>
      <p:pic>
        <p:nvPicPr>
          <p:cNvPr id="13"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5"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家庭成员间的遗产继承权</a:t>
            </a:r>
            <a:endParaRPr lang="en-US" sz="3600" b="1">
              <a:latin typeface="微软雅黑"/>
              <a:ea typeface="微软雅黑"/>
            </a:endParaRPr>
          </a:p>
        </p:txBody>
      </p:sp>
      <p:sp>
        <p:nvSpPr>
          <p:cNvPr id="16"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家庭成员间的遗产继承权是指家庭成员在法定继承和遗嘱继承中对死者遗产的继承权利</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家庭成员间的遗产继承权主要包括</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法定继承人的范围和顺序</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遗嘱继承的效力及程序</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遗产的分配和处理</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家庭成员间的遗产继承权有助于规范遗产继承关系，保障家庭成员的合法权益</a:t>
            </a:r>
            <a:endParaRPr/>
          </a:p>
        </p:txBody>
      </p:sp>
      <p:cxnSp>
        <p:nvCxnSpPr>
          <p:cNvPr id="17"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8"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0"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家庭成员间的监护权</a:t>
            </a:r>
            <a:endParaRPr lang="en-US" sz="3600" b="1">
              <a:latin typeface="微软雅黑"/>
              <a:ea typeface="微软雅黑"/>
            </a:endParaRPr>
          </a:p>
        </p:txBody>
      </p:sp>
      <p:sp>
        <p:nvSpPr>
          <p:cNvPr id="21"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家庭成员间的监护权是指家庭成员在法定监护和意定监护中对未成年人和无民事行为能力人的监护权利</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家庭成员间的监护权主要包括</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法定监护人的范围和顺序</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意定监护的协议和程序</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监护人的职责和义务</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家庭成员间的监护权有助于维护被监护人的合法权益，保障家庭和谐稳定</a:t>
            </a:r>
            <a:endParaRPr/>
          </a:p>
        </p:txBody>
      </p:sp>
      <p:pic>
        <p:nvPicPr>
          <p:cNvPr id="22"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4"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婚姻家庭财产制度</a:t>
            </a:r>
            <a:endParaRPr/>
          </a:p>
        </p:txBody>
      </p:sp>
      <p:sp>
        <p:nvSpPr>
          <p:cNvPr id="2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04</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7"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婚姻家庭财产制度的种类及特点</a:t>
            </a:r>
            <a:endParaRPr lang="en-US" sz="3600" b="1">
              <a:latin typeface="微软雅黑"/>
              <a:ea typeface="微软雅黑"/>
            </a:endParaRPr>
          </a:p>
        </p:txBody>
      </p:sp>
      <p:sp>
        <p:nvSpPr>
          <p:cNvPr id="28"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婚姻家庭财产制度是指关于婚姻家庭财产的法律规定，包括财产的种类、归属、管理、处分等方面的内容</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婚姻家庭财产制度的种类主要分为</a:t>
            </a:r>
            <a:r>
              <a:rPr lang="zh-CN" sz="1400" b="1" spc="300">
                <a:solidFill>
                  <a:schemeClr val="tx1">
                    <a:lumMod val="50000"/>
                    <a:lumOff val="50000"/>
                    <a:alpha val="100000"/>
                  </a:schemeClr>
                </a:solidFill>
                <a:latin typeface="微软雅黑"/>
                <a:ea typeface="微软雅黑"/>
              </a:rPr>
              <a:t>夫妻共同财产制度</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夫妻个人财产制度</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家庭共同财产制度</a:t>
            </a:r>
            <a:r>
              <a:rPr lang="zh-CN" sz="1400" spc="300">
                <a:solidFill>
                  <a:schemeClr val="tx1">
                    <a:lumMod val="50000"/>
                    <a:lumOff val="50000"/>
                    <a:alpha val="100000"/>
                  </a:schemeClr>
                </a:solidFill>
                <a:latin typeface="微软雅黑"/>
                <a:ea typeface="微软雅黑"/>
              </a:rPr>
              <a:t>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夫妻共同财产制度是指夫妻在婚姻关系存续期间共同拥有的财产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夫妻个人财产制度是指夫妻各自在婚前、婚后所拥有的财产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家庭共同财产制度是指家庭成员共同拥有的财产，如家庭承包经营、家庭共同财产投资等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婚姻家庭财产制度的特点主要体现在</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财产的归属明确，有利于维护家庭成员的合法权益</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财产的管理和处分规范，有利于家庭和谐稳定</a:t>
            </a:r>
            <a:endParaRPr/>
          </a:p>
        </p:txBody>
      </p:sp>
      <p:cxnSp>
        <p:nvCxnSpPr>
          <p:cNvPr id="29"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0"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https://d.book118.com/458024016070006040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red">
      <a:dk1>
        <a:srgbClr val="000000"/>
      </a:dk1>
      <a:lt1>
        <a:srgbClr val="FFFFFF"/>
      </a:lt1>
      <a:dk2>
        <a:srgbClr val="2B111D"/>
      </a:dk2>
      <a:lt2>
        <a:srgbClr val="FEF2FD"/>
      </a:lt2>
      <a:accent1>
        <a:srgbClr val="F777C1"/>
      </a:accent1>
      <a:accent2>
        <a:srgbClr val="FCA1DA"/>
      </a:accent2>
      <a:accent3>
        <a:srgbClr val="F8498D"/>
      </a:accent3>
      <a:accent4>
        <a:srgbClr val="C62C5E"/>
      </a:accent4>
      <a:accent5>
        <a:srgbClr val="F8BCCE"/>
      </a:accent5>
      <a:accent6>
        <a:srgbClr val="FE94B3"/>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16</vt:i4>
      </vt:variant>
    </vt:vector>
  </HeadingPairs>
  <TitlesOfParts>
    <vt:vector baseType="lpstr" size="24">
      <vt:lpstr>Arial</vt:lpstr>
      <vt:lpstr>Calibri</vt:lpstr>
      <vt:lpstr>Arial Black</vt:lpstr>
      <vt:lpstr>微软雅黑</vt:lpstr>
      <vt:lpstr>黑体</vt:lpstr>
      <vt:lpstr>Microsoft YaHei</vt:lpstr>
      <vt:lpstr>Microsoft YaHei Light</vt:lpstr>
      <vt:lpstr>Office Theme</vt:lpstr>
      <vt:lpstr>民法典婚姻家庭部分专题教学课件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2024-09-19T00:09:45.683</cp:lastPrinted>
  <dcterms:created xsi:type="dcterms:W3CDTF">2024-09-18T16:09:45Z</dcterms:created>
  <dcterms:modified xsi:type="dcterms:W3CDTF">2024-09-18T16:09:47Z</dcterms:modified>
</cp:coreProperties>
</file>