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1A8DCB06-EF84-49AC-ACB9-CB0F8D25CC4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8879B3E-7C1D-4B3E-A173-7773ED935EE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F04167EC-CAAE-4BB0-86FE-2A7C7747C40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DF14D992-E7FF-4969-B889-E6B394E34E5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DBB5B353-8B7A-44E4-9CAC-BB03359265A7}"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337FA4F0-3498-449D-B24E-829E168DAE52}"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02988A86-4963-487D-8B05-2F21ABE61755}"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75F2734-0E08-4EBD-A3ED-ED71D0170C6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3FF3438-BB14-4FBC-940B-00E400F3E02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096DA0C-0FD8-4DA0-AE6F-5ED2E4BAF6C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D786E27-A628-45D2-83D6-A2CE8DF3700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2.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6.jpeg" /><Relationship Id="rId3" Type="http://schemas.openxmlformats.org/officeDocument/2006/relationships/image" Target="../media/image2.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45802701201500603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688386" y="1188770"/>
            <a:ext cx="8744102" cy="209214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护理风险预防与识别方法</a:t>
            </a:r>
          </a:p>
        </p:txBody>
      </p:sp>
      <p:sp>
        <p:nvSpPr>
          <p:cNvPr id="3" name="TextBox 3"/>
          <p:cNvSpPr txBox="1"/>
          <p:nvPr/>
        </p:nvSpPr>
        <p:spPr>
          <a:xfrm>
            <a:off x="790127" y="5145145"/>
            <a:ext cx="8024774" cy="42184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rgbClr val="FFFFFF">
                    <a:alpha val="100000"/>
                  </a:srgbClr>
                </a:solidFill>
                <a:latin typeface="Microsoft Yahei"/>
                <a:ea typeface="Microsoft Yahei"/>
                <a:cs typeface="Microsoft Yahei"/>
              </a:rPr>
              <a:t>汇报人：XX</a:t>
            </a:r>
          </a:p>
        </p:txBody>
      </p:sp>
      <p:sp>
        <p:nvSpPr>
          <p:cNvPr id="4" name="TextBox 4"/>
          <p:cNvSpPr txBox="1"/>
          <p:nvPr/>
        </p:nvSpPr>
        <p:spPr>
          <a:xfrm>
            <a:off x="790127" y="5566988"/>
            <a:ext cx="7317638" cy="42184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rgbClr val="FFFFFF">
                    <a:alpha val="100000"/>
                  </a:srgbClr>
                </a:solidFill>
                <a:latin typeface="Microsoft Yahei"/>
                <a:ea typeface="Microsoft Yahei"/>
                <a:cs typeface="Microsoft Yahei"/>
              </a:rPr>
              <a:t>2024-01-17</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50963"/>
            <a:ext cx="2181249" cy="695773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rot="5400000">
            <a:off x="-2669843" y="1842943"/>
            <a:ext cx="8139131" cy="3872103"/>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12300">
                <a:solidFill>
                  <a:srgbClr val="FFFFFF">
                    <a:alpha val="46000"/>
                  </a:srgbClr>
                </a:solidFill>
                <a:latin typeface="Microsoft Yahei"/>
                <a:ea typeface="Microsoft Yahei"/>
                <a:cs typeface="Microsoft Yahei"/>
              </a:rPr>
              <a:t>contents</a:t>
            </a:r>
          </a:p>
        </p:txBody>
      </p:sp>
      <p:sp>
        <p:nvSpPr>
          <p:cNvPr id="4" name="TextBox 4"/>
          <p:cNvSpPr txBox="1"/>
          <p:nvPr/>
        </p:nvSpPr>
        <p:spPr>
          <a:xfrm>
            <a:off x="2181249" y="2574463"/>
            <a:ext cx="362699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9225" b="1">
                <a:solidFill>
                  <a:schemeClr val="accent1">
                    <a:alpha val="100000"/>
                  </a:schemeClr>
                </a:solidFill>
                <a:latin typeface="Microsoft Yahei"/>
                <a:ea typeface="Microsoft Yahei"/>
                <a:cs typeface="Microsoft Yahei"/>
              </a:rPr>
              <a:t>目录</a:t>
            </a:r>
          </a:p>
        </p:txBody>
      </p:sp>
      <p:sp>
        <p:nvSpPr>
          <p:cNvPr id="5" name="TextBox 5"/>
          <p:cNvSpPr txBox="1"/>
          <p:nvPr/>
        </p:nvSpPr>
        <p:spPr>
          <a:xfrm>
            <a:off x="6376199" y="1111423"/>
            <a:ext cx="5391267" cy="4819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护理风险识别方法</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护理风险预防措施</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特殊护理风险的识别与预防</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护理风险应对策略</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总结与展望</a:t>
            </a:r>
          </a:p>
        </p:txBody>
      </p:sp>
      <p:cxnSp>
        <p:nvCxnSpPr>
          <p:cNvPr id="6" name="Connector 6"/>
          <p:cNvCxnSpPr/>
          <p:nvPr/>
        </p:nvCxnSpPr>
        <p:spPr>
          <a:xfrm flipH="1">
            <a:off x="5999076" y="1410844"/>
            <a:ext cx="0" cy="4034118"/>
          </a:xfrm>
          <a:prstGeom prst="line">
            <a:avLst/>
          </a:prstGeom>
          <a:ln w="9525">
            <a:solidFill>
              <a:schemeClr val="accent1"/>
            </a:solidFill>
            <a:prstDash val="solid"/>
            <a:headEnd type="oval"/>
            <a:tailEnd type="oval"/>
          </a:ln>
        </p:spPr>
        <p:style>
          <a:lnRef idx="0">
            <a:schemeClr val="accent1"/>
          </a:lnRef>
          <a:fillRef idx="1">
            <a:schemeClr val="accent1"/>
          </a:fillRef>
          <a:effectRef idx="0">
            <a:schemeClr val="accent1"/>
          </a:effectRef>
          <a:fontRef idx="minor">
            <a:schemeClr val="lt1"/>
          </a:fontRef>
        </p:style>
      </p:cxn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812" y="1067255"/>
            <a:ext cx="12205122" cy="3616657"/>
          </a:xfrm>
          <a:prstGeom prst="rect">
            <a:avLst/>
          </a:prstGeom>
          <a:solidFill>
            <a:srgbClr val="1E242F">
              <a:alpha val="37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562455" y="2990347"/>
            <a:ext cx="9434404" cy="11045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alpha val="100000"/>
                  </a:schemeClr>
                </a:solidFill>
                <a:latin typeface="Microsoft Yahei"/>
                <a:ea typeface="Microsoft Yahei"/>
                <a:cs typeface="Microsoft Yahei"/>
              </a:rPr>
              <a:t>引言</a:t>
            </a:r>
          </a:p>
        </p:txBody>
      </p:sp>
      <p:sp>
        <p:nvSpPr>
          <p:cNvPr id="4" name="TextBox 4"/>
          <p:cNvSpPr txBox="1"/>
          <p:nvPr/>
        </p:nvSpPr>
        <p:spPr>
          <a:xfrm>
            <a:off x="562455" y="1656300"/>
            <a:ext cx="7680985"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chemeClr val="dk1">
                    <a:alpha val="100000"/>
                  </a:schemeClr>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sp>
        <p:nvSpPr>
          <p:cNvPr id="3" name="AutoShape 3"/>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rcRect t="19058" b="19058"/>
          <a:stretch>
            <a:fillRect/>
          </a:stretch>
        </p:blipFill>
        <p:spPr>
          <a:xfrm>
            <a:off x="981837" y="3694465"/>
            <a:ext cx="3394942" cy="2143864"/>
          </a:xfrm>
          <a:prstGeom prst="rect">
            <a:avLst/>
          </a:prstGeom>
        </p:spPr>
      </p:pic>
      <p:pic>
        <p:nvPicPr>
          <p:cNvPr id="6" name="Picture 6"/>
          <p:cNvPicPr>
            <a:picLocks noChangeAspect="1"/>
          </p:cNvPicPr>
          <p:nvPr/>
        </p:nvPicPr>
        <p:blipFill>
          <a:blip r:embed="rId3"/>
          <a:srcRect t="12404" b="12404"/>
          <a:stretch>
            <a:fillRect/>
          </a:stretch>
        </p:blipFill>
        <p:spPr>
          <a:xfrm>
            <a:off x="4376812" y="1577730"/>
            <a:ext cx="3394942" cy="2143864"/>
          </a:xfrm>
          <a:prstGeom prst="rect">
            <a:avLst/>
          </a:prstGeom>
        </p:spPr>
      </p:pic>
      <p:pic>
        <p:nvPicPr>
          <p:cNvPr id="7" name="Picture 7"/>
          <p:cNvPicPr>
            <a:picLocks noChangeAspect="1"/>
          </p:cNvPicPr>
          <p:nvPr/>
        </p:nvPicPr>
        <p:blipFill>
          <a:blip r:embed="rId4"/>
          <a:srcRect t="22342" b="22342"/>
          <a:stretch>
            <a:fillRect/>
          </a:stretch>
        </p:blipFill>
        <p:spPr>
          <a:xfrm>
            <a:off x="7771733" y="3721608"/>
            <a:ext cx="3394942" cy="2143864"/>
          </a:xfrm>
          <a:prstGeom prst="rect">
            <a:avLst/>
          </a:prstGeom>
        </p:spPr>
      </p:pic>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
        <p:nvSpPr>
          <p:cNvPr id="30" name="TextBox 30"/>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提高护理质量</a:t>
            </a:r>
          </a:p>
        </p:txBody>
      </p:sp>
      <p:sp>
        <p:nvSpPr>
          <p:cNvPr id="31" name="TextBox 31"/>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通过预防和识别护理风险，可以降低患者在医疗过程中的并发症和不良事件发生率，从而提高护理质量。</a:t>
            </a:r>
          </a:p>
        </p:txBody>
      </p:sp>
      <p:sp>
        <p:nvSpPr>
          <p:cNvPr id="32" name="TextBox 32"/>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保障患者安全</a:t>
            </a:r>
          </a:p>
        </p:txBody>
      </p:sp>
      <p:sp>
        <p:nvSpPr>
          <p:cNvPr id="33" name="TextBox 33"/>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护理风险的存在可能对患者的生命安全构成威胁，通过有效的预防和识别措施，可以最大限度地保障患者的安全。</a:t>
            </a:r>
          </a:p>
        </p:txBody>
      </p:sp>
      <p:sp>
        <p:nvSpPr>
          <p:cNvPr id="34" name="TextBox 34"/>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促进医院发展</a:t>
            </a:r>
          </a:p>
        </p:txBody>
      </p:sp>
      <p:sp>
        <p:nvSpPr>
          <p:cNvPr id="35" name="TextBox 35"/>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降低护理风险有助于提升医院的整体声誉和服务质量，进而吸引更多的患者前来就医，促进医院的可持续发展。</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624190" y="1957190"/>
            <a:ext cx="2943620" cy="2943620"/>
          </a:xfrm>
          <a:prstGeom prst="ellipse">
            <a:avLst/>
          </a:prstGeom>
          <a:solidFill>
            <a:schemeClr val="accent2">
              <a:lumMod val="75000"/>
              <a:alpha val="33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70783" y="2103783"/>
            <a:ext cx="2650435" cy="265043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236173" y="1438242"/>
            <a:ext cx="405020" cy="405020"/>
          </a:xfrm>
          <a:prstGeom prst="ellipse">
            <a:avLst/>
          </a:prstGeom>
          <a:solidFill>
            <a:schemeClr val="accent1">
              <a:lumMod val="75000"/>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317177" y="1519246"/>
            <a:ext cx="243012" cy="24301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904193" y="3207976"/>
            <a:ext cx="405020" cy="405020"/>
          </a:xfrm>
          <a:prstGeom prst="ellipse">
            <a:avLst/>
          </a:prstGeom>
          <a:solidFill>
            <a:schemeClr val="accent1">
              <a:lumMod val="75000"/>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85197" y="3288980"/>
            <a:ext cx="243012" cy="24301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231308" y="5000473"/>
            <a:ext cx="405020" cy="405020"/>
          </a:xfrm>
          <a:prstGeom prst="ellipse">
            <a:avLst/>
          </a:prstGeom>
          <a:solidFill>
            <a:schemeClr val="accent1">
              <a:lumMod val="75000"/>
              <a:alpha val="21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312312" y="5081476"/>
            <a:ext cx="243012" cy="24301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0560538" y="1438242"/>
            <a:ext cx="405020" cy="405020"/>
          </a:xfrm>
          <a:prstGeom prst="ellipse">
            <a:avLst/>
          </a:prstGeom>
          <a:solidFill>
            <a:schemeClr val="accent1">
              <a:lumMod val="75000"/>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641542" y="1519246"/>
            <a:ext cx="243012" cy="24301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0886868" y="3207976"/>
            <a:ext cx="405020" cy="405020"/>
          </a:xfrm>
          <a:prstGeom prst="ellipse">
            <a:avLst/>
          </a:prstGeom>
          <a:solidFill>
            <a:schemeClr val="accent1">
              <a:lumMod val="75000"/>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0965557" y="3288980"/>
            <a:ext cx="243012" cy="24301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555672" y="5000473"/>
            <a:ext cx="405020" cy="405020"/>
          </a:xfrm>
          <a:prstGeom prst="ellipse">
            <a:avLst/>
          </a:prstGeom>
          <a:solidFill>
            <a:schemeClr val="accent1">
              <a:lumMod val="75000"/>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636676" y="5081476"/>
            <a:ext cx="243012" cy="24301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TextBox 16"/>
          <p:cNvSpPr txBox="1"/>
          <p:nvPr/>
        </p:nvSpPr>
        <p:spPr>
          <a:xfrm>
            <a:off x="1906762" y="1198792"/>
            <a:ext cx="3735664" cy="8839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护理风险定义</a:t>
            </a:r>
          </a:p>
        </p:txBody>
      </p:sp>
      <p:sp>
        <p:nvSpPr>
          <p:cNvPr id="17" name="TextBox 17"/>
          <p:cNvSpPr txBox="1"/>
          <p:nvPr/>
        </p:nvSpPr>
        <p:spPr>
          <a:xfrm>
            <a:off x="1236173" y="1829995"/>
            <a:ext cx="3600450" cy="847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护理风险是指在护理过程中可能导致患者不安全或不良后果的不确定因素。</a:t>
            </a:r>
          </a:p>
        </p:txBody>
      </p:sp>
      <p:sp>
        <p:nvSpPr>
          <p:cNvPr id="18" name="TextBox 18"/>
          <p:cNvSpPr txBox="1"/>
          <p:nvPr/>
        </p:nvSpPr>
        <p:spPr>
          <a:xfrm>
            <a:off x="1429812" y="2968526"/>
            <a:ext cx="3060488" cy="8839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护理风险分类</a:t>
            </a:r>
          </a:p>
        </p:txBody>
      </p:sp>
      <p:sp>
        <p:nvSpPr>
          <p:cNvPr id="19" name="TextBox 19"/>
          <p:cNvSpPr txBox="1"/>
          <p:nvPr/>
        </p:nvSpPr>
        <p:spPr>
          <a:xfrm>
            <a:off x="1096214" y="3649597"/>
            <a:ext cx="3676650" cy="847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根据来源和性质的不同，护理风险可分为以下几类</a:t>
            </a:r>
          </a:p>
        </p:txBody>
      </p:sp>
      <p:sp>
        <p:nvSpPr>
          <p:cNvPr id="20" name="TextBox 20"/>
          <p:cNvSpPr txBox="1"/>
          <p:nvPr/>
        </p:nvSpPr>
        <p:spPr>
          <a:xfrm>
            <a:off x="1834126" y="4761023"/>
            <a:ext cx="3614889" cy="8839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患者因素</a:t>
            </a:r>
          </a:p>
        </p:txBody>
      </p:sp>
      <p:sp>
        <p:nvSpPr>
          <p:cNvPr id="21" name="TextBox 21"/>
          <p:cNvSpPr txBox="1"/>
          <p:nvPr/>
        </p:nvSpPr>
        <p:spPr>
          <a:xfrm>
            <a:off x="1317177" y="5385748"/>
            <a:ext cx="3867150" cy="847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包括患者年龄、病情、心理状况等可能导致护理风险的因素。</a:t>
            </a:r>
          </a:p>
        </p:txBody>
      </p:sp>
      <p:sp>
        <p:nvSpPr>
          <p:cNvPr id="22" name="TextBox 22"/>
          <p:cNvSpPr txBox="1"/>
          <p:nvPr/>
        </p:nvSpPr>
        <p:spPr>
          <a:xfrm>
            <a:off x="6640304" y="1198792"/>
            <a:ext cx="3545103" cy="8839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74000"/>
              </a:lnSpc>
            </a:pPr>
            <a:r>
              <a:rPr lang="en-US" sz="2325" b="1">
                <a:solidFill>
                  <a:schemeClr val="accent1">
                    <a:alpha val="100000"/>
                  </a:schemeClr>
                </a:solidFill>
                <a:latin typeface="Microsoft Yahei"/>
                <a:ea typeface="Microsoft Yahei"/>
                <a:cs typeface="Microsoft Yahei"/>
              </a:rPr>
              <a:t>护士因素</a:t>
            </a:r>
          </a:p>
        </p:txBody>
      </p:sp>
      <p:sp>
        <p:nvSpPr>
          <p:cNvPr id="23" name="TextBox 23"/>
          <p:cNvSpPr txBox="1"/>
          <p:nvPr/>
        </p:nvSpPr>
        <p:spPr>
          <a:xfrm>
            <a:off x="7567810" y="1829995"/>
            <a:ext cx="4105275" cy="847725"/>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包括护士的专业技能、工作态度、沟通能力等可能对护理质量产生影响的因素。</a:t>
            </a:r>
          </a:p>
        </p:txBody>
      </p:sp>
      <p:sp>
        <p:nvSpPr>
          <p:cNvPr id="24" name="TextBox 24"/>
          <p:cNvSpPr txBox="1"/>
          <p:nvPr/>
        </p:nvSpPr>
        <p:spPr>
          <a:xfrm>
            <a:off x="7567810" y="2968526"/>
            <a:ext cx="3073732" cy="8839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74000"/>
              </a:lnSpc>
            </a:pPr>
            <a:r>
              <a:rPr lang="en-US" sz="2325" b="1">
                <a:solidFill>
                  <a:schemeClr val="accent1">
                    <a:alpha val="100000"/>
                  </a:schemeClr>
                </a:solidFill>
                <a:latin typeface="Microsoft Yahei"/>
                <a:ea typeface="Microsoft Yahei"/>
                <a:cs typeface="Microsoft Yahei"/>
              </a:rPr>
              <a:t>医疗环境因素</a:t>
            </a:r>
          </a:p>
        </p:txBody>
      </p:sp>
      <p:sp>
        <p:nvSpPr>
          <p:cNvPr id="25" name="TextBox 25"/>
          <p:cNvSpPr txBox="1"/>
          <p:nvPr/>
        </p:nvSpPr>
        <p:spPr>
          <a:xfrm>
            <a:off x="7834968" y="3649597"/>
            <a:ext cx="3943350" cy="847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包括医疗设备、药品管理、消毒隔离等方面的风险因素。</a:t>
            </a:r>
          </a:p>
        </p:txBody>
      </p:sp>
      <p:sp>
        <p:nvSpPr>
          <p:cNvPr id="26" name="TextBox 26"/>
          <p:cNvSpPr txBox="1"/>
          <p:nvPr/>
        </p:nvSpPr>
        <p:spPr>
          <a:xfrm>
            <a:off x="6733255" y="4761023"/>
            <a:ext cx="3447287" cy="8839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74000"/>
              </a:lnSpc>
            </a:pPr>
            <a:r>
              <a:rPr lang="en-US" sz="2325" b="1">
                <a:solidFill>
                  <a:schemeClr val="accent1">
                    <a:alpha val="100000"/>
                  </a:schemeClr>
                </a:solidFill>
                <a:latin typeface="Microsoft Yahei"/>
                <a:ea typeface="Microsoft Yahei"/>
                <a:cs typeface="Microsoft Yahei"/>
              </a:rPr>
              <a:t>管理因素</a:t>
            </a:r>
          </a:p>
        </p:txBody>
      </p:sp>
      <p:sp>
        <p:nvSpPr>
          <p:cNvPr id="27" name="TextBox 27"/>
          <p:cNvSpPr txBox="1"/>
          <p:nvPr/>
        </p:nvSpPr>
        <p:spPr>
          <a:xfrm>
            <a:off x="7421217" y="5385748"/>
            <a:ext cx="4362450" cy="847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包括护理管理制度、人力资源配置、培训考核等方面的风险因素。</a:t>
            </a:r>
          </a:p>
        </p:txBody>
      </p:sp>
      <p:sp>
        <p:nvSpPr>
          <p:cNvPr id="28" name="Freeform 28"/>
          <p:cNvSpPr/>
          <p:nvPr/>
        </p:nvSpPr>
        <p:spPr>
          <a:xfrm>
            <a:off x="5453880" y="2786880"/>
            <a:ext cx="1284241" cy="1284241"/>
          </a:xfrm>
          <a:custGeom>
            <a:rect l="l" t="t" r="r" b="b"/>
            <a:pathLst>
              <a:path w="304800" h="304800">
                <a:moveTo>
                  <a:pt x="288693" y="85468"/>
                </a:moveTo>
                <a:lnTo>
                  <a:pt x="193700" y="180461"/>
                </a:lnTo>
                <a:lnTo>
                  <a:pt x="301971" y="180461"/>
                </a:lnTo>
                <a:cubicBezTo>
                  <a:pt x="303686" y="171298"/>
                  <a:pt x="304800" y="162001"/>
                  <a:pt x="304800" y="152400"/>
                </a:cubicBezTo>
                <a:cubicBezTo>
                  <a:pt x="304800" y="128273"/>
                  <a:pt x="298694" y="105747"/>
                  <a:pt x="288693" y="85468"/>
                </a:cubicBezTo>
                <a:close/>
                <a:moveTo>
                  <a:pt x="200549" y="145161"/>
                </a:moveTo>
                <a:lnTo>
                  <a:pt x="278682" y="67066"/>
                </a:lnTo>
                <a:cubicBezTo>
                  <a:pt x="260080" y="39643"/>
                  <a:pt x="232543" y="19241"/>
                  <a:pt x="200549" y="8525"/>
                </a:cubicBezTo>
                <a:lnTo>
                  <a:pt x="200549" y="145161"/>
                </a:lnTo>
                <a:close/>
                <a:moveTo>
                  <a:pt x="159525" y="200549"/>
                </a:moveTo>
                <a:lnTo>
                  <a:pt x="237677" y="278721"/>
                </a:lnTo>
                <a:cubicBezTo>
                  <a:pt x="265138" y="260156"/>
                  <a:pt x="285560" y="232581"/>
                  <a:pt x="296275" y="200549"/>
                </a:cubicBezTo>
                <a:lnTo>
                  <a:pt x="159525" y="200549"/>
                </a:lnTo>
                <a:close/>
                <a:moveTo>
                  <a:pt x="180432" y="111862"/>
                </a:moveTo>
                <a:lnTo>
                  <a:pt x="180432" y="2829"/>
                </a:lnTo>
                <a:cubicBezTo>
                  <a:pt x="171317" y="1133"/>
                  <a:pt x="162001" y="0"/>
                  <a:pt x="152400" y="0"/>
                </a:cubicBezTo>
                <a:cubicBezTo>
                  <a:pt x="128064" y="0"/>
                  <a:pt x="105366" y="6229"/>
                  <a:pt x="84963" y="16393"/>
                </a:cubicBezTo>
                <a:lnTo>
                  <a:pt x="180432" y="111862"/>
                </a:lnTo>
                <a:close/>
                <a:moveTo>
                  <a:pt x="124368" y="193853"/>
                </a:moveTo>
                <a:lnTo>
                  <a:pt x="124368" y="301981"/>
                </a:lnTo>
                <a:cubicBezTo>
                  <a:pt x="133483" y="303686"/>
                  <a:pt x="142799" y="304800"/>
                  <a:pt x="152400" y="304800"/>
                </a:cubicBezTo>
                <a:cubicBezTo>
                  <a:pt x="176508" y="304800"/>
                  <a:pt x="198987" y="298694"/>
                  <a:pt x="219266" y="288722"/>
                </a:cubicBezTo>
                <a:lnTo>
                  <a:pt x="124368" y="193853"/>
                </a:lnTo>
                <a:close/>
                <a:moveTo>
                  <a:pt x="104232" y="159763"/>
                </a:moveTo>
                <a:lnTo>
                  <a:pt x="26194" y="237792"/>
                </a:lnTo>
                <a:cubicBezTo>
                  <a:pt x="44758" y="265176"/>
                  <a:pt x="72276" y="285569"/>
                  <a:pt x="104232" y="296285"/>
                </a:cubicBezTo>
                <a:lnTo>
                  <a:pt x="104232" y="159763"/>
                </a:lnTo>
                <a:close/>
                <a:moveTo>
                  <a:pt x="2829" y="124368"/>
                </a:moveTo>
                <a:cubicBezTo>
                  <a:pt x="1133" y="133483"/>
                  <a:pt x="0" y="142799"/>
                  <a:pt x="0" y="152400"/>
                </a:cubicBezTo>
                <a:cubicBezTo>
                  <a:pt x="0" y="176584"/>
                  <a:pt x="6144" y="199130"/>
                  <a:pt x="16145" y="219408"/>
                </a:cubicBezTo>
                <a:lnTo>
                  <a:pt x="111195" y="124358"/>
                </a:lnTo>
                <a:lnTo>
                  <a:pt x="2829" y="124358"/>
                </a:lnTo>
                <a:close/>
                <a:moveTo>
                  <a:pt x="66637" y="26489"/>
                </a:moveTo>
                <a:cubicBezTo>
                  <a:pt x="39443" y="45053"/>
                  <a:pt x="19183" y="72428"/>
                  <a:pt x="8525" y="104232"/>
                </a:cubicBezTo>
                <a:lnTo>
                  <a:pt x="144389" y="104232"/>
                </a:lnTo>
                <a:lnTo>
                  <a:pt x="66637" y="2648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9" name="Group 29"/>
          <p:cNvGrpSpPr/>
          <p:nvPr/>
        </p:nvGrpSpPr>
        <p:grpSpPr>
          <a:xfrm>
            <a:off x="454963" y="93878"/>
            <a:ext cx="10641129" cy="914400"/>
            <a:chOff x="454963" y="93878"/>
            <a:chExt cx="10641129" cy="914400"/>
          </a:xfrm>
        </p:grpSpPr>
        <p:sp>
          <p:nvSpPr>
            <p:cNvPr id="30" name="AutoShape 3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AutoShape 4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TextBox 5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护理风险定义及分类</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812" y="1067255"/>
            <a:ext cx="12205122" cy="3616657"/>
          </a:xfrm>
          <a:prstGeom prst="rect">
            <a:avLst/>
          </a:prstGeom>
          <a:solidFill>
            <a:srgbClr val="1E242F">
              <a:alpha val="37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562455" y="2990347"/>
            <a:ext cx="9434404" cy="11045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alpha val="100000"/>
                  </a:schemeClr>
                </a:solidFill>
                <a:latin typeface="Microsoft Yahei"/>
                <a:ea typeface="Microsoft Yahei"/>
                <a:cs typeface="Microsoft Yahei"/>
              </a:rPr>
              <a:t>护理风险识别方法</a:t>
            </a:r>
          </a:p>
        </p:txBody>
      </p:sp>
      <p:sp>
        <p:nvSpPr>
          <p:cNvPr id="4" name="TextBox 4"/>
          <p:cNvSpPr txBox="1"/>
          <p:nvPr/>
        </p:nvSpPr>
        <p:spPr>
          <a:xfrm>
            <a:off x="562455" y="1656300"/>
            <a:ext cx="7680985"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chemeClr val="dk1">
                    <a:alpha val="100000"/>
                  </a:schemeClr>
                </a:solidFill>
                <a:latin typeface="Microsoft Yahei"/>
                <a:ea typeface="Microsoft Yahei"/>
                <a:cs typeface="Microsoft Yahei"/>
              </a:rPr>
              <a:t>02</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6566" b="16566"/>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使用专门设计的风险评估表，对患者进行全面的风险评估，包括年龄、性别、病情、手术史等方面，以确定患者可能存在的护理风险。</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将风险按照发生的可能性和严重程度进行分类，构建风险矩阵，帮助护理人员快速识别高风险患者和风险因素。</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风险评估工具介绍</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风险矩阵</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风险评估表</a:t>
            </a:r>
            <a:endParaRPr lang="en-US" sz="1100"/>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2546" r="32546"/>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12971" r="12971"/>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2546" r="32546"/>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密切观察患者的病情变化，包括生命体征、意识状态、疼痛程度等，及时发现潜在的护理风险。</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观察病情变化</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注意患者的行为举止、情绪变化等，判断是否存在自伤、自杀、跌倒等风险。</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观察患者行为</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临床表现观察法</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护理流程图</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绘制详细的护理流程图，包括各个护理环节的操作步骤和注意事项，帮助护理人员全面了解患者的护理过程，从而识别潜在的风险点。</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流程图分析</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通过对流程图的分析，找出可能导致风险发生的环节和因素，制定相应的预防措施。</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2500" r="125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流程图分析法</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t="9766" b="9766"/>
          <a:stretch>
            <a:fillRect/>
          </a:stretch>
        </p:blipFill>
        <p:spPr>
          <a:xfrm>
            <a:off x="740688" y="1168478"/>
            <a:ext cx="3679824" cy="4906432"/>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历史案例分析</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收集和分析历史上发生的类似护理风险事件，总结其发生原因和教训，为今后的护理工作提供借鉴。</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实时案例分析</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对正在发生的护理风险事件进行实时分析，找出问题所在并立即采取相应措施，防止事态扩大。同时，将实时案例纳入历史案例库，不断完善和丰富案例分析资源。</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案例分析法</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812" y="1067255"/>
            <a:ext cx="12205122" cy="3616657"/>
          </a:xfrm>
          <a:prstGeom prst="rect">
            <a:avLst/>
          </a:prstGeom>
          <a:solidFill>
            <a:srgbClr val="1E242F">
              <a:alpha val="37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562455" y="2990347"/>
            <a:ext cx="9434404" cy="11045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alpha val="100000"/>
                  </a:schemeClr>
                </a:solidFill>
                <a:latin typeface="Microsoft Yahei"/>
                <a:ea typeface="Microsoft Yahei"/>
                <a:cs typeface="Microsoft Yahei"/>
              </a:rPr>
              <a:t>护理风险预防措施</a:t>
            </a:r>
          </a:p>
        </p:txBody>
      </p:sp>
      <p:sp>
        <p:nvSpPr>
          <p:cNvPr id="4" name="TextBox 4"/>
          <p:cNvSpPr txBox="1"/>
          <p:nvPr/>
        </p:nvSpPr>
        <p:spPr>
          <a:xfrm>
            <a:off x="562455" y="1656300"/>
            <a:ext cx="7680985"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chemeClr val="dk1">
                    <a:alpha val="100000"/>
                  </a:schemeClr>
                </a:solidFill>
                <a:latin typeface="Microsoft Yahei"/>
                <a:ea typeface="Microsoft Yahei"/>
                <a:cs typeface="Microsoft Yahei"/>
              </a:rPr>
              <a:t>03</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14542" r="14542"/>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定期进行护理安全培训</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提高护理人员对安全管理制度的认知和执行力，降低护理风险。</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制定完善的护理安全管理制度</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包括护理风险评估、报告、处理及持续改进等环节，确保各项工作有章可循。</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成立护理安全管理小组</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负责护理安全工作的监督、检查、指导及评价，确保制度的有效执行。</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建立健全护理安全管理制度</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提升专业技能水平</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定期组织护理技能培训，提高护理人员应对突发事件和复杂情况的能力。</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鼓励护理人员主动报告风险</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建立激励机制，鼓励护理人员积极发现和报告潜在风险，以便及时采取措施加以防范。</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加强风险意识教育</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通过案例分析、经验分享等方式，提高护理人员对潜在风险的警觉性。</a:t>
            </a:r>
          </a:p>
        </p:txBody>
      </p:sp>
      <p:pic>
        <p:nvPicPr>
          <p:cNvPr id="10" name="Picture 10"/>
          <p:cNvPicPr>
            <a:picLocks noChangeAspect="1"/>
          </p:cNvPicPr>
          <p:nvPr/>
        </p:nvPicPr>
        <p:blipFill>
          <a:blip r:embed="rId2"/>
          <a:stretch>
            <a:fillRect/>
          </a:stretch>
        </p:blipFill>
        <p:spPr>
          <a:xfrm>
            <a:off x="869006" y="1293634"/>
            <a:ext cx="4563025"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提高护理人员风险意识与技能</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70591"/>
            <a:ext cx="5783287" cy="1172718"/>
            <a:chOff x="5982796" y="3170591"/>
            <a:chExt cx="5783287" cy="1172718"/>
          </a:xfrm>
        </p:grpSpPr>
        <p:sp>
          <p:nvSpPr>
            <p:cNvPr id="3" name="TextBox 3"/>
            <p:cNvSpPr txBox="1"/>
            <p:nvPr/>
          </p:nvSpPr>
          <p:spPr>
            <a:xfrm>
              <a:off x="5982796" y="3170591"/>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加强护患沟通</a:t>
              </a:r>
            </a:p>
          </p:txBody>
        </p:sp>
        <p:sp>
          <p:nvSpPr>
            <p:cNvPr id="4" name="TextBox 4"/>
            <p:cNvSpPr txBox="1"/>
            <p:nvPr/>
          </p:nvSpPr>
          <p:spPr>
            <a:xfrm>
              <a:off x="5982796" y="3641126"/>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建立良好的护患关系，及时了解患者需求和意见，减少因沟通不畅导致的风险。</a:t>
              </a:r>
            </a:p>
          </p:txBody>
        </p:sp>
      </p:grpSp>
      <p:grpSp>
        <p:nvGrpSpPr>
          <p:cNvPr id="5" name="Group 5"/>
          <p:cNvGrpSpPr/>
          <p:nvPr/>
        </p:nvGrpSpPr>
        <p:grpSpPr>
          <a:xfrm>
            <a:off x="5982796" y="4823246"/>
            <a:ext cx="5783287" cy="1172718"/>
            <a:chOff x="5982796" y="4823246"/>
            <a:chExt cx="5783287" cy="1172718"/>
          </a:xfrm>
        </p:grpSpPr>
        <p:sp>
          <p:nvSpPr>
            <p:cNvPr id="6" name="TextBox 6"/>
            <p:cNvSpPr txBox="1"/>
            <p:nvPr/>
          </p:nvSpPr>
          <p:spPr>
            <a:xfrm>
              <a:off x="5982796" y="4823246"/>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鼓励患者参与安全管理</a:t>
              </a:r>
            </a:p>
          </p:txBody>
        </p:sp>
        <p:sp>
          <p:nvSpPr>
            <p:cNvPr id="7" name="TextBox 7"/>
            <p:cNvSpPr txBox="1"/>
            <p:nvPr/>
          </p:nvSpPr>
          <p:spPr>
            <a:xfrm>
              <a:off x="5982796" y="5293781"/>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鼓励患者及其家属参与护理安全管理工作，共同维护患者的安全。</a:t>
              </a:r>
            </a:p>
          </p:txBody>
        </p:sp>
      </p:grpSp>
      <p:sp>
        <p:nvSpPr>
          <p:cNvPr id="8" name="AutoShape 8"/>
          <p:cNvSpPr/>
          <p:nvPr/>
        </p:nvSpPr>
        <p:spPr>
          <a:xfrm>
            <a:off x="4805646" y="4913047"/>
            <a:ext cx="810236" cy="8102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9" name="Group 9"/>
          <p:cNvGrpSpPr/>
          <p:nvPr/>
        </p:nvGrpSpPr>
        <p:grpSpPr>
          <a:xfrm>
            <a:off x="5982796" y="1521950"/>
            <a:ext cx="5687135" cy="1172718"/>
            <a:chOff x="5982796" y="1521950"/>
            <a:chExt cx="5687135" cy="1172718"/>
          </a:xfrm>
        </p:grpSpPr>
        <p:sp>
          <p:nvSpPr>
            <p:cNvPr id="10" name="TextBox 10"/>
            <p:cNvSpPr txBox="1"/>
            <p:nvPr/>
          </p:nvSpPr>
          <p:spPr>
            <a:xfrm>
              <a:off x="5982796" y="152195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开展患者安全教育</a:t>
              </a:r>
            </a:p>
          </p:txBody>
        </p:sp>
        <p:sp>
          <p:nvSpPr>
            <p:cNvPr id="11" name="TextBox 11"/>
            <p:cNvSpPr txBox="1"/>
            <p:nvPr/>
          </p:nvSpPr>
          <p:spPr>
            <a:xfrm>
              <a:off x="5982796" y="1992485"/>
              <a:ext cx="5687135"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向患者及其家属普及安全知识，提高其自我防范意识。</a:t>
              </a:r>
            </a:p>
          </p:txBody>
        </p:sp>
      </p:grpSp>
      <p:sp>
        <p:nvSpPr>
          <p:cNvPr id="12" name="AutoShape 12"/>
          <p:cNvSpPr/>
          <p:nvPr/>
        </p:nvSpPr>
        <p:spPr>
          <a:xfrm>
            <a:off x="4805646" y="3272584"/>
            <a:ext cx="810236" cy="8102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805646" y="1611485"/>
            <a:ext cx="810236" cy="8102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41457" y="1735931"/>
            <a:ext cx="3722789" cy="3981079"/>
          </a:xfrm>
          <a:prstGeom prst="rect">
            <a:avLst/>
          </a:prstGeom>
          <a:solidFill>
            <a:schemeClr val="accent1">
              <a:alpha val="9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5014447" y="3486249"/>
            <a:ext cx="391670" cy="391670"/>
          </a:xfrm>
          <a:custGeom>
            <a:rect l="l" t="t" r="r" b="b"/>
            <a:pathLst>
              <a:path w="304800" h="304800">
                <a:moveTo>
                  <a:pt x="288693" y="85468"/>
                </a:moveTo>
                <a:lnTo>
                  <a:pt x="193700" y="180461"/>
                </a:lnTo>
                <a:lnTo>
                  <a:pt x="301971" y="180461"/>
                </a:lnTo>
                <a:cubicBezTo>
                  <a:pt x="303686" y="171298"/>
                  <a:pt x="304800" y="162001"/>
                  <a:pt x="304800" y="152400"/>
                </a:cubicBezTo>
                <a:cubicBezTo>
                  <a:pt x="304800" y="128273"/>
                  <a:pt x="298694" y="105747"/>
                  <a:pt x="288693" y="85468"/>
                </a:cubicBezTo>
                <a:close/>
                <a:moveTo>
                  <a:pt x="200549" y="145161"/>
                </a:moveTo>
                <a:lnTo>
                  <a:pt x="278682" y="67066"/>
                </a:lnTo>
                <a:cubicBezTo>
                  <a:pt x="260080" y="39643"/>
                  <a:pt x="232543" y="19241"/>
                  <a:pt x="200549" y="8525"/>
                </a:cubicBezTo>
                <a:lnTo>
                  <a:pt x="200549" y="145161"/>
                </a:lnTo>
                <a:close/>
                <a:moveTo>
                  <a:pt x="159525" y="200549"/>
                </a:moveTo>
                <a:lnTo>
                  <a:pt x="237677" y="278721"/>
                </a:lnTo>
                <a:cubicBezTo>
                  <a:pt x="265138" y="260156"/>
                  <a:pt x="285560" y="232581"/>
                  <a:pt x="296275" y="200549"/>
                </a:cubicBezTo>
                <a:lnTo>
                  <a:pt x="159525" y="200549"/>
                </a:lnTo>
                <a:close/>
                <a:moveTo>
                  <a:pt x="180432" y="111862"/>
                </a:moveTo>
                <a:lnTo>
                  <a:pt x="180432" y="2829"/>
                </a:lnTo>
                <a:cubicBezTo>
                  <a:pt x="171317" y="1133"/>
                  <a:pt x="162001" y="0"/>
                  <a:pt x="152400" y="0"/>
                </a:cubicBezTo>
                <a:cubicBezTo>
                  <a:pt x="128064" y="0"/>
                  <a:pt x="105366" y="6229"/>
                  <a:pt x="84963" y="16393"/>
                </a:cubicBezTo>
                <a:lnTo>
                  <a:pt x="180432" y="111862"/>
                </a:lnTo>
                <a:close/>
                <a:moveTo>
                  <a:pt x="124368" y="193853"/>
                </a:moveTo>
                <a:lnTo>
                  <a:pt x="124368" y="301981"/>
                </a:lnTo>
                <a:cubicBezTo>
                  <a:pt x="133483" y="303686"/>
                  <a:pt x="142799" y="304800"/>
                  <a:pt x="152400" y="304800"/>
                </a:cubicBezTo>
                <a:cubicBezTo>
                  <a:pt x="176508" y="304800"/>
                  <a:pt x="198987" y="298694"/>
                  <a:pt x="219266" y="288722"/>
                </a:cubicBezTo>
                <a:lnTo>
                  <a:pt x="124368" y="193853"/>
                </a:lnTo>
                <a:close/>
                <a:moveTo>
                  <a:pt x="104232" y="159763"/>
                </a:moveTo>
                <a:lnTo>
                  <a:pt x="26194" y="237792"/>
                </a:lnTo>
                <a:cubicBezTo>
                  <a:pt x="44758" y="265176"/>
                  <a:pt x="72276" y="285569"/>
                  <a:pt x="104232" y="296285"/>
                </a:cubicBezTo>
                <a:lnTo>
                  <a:pt x="104232" y="159763"/>
                </a:lnTo>
                <a:close/>
                <a:moveTo>
                  <a:pt x="2829" y="124368"/>
                </a:moveTo>
                <a:cubicBezTo>
                  <a:pt x="1133" y="133483"/>
                  <a:pt x="0" y="142799"/>
                  <a:pt x="0" y="152400"/>
                </a:cubicBezTo>
                <a:cubicBezTo>
                  <a:pt x="0" y="176584"/>
                  <a:pt x="6144" y="199130"/>
                  <a:pt x="16145" y="219408"/>
                </a:cubicBezTo>
                <a:lnTo>
                  <a:pt x="111195" y="124358"/>
                </a:lnTo>
                <a:lnTo>
                  <a:pt x="2829" y="124358"/>
                </a:lnTo>
                <a:close/>
                <a:moveTo>
                  <a:pt x="66637" y="26489"/>
                </a:moveTo>
                <a:cubicBezTo>
                  <a:pt x="39443" y="45053"/>
                  <a:pt x="19183" y="72428"/>
                  <a:pt x="8525" y="104232"/>
                </a:cubicBezTo>
                <a:lnTo>
                  <a:pt x="144389" y="104232"/>
                </a:lnTo>
                <a:lnTo>
                  <a:pt x="66637" y="2648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14447" y="1795508"/>
            <a:ext cx="391670" cy="39167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5026640" y="5128951"/>
            <a:ext cx="378428" cy="378428"/>
          </a:xfrm>
          <a:custGeom>
            <a:rect l="l" t="t" r="r" b="b"/>
            <a:pathLst>
              <a:path w="304800" h="304800">
                <a:moveTo>
                  <a:pt x="209550" y="0"/>
                </a:moveTo>
                <a:cubicBezTo>
                  <a:pt x="156943" y="0"/>
                  <a:pt x="114300" y="42643"/>
                  <a:pt x="114300" y="95250"/>
                </a:cubicBezTo>
                <a:cubicBezTo>
                  <a:pt x="114300" y="101213"/>
                  <a:pt x="114852" y="107042"/>
                  <a:pt x="115900" y="112700"/>
                </a:cubicBezTo>
                <a:lnTo>
                  <a:pt x="0" y="228600"/>
                </a:lnTo>
                <a:lnTo>
                  <a:pt x="0" y="285750"/>
                </a:lnTo>
                <a:cubicBezTo>
                  <a:pt x="0" y="296275"/>
                  <a:pt x="8525" y="304800"/>
                  <a:pt x="19050" y="304800"/>
                </a:cubicBezTo>
                <a:lnTo>
                  <a:pt x="38100" y="304800"/>
                </a:lnTo>
                <a:lnTo>
                  <a:pt x="38100" y="285750"/>
                </a:lnTo>
                <a:lnTo>
                  <a:pt x="76200" y="285750"/>
                </a:lnTo>
                <a:lnTo>
                  <a:pt x="76200" y="247650"/>
                </a:lnTo>
                <a:lnTo>
                  <a:pt x="114300" y="247650"/>
                </a:lnTo>
                <a:lnTo>
                  <a:pt x="114300" y="209550"/>
                </a:lnTo>
                <a:lnTo>
                  <a:pt x="152400" y="209550"/>
                </a:lnTo>
                <a:lnTo>
                  <a:pt x="177117" y="184833"/>
                </a:lnTo>
                <a:cubicBezTo>
                  <a:pt x="187242" y="188500"/>
                  <a:pt x="198158" y="190500"/>
                  <a:pt x="209550" y="190500"/>
                </a:cubicBezTo>
                <a:cubicBezTo>
                  <a:pt x="262157" y="190500"/>
                  <a:pt x="304800" y="147857"/>
                  <a:pt x="304800" y="95250"/>
                </a:cubicBezTo>
                <a:cubicBezTo>
                  <a:pt x="304800" y="42643"/>
                  <a:pt x="262157" y="0"/>
                  <a:pt x="209550" y="0"/>
                </a:cubicBezTo>
                <a:close/>
                <a:moveTo>
                  <a:pt x="238087" y="95288"/>
                </a:moveTo>
                <a:cubicBezTo>
                  <a:pt x="222304" y="95288"/>
                  <a:pt x="209512" y="82496"/>
                  <a:pt x="209512" y="66713"/>
                </a:cubicBezTo>
                <a:cubicBezTo>
                  <a:pt x="209512" y="50930"/>
                  <a:pt x="222304" y="38138"/>
                  <a:pt x="238087" y="38138"/>
                </a:cubicBezTo>
                <a:cubicBezTo>
                  <a:pt x="253870" y="38138"/>
                  <a:pt x="266662" y="50930"/>
                  <a:pt x="266662" y="66713"/>
                </a:cubicBezTo>
                <a:cubicBezTo>
                  <a:pt x="266662" y="82496"/>
                  <a:pt x="253870" y="95288"/>
                  <a:pt x="238087" y="95288"/>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8" name="Picture 18"/>
          <p:cNvPicPr>
            <a:picLocks noChangeAspect="1"/>
          </p:cNvPicPr>
          <p:nvPr/>
        </p:nvPicPr>
        <p:blipFill>
          <a:blip r:embed="rId2">
            <a:alphaModFix/>
          </a:blip>
          <a:srcRect t="694" b="694"/>
          <a:stretch>
            <a:fillRect/>
          </a:stretch>
        </p:blipFill>
        <p:spPr>
          <a:xfrm>
            <a:off x="641457" y="1883900"/>
            <a:ext cx="3722789" cy="3671085"/>
          </a:xfrm>
          <a:prstGeom prst="rect">
            <a:avLst/>
          </a:prstGeom>
        </p:spPr>
      </p:pic>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加强患者安全教育及沟通</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tretch>
            <a:fillRect/>
          </a:stretch>
        </p:blipFill>
        <p:spPr>
          <a:xfrm>
            <a:off x="7092557"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简化繁琐的工作流程，提高工作效率和准确性，减少因工作失误导致的风险。</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优化护理工作流程</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根据工作需求和人员能力，合理配置护理人力资源和物资资源，确保各项工作的顺利开展。</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合理配置护理资源</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积极引进先进的护理技术和设备，提高护理工作的科技含量和安全性。</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引入先进的护理技术和设备</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优化护理工作流程与资源配置</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https://d.book118.com/458027012015006032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7F7F7"/>
      </a:dk1>
      <a:lt1>
        <a:srgbClr val="000000"/>
      </a:lt1>
      <a:dk2>
        <a:srgbClr val="FFFFFF"/>
      </a:dk2>
      <a:lt2>
        <a:srgbClr val="000000"/>
      </a:lt2>
      <a:accent1>
        <a:srgbClr val="8C8C8C"/>
      </a:accent1>
      <a:accent2>
        <a:srgbClr val="A8A8A8"/>
      </a:accent2>
      <a:accent3>
        <a:srgbClr val="7B7B7B"/>
      </a:accent3>
      <a:accent4>
        <a:srgbClr val="515151"/>
      </a:accent4>
      <a:accent5>
        <a:srgbClr val="60727F"/>
      </a:accent5>
      <a:accent6>
        <a:srgbClr val="444444"/>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93</Paragraphs>
  <Slides>16</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16</vt:i4>
      </vt:variant>
    </vt:vector>
  </HeadingPairs>
  <TitlesOfParts>
    <vt:vector baseType="lpstr" size="20">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2024-09-09T08:50:20.739</cp:lastPrinted>
  <dcterms:created xsi:type="dcterms:W3CDTF">2024-09-09T00:50:20Z</dcterms:created>
  <dcterms:modified xsi:type="dcterms:W3CDTF">2024-09-09T00:50:22Z</dcterms:modified>
</cp:coreProperties>
</file>