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290A0BE-92F7-40E6-9D70-94AD4E7807D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6A4B0B0-454B-49DE-A928-ADD25F93969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6DF8473-B85D-4504-9342-A5DD090F8D8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705D60B-7466-4C20-AF55-4C04CEE03C3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F3F9BEC-50E0-4AB2-9B28-15337EE03B5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E067AC8-81FD-4695-B7EB-DC6B52985D8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6ADEB9F-5BB1-4BAB-A452-BBC30B3D374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C665B7C-C1FB-4F01-9ADD-0B02D4FCB77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067A969-841E-4A66-AE4B-09D2BFEE412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F3F023E-D777-4D1F-A4E8-45BB6E11181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4045768-369D-4426-A643-B5E4C42B88D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58027114064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249023" y="2622666"/>
            <a:ext cx="7693954" cy="929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950" b="1">
                <a:solidFill>
                  <a:schemeClr val="accent3">
                    <a:alpha val="100000"/>
                  </a:schemeClr>
                </a:solidFill>
                <a:latin typeface="Microsoft Yahei"/>
                <a:ea typeface="Microsoft Yahei"/>
                <a:cs typeface="Microsoft Yahei"/>
              </a:rPr>
              <a:t>管理学教案组织结构课件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cxnSp>
        <p:nvCxnSpPr>
          <p:cNvPr id="3" name="Connector 3"/>
          <p:cNvCxnSpPr/>
          <p:nvPr/>
        </p:nvCxnSpPr>
        <p:spPr>
          <a:xfrm>
            <a:off x="4764564" y="833217"/>
            <a:ext cx="5248275" cy="0"/>
          </a:xfrm>
          <a:prstGeom prst="line">
            <a:avLst/>
          </a:prstGeom>
          <a:ln w="6350">
            <a:solidFill>
              <a:schemeClr val="accent3"/>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AutoShape 4"/>
          <p:cNvSpPr/>
          <p:nvPr/>
        </p:nvSpPr>
        <p:spPr>
          <a:xfrm>
            <a:off x="887096" y="833217"/>
            <a:ext cx="1851660" cy="76835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5700" b="1">
                <a:solidFill>
                  <a:schemeClr val="accent3">
                    <a:alpha val="100000"/>
                  </a:schemeClr>
                </a:solidFill>
                <a:latin typeface="微软雅黑"/>
                <a:ea typeface="微软雅黑"/>
                <a:cs typeface="微软雅黑"/>
              </a:rPr>
              <a:t>目录</a:t>
            </a:r>
            <a:endParaRPr lang="en-US" sz="1100"/>
          </a:p>
        </p:txBody>
      </p:sp>
      <p:sp>
        <p:nvSpPr>
          <p:cNvPr id="5" name="AutoShape 5"/>
          <p:cNvSpPr/>
          <p:nvPr/>
        </p:nvSpPr>
        <p:spPr>
          <a:xfrm>
            <a:off x="887095" y="1677767"/>
            <a:ext cx="1851660" cy="36830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800">
                <a:solidFill>
                  <a:schemeClr val="accent3">
                    <a:alpha val="58999"/>
                  </a:schemeClr>
                </a:solidFill>
                <a:latin typeface="Arial"/>
                <a:ea typeface="Arial"/>
                <a:cs typeface="Arial"/>
              </a:rPr>
              <a:t>CONTENTS</a:t>
            </a:r>
            <a:endParaRPr lang="en-US" sz="1100"/>
          </a:p>
        </p:txBody>
      </p:sp>
      <p:sp>
        <p:nvSpPr>
          <p:cNvPr id="6" name="AutoShape 6"/>
          <p:cNvSpPr/>
          <p:nvPr/>
        </p:nvSpPr>
        <p:spPr>
          <a:xfrm>
            <a:off x="2897505" y="955137"/>
            <a:ext cx="76200" cy="922655"/>
          </a:xfrm>
          <a:prstGeom prst="rect">
            <a:avLst/>
          </a:prstGeom>
          <a:solidFill>
            <a:schemeClr val="dk1">
              <a:lumMod val="75000"/>
              <a:lumOff val="2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2933375" y="964933"/>
            <a:ext cx="13178" cy="922438"/>
          </a:xfrm>
          <a:prstGeom prst="line">
            <a:avLst/>
          </a:prstGeom>
          <a:ln w="76200">
            <a:solidFill>
              <a:schemeClr val="accent3">
                <a:lumMod val="75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8" name="TextBox 8"/>
          <p:cNvSpPr txBox="1"/>
          <p:nvPr/>
        </p:nvSpPr>
        <p:spPr>
          <a:xfrm>
            <a:off x="4701326" y="1027968"/>
            <a:ext cx="6840855" cy="49968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组织结构概述</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部门化</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层级设计</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职权配置</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人员配备</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组织变革与发展趋势</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01</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组织结构概述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916305" y="3823335"/>
            <a:ext cx="0" cy="864235"/>
          </a:xfrm>
          <a:prstGeom prst="line">
            <a:avLst/>
          </a:prstGeom>
          <a:ln w="2540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3" name="Connector 3"/>
          <p:cNvCxnSpPr/>
          <p:nvPr/>
        </p:nvCxnSpPr>
        <p:spPr>
          <a:xfrm flipH="1" flipV="1">
            <a:off x="3601085" y="2314575"/>
            <a:ext cx="0" cy="1369695"/>
          </a:xfrm>
          <a:prstGeom prst="line">
            <a:avLst/>
          </a:prstGeom>
          <a:ln w="2540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8928735" y="2314575"/>
            <a:ext cx="0" cy="1369695"/>
          </a:xfrm>
          <a:prstGeom prst="line">
            <a:avLst/>
          </a:prstGeom>
          <a:ln w="25400">
            <a:solidFill>
              <a:schemeClr val="accent4"/>
            </a:solidFill>
            <a:prstDash val="dash"/>
            <a:headEnd type="none"/>
            <a:tailEnd type="none"/>
          </a:ln>
        </p:spPr>
        <p:style>
          <a:lnRef idx="0">
            <a:schemeClr val="accent4"/>
          </a:lnRef>
          <a:fillRef idx="1">
            <a:schemeClr val="accent4"/>
          </a:fillRef>
          <a:effectRef idx="0">
            <a:schemeClr val="accent4"/>
          </a:effectRef>
          <a:fontRef idx="minor">
            <a:schemeClr val="lt1"/>
          </a:fontRef>
        </p:style>
      </p:cxnSp>
      <p:cxnSp>
        <p:nvCxnSpPr>
          <p:cNvPr id="5" name="Connector 5"/>
          <p:cNvCxnSpPr/>
          <p:nvPr/>
        </p:nvCxnSpPr>
        <p:spPr>
          <a:xfrm flipH="1">
            <a:off x="6288405" y="3823335"/>
            <a:ext cx="0" cy="864235"/>
          </a:xfrm>
          <a:prstGeom prst="line">
            <a:avLst/>
          </a:prstGeom>
          <a:ln w="25400">
            <a:solidFill>
              <a:schemeClr val="accent3"/>
            </a:solidFill>
            <a:prstDash val="dash"/>
            <a:headEnd type="none"/>
            <a:tailEnd type="none"/>
          </a:ln>
        </p:spPr>
        <p:style>
          <a:lnRef idx="0">
            <a:schemeClr val="accent3"/>
          </a:lnRef>
          <a:fillRef idx="1">
            <a:schemeClr val="accent3"/>
          </a:fillRef>
          <a:effectRef idx="0">
            <a:schemeClr val="accent3"/>
          </a:effectRef>
          <a:fontRef idx="minor">
            <a:schemeClr val="lt1"/>
          </a:fontRef>
        </p:style>
      </p:cxnSp>
      <p:sp>
        <p:nvSpPr>
          <p:cNvPr id="6" name="AutoShape 6"/>
          <p:cNvSpPr/>
          <p:nvPr/>
        </p:nvSpPr>
        <p:spPr>
          <a:xfrm>
            <a:off x="805180" y="4687570"/>
            <a:ext cx="222250" cy="222250"/>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17855" y="3538586"/>
            <a:ext cx="2908375" cy="577215"/>
          </a:xfrm>
          <a:custGeom>
            <a:rect l="l" t="t" r="r" b="b"/>
            <a:pathLst>
              <a:path w="2908375" h="577215">
                <a:moveTo>
                  <a:pt x="2620395" y="0"/>
                </a:moveTo>
                <a:lnTo>
                  <a:pt x="2908375" y="287973"/>
                </a:lnTo>
                <a:lnTo>
                  <a:pt x="2620395" y="575945"/>
                </a:lnTo>
                <a:lnTo>
                  <a:pt x="2620078" y="575628"/>
                </a:lnTo>
                <a:lnTo>
                  <a:pt x="2620078" y="577215"/>
                </a:lnTo>
                <a:lnTo>
                  <a:pt x="298458" y="577215"/>
                </a:lnTo>
                <a:lnTo>
                  <a:pt x="298458" y="576580"/>
                </a:lnTo>
                <a:lnTo>
                  <a:pt x="0" y="576580"/>
                </a:lnTo>
                <a:lnTo>
                  <a:pt x="288050" y="288608"/>
                </a:lnTo>
                <a:lnTo>
                  <a:pt x="0" y="635"/>
                </a:lnTo>
                <a:lnTo>
                  <a:pt x="344814" y="635"/>
                </a:lnTo>
                <a:lnTo>
                  <a:pt x="344814" y="1270"/>
                </a:lnTo>
                <a:lnTo>
                  <a:pt x="2619125" y="127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67114" y="3597006"/>
            <a:ext cx="1762170"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01</a:t>
            </a:r>
            <a:endParaRPr lang="en-US" sz="1100"/>
          </a:p>
        </p:txBody>
      </p:sp>
      <p:sp>
        <p:nvSpPr>
          <p:cNvPr id="9" name="Freeform 9"/>
          <p:cNvSpPr/>
          <p:nvPr/>
        </p:nvSpPr>
        <p:spPr>
          <a:xfrm>
            <a:off x="3302709" y="3538586"/>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2" y="288608"/>
                </a:lnTo>
                <a:lnTo>
                  <a:pt x="0" y="635"/>
                </a:lnTo>
                <a:lnTo>
                  <a:pt x="344805" y="635"/>
                </a:lnTo>
                <a:lnTo>
                  <a:pt x="344805" y="1270"/>
                </a:lnTo>
                <a:lnTo>
                  <a:pt x="2619058" y="127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651960" y="3596371"/>
            <a:ext cx="1762125"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02</a:t>
            </a:r>
            <a:endParaRPr lang="en-US" sz="1100"/>
          </a:p>
        </p:txBody>
      </p:sp>
      <p:sp>
        <p:nvSpPr>
          <p:cNvPr id="11" name="Freeform 11"/>
          <p:cNvSpPr/>
          <p:nvPr/>
        </p:nvSpPr>
        <p:spPr>
          <a:xfrm>
            <a:off x="5987489" y="3538586"/>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2" y="288608"/>
                </a:lnTo>
                <a:lnTo>
                  <a:pt x="0" y="635"/>
                </a:lnTo>
                <a:lnTo>
                  <a:pt x="344805" y="635"/>
                </a:lnTo>
                <a:lnTo>
                  <a:pt x="344805" y="1270"/>
                </a:lnTo>
                <a:lnTo>
                  <a:pt x="2619058" y="127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336740" y="3596371"/>
            <a:ext cx="1762125"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03</a:t>
            </a:r>
            <a:endParaRPr lang="en-US" sz="1100"/>
          </a:p>
        </p:txBody>
      </p:sp>
      <p:sp>
        <p:nvSpPr>
          <p:cNvPr id="13" name="Freeform 13"/>
          <p:cNvSpPr/>
          <p:nvPr/>
        </p:nvSpPr>
        <p:spPr>
          <a:xfrm>
            <a:off x="8672269" y="3537951"/>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3" y="288608"/>
                </a:lnTo>
                <a:lnTo>
                  <a:pt x="0" y="635"/>
                </a:lnTo>
                <a:lnTo>
                  <a:pt x="344805" y="635"/>
                </a:lnTo>
                <a:lnTo>
                  <a:pt x="344805" y="1270"/>
                </a:lnTo>
                <a:lnTo>
                  <a:pt x="2619058" y="1270"/>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21520" y="3595736"/>
            <a:ext cx="1762125"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04</a:t>
            </a:r>
            <a:endParaRPr lang="en-US" sz="1100"/>
          </a:p>
        </p:txBody>
      </p:sp>
      <p:sp>
        <p:nvSpPr>
          <p:cNvPr id="15" name="AutoShape 15"/>
          <p:cNvSpPr/>
          <p:nvPr/>
        </p:nvSpPr>
        <p:spPr>
          <a:xfrm rot="10800000">
            <a:off x="3489960" y="2092325"/>
            <a:ext cx="222250" cy="222250"/>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rot="10800000">
            <a:off x="8817610" y="2092325"/>
            <a:ext cx="222250" cy="222250"/>
          </a:xfrm>
          <a:prstGeom prst="diamond">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177280" y="4687570"/>
            <a:ext cx="222250" cy="222250"/>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1098102" y="4213433"/>
            <a:ext cx="184785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定义</a:t>
            </a:r>
          </a:p>
        </p:txBody>
      </p:sp>
      <p:sp>
        <p:nvSpPr>
          <p:cNvPr id="19" name="TextBox 19"/>
          <p:cNvSpPr txBox="1"/>
          <p:nvPr/>
        </p:nvSpPr>
        <p:spPr>
          <a:xfrm>
            <a:off x="3808730" y="1625600"/>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分工与协作</a:t>
            </a:r>
          </a:p>
        </p:txBody>
      </p:sp>
      <p:sp>
        <p:nvSpPr>
          <p:cNvPr id="20" name="TextBox 20"/>
          <p:cNvSpPr txBox="1"/>
          <p:nvPr/>
        </p:nvSpPr>
        <p:spPr>
          <a:xfrm>
            <a:off x="6398651" y="4213433"/>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权力与责任分配</a:t>
            </a:r>
          </a:p>
        </p:txBody>
      </p:sp>
      <p:sp>
        <p:nvSpPr>
          <p:cNvPr id="21" name="TextBox 21"/>
          <p:cNvSpPr txBox="1"/>
          <p:nvPr/>
        </p:nvSpPr>
        <p:spPr>
          <a:xfrm>
            <a:off x="9083432" y="1625600"/>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5">
                    <a:alpha val="100000"/>
                  </a:schemeClr>
                </a:solidFill>
                <a:latin typeface="Microsoft Yahei"/>
                <a:ea typeface="Microsoft Yahei"/>
                <a:cs typeface="Microsoft Yahei"/>
              </a:rPr>
              <a:t>信息沟通</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定义与功能</a:t>
              </a:r>
            </a:p>
          </p:txBody>
        </p:sp>
      </p:grpSp>
      <p:sp>
        <p:nvSpPr>
          <p:cNvPr id="44" name="TextBox 44"/>
          <p:cNvSpPr txBox="1"/>
          <p:nvPr/>
        </p:nvSpPr>
        <p:spPr>
          <a:xfrm>
            <a:off x="1092835" y="4551961"/>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组织结构是一个组织内各构成部分或各个部分间所确立的关系形式。</a:t>
            </a:r>
          </a:p>
        </p:txBody>
      </p:sp>
      <p:sp>
        <p:nvSpPr>
          <p:cNvPr id="45" name="TextBox 45"/>
          <p:cNvSpPr txBox="1"/>
          <p:nvPr/>
        </p:nvSpPr>
        <p:spPr>
          <a:xfrm>
            <a:off x="3808730" y="1992540"/>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通过组织结构，将整体任务分解为不同岗位和部门的子任务，实现专业化分工和高效协作。</a:t>
            </a:r>
          </a:p>
        </p:txBody>
      </p:sp>
      <p:sp>
        <p:nvSpPr>
          <p:cNvPr id="46" name="TextBox 46"/>
          <p:cNvSpPr txBox="1"/>
          <p:nvPr/>
        </p:nvSpPr>
        <p:spPr>
          <a:xfrm>
            <a:off x="9138115" y="1992540"/>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建立畅通的沟通渠道，确保组织内外信息的及时、准确传递，提高决策效率和响应速度。</a:t>
            </a:r>
          </a:p>
        </p:txBody>
      </p:sp>
      <p:sp>
        <p:nvSpPr>
          <p:cNvPr id="47" name="TextBox 47"/>
          <p:cNvSpPr txBox="1"/>
          <p:nvPr/>
        </p:nvSpPr>
        <p:spPr>
          <a:xfrm>
            <a:off x="6430720" y="4551961"/>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明确各级管理者和员工的权力和责任，确保组织决策和行动的一致性和有效性。</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298153" y="3371015"/>
            <a:ext cx="1597488" cy="1597488"/>
          </a:xfrm>
          <a:custGeom>
            <a:rect l="l" t="t" r="r" b="b"/>
            <a:pathLst>
              <a:path w="890" h="890">
                <a:moveTo>
                  <a:pt x="0" y="445"/>
                </a:moveTo>
                <a:lnTo>
                  <a:pt x="445" y="0"/>
                </a:lnTo>
                <a:lnTo>
                  <a:pt x="890" y="445"/>
                </a:lnTo>
                <a:lnTo>
                  <a:pt x="445" y="890"/>
                </a:lnTo>
                <a:lnTo>
                  <a:pt x="0" y="445"/>
                </a:lnTo>
                <a:close/>
              </a:path>
            </a:pathLst>
          </a:custGeom>
          <a:solidFill>
            <a:schemeClr val="accent3">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 name="Freeform 3"/>
          <p:cNvSpPr/>
          <p:nvPr/>
        </p:nvSpPr>
        <p:spPr>
          <a:xfrm>
            <a:off x="4434792" y="2507653"/>
            <a:ext cx="1597488" cy="1597488"/>
          </a:xfrm>
          <a:custGeom>
            <a:rect l="l" t="t" r="r" b="b"/>
            <a:pathLst>
              <a:path w="890" h="890">
                <a:moveTo>
                  <a:pt x="0" y="445"/>
                </a:moveTo>
                <a:lnTo>
                  <a:pt x="445" y="0"/>
                </a:lnTo>
                <a:lnTo>
                  <a:pt x="890" y="445"/>
                </a:lnTo>
                <a:lnTo>
                  <a:pt x="445" y="890"/>
                </a:lnTo>
                <a:lnTo>
                  <a:pt x="0" y="445"/>
                </a:lnTo>
                <a:close/>
              </a:path>
            </a:pathLst>
          </a:custGeom>
          <a:solidFill>
            <a:schemeClr val="accent1">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 name="Freeform 4"/>
          <p:cNvSpPr/>
          <p:nvPr/>
        </p:nvSpPr>
        <p:spPr>
          <a:xfrm>
            <a:off x="6159720" y="4232582"/>
            <a:ext cx="1597488" cy="1597488"/>
          </a:xfrm>
          <a:custGeom>
            <a:rect l="l" t="t" r="r" b="b"/>
            <a:pathLst>
              <a:path w="890" h="890">
                <a:moveTo>
                  <a:pt x="0" y="445"/>
                </a:moveTo>
                <a:lnTo>
                  <a:pt x="445" y="0"/>
                </a:lnTo>
                <a:lnTo>
                  <a:pt x="890" y="445"/>
                </a:lnTo>
                <a:lnTo>
                  <a:pt x="445" y="890"/>
                </a:lnTo>
                <a:lnTo>
                  <a:pt x="0" y="445"/>
                </a:lnTo>
                <a:close/>
              </a:path>
            </a:pathLst>
          </a:custGeom>
          <a:solidFill>
            <a:schemeClr val="accent1">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5" name="Freeform 5"/>
          <p:cNvSpPr/>
          <p:nvPr/>
        </p:nvSpPr>
        <p:spPr>
          <a:xfrm>
            <a:off x="6159720" y="2507653"/>
            <a:ext cx="1597488" cy="1597488"/>
          </a:xfrm>
          <a:custGeom>
            <a:rect l="l" t="t" r="r" b="b"/>
            <a:pathLst>
              <a:path w="890" h="890">
                <a:moveTo>
                  <a:pt x="0" y="445"/>
                </a:moveTo>
                <a:lnTo>
                  <a:pt x="445" y="0"/>
                </a:lnTo>
                <a:lnTo>
                  <a:pt x="890" y="445"/>
                </a:lnTo>
                <a:lnTo>
                  <a:pt x="445" y="890"/>
                </a:lnTo>
                <a:lnTo>
                  <a:pt x="0" y="445"/>
                </a:lnTo>
                <a:close/>
              </a:path>
            </a:pathLst>
          </a:custGeom>
          <a:solidFill>
            <a:schemeClr val="accent5">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6" name="Freeform 6"/>
          <p:cNvSpPr/>
          <p:nvPr/>
        </p:nvSpPr>
        <p:spPr>
          <a:xfrm>
            <a:off x="4434792" y="4232582"/>
            <a:ext cx="1597488" cy="1597488"/>
          </a:xfrm>
          <a:custGeom>
            <a:rect l="l" t="t" r="r" b="b"/>
            <a:pathLst>
              <a:path w="890" h="890">
                <a:moveTo>
                  <a:pt x="0" y="445"/>
                </a:moveTo>
                <a:lnTo>
                  <a:pt x="445" y="0"/>
                </a:lnTo>
                <a:lnTo>
                  <a:pt x="890" y="445"/>
                </a:lnTo>
                <a:lnTo>
                  <a:pt x="445" y="890"/>
                </a:lnTo>
                <a:lnTo>
                  <a:pt x="0" y="445"/>
                </a:lnTo>
                <a:close/>
              </a:path>
            </a:pathLst>
          </a:custGeom>
          <a:solidFill>
            <a:schemeClr val="accent5">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7" name="Freeform 7"/>
          <p:cNvSpPr/>
          <p:nvPr/>
        </p:nvSpPr>
        <p:spPr>
          <a:xfrm>
            <a:off x="4988632" y="3127092"/>
            <a:ext cx="489808" cy="358610"/>
          </a:xfrm>
          <a:custGeom>
            <a:rect l="l" t="t" r="r" b="b"/>
            <a:pathLst>
              <a:path w="142" h="104">
                <a:moveTo>
                  <a:pt x="0" y="104"/>
                </a:moveTo>
                <a:cubicBezTo>
                  <a:pt x="142" y="104"/>
                  <a:pt x="142" y="104"/>
                  <a:pt x="142" y="104"/>
                </a:cubicBezTo>
                <a:cubicBezTo>
                  <a:pt x="142" y="0"/>
                  <a:pt x="142" y="0"/>
                  <a:pt x="142" y="0"/>
                </a:cubicBezTo>
                <a:cubicBezTo>
                  <a:pt x="0" y="0"/>
                  <a:pt x="0" y="0"/>
                  <a:pt x="0" y="0"/>
                </a:cubicBezTo>
                <a:lnTo>
                  <a:pt x="0" y="104"/>
                </a:lnTo>
                <a:close/>
                <a:moveTo>
                  <a:pt x="98" y="11"/>
                </a:moveTo>
                <a:cubicBezTo>
                  <a:pt x="127" y="11"/>
                  <a:pt x="127" y="11"/>
                  <a:pt x="127" y="11"/>
                </a:cubicBezTo>
                <a:cubicBezTo>
                  <a:pt x="127" y="29"/>
                  <a:pt x="127" y="29"/>
                  <a:pt x="127" y="29"/>
                </a:cubicBezTo>
                <a:cubicBezTo>
                  <a:pt x="98" y="29"/>
                  <a:pt x="98" y="29"/>
                  <a:pt x="98" y="29"/>
                </a:cubicBezTo>
                <a:lnTo>
                  <a:pt x="98" y="11"/>
                </a:lnTo>
                <a:close/>
                <a:moveTo>
                  <a:pt x="12" y="52"/>
                </a:moveTo>
                <a:cubicBezTo>
                  <a:pt x="12" y="50"/>
                  <a:pt x="13" y="49"/>
                  <a:pt x="13" y="48"/>
                </a:cubicBezTo>
                <a:cubicBezTo>
                  <a:pt x="13" y="46"/>
                  <a:pt x="13" y="45"/>
                  <a:pt x="13" y="44"/>
                </a:cubicBezTo>
                <a:cubicBezTo>
                  <a:pt x="14" y="41"/>
                  <a:pt x="15" y="38"/>
                  <a:pt x="16" y="36"/>
                </a:cubicBezTo>
                <a:cubicBezTo>
                  <a:pt x="16" y="35"/>
                  <a:pt x="17" y="34"/>
                  <a:pt x="17" y="32"/>
                </a:cubicBezTo>
                <a:cubicBezTo>
                  <a:pt x="18" y="31"/>
                  <a:pt x="19" y="30"/>
                  <a:pt x="19" y="29"/>
                </a:cubicBezTo>
                <a:cubicBezTo>
                  <a:pt x="20" y="28"/>
                  <a:pt x="21" y="27"/>
                  <a:pt x="22" y="26"/>
                </a:cubicBezTo>
                <a:cubicBezTo>
                  <a:pt x="22" y="25"/>
                  <a:pt x="23" y="24"/>
                  <a:pt x="24" y="24"/>
                </a:cubicBezTo>
                <a:cubicBezTo>
                  <a:pt x="31" y="16"/>
                  <a:pt x="42" y="11"/>
                  <a:pt x="53" y="11"/>
                </a:cubicBezTo>
                <a:cubicBezTo>
                  <a:pt x="65" y="11"/>
                  <a:pt x="76" y="16"/>
                  <a:pt x="83" y="24"/>
                </a:cubicBezTo>
                <a:cubicBezTo>
                  <a:pt x="85" y="26"/>
                  <a:pt x="86" y="27"/>
                  <a:pt x="87" y="29"/>
                </a:cubicBezTo>
                <a:cubicBezTo>
                  <a:pt x="88" y="30"/>
                  <a:pt x="88" y="31"/>
                  <a:pt x="89" y="32"/>
                </a:cubicBezTo>
                <a:cubicBezTo>
                  <a:pt x="90" y="34"/>
                  <a:pt x="90" y="35"/>
                  <a:pt x="91" y="36"/>
                </a:cubicBezTo>
                <a:cubicBezTo>
                  <a:pt x="92" y="38"/>
                  <a:pt x="93" y="41"/>
                  <a:pt x="93" y="44"/>
                </a:cubicBezTo>
                <a:cubicBezTo>
                  <a:pt x="93" y="45"/>
                  <a:pt x="94" y="46"/>
                  <a:pt x="94" y="48"/>
                </a:cubicBezTo>
                <a:cubicBezTo>
                  <a:pt x="94" y="49"/>
                  <a:pt x="94" y="50"/>
                  <a:pt x="94" y="52"/>
                </a:cubicBezTo>
                <a:cubicBezTo>
                  <a:pt x="94" y="57"/>
                  <a:pt x="93" y="62"/>
                  <a:pt x="91" y="66"/>
                </a:cubicBezTo>
                <a:cubicBezTo>
                  <a:pt x="90" y="69"/>
                  <a:pt x="89" y="72"/>
                  <a:pt x="87" y="75"/>
                </a:cubicBezTo>
                <a:cubicBezTo>
                  <a:pt x="86" y="76"/>
                  <a:pt x="85" y="78"/>
                  <a:pt x="83" y="79"/>
                </a:cubicBezTo>
                <a:cubicBezTo>
                  <a:pt x="76" y="87"/>
                  <a:pt x="65" y="93"/>
                  <a:pt x="53" y="93"/>
                </a:cubicBezTo>
                <a:cubicBezTo>
                  <a:pt x="49" y="93"/>
                  <a:pt x="45" y="92"/>
                  <a:pt x="41" y="91"/>
                </a:cubicBezTo>
                <a:cubicBezTo>
                  <a:pt x="38" y="90"/>
                  <a:pt x="35" y="88"/>
                  <a:pt x="32" y="87"/>
                </a:cubicBezTo>
                <a:cubicBezTo>
                  <a:pt x="31" y="86"/>
                  <a:pt x="30" y="85"/>
                  <a:pt x="29" y="85"/>
                </a:cubicBezTo>
                <a:cubicBezTo>
                  <a:pt x="28" y="84"/>
                  <a:pt x="28" y="84"/>
                  <a:pt x="27" y="83"/>
                </a:cubicBezTo>
                <a:cubicBezTo>
                  <a:pt x="26" y="82"/>
                  <a:pt x="25" y="82"/>
                  <a:pt x="24" y="81"/>
                </a:cubicBezTo>
                <a:cubicBezTo>
                  <a:pt x="24" y="80"/>
                  <a:pt x="23" y="79"/>
                  <a:pt x="22" y="78"/>
                </a:cubicBezTo>
                <a:cubicBezTo>
                  <a:pt x="22" y="78"/>
                  <a:pt x="21" y="77"/>
                  <a:pt x="21" y="77"/>
                </a:cubicBezTo>
                <a:cubicBezTo>
                  <a:pt x="20" y="76"/>
                  <a:pt x="20" y="75"/>
                  <a:pt x="19" y="75"/>
                </a:cubicBezTo>
                <a:cubicBezTo>
                  <a:pt x="19" y="74"/>
                  <a:pt x="18" y="72"/>
                  <a:pt x="17" y="71"/>
                </a:cubicBezTo>
                <a:cubicBezTo>
                  <a:pt x="16" y="70"/>
                  <a:pt x="16" y="68"/>
                  <a:pt x="15" y="66"/>
                </a:cubicBezTo>
                <a:cubicBezTo>
                  <a:pt x="13" y="62"/>
                  <a:pt x="12" y="57"/>
                  <a:pt x="12" y="52"/>
                </a:cubicBezTo>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707799" y="4779038"/>
            <a:ext cx="501330" cy="504577"/>
          </a:xfrm>
          <a:custGeom>
            <a:rect l="l" t="t" r="r" b="b"/>
            <a:pathLst>
              <a:path w="196" h="197">
                <a:moveTo>
                  <a:pt x="98" y="197"/>
                </a:moveTo>
                <a:cubicBezTo>
                  <a:pt x="152" y="197"/>
                  <a:pt x="196" y="153"/>
                  <a:pt x="196" y="99"/>
                </a:cubicBezTo>
                <a:cubicBezTo>
                  <a:pt x="196" y="44"/>
                  <a:pt x="152" y="0"/>
                  <a:pt x="98" y="0"/>
                </a:cubicBezTo>
                <a:cubicBezTo>
                  <a:pt x="43" y="0"/>
                  <a:pt x="0" y="44"/>
                  <a:pt x="0" y="99"/>
                </a:cubicBezTo>
                <a:cubicBezTo>
                  <a:pt x="0" y="153"/>
                  <a:pt x="43" y="197"/>
                  <a:pt x="98" y="197"/>
                </a:cubicBezTo>
                <a:moveTo>
                  <a:pt x="38" y="166"/>
                </a:moveTo>
                <a:cubicBezTo>
                  <a:pt x="30" y="158"/>
                  <a:pt x="30" y="158"/>
                  <a:pt x="30" y="158"/>
                </a:cubicBezTo>
                <a:cubicBezTo>
                  <a:pt x="49" y="140"/>
                  <a:pt x="49" y="140"/>
                  <a:pt x="49" y="140"/>
                </a:cubicBezTo>
                <a:cubicBezTo>
                  <a:pt x="57" y="148"/>
                  <a:pt x="57" y="148"/>
                  <a:pt x="57" y="148"/>
                </a:cubicBezTo>
                <a:lnTo>
                  <a:pt x="38" y="166"/>
                </a:lnTo>
                <a:close/>
                <a:moveTo>
                  <a:pt x="103" y="188"/>
                </a:moveTo>
                <a:cubicBezTo>
                  <a:pt x="92" y="188"/>
                  <a:pt x="92" y="188"/>
                  <a:pt x="92" y="188"/>
                </a:cubicBezTo>
                <a:cubicBezTo>
                  <a:pt x="92" y="162"/>
                  <a:pt x="92" y="162"/>
                  <a:pt x="92" y="162"/>
                </a:cubicBezTo>
                <a:cubicBezTo>
                  <a:pt x="103" y="162"/>
                  <a:pt x="103" y="162"/>
                  <a:pt x="103" y="162"/>
                </a:cubicBezTo>
                <a:lnTo>
                  <a:pt x="103" y="188"/>
                </a:lnTo>
                <a:close/>
                <a:moveTo>
                  <a:pt x="188" y="104"/>
                </a:moveTo>
                <a:cubicBezTo>
                  <a:pt x="161" y="104"/>
                  <a:pt x="161" y="104"/>
                  <a:pt x="161" y="104"/>
                </a:cubicBezTo>
                <a:cubicBezTo>
                  <a:pt x="161" y="93"/>
                  <a:pt x="161" y="93"/>
                  <a:pt x="161" y="93"/>
                </a:cubicBezTo>
                <a:cubicBezTo>
                  <a:pt x="188" y="93"/>
                  <a:pt x="188" y="93"/>
                  <a:pt x="188" y="93"/>
                </a:cubicBezTo>
                <a:lnTo>
                  <a:pt x="188" y="104"/>
                </a:lnTo>
                <a:close/>
                <a:moveTo>
                  <a:pt x="157" y="31"/>
                </a:moveTo>
                <a:cubicBezTo>
                  <a:pt x="165" y="39"/>
                  <a:pt x="165" y="39"/>
                  <a:pt x="165" y="39"/>
                </a:cubicBezTo>
                <a:cubicBezTo>
                  <a:pt x="147" y="58"/>
                  <a:pt x="147" y="58"/>
                  <a:pt x="147" y="58"/>
                </a:cubicBezTo>
                <a:cubicBezTo>
                  <a:pt x="139" y="50"/>
                  <a:pt x="139" y="50"/>
                  <a:pt x="139" y="50"/>
                </a:cubicBezTo>
                <a:lnTo>
                  <a:pt x="157" y="31"/>
                </a:lnTo>
                <a:close/>
                <a:moveTo>
                  <a:pt x="147" y="140"/>
                </a:moveTo>
                <a:cubicBezTo>
                  <a:pt x="165" y="158"/>
                  <a:pt x="165" y="158"/>
                  <a:pt x="165" y="158"/>
                </a:cubicBezTo>
                <a:cubicBezTo>
                  <a:pt x="157" y="166"/>
                  <a:pt x="157" y="166"/>
                  <a:pt x="157" y="166"/>
                </a:cubicBezTo>
                <a:cubicBezTo>
                  <a:pt x="139" y="148"/>
                  <a:pt x="139" y="148"/>
                  <a:pt x="139" y="148"/>
                </a:cubicBezTo>
                <a:lnTo>
                  <a:pt x="147" y="140"/>
                </a:lnTo>
                <a:close/>
                <a:moveTo>
                  <a:pt x="92" y="9"/>
                </a:moveTo>
                <a:cubicBezTo>
                  <a:pt x="103" y="9"/>
                  <a:pt x="103" y="9"/>
                  <a:pt x="103" y="9"/>
                </a:cubicBezTo>
                <a:cubicBezTo>
                  <a:pt x="103" y="35"/>
                  <a:pt x="103" y="35"/>
                  <a:pt x="103" y="35"/>
                </a:cubicBezTo>
                <a:cubicBezTo>
                  <a:pt x="92" y="35"/>
                  <a:pt x="92" y="35"/>
                  <a:pt x="92" y="35"/>
                </a:cubicBezTo>
                <a:lnTo>
                  <a:pt x="92" y="9"/>
                </a:lnTo>
                <a:close/>
                <a:moveTo>
                  <a:pt x="82" y="76"/>
                </a:moveTo>
                <a:cubicBezTo>
                  <a:pt x="99" y="92"/>
                  <a:pt x="99" y="92"/>
                  <a:pt x="99" y="92"/>
                </a:cubicBezTo>
                <a:cubicBezTo>
                  <a:pt x="130" y="62"/>
                  <a:pt x="130" y="62"/>
                  <a:pt x="130" y="62"/>
                </a:cubicBezTo>
                <a:cubicBezTo>
                  <a:pt x="137" y="70"/>
                  <a:pt x="137" y="70"/>
                  <a:pt x="137" y="70"/>
                </a:cubicBezTo>
                <a:cubicBezTo>
                  <a:pt x="99" y="108"/>
                  <a:pt x="99" y="108"/>
                  <a:pt x="99" y="108"/>
                </a:cubicBezTo>
                <a:cubicBezTo>
                  <a:pt x="74" y="84"/>
                  <a:pt x="74" y="84"/>
                  <a:pt x="74" y="84"/>
                </a:cubicBezTo>
                <a:lnTo>
                  <a:pt x="82" y="76"/>
                </a:lnTo>
                <a:close/>
                <a:moveTo>
                  <a:pt x="38" y="31"/>
                </a:moveTo>
                <a:cubicBezTo>
                  <a:pt x="57" y="50"/>
                  <a:pt x="57" y="50"/>
                  <a:pt x="57" y="50"/>
                </a:cubicBezTo>
                <a:cubicBezTo>
                  <a:pt x="49" y="58"/>
                  <a:pt x="49" y="58"/>
                  <a:pt x="49" y="58"/>
                </a:cubicBezTo>
                <a:cubicBezTo>
                  <a:pt x="30" y="39"/>
                  <a:pt x="30" y="39"/>
                  <a:pt x="30" y="39"/>
                </a:cubicBezTo>
                <a:lnTo>
                  <a:pt x="38" y="31"/>
                </a:lnTo>
                <a:close/>
                <a:moveTo>
                  <a:pt x="34" y="104"/>
                </a:moveTo>
                <a:cubicBezTo>
                  <a:pt x="8" y="104"/>
                  <a:pt x="8" y="104"/>
                  <a:pt x="8" y="104"/>
                </a:cubicBezTo>
                <a:cubicBezTo>
                  <a:pt x="8" y="93"/>
                  <a:pt x="8" y="93"/>
                  <a:pt x="8" y="93"/>
                </a:cubicBezTo>
                <a:cubicBezTo>
                  <a:pt x="34" y="93"/>
                  <a:pt x="34" y="93"/>
                  <a:pt x="34" y="93"/>
                </a:cubicBezTo>
                <a:lnTo>
                  <a:pt x="34" y="104"/>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6695413" y="3086347"/>
            <a:ext cx="531662" cy="459548"/>
          </a:xfrm>
          <a:custGeom>
            <a:rect l="l" t="t" r="r" b="b"/>
            <a:pathLst>
              <a:path w="184" h="159">
                <a:moveTo>
                  <a:pt x="132" y="124"/>
                </a:moveTo>
                <a:cubicBezTo>
                  <a:pt x="165" y="159"/>
                  <a:pt x="165" y="159"/>
                  <a:pt x="165" y="159"/>
                </a:cubicBezTo>
                <a:cubicBezTo>
                  <a:pt x="165" y="124"/>
                  <a:pt x="165" y="124"/>
                  <a:pt x="165" y="124"/>
                </a:cubicBezTo>
                <a:cubicBezTo>
                  <a:pt x="184" y="124"/>
                  <a:pt x="184" y="124"/>
                  <a:pt x="184" y="124"/>
                </a:cubicBezTo>
                <a:cubicBezTo>
                  <a:pt x="184" y="0"/>
                  <a:pt x="184" y="0"/>
                  <a:pt x="184" y="0"/>
                </a:cubicBezTo>
                <a:cubicBezTo>
                  <a:pt x="0" y="0"/>
                  <a:pt x="0" y="0"/>
                  <a:pt x="0" y="0"/>
                </a:cubicBezTo>
                <a:cubicBezTo>
                  <a:pt x="0" y="47"/>
                  <a:pt x="0" y="47"/>
                  <a:pt x="0" y="47"/>
                </a:cubicBezTo>
                <a:cubicBezTo>
                  <a:pt x="0" y="124"/>
                  <a:pt x="0" y="124"/>
                  <a:pt x="0" y="124"/>
                </a:cubicBezTo>
                <a:cubicBezTo>
                  <a:pt x="115" y="124"/>
                  <a:pt x="115" y="124"/>
                  <a:pt x="115" y="124"/>
                </a:cubicBezTo>
                <a:lnTo>
                  <a:pt x="132" y="124"/>
                </a:lnTo>
                <a:close/>
                <a:moveTo>
                  <a:pt x="154" y="49"/>
                </a:moveTo>
                <a:cubicBezTo>
                  <a:pt x="162" y="49"/>
                  <a:pt x="168" y="56"/>
                  <a:pt x="168" y="63"/>
                </a:cubicBezTo>
                <a:cubicBezTo>
                  <a:pt x="168" y="71"/>
                  <a:pt x="162" y="77"/>
                  <a:pt x="154" y="77"/>
                </a:cubicBezTo>
                <a:cubicBezTo>
                  <a:pt x="146" y="77"/>
                  <a:pt x="140" y="71"/>
                  <a:pt x="140" y="63"/>
                </a:cubicBezTo>
                <a:cubicBezTo>
                  <a:pt x="140" y="56"/>
                  <a:pt x="146" y="49"/>
                  <a:pt x="154" y="49"/>
                </a:cubicBezTo>
                <a:moveTo>
                  <a:pt x="36" y="77"/>
                </a:moveTo>
                <a:cubicBezTo>
                  <a:pt x="28" y="77"/>
                  <a:pt x="22" y="71"/>
                  <a:pt x="22" y="63"/>
                </a:cubicBezTo>
                <a:cubicBezTo>
                  <a:pt x="22" y="56"/>
                  <a:pt x="28" y="49"/>
                  <a:pt x="36" y="49"/>
                </a:cubicBezTo>
                <a:cubicBezTo>
                  <a:pt x="44" y="49"/>
                  <a:pt x="50" y="56"/>
                  <a:pt x="50" y="63"/>
                </a:cubicBezTo>
                <a:cubicBezTo>
                  <a:pt x="50" y="71"/>
                  <a:pt x="44" y="77"/>
                  <a:pt x="36" y="77"/>
                </a:cubicBezTo>
                <a:moveTo>
                  <a:pt x="75" y="77"/>
                </a:moveTo>
                <a:cubicBezTo>
                  <a:pt x="67" y="77"/>
                  <a:pt x="61" y="71"/>
                  <a:pt x="61" y="63"/>
                </a:cubicBezTo>
                <a:cubicBezTo>
                  <a:pt x="61" y="56"/>
                  <a:pt x="67" y="49"/>
                  <a:pt x="75" y="49"/>
                </a:cubicBezTo>
                <a:cubicBezTo>
                  <a:pt x="83" y="49"/>
                  <a:pt x="89" y="56"/>
                  <a:pt x="89" y="63"/>
                </a:cubicBezTo>
                <a:cubicBezTo>
                  <a:pt x="89" y="71"/>
                  <a:pt x="83" y="77"/>
                  <a:pt x="75" y="77"/>
                </a:cubicBezTo>
                <a:moveTo>
                  <a:pt x="115" y="77"/>
                </a:moveTo>
                <a:cubicBezTo>
                  <a:pt x="107" y="77"/>
                  <a:pt x="100" y="71"/>
                  <a:pt x="100" y="63"/>
                </a:cubicBezTo>
                <a:cubicBezTo>
                  <a:pt x="100" y="56"/>
                  <a:pt x="107" y="49"/>
                  <a:pt x="115" y="49"/>
                </a:cubicBezTo>
                <a:cubicBezTo>
                  <a:pt x="115" y="49"/>
                  <a:pt x="115" y="49"/>
                  <a:pt x="115" y="49"/>
                </a:cubicBezTo>
                <a:cubicBezTo>
                  <a:pt x="123" y="50"/>
                  <a:pt x="129" y="56"/>
                  <a:pt x="129" y="63"/>
                </a:cubicBezTo>
                <a:cubicBezTo>
                  <a:pt x="129" y="71"/>
                  <a:pt x="123" y="77"/>
                  <a:pt x="115" y="77"/>
                </a:cubicBezTo>
                <a:cubicBezTo>
                  <a:pt x="115" y="77"/>
                  <a:pt x="115" y="77"/>
                  <a:pt x="115" y="77"/>
                </a:cubicBezTo>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5004107" y="4794077"/>
            <a:ext cx="458857" cy="474498"/>
            <a:chOff x="5004107" y="4794077"/>
            <a:chExt cx="458857" cy="474498"/>
          </a:xfrm>
        </p:grpSpPr>
        <p:sp>
          <p:nvSpPr>
            <p:cNvPr id="11" name="AutoShape 11"/>
            <p:cNvSpPr/>
            <p:nvPr/>
          </p:nvSpPr>
          <p:spPr>
            <a:xfrm>
              <a:off x="5130280" y="4794077"/>
              <a:ext cx="206512" cy="224827"/>
            </a:xfrm>
            <a:prstGeom prst="ellipse">
              <a:avLst/>
            </a:pr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5004107" y="5054031"/>
              <a:ext cx="458857" cy="214544"/>
            </a:xfrm>
            <a:custGeom>
              <a:rect l="l" t="t"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820196" y="3941016"/>
            <a:ext cx="553402" cy="457486"/>
            <a:chOff x="5820196" y="3941016"/>
            <a:chExt cx="553402" cy="457486"/>
          </a:xfrm>
        </p:grpSpPr>
        <p:sp>
          <p:nvSpPr>
            <p:cNvPr id="14" name="Freeform 14"/>
            <p:cNvSpPr/>
            <p:nvPr/>
          </p:nvSpPr>
          <p:spPr>
            <a:xfrm>
              <a:off x="5820196" y="3941016"/>
              <a:ext cx="553402" cy="457486"/>
            </a:xfrm>
            <a:custGeom>
              <a:rect l="l" t="t" r="r" b="b"/>
              <a:pathLst>
                <a:path w="287" h="236">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5" name="TextBox 15"/>
          <p:cNvSpPr txBox="1"/>
          <p:nvPr/>
        </p:nvSpPr>
        <p:spPr>
          <a:xfrm>
            <a:off x="746649" y="1001542"/>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直线制</a:t>
            </a:r>
          </a:p>
        </p:txBody>
      </p:sp>
      <p:sp>
        <p:nvSpPr>
          <p:cNvPr id="16" name="TextBox 16"/>
          <p:cNvSpPr txBox="1"/>
          <p:nvPr/>
        </p:nvSpPr>
        <p:spPr>
          <a:xfrm>
            <a:off x="746343" y="4040386"/>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职能制</a:t>
            </a:r>
          </a:p>
        </p:txBody>
      </p:sp>
      <p:sp>
        <p:nvSpPr>
          <p:cNvPr id="17" name="TextBox 17"/>
          <p:cNvSpPr txBox="1"/>
          <p:nvPr/>
        </p:nvSpPr>
        <p:spPr>
          <a:xfrm>
            <a:off x="8015770" y="1001542"/>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事业部制</a:t>
            </a:r>
          </a:p>
        </p:txBody>
      </p:sp>
      <p:sp>
        <p:nvSpPr>
          <p:cNvPr id="18" name="TextBox 18"/>
          <p:cNvSpPr txBox="1"/>
          <p:nvPr/>
        </p:nvSpPr>
        <p:spPr>
          <a:xfrm>
            <a:off x="8015770" y="4040386"/>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矩阵制</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组织结构类型</a:t>
              </a:r>
            </a:p>
          </p:txBody>
        </p:sp>
      </p:grpSp>
      <p:sp>
        <p:nvSpPr>
          <p:cNvPr id="41" name="TextBox 41"/>
          <p:cNvSpPr txBox="1"/>
          <p:nvPr/>
        </p:nvSpPr>
        <p:spPr>
          <a:xfrm>
            <a:off x="8002038" y="144857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按专业职能划分部门，各部门在各自领域内具有指挥权，适用于大型组织或需要高度专业化的企业。</a:t>
            </a:r>
          </a:p>
        </p:txBody>
      </p:sp>
      <p:sp>
        <p:nvSpPr>
          <p:cNvPr id="42" name="TextBox 42"/>
          <p:cNvSpPr txBox="1"/>
          <p:nvPr/>
        </p:nvSpPr>
        <p:spPr>
          <a:xfrm>
            <a:off x="732611" y="144857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40000"/>
              </a:lnSpc>
              <a:spcBef>
                <a:spcPct val="0"/>
              </a:spcBef>
            </a:pPr>
            <a:r>
              <a:rPr lang="en-US" sz="1350">
                <a:solidFill>
                  <a:srgbClr val="020000">
                    <a:alpha val="100000"/>
                  </a:srgbClr>
                </a:solidFill>
                <a:latin typeface="Microsoft Yahei"/>
                <a:ea typeface="Microsoft Yahei"/>
                <a:cs typeface="Microsoft Yahei"/>
              </a:rPr>
              <a:t>最简单的组织形式，各级管理者直接负责下属工作，适用于小型组织或初创期企业。</a:t>
            </a:r>
          </a:p>
        </p:txBody>
      </p:sp>
      <p:sp>
        <p:nvSpPr>
          <p:cNvPr id="43" name="TextBox 43"/>
          <p:cNvSpPr txBox="1"/>
          <p:nvPr/>
        </p:nvSpPr>
        <p:spPr>
          <a:xfrm>
            <a:off x="8002038" y="4494712"/>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将职能部门和项目小组结合起来，形成矩阵式的管理结构，适用于需要同时满足多个项目需求的复杂组织。</a:t>
            </a:r>
          </a:p>
        </p:txBody>
      </p:sp>
      <p:sp>
        <p:nvSpPr>
          <p:cNvPr id="44" name="TextBox 44"/>
          <p:cNvSpPr txBox="1"/>
          <p:nvPr/>
        </p:nvSpPr>
        <p:spPr>
          <a:xfrm>
            <a:off x="732611" y="4494712"/>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40000"/>
              </a:lnSpc>
              <a:spcBef>
                <a:spcPct val="0"/>
              </a:spcBef>
            </a:pPr>
            <a:r>
              <a:rPr lang="en-US" sz="1350">
                <a:solidFill>
                  <a:srgbClr val="020000">
                    <a:alpha val="100000"/>
                  </a:srgbClr>
                </a:solidFill>
                <a:latin typeface="Microsoft Yahei"/>
                <a:ea typeface="Microsoft Yahei"/>
                <a:cs typeface="Microsoft Yahei"/>
              </a:rPr>
              <a:t>按产品或地区划分事业部，各事业部相对独立，具有较大的经营自主权，适用于多元化经营的大型企业。</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601200" y="4075200"/>
            <a:ext cx="10990800" cy="0"/>
          </a:xfrm>
          <a:prstGeom prst="line">
            <a:avLst/>
          </a:prstGeom>
          <a:ln w="6350">
            <a:solidFill>
              <a:schemeClr val="lt1">
                <a:lumMod val="75000"/>
              </a:schemeClr>
            </a:solidFill>
            <a:prstDash val="dash"/>
            <a:headEnd type="none"/>
            <a:tailEnd type="none"/>
          </a:ln>
        </p:spPr>
        <p:style>
          <a:lnRef idx="0">
            <a:schemeClr val="lt1"/>
          </a:lnRef>
          <a:fillRef idx="1">
            <a:schemeClr val="lt1"/>
          </a:fillRef>
          <a:effectRef idx="0">
            <a:schemeClr val="lt1"/>
          </a:effectRef>
          <a:fontRef idx="minor">
            <a:schemeClr val="lt1"/>
          </a:fontRef>
        </p:style>
      </p:cxnSp>
      <p:cxnSp>
        <p:nvCxnSpPr>
          <p:cNvPr id="3" name="Connector 3"/>
          <p:cNvCxnSpPr/>
          <p:nvPr/>
        </p:nvCxnSpPr>
        <p:spPr>
          <a:xfrm flipH="1">
            <a:off x="6257147" y="2030095"/>
            <a:ext cx="0" cy="4230000"/>
          </a:xfrm>
          <a:prstGeom prst="line">
            <a:avLst/>
          </a:prstGeom>
          <a:ln w="6350">
            <a:solidFill>
              <a:schemeClr val="lt1">
                <a:lumMod val="85000"/>
              </a:schemeClr>
            </a:solidFill>
            <a:prstDash val="dash"/>
            <a:headEnd type="none"/>
            <a:tailEnd type="none"/>
          </a:ln>
        </p:spPr>
        <p:style>
          <a:lnRef idx="0">
            <a:schemeClr val="lt1"/>
          </a:lnRef>
          <a:fillRef idx="1">
            <a:schemeClr val="lt1"/>
          </a:fillRef>
          <a:effectRef idx="0">
            <a:schemeClr val="lt1"/>
          </a:effectRef>
          <a:fontRef idx="minor">
            <a:schemeClr val="lt1"/>
          </a:fontRef>
        </p:style>
      </p:cxnSp>
      <p:sp>
        <p:nvSpPr>
          <p:cNvPr id="4" name="AutoShape 4"/>
          <p:cNvSpPr/>
          <p:nvPr/>
        </p:nvSpPr>
        <p:spPr>
          <a:xfrm>
            <a:off x="1142086" y="1767350"/>
            <a:ext cx="342900" cy="342900"/>
          </a:xfrm>
          <a:prstGeom prst="ellipse">
            <a:avLst/>
          </a:prstGeom>
          <a:noFill/>
          <a:ln w="13716">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pPr algn="ctr">
              <a:defRPr/>
            </a:pPr>
            <a:r>
              <a:rPr lang="en-US" sz="1800" b="1">
                <a:solidFill>
                  <a:schemeClr val="accent1">
                    <a:alpha val="100000"/>
                  </a:schemeClr>
                </a:solidFill>
                <a:latin typeface="Microsoft Yahei"/>
                <a:ea typeface="Microsoft Yahei"/>
                <a:cs typeface="Microsoft Yahei"/>
              </a:rPr>
              <a:t>1</a:t>
            </a:r>
            <a:endParaRPr lang="en-US" sz="1100"/>
          </a:p>
        </p:txBody>
      </p:sp>
      <p:sp>
        <p:nvSpPr>
          <p:cNvPr id="5" name="AutoShape 5"/>
          <p:cNvSpPr/>
          <p:nvPr/>
        </p:nvSpPr>
        <p:spPr>
          <a:xfrm>
            <a:off x="6478905" y="1767350"/>
            <a:ext cx="342900" cy="342900"/>
          </a:xfrm>
          <a:prstGeom prst="ellipse">
            <a:avLst/>
          </a:prstGeom>
          <a:noFill/>
          <a:ln w="13716">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pPr algn="ctr">
              <a:defRPr/>
            </a:pPr>
            <a:r>
              <a:rPr lang="en-US" sz="1800" b="1">
                <a:solidFill>
                  <a:schemeClr val="accent1">
                    <a:alpha val="100000"/>
                  </a:schemeClr>
                </a:solidFill>
                <a:latin typeface="Microsoft Yahei"/>
                <a:ea typeface="Microsoft Yahei"/>
                <a:cs typeface="Microsoft Yahei"/>
              </a:rPr>
              <a:t>2</a:t>
            </a:r>
            <a:endParaRPr lang="en-US" sz="1100"/>
          </a:p>
        </p:txBody>
      </p:sp>
      <p:sp>
        <p:nvSpPr>
          <p:cNvPr id="6" name="AutoShape 6"/>
          <p:cNvSpPr/>
          <p:nvPr/>
        </p:nvSpPr>
        <p:spPr>
          <a:xfrm>
            <a:off x="1142086" y="4317885"/>
            <a:ext cx="342900" cy="342900"/>
          </a:xfrm>
          <a:prstGeom prst="ellipse">
            <a:avLst/>
          </a:prstGeom>
          <a:noFill/>
          <a:ln w="13716">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pPr algn="ctr">
              <a:defRPr/>
            </a:pPr>
            <a:r>
              <a:rPr lang="en-US" sz="1800" b="1">
                <a:solidFill>
                  <a:schemeClr val="accent1">
                    <a:alpha val="100000"/>
                  </a:schemeClr>
                </a:solidFill>
                <a:latin typeface="Microsoft Yahei"/>
                <a:ea typeface="Microsoft Yahei"/>
                <a:cs typeface="Microsoft Yahei"/>
              </a:rPr>
              <a:t>3</a:t>
            </a:r>
            <a:endParaRPr lang="en-US" sz="1100"/>
          </a:p>
        </p:txBody>
      </p:sp>
      <p:sp>
        <p:nvSpPr>
          <p:cNvPr id="7" name="AutoShape 7"/>
          <p:cNvSpPr/>
          <p:nvPr/>
        </p:nvSpPr>
        <p:spPr>
          <a:xfrm>
            <a:off x="6478905" y="4317885"/>
            <a:ext cx="342900" cy="342900"/>
          </a:xfrm>
          <a:prstGeom prst="ellipse">
            <a:avLst/>
          </a:prstGeom>
          <a:noFill/>
          <a:ln w="13716">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pPr algn="ctr">
              <a:defRPr/>
            </a:pPr>
            <a:r>
              <a:rPr lang="en-US" sz="1800" b="1">
                <a:solidFill>
                  <a:schemeClr val="accent1">
                    <a:alpha val="100000"/>
                  </a:schemeClr>
                </a:solidFill>
                <a:latin typeface="Microsoft Yahei"/>
                <a:ea typeface="Microsoft Yahei"/>
                <a:cs typeface="Microsoft Yahei"/>
              </a:rPr>
              <a:t>4</a:t>
            </a:r>
            <a:endParaRPr lang="en-US" sz="1100"/>
          </a:p>
        </p:txBody>
      </p:sp>
      <p:sp>
        <p:nvSpPr>
          <p:cNvPr id="8" name="TextBox 8"/>
          <p:cNvSpPr txBox="1"/>
          <p:nvPr/>
        </p:nvSpPr>
        <p:spPr>
          <a:xfrm>
            <a:off x="1542696" y="1714963"/>
            <a:ext cx="4314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提高组织效率</a:t>
            </a:r>
          </a:p>
        </p:txBody>
      </p:sp>
      <p:sp>
        <p:nvSpPr>
          <p:cNvPr id="9" name="TextBox 9"/>
          <p:cNvSpPr txBox="1"/>
          <p:nvPr/>
        </p:nvSpPr>
        <p:spPr>
          <a:xfrm>
            <a:off x="1542696" y="4265497"/>
            <a:ext cx="4314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提升员工士气</a:t>
            </a:r>
          </a:p>
        </p:txBody>
      </p:sp>
      <p:sp>
        <p:nvSpPr>
          <p:cNvPr id="10" name="TextBox 10"/>
          <p:cNvSpPr txBox="1"/>
          <p:nvPr/>
        </p:nvSpPr>
        <p:spPr>
          <a:xfrm>
            <a:off x="6922201" y="1714963"/>
            <a:ext cx="4314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适应环境变化</a:t>
            </a:r>
          </a:p>
        </p:txBody>
      </p:sp>
      <p:sp>
        <p:nvSpPr>
          <p:cNvPr id="11" name="TextBox 11"/>
          <p:cNvSpPr txBox="1"/>
          <p:nvPr/>
        </p:nvSpPr>
        <p:spPr>
          <a:xfrm>
            <a:off x="6922201" y="4265497"/>
            <a:ext cx="4314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促进组织创新</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组织结构重要性</a:t>
              </a:r>
            </a:p>
          </p:txBody>
        </p:sp>
      </p:grpSp>
      <p:sp>
        <p:nvSpPr>
          <p:cNvPr id="34" name="TextBox 34"/>
          <p:cNvSpPr txBox="1"/>
          <p:nvPr/>
        </p:nvSpPr>
        <p:spPr>
          <a:xfrm>
            <a:off x="1542696" y="2043430"/>
            <a:ext cx="4313071" cy="194640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合理的组织结构能够减少资源浪费和重复劳动，提高组织整体运行效率。</a:t>
            </a:r>
          </a:p>
        </p:txBody>
      </p:sp>
      <p:sp>
        <p:nvSpPr>
          <p:cNvPr id="35" name="TextBox 35"/>
          <p:cNvSpPr txBox="1"/>
          <p:nvPr/>
        </p:nvSpPr>
        <p:spPr>
          <a:xfrm>
            <a:off x="6922201" y="2043430"/>
            <a:ext cx="4313071" cy="194640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随着市场环境和竞争态势的变化，组织结构需要不断调整以适应新的发展需求。</a:t>
            </a:r>
          </a:p>
        </p:txBody>
      </p:sp>
      <p:sp>
        <p:nvSpPr>
          <p:cNvPr id="36" name="TextBox 36"/>
          <p:cNvSpPr txBox="1"/>
          <p:nvPr/>
        </p:nvSpPr>
        <p:spPr>
          <a:xfrm>
            <a:off x="1542696" y="4622092"/>
            <a:ext cx="4313071" cy="194640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良好的组织结构能够为员工提供更清晰的职业发展路径和更广阔的个人成长空间，从而提高员工士气和工作积极性。</a:t>
            </a:r>
          </a:p>
        </p:txBody>
      </p:sp>
      <p:sp>
        <p:nvSpPr>
          <p:cNvPr id="37" name="TextBox 37"/>
          <p:cNvSpPr txBox="1"/>
          <p:nvPr/>
        </p:nvSpPr>
        <p:spPr>
          <a:xfrm>
            <a:off x="7027295" y="4622092"/>
            <a:ext cx="4313071" cy="194640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灵活的组织结构有利于激发员工的创新意识和创造力，推动组织的持续创新和发展。</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02</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部门化</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44212" y="1238585"/>
            <a:ext cx="83343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部门化概念</a:t>
            </a:r>
          </a:p>
        </p:txBody>
      </p:sp>
      <p:sp>
        <p:nvSpPr>
          <p:cNvPr id="3" name="TextBox 3"/>
          <p:cNvSpPr txBox="1"/>
          <p:nvPr/>
        </p:nvSpPr>
        <p:spPr>
          <a:xfrm>
            <a:off x="1844212" y="3550787"/>
            <a:ext cx="83343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部门化意义</a:t>
            </a:r>
          </a:p>
        </p:txBody>
      </p:sp>
      <p:grpSp>
        <p:nvGrpSpPr>
          <p:cNvPr id="4" name="Group 4"/>
          <p:cNvGrpSpPr/>
          <p:nvPr/>
        </p:nvGrpSpPr>
        <p:grpSpPr>
          <a:xfrm>
            <a:off x="454963" y="93878"/>
            <a:ext cx="10641129" cy="914400"/>
            <a:chOff x="454963" y="93878"/>
            <a:chExt cx="10641129" cy="914400"/>
          </a:xfrm>
        </p:grpSpPr>
        <p:sp>
          <p:nvSpPr>
            <p:cNvPr id="5" name="AutoShape 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部门化概念及意义</a:t>
              </a:r>
            </a:p>
          </p:txBody>
        </p:sp>
      </p:grpSp>
      <p:sp>
        <p:nvSpPr>
          <p:cNvPr id="26" name="TextBox 26"/>
          <p:cNvSpPr txBox="1"/>
          <p:nvPr/>
        </p:nvSpPr>
        <p:spPr>
          <a:xfrm>
            <a:off x="1844212" y="3897132"/>
            <a:ext cx="8503576" cy="1682853"/>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通过部门化，可以使组织中的各项工作得以有效地开展，使各部门和每个员工了解自己在组织中的位置，理解自己的工作职责与权力，从而有效地实现组织目标。</a:t>
            </a:r>
          </a:p>
        </p:txBody>
      </p:sp>
      <p:sp>
        <p:nvSpPr>
          <p:cNvPr id="27" name="TextBox 27"/>
          <p:cNvSpPr txBox="1"/>
          <p:nvPr/>
        </p:nvSpPr>
        <p:spPr>
          <a:xfrm>
            <a:off x="1844212" y="1585278"/>
            <a:ext cx="8503576" cy="1682853"/>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部门化是将整个管理系统分解，并再分解成若干个相互依存的基本单位，它是在管理劳动横向分工的基础上进行的。</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组织结构中的部门力求最少，以减轻管理工作的难度。</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力求最少</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使组织具有适应环境变化的能力。</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组织结构应具有弹性</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部门划分原则与方法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3208" r="13208"/>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检查职务与业务部门分设</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考核和检查业务部门的人员不应隶属于该部门，这样可以避免检查人员“偏心”，能够真正发挥检查职务的作用。</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确保目标的实现</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各部门职能的划分和确定，必须以确保组织总目标的实现为前提。</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指派平衡</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各部门之间所指派的任务应相对平衡，避免忙闲不均。</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部门划分原则与方法</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按人数划分</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这是一种最简单的划分方法，即每个部门规定一定数量的人员，由主管人员指挥完成一定的任务。这种划分的特点是只考虑人力因素，在企业的基层组织的部门划分中使用较多，如每个班组人数的确定。</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按时间划分</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这种方法也常用于基层组织划分。如许多工业企业按早、中、晚三班制进行生产，那么每个班组也是一个部门。</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部门划分原则与方法</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6098400" y="1501200"/>
            <a:ext cx="0" cy="4748400"/>
          </a:xfrm>
          <a:prstGeom prst="line">
            <a:avLst/>
          </a:prstGeom>
          <a:ln w="12700">
            <a:solidFill>
              <a:schemeClr val="lt1">
                <a:lumMod val="85000"/>
              </a:schemeClr>
            </a:solidFill>
            <a:prstDash val="dash"/>
            <a:headEnd type="none"/>
            <a:tailEnd type="none"/>
          </a:ln>
        </p:spPr>
        <p:style>
          <a:lnRef idx="0">
            <a:schemeClr val="lt1"/>
          </a:lnRef>
          <a:fillRef idx="1">
            <a:schemeClr val="lt1"/>
          </a:fillRef>
          <a:effectRef idx="0">
            <a:schemeClr val="lt1"/>
          </a:effectRef>
          <a:fontRef idx="minor">
            <a:schemeClr val="lt1"/>
          </a:fontRef>
        </p:style>
      </p:cxnSp>
      <p:sp>
        <p:nvSpPr>
          <p:cNvPr id="3" name="TextBox 3"/>
          <p:cNvSpPr txBox="1"/>
          <p:nvPr/>
        </p:nvSpPr>
        <p:spPr>
          <a:xfrm>
            <a:off x="1542696" y="1462606"/>
            <a:ext cx="4314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按职能划分</a:t>
            </a:r>
          </a:p>
        </p:txBody>
      </p:sp>
      <p:sp>
        <p:nvSpPr>
          <p:cNvPr id="4" name="TextBox 4"/>
          <p:cNvSpPr txBox="1"/>
          <p:nvPr/>
        </p:nvSpPr>
        <p:spPr>
          <a:xfrm>
            <a:off x="6368737" y="1462606"/>
            <a:ext cx="4314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按地区划分</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部门划分原则与方法</a:t>
              </a:r>
            </a:p>
          </p:txBody>
        </p:sp>
      </p:grpSp>
      <p:sp>
        <p:nvSpPr>
          <p:cNvPr id="27" name="TextBox 27"/>
          <p:cNvSpPr txBox="1"/>
          <p:nvPr/>
        </p:nvSpPr>
        <p:spPr>
          <a:xfrm>
            <a:off x="1542696" y="1978954"/>
            <a:ext cx="4313071" cy="426568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这是根据生产专业化原则，以工作或任务的性质为基础来划分部门的。这些部门被分为基本的职能部门和派生的职能部门。基本的职能部门处于一级部门，当一级职能部门的主管人员感到管理跨度太大，影响到管理效率时，就可将本部门划分为若干个二级职能部门，在二级职能部门下面还可以设立三级职能部门。这种划分方法多用于管理性部门和某些技术、业务性部门。</a:t>
            </a:r>
          </a:p>
        </p:txBody>
      </p:sp>
      <p:sp>
        <p:nvSpPr>
          <p:cNvPr id="28" name="TextBox 28"/>
          <p:cNvSpPr txBox="1"/>
          <p:nvPr/>
        </p:nvSpPr>
        <p:spPr>
          <a:xfrm>
            <a:off x="6440934" y="1978954"/>
            <a:ext cx="4313071" cy="426568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相比较而言，这种方法更适合于分布地区广的企业。当一个企业在空间分布上涉及地区广泛，并且各地区的政治、经济、文化、习俗等存在差别并影响到企业的经营管理时，这个企业就可以将某个特定地区的业务集中起来，派出相应的管理机构，形成这个地区的中心，并协调该地区的业务活动。</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6098400" y="1501200"/>
            <a:ext cx="0" cy="4748400"/>
          </a:xfrm>
          <a:prstGeom prst="line">
            <a:avLst/>
          </a:prstGeom>
          <a:ln w="12700">
            <a:solidFill>
              <a:schemeClr val="lt1">
                <a:lumMod val="85000"/>
              </a:schemeClr>
            </a:solidFill>
            <a:prstDash val="dash"/>
            <a:headEnd type="none"/>
            <a:tailEnd type="none"/>
          </a:ln>
        </p:spPr>
        <p:style>
          <a:lnRef idx="0">
            <a:schemeClr val="lt1"/>
          </a:lnRef>
          <a:fillRef idx="1">
            <a:schemeClr val="lt1"/>
          </a:fillRef>
          <a:effectRef idx="0">
            <a:schemeClr val="lt1"/>
          </a:effectRef>
          <a:fontRef idx="minor">
            <a:schemeClr val="lt1"/>
          </a:fontRef>
        </p:style>
      </p:cxnSp>
      <p:sp>
        <p:nvSpPr>
          <p:cNvPr id="3" name="TextBox 3"/>
          <p:cNvSpPr txBox="1"/>
          <p:nvPr/>
        </p:nvSpPr>
        <p:spPr>
          <a:xfrm>
            <a:off x="1542696" y="1462606"/>
            <a:ext cx="4314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按服务对象划分</a:t>
            </a:r>
          </a:p>
        </p:txBody>
      </p:sp>
      <p:sp>
        <p:nvSpPr>
          <p:cNvPr id="4" name="TextBox 4"/>
          <p:cNvSpPr txBox="1"/>
          <p:nvPr/>
        </p:nvSpPr>
        <p:spPr>
          <a:xfrm>
            <a:off x="6368737" y="1462606"/>
            <a:ext cx="4314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按项目划分</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部门划分原则与方法</a:t>
              </a:r>
            </a:p>
          </p:txBody>
        </p:sp>
      </p:grpSp>
      <p:sp>
        <p:nvSpPr>
          <p:cNvPr id="27" name="TextBox 27"/>
          <p:cNvSpPr txBox="1"/>
          <p:nvPr/>
        </p:nvSpPr>
        <p:spPr>
          <a:xfrm>
            <a:off x="1542696" y="1978954"/>
            <a:ext cx="4313071" cy="426568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这种方法多用于最高层主管部门以下的一级或二级部门，它根据服务对象的需要不同而进行的分类。按服务对象来划分部门，最大的优点在于：各部门会密切注意其服务对象的需要，在服务项目的分配、次序上更为合理；在预算分配上能够较准确地测度和比较所提供的服务；容易观察各自服务对象对经营活动的反映；能比较直接地了解与本部门有关的各项事务的原始情况。最大的缺点在于：必须有较多的人员熟悉各服务对象的业务活动；考虑到人员的利用效率，服务对象不宜太多；限制了内部竞争活动。</a:t>
            </a:r>
          </a:p>
        </p:txBody>
      </p:sp>
      <p:sp>
        <p:nvSpPr>
          <p:cNvPr id="28" name="TextBox 28"/>
          <p:cNvSpPr txBox="1"/>
          <p:nvPr/>
        </p:nvSpPr>
        <p:spPr>
          <a:xfrm>
            <a:off x="6440934" y="1978954"/>
            <a:ext cx="4313071" cy="426568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这是一种正在兴起的以项目或以产品包为基础来划分部门的方法。项目小组具有较强的机动性、灵活性和适应性；便于培养通才或一专多能的人才；便于使用企业外部的各种资源力量。项目小组制可以适应不稳定的环境中的大量各种复杂决策和创造性的需要。但另一方面项目小组制对组织的长期性目标可能不甚关心；不易于形成长期考虑问题的观点；固定成员的项目小组可能变得僵化和具有狭隘性；对没有安排到项目小组中去的人的工作可能会产生不利影响；当项目小组的任务与现存职能部门任务重叠时，较容易产生浪费和不必要的重复劳动。</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01267"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1412120"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864738"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367559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01267"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01</a:t>
            </a:r>
          </a:p>
        </p:txBody>
      </p:sp>
      <p:sp>
        <p:nvSpPr>
          <p:cNvPr id="7" name="TextBox 7"/>
          <p:cNvSpPr txBox="1"/>
          <p:nvPr/>
        </p:nvSpPr>
        <p:spPr>
          <a:xfrm>
            <a:off x="2864738"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02</a:t>
            </a:r>
          </a:p>
        </p:txBody>
      </p:sp>
      <p:sp>
        <p:nvSpPr>
          <p:cNvPr id="8" name="TextBox 8"/>
          <p:cNvSpPr txBox="1"/>
          <p:nvPr/>
        </p:nvSpPr>
        <p:spPr>
          <a:xfrm>
            <a:off x="454963"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行政部门</a:t>
            </a:r>
          </a:p>
        </p:txBody>
      </p:sp>
      <p:sp>
        <p:nvSpPr>
          <p:cNvPr id="9" name="TextBox 9"/>
          <p:cNvSpPr txBox="1"/>
          <p:nvPr/>
        </p:nvSpPr>
        <p:spPr>
          <a:xfrm>
            <a:off x="454963"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负责公司的行政管理、人力资源管理、后勤管理等工作。具体包括制定和执行公司规章制度、人事招聘和培训、员工绩效考核、薪酬福利管理、会议组织和管理、文档管理等职责。</a:t>
            </a:r>
          </a:p>
        </p:txBody>
      </p:sp>
      <p:sp>
        <p:nvSpPr>
          <p:cNvPr id="10" name="TextBox 10"/>
          <p:cNvSpPr txBox="1"/>
          <p:nvPr/>
        </p:nvSpPr>
        <p:spPr>
          <a:xfrm>
            <a:off x="2734570"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财务部门</a:t>
            </a:r>
          </a:p>
        </p:txBody>
      </p:sp>
      <p:sp>
        <p:nvSpPr>
          <p:cNvPr id="11" name="TextBox 11"/>
          <p:cNvSpPr txBox="1"/>
          <p:nvPr/>
        </p:nvSpPr>
        <p:spPr>
          <a:xfrm>
            <a:off x="2734570"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负责公司的财务管理和会计工作。具体包括编制和执行财务预算、日常账务处理、财务分析、成本控制、税务申报等职责。</a:t>
            </a:r>
          </a:p>
        </p:txBody>
      </p:sp>
      <p:sp>
        <p:nvSpPr>
          <p:cNvPr id="12" name="TextBox 12"/>
          <p:cNvSpPr txBox="1"/>
          <p:nvPr/>
        </p:nvSpPr>
        <p:spPr>
          <a:xfrm>
            <a:off x="5021895"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市场部门</a:t>
            </a:r>
          </a:p>
        </p:txBody>
      </p:sp>
      <p:sp>
        <p:nvSpPr>
          <p:cNvPr id="13" name="TextBox 13"/>
          <p:cNvSpPr txBox="1"/>
          <p:nvPr/>
        </p:nvSpPr>
        <p:spPr>
          <a:xfrm>
            <a:off x="5021895"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负责公司的市场营销和销售工作。具体包括市场调研和分析、品牌推广和宣传、销售策略制定和执行、客户关系管理等职责。</a:t>
            </a:r>
          </a:p>
        </p:txBody>
      </p:sp>
      <p:sp>
        <p:nvSpPr>
          <p:cNvPr id="14" name="TextBox 14"/>
          <p:cNvSpPr txBox="1"/>
          <p:nvPr/>
        </p:nvSpPr>
        <p:spPr>
          <a:xfrm>
            <a:off x="7289688"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技术部门</a:t>
            </a:r>
          </a:p>
        </p:txBody>
      </p:sp>
      <p:sp>
        <p:nvSpPr>
          <p:cNvPr id="15" name="TextBox 15"/>
          <p:cNvSpPr txBox="1"/>
          <p:nvPr/>
        </p:nvSpPr>
        <p:spPr>
          <a:xfrm>
            <a:off x="7289688"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负责公司的技术研发和产品开发工作。具体包括技术研发规划和管理、新产品设计和开发、技术难题攻关、技术标准制定和实施等职责。</a:t>
            </a:r>
          </a:p>
        </p:txBody>
      </p:sp>
      <p:sp>
        <p:nvSpPr>
          <p:cNvPr id="16" name="TextBox 16"/>
          <p:cNvSpPr txBox="1"/>
          <p:nvPr/>
        </p:nvSpPr>
        <p:spPr>
          <a:xfrm>
            <a:off x="9527896"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生产部门</a:t>
            </a:r>
          </a:p>
        </p:txBody>
      </p:sp>
      <p:sp>
        <p:nvSpPr>
          <p:cNvPr id="17" name="TextBox 17"/>
          <p:cNvSpPr txBox="1"/>
          <p:nvPr/>
        </p:nvSpPr>
        <p:spPr>
          <a:xfrm>
            <a:off x="9527896"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负责公司的生产计划和制造工作。具体包括生产计划和调度、生产过程监控和管理、产品质量控制和管理、设备维护和保养等职责。</a:t>
            </a:r>
          </a:p>
        </p:txBody>
      </p:sp>
      <p:sp>
        <p:nvSpPr>
          <p:cNvPr id="18" name="AutoShape 18"/>
          <p:cNvSpPr/>
          <p:nvPr/>
        </p:nvSpPr>
        <p:spPr>
          <a:xfrm>
            <a:off x="5193089"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600394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469028"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27988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710204"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10521058"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5193089"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03</a:t>
            </a:r>
          </a:p>
        </p:txBody>
      </p:sp>
      <p:sp>
        <p:nvSpPr>
          <p:cNvPr id="25" name="TextBox 25"/>
          <p:cNvSpPr txBox="1"/>
          <p:nvPr/>
        </p:nvSpPr>
        <p:spPr>
          <a:xfrm>
            <a:off x="7469028" y="1641445"/>
            <a:ext cx="1107608"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04</a:t>
            </a:r>
          </a:p>
        </p:txBody>
      </p:sp>
      <p:sp>
        <p:nvSpPr>
          <p:cNvPr id="26" name="TextBox 26"/>
          <p:cNvSpPr txBox="1"/>
          <p:nvPr/>
        </p:nvSpPr>
        <p:spPr>
          <a:xfrm>
            <a:off x="9710204" y="1641445"/>
            <a:ext cx="1049888"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05</a:t>
            </a:r>
          </a:p>
        </p:txBody>
      </p:sp>
      <p:grpSp>
        <p:nvGrpSpPr>
          <p:cNvPr id="27" name="Group 27"/>
          <p:cNvGrpSpPr/>
          <p:nvPr/>
        </p:nvGrpSpPr>
        <p:grpSpPr>
          <a:xfrm>
            <a:off x="454963" y="93878"/>
            <a:ext cx="10641129" cy="914400"/>
            <a:chOff x="454963" y="93878"/>
            <a:chExt cx="10641129" cy="914400"/>
          </a:xfrm>
        </p:grpSpPr>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典型部门设置及职责</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https://d.book118.com/458027114064006035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100</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2024-09-14T06:50:25.094</cp:lastPrinted>
  <dcterms:created xsi:type="dcterms:W3CDTF">2024-09-13T22:50:25Z</dcterms:created>
  <dcterms:modified xsi:type="dcterms:W3CDTF">2024-09-13T22:50:26Z</dcterms:modified>
</cp:coreProperties>
</file>