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27.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38518B-AEBD-4E94-8B91-28968763B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B15A46-AA85-456D-93B8-5F596B105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18E29E-631D-4712-9314-7ACB4E4BC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6EF8C3-9AA4-4C61-BF8D-DE30E84EB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5EC649-BF57-4373-A0FC-B2A16D2057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6A83A5-6CE9-47B7-B318-F3070FE1E6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69E77D-1E54-4262-A823-6516725923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9DD2F2-C148-49FE-AB36-00B7B1DCA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31975E-AEDF-4BD2-B185-D17F3FFDDB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74637-9797-4B3B-9AD8-9EDC2A2AE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93612-E178-48C3-A943-427A5D5B8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defRPr>
            </a:lvl1pPr>
          </a:lstStyle>
          <a:p>
            <a:r>
              <a:rPr lang="zh-CN" altLang="en-US"/>
              <a:t>单击此处添加标题</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2400">
                <a:solidFill>
                  <a:schemeClr val="tx1">
                    <a:lumMod val="75000"/>
                    <a:lumOff val="25000"/>
                  </a:schemeClr>
                </a:solidFill>
                <a:effectLst/>
                <a:latin typeface="+mn-ea"/>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单击此处添加副标题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4400" b="0">
                <a:effectLst/>
              </a:defRPr>
            </a:lvl1pPr>
          </a:lstStyle>
          <a:p>
            <a:r>
              <a:rPr lang="zh-CN" altLang="en-US"/>
              <a:t>单击此处编辑母版标题样式</a:t>
            </a:r>
            <a:endParaRPr lang="zh-CN" altLang="en-US"/>
          </a:p>
        </p:txBody>
      </p:sp>
      <p:sp>
        <p:nvSpPr>
          <p:cNvPr id="3" name="内容占位符 2"/>
          <p:cNvSpPr>
            <a:spLocks noGrp="1"/>
          </p:cNvSpPr>
          <p:nvPr>
            <p:ph idx="1"/>
          </p:nvPr>
        </p:nvSpPr>
        <p:spPr>
          <a:xfrm>
            <a:off x="647700" y="1825625"/>
            <a:ext cx="10515600" cy="4351338"/>
          </a:xfrm>
        </p:spPr>
        <p:txBody>
          <a:bodyPr>
            <a:normAutofit/>
          </a:bodyPr>
          <a:lstStyle>
            <a:lvl1pPr>
              <a:defRPr sz="2800">
                <a:solidFill>
                  <a:schemeClr val="tx1">
                    <a:lumMod val="75000"/>
                    <a:lumOff val="25000"/>
                  </a:schemeClr>
                </a:solidFill>
              </a:defRPr>
            </a:lvl1pPr>
            <a:lvl2pPr>
              <a:defRPr sz="2400">
                <a:solidFill>
                  <a:schemeClr val="tx1">
                    <a:lumMod val="75000"/>
                    <a:lumOff val="25000"/>
                  </a:schemeClr>
                </a:solidFill>
              </a:defRPr>
            </a:lvl2pPr>
            <a:lvl3pPr>
              <a:defRPr sz="2000">
                <a:solidFill>
                  <a:schemeClr val="tx1">
                    <a:lumMod val="75000"/>
                    <a:lumOff val="25000"/>
                  </a:schemeClr>
                </a:solidFill>
              </a:defRPr>
            </a:lvl3pPr>
            <a:lvl4pPr>
              <a:defRPr sz="1800">
                <a:solidFill>
                  <a:schemeClr val="tx1">
                    <a:lumMod val="75000"/>
                    <a:lumOff val="25000"/>
                  </a:schemeClr>
                </a:solidFill>
              </a:defRPr>
            </a:lvl4pPr>
            <a:lvl5pPr>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49" y="469127"/>
            <a:ext cx="10307927" cy="4093347"/>
          </a:xfrm>
        </p:spPr>
        <p:txBody>
          <a:bodyPr anchor="b">
            <a:normAutofit/>
          </a:bodyPr>
          <a:lstStyle>
            <a:lvl1pPr>
              <a:defRPr sz="6000">
                <a:effectLst/>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610028"/>
            <a:ext cx="10307926" cy="647555"/>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ormAutofit/>
          </a:bodyPr>
          <a:lstStyle>
            <a:lvl1pPr>
              <a:defRPr sz="4400" b="0" i="0">
                <a:effectLst/>
              </a:defRPr>
            </a:lvl1pPr>
          </a:lstStyle>
          <a:p>
            <a:r>
              <a:rPr lang="zh-CN" altLang="en-US"/>
              <a:t>单击此处编辑母版标题样式</a:t>
            </a:r>
            <a:endParaRPr lang="zh-CN" altLang="en-US"/>
          </a:p>
        </p:txBody>
      </p:sp>
      <p:sp>
        <p:nvSpPr>
          <p:cNvPr id="3" name="内容占位符 2"/>
          <p:cNvSpPr>
            <a:spLocks noGrp="1"/>
          </p:cNvSpPr>
          <p:nvPr>
            <p:ph sz="half" idx="1"/>
          </p:nvPr>
        </p:nvSpPr>
        <p:spPr>
          <a:xfrm>
            <a:off x="647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5981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615609"/>
            <a:ext cx="5157787"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744961"/>
            <a:ext cx="5183188"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615609"/>
            <a:ext cx="5183188"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2766219"/>
            <a:ext cx="10515600" cy="1325563"/>
          </a:xfrm>
        </p:spPr>
        <p:txBody>
          <a:bodyPr>
            <a:normAutofit/>
          </a:bodyPr>
          <a:lstStyle>
            <a:lvl1pPr algn="ctr">
              <a:defRPr sz="4400" b="0">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3200" b="0">
                <a:effectLst/>
              </a:defRPr>
            </a:lvl1pPr>
          </a:lstStyle>
          <a:p>
            <a:r>
              <a:rPr lang="zh-CN" altLang="en-US"/>
              <a:t>单击此处编辑标题</a:t>
            </a:r>
            <a:endParaRPr lang="zh-CN" altLang="en-US"/>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44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1.jpeg" /><Relationship Id="rId4"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tags" Target="../tags/tag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tags" Target="../tags/tag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tags" Target="../tags/tag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tags" Target="../tags/tag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tags" Target="../tags/tag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 Id="rId3" Type="http://schemas.openxmlformats.org/officeDocument/2006/relationships/tags" Target="../tags/tag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 Id="rId3" Type="http://schemas.openxmlformats.org/officeDocument/2006/relationships/tags" Target="../tags/tag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 Id="rId3" Type="http://schemas.openxmlformats.org/officeDocument/2006/relationships/tags" Target="../tags/tag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 Id="rId3" Type="http://schemas.openxmlformats.org/officeDocument/2006/relationships/tags" Target="../tags/tag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8.xml" /><Relationship Id="rId3" Type="http://schemas.openxmlformats.org/officeDocument/2006/relationships/tags" Target="../tags/tag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 Id="rId3" Type="http://schemas.openxmlformats.org/officeDocument/2006/relationships/tags" Target="../tags/tag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0.xml" /><Relationship Id="rId3" Type="http://schemas.openxmlformats.org/officeDocument/2006/relationships/tags" Target="../tags/tag2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1.xml" /><Relationship Id="rId3" Type="http://schemas.openxmlformats.org/officeDocument/2006/relationships/tags" Target="../tags/tag2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2.xml" /><Relationship Id="rId3" Type="http://schemas.openxmlformats.org/officeDocument/2006/relationships/image" Target="../media/image2.png" /><Relationship Id="rId4" Type="http://schemas.openxmlformats.org/officeDocument/2006/relationships/tags" Target="../tags/tag2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3.xml" /><Relationship Id="rId3" Type="http://schemas.openxmlformats.org/officeDocument/2006/relationships/tags" Target="../tags/tag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4.xml" /><Relationship Id="rId3" Type="http://schemas.openxmlformats.org/officeDocument/2006/relationships/tags" Target="../tags/tag2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5.xml" /><Relationship Id="rId3" Type="http://schemas.openxmlformats.org/officeDocument/2006/relationships/tags" Target="../tags/tag2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6.xml" /><Relationship Id="rId3" Type="http://schemas.openxmlformats.org/officeDocument/2006/relationships/tags" Target="../tags/tag2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3007705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1245029" y="2991336"/>
            <a:ext cx="970153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6000">
                <a:solidFill>
                  <a:srgbClr val="26476A"/>
                </a:solidFill>
                <a:latin typeface="汉仪中宋S" panose="00020600040101010101" charset="-122"/>
                <a:ea typeface="汉仪中宋S" panose="00020600040101010101" charset="-122"/>
                <a:cs typeface="汉仪中宋S" panose="00020600040101010101" charset="-122"/>
              </a:rPr>
              <a:t>第四章  其他非银行金融机构</a:t>
            </a:r>
            <a:endParaRPr lang="zh-CN" altLang="en-US" sz="6000">
              <a:solidFill>
                <a:srgbClr val="26476A"/>
              </a:solidFill>
              <a:latin typeface="汉仪中宋S" panose="00020600040101010101" charset="-122"/>
              <a:ea typeface="汉仪中宋S" panose="00020600040101010101" charset="-122"/>
              <a:cs typeface="汉仪中宋S" panose="00020600040101010101" charset="-122"/>
            </a:endParaRPr>
          </a:p>
        </p:txBody>
      </p:sp>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文本框 16"/>
          <p:cNvSpPr txBox="1"/>
          <p:nvPr/>
        </p:nvSpPr>
        <p:spPr>
          <a:xfrm>
            <a:off x="4355147" y="1998683"/>
            <a:ext cx="348043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26476A"/>
                </a:solidFill>
                <a:latin typeface="汉仪中宋S" panose="00020600040101010101" charset="-122"/>
                <a:ea typeface="汉仪中宋S" panose="00020600040101010101" charset="-122"/>
              </a:rPr>
              <a:t>金融机构与金</a:t>
            </a:r>
            <a:r>
              <a:rPr lang="zh-CN" altLang="en-US" sz="2800" b="1" smtClean="0">
                <a:solidFill>
                  <a:srgbClr val="26476A"/>
                </a:solidFill>
                <a:latin typeface="汉仪中宋S" panose="00020600040101010101" charset="-122"/>
                <a:ea typeface="汉仪中宋S" panose="00020600040101010101" charset="-122"/>
              </a:rPr>
              <a:t>融市场</a:t>
            </a:r>
            <a:endParaRPr lang="en-US" altLang="zh-CN" sz="2800" b="1">
              <a:solidFill>
                <a:srgbClr val="26476A"/>
              </a:solidFill>
              <a:latin typeface="汉仪中宋S" panose="00020600040101010101" charset="-122"/>
              <a:ea typeface="汉仪中宋S" panose="00020600040101010101" charset="-122"/>
            </a:endParaRPr>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3"/>
    </p:custDataLst>
  </p:cSld>
  <p:clrMapOvr>
    <a:masterClrMapping/>
  </p:clrMapOvr>
  <p:transition spd="slow">
    <p:wip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课程导入</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pic>
        <p:nvPicPr>
          <p:cNvPr id="22" name="图片 21" descr="pexels-lilartsy-1925536"/>
          <p:cNvPicPr>
            <a:picLocks noChangeAspect="1"/>
          </p:cNvPicPr>
          <p:nvPr/>
        </p:nvPicPr>
        <p:blipFill>
          <a:blip r:embed="rId3"/>
          <a:srcRect l="20846" t="29852" r="8377" b="29861"/>
          <a:stretch>
            <a:fillRect/>
          </a:stretch>
        </p:blipFill>
        <p:spPr>
          <a:xfrm>
            <a:off x="4415155" y="874395"/>
            <a:ext cx="7095490" cy="2480310"/>
          </a:xfrm>
          <a:custGeom>
            <a:cxnLst>
              <a:cxn ang="3">
                <a:pos x="hc" y="t"/>
              </a:cxn>
              <a:cxn ang="cd2">
                <a:pos x="l" y="vc"/>
              </a:cxn>
              <a:cxn ang="cd4">
                <a:pos x="hc" y="b"/>
              </a:cxn>
              <a:cxn ang="0">
                <a:pos x="r" y="vc"/>
              </a:cxn>
            </a:cxnLst>
            <a:rect l="l" t="t" r="r" b="b"/>
            <a:pathLst>
              <a:path w="11466" h="4351">
                <a:moveTo>
                  <a:pt x="0" y="632"/>
                </a:moveTo>
                <a:cubicBezTo>
                  <a:pt x="0" y="283"/>
                  <a:pt x="283" y="0"/>
                  <a:pt x="632" y="0"/>
                </a:cubicBezTo>
                <a:lnTo>
                  <a:pt x="10834" y="0"/>
                </a:lnTo>
                <a:cubicBezTo>
                  <a:pt x="11183" y="0"/>
                  <a:pt x="11466" y="283"/>
                  <a:pt x="11466" y="632"/>
                </a:cubicBezTo>
                <a:lnTo>
                  <a:pt x="11466" y="3719"/>
                </a:lnTo>
                <a:cubicBezTo>
                  <a:pt x="11466" y="4068"/>
                  <a:pt x="11183" y="4351"/>
                  <a:pt x="10834" y="4351"/>
                </a:cubicBezTo>
                <a:lnTo>
                  <a:pt x="632" y="4351"/>
                </a:lnTo>
                <a:cubicBezTo>
                  <a:pt x="283" y="4351"/>
                  <a:pt x="0" y="4068"/>
                  <a:pt x="0" y="3719"/>
                </a:cubicBezTo>
                <a:lnTo>
                  <a:pt x="0" y="632"/>
                </a:lnTo>
                <a:close/>
              </a:path>
            </a:pathLst>
          </a:custGeom>
        </p:spPr>
      </p:pic>
      <p:sp>
        <p:nvSpPr>
          <p:cNvPr id="4" name="任意多边形 3"/>
          <p:cNvSpPr/>
          <p:nvPr/>
        </p:nvSpPr>
        <p:spPr>
          <a:xfrm rot="16200000" flipH="1">
            <a:off x="1368425" y="495935"/>
            <a:ext cx="2086610" cy="3347720"/>
          </a:xfrm>
          <a:custGeom>
            <a:gdLst>
              <a:gd name="connsiteX0" fmla="*/ 0 w 4594"/>
              <a:gd name="connsiteY0" fmla="*/ 766 h 5272"/>
              <a:gd name="connsiteX1" fmla="*/ 766 w 4594"/>
              <a:gd name="connsiteY1" fmla="*/ 0 h 5272"/>
              <a:gd name="connsiteX2" fmla="*/ 766 w 4594"/>
              <a:gd name="connsiteY2" fmla="*/ 0 h 5272"/>
              <a:gd name="connsiteX3" fmla="*/ 766 w 4594"/>
              <a:gd name="connsiteY3" fmla="*/ 0 h 5272"/>
              <a:gd name="connsiteX4" fmla="*/ 1914 w 4594"/>
              <a:gd name="connsiteY4" fmla="*/ 0 h 5272"/>
              <a:gd name="connsiteX5" fmla="*/ 3828 w 4594"/>
              <a:gd name="connsiteY5" fmla="*/ 0 h 5272"/>
              <a:gd name="connsiteX6" fmla="*/ 4594 w 4594"/>
              <a:gd name="connsiteY6" fmla="*/ 766 h 5272"/>
              <a:gd name="connsiteX7" fmla="*/ 4594 w 4594"/>
              <a:gd name="connsiteY7" fmla="*/ 2749 h 5272"/>
              <a:gd name="connsiteX8" fmla="*/ 4594 w 4594"/>
              <a:gd name="connsiteY8" fmla="*/ 2749 h 5272"/>
              <a:gd name="connsiteX9" fmla="*/ 4594 w 4594"/>
              <a:gd name="connsiteY9" fmla="*/ 3928 h 5272"/>
              <a:gd name="connsiteX10" fmla="*/ 4594 w 4594"/>
              <a:gd name="connsiteY10" fmla="*/ 3947 h 5272"/>
              <a:gd name="connsiteX11" fmla="*/ 3828 w 4594"/>
              <a:gd name="connsiteY11" fmla="*/ 4713 h 5272"/>
              <a:gd name="connsiteX12" fmla="*/ 2697 w 4594"/>
              <a:gd name="connsiteY12" fmla="*/ 4773 h 5272"/>
              <a:gd name="connsiteX13" fmla="*/ 2350 w 4594"/>
              <a:gd name="connsiteY13" fmla="*/ 5272 h 5272"/>
              <a:gd name="connsiteX14" fmla="*/ 2002 w 4594"/>
              <a:gd name="connsiteY14" fmla="*/ 4743 h 5272"/>
              <a:gd name="connsiteX15" fmla="*/ 766 w 4594"/>
              <a:gd name="connsiteY15" fmla="*/ 4713 h 5272"/>
              <a:gd name="connsiteX16" fmla="*/ 0 w 4594"/>
              <a:gd name="connsiteY16" fmla="*/ 3947 h 5272"/>
              <a:gd name="connsiteX17" fmla="*/ 0 w 4594"/>
              <a:gd name="connsiteY17" fmla="*/ 3928 h 5272"/>
              <a:gd name="connsiteX18" fmla="*/ 0 w 4594"/>
              <a:gd name="connsiteY18" fmla="*/ 2749 h 5272"/>
              <a:gd name="connsiteX19" fmla="*/ 0 w 4594"/>
              <a:gd name="connsiteY19" fmla="*/ 2749 h 5272"/>
              <a:gd name="connsiteX20" fmla="*/ 0 w 4594"/>
              <a:gd name="connsiteY20" fmla="*/ 766 h 5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594" h="5272">
                <a:moveTo>
                  <a:pt x="0" y="766"/>
                </a:moveTo>
                <a:cubicBezTo>
                  <a:pt x="0" y="343"/>
                  <a:pt x="343" y="0"/>
                  <a:pt x="766" y="0"/>
                </a:cubicBezTo>
                <a:lnTo>
                  <a:pt x="766" y="0"/>
                </a:lnTo>
                <a:lnTo>
                  <a:pt x="766" y="0"/>
                </a:lnTo>
                <a:lnTo>
                  <a:pt x="1914" y="0"/>
                </a:lnTo>
                <a:lnTo>
                  <a:pt x="3828" y="0"/>
                </a:lnTo>
                <a:cubicBezTo>
                  <a:pt x="4251" y="0"/>
                  <a:pt x="4594" y="343"/>
                  <a:pt x="4594" y="766"/>
                </a:cubicBezTo>
                <a:lnTo>
                  <a:pt x="4594" y="2749"/>
                </a:lnTo>
                <a:lnTo>
                  <a:pt x="4594" y="2749"/>
                </a:lnTo>
                <a:lnTo>
                  <a:pt x="4594" y="3928"/>
                </a:lnTo>
                <a:lnTo>
                  <a:pt x="4594" y="3947"/>
                </a:lnTo>
                <a:cubicBezTo>
                  <a:pt x="4594" y="4370"/>
                  <a:pt x="4251" y="4713"/>
                  <a:pt x="3828" y="4713"/>
                </a:cubicBezTo>
                <a:lnTo>
                  <a:pt x="2697" y="4773"/>
                </a:lnTo>
                <a:lnTo>
                  <a:pt x="2350" y="5272"/>
                </a:lnTo>
                <a:lnTo>
                  <a:pt x="2002" y="4743"/>
                </a:lnTo>
                <a:lnTo>
                  <a:pt x="766" y="4713"/>
                </a:lnTo>
                <a:cubicBezTo>
                  <a:pt x="343" y="4713"/>
                  <a:pt x="0" y="4370"/>
                  <a:pt x="0" y="3947"/>
                </a:cubicBezTo>
                <a:lnTo>
                  <a:pt x="0" y="3928"/>
                </a:lnTo>
                <a:lnTo>
                  <a:pt x="0" y="2749"/>
                </a:lnTo>
                <a:lnTo>
                  <a:pt x="0" y="2749"/>
                </a:lnTo>
                <a:lnTo>
                  <a:pt x="0" y="766"/>
                </a:lnTo>
                <a:close/>
              </a:path>
            </a:pathLst>
          </a:custGeom>
          <a:noFill/>
          <a:ln w="19050">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nvSpPr>
        <p:spPr>
          <a:xfrm>
            <a:off x="1406525" y="1217558"/>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26476A"/>
                </a:solidFill>
                <a:latin typeface="汉仪中宋S" panose="00020600040101010101" charset="-122"/>
                <a:ea typeface="汉仪中宋S" panose="00020600040101010101" charset="-122"/>
              </a:rPr>
              <a:t>课程导入</a:t>
            </a:r>
            <a:endParaRPr lang="zh-CN" altLang="en-US" sz="2800">
              <a:solidFill>
                <a:srgbClr val="26476A"/>
              </a:solidFill>
              <a:latin typeface="汉仪中宋S" panose="00020600040101010101" charset="-122"/>
              <a:ea typeface="汉仪中宋S" panose="00020600040101010101" charset="-122"/>
            </a:endParaRPr>
          </a:p>
        </p:txBody>
      </p:sp>
      <p:sp>
        <p:nvSpPr>
          <p:cNvPr id="6" name="文本框 5"/>
          <p:cNvSpPr txBox="1"/>
          <p:nvPr/>
        </p:nvSpPr>
        <p:spPr>
          <a:xfrm>
            <a:off x="837565" y="1717788"/>
            <a:ext cx="2783205" cy="11906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spcAft>
                <a:spcPct val="0"/>
              </a:spcAft>
            </a:pPr>
            <a:r>
              <a:rPr sz="1100">
                <a:solidFill>
                  <a:schemeClr val="tx1">
                    <a:lumMod val="65000"/>
                    <a:lumOff val="35000"/>
                  </a:schemeClr>
                </a:solidFill>
                <a:latin typeface="汉仪君黑-45简" panose="020b0604020202020204" charset="-122"/>
                <a:ea typeface="汉仪君黑-45简" panose="020b0604020202020204" charset="-122"/>
              </a:rPr>
              <a:t>除了中央银行、商业银行、投资银行以及其他存款性金融机构外,金融市场上还存在很多非银行金融机构。本章将选择三种重要的非银行金融机构——共同基金、保险公司和养老基金进行介绍。</a:t>
            </a:r>
            <a:endParaRPr lang="zh-CN" altLang="en-US" sz="1100">
              <a:solidFill>
                <a:schemeClr val="tx1">
                  <a:lumMod val="65000"/>
                  <a:lumOff val="35000"/>
                </a:schemeClr>
              </a:solidFill>
              <a:latin typeface="汉仪君黑-45简" panose="020b0604020202020204" charset="-122"/>
              <a:ea typeface="汉仪君黑-45简" panose="020b0604020202020204" charset="-122"/>
            </a:endParaRPr>
          </a:p>
        </p:txBody>
      </p:sp>
      <p:sp>
        <p:nvSpPr>
          <p:cNvPr id="23" name="椭圆 22"/>
          <p:cNvSpPr/>
          <p:nvPr/>
        </p:nvSpPr>
        <p:spPr>
          <a:xfrm>
            <a:off x="10781030" y="377190"/>
            <a:ext cx="729615" cy="729615"/>
          </a:xfrm>
          <a:prstGeom prst="ellipse">
            <a:avLst/>
          </a:prstGeom>
          <a:noFill/>
          <a:ln w="127000">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文本框 15"/>
          <p:cNvSpPr txBox="1"/>
          <p:nvPr/>
        </p:nvSpPr>
        <p:spPr>
          <a:xfrm>
            <a:off x="274955" y="3529330"/>
            <a:ext cx="11642090" cy="33286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spcAft>
                <a:spcPct val="0"/>
              </a:spcAft>
            </a:pPr>
            <a:r>
              <a:rPr lang="zh-CN" altLang="en-US" b="1">
                <a:latin typeface="汉仪君黑-45简" panose="020b0604020202020204" charset="-122"/>
                <a:ea typeface="汉仪君黑-45简" panose="020b0604020202020204" charset="-122"/>
              </a:rPr>
              <a:t>关键词</a:t>
            </a:r>
            <a:endParaRPr lang="zh-CN" altLang="en-US" b="1">
              <a:latin typeface="汉仪君黑-45简" panose="020b0604020202020204" charset="-122"/>
              <a:ea typeface="汉仪君黑-45简" panose="020b0604020202020204" charset="-122"/>
            </a:endParaRPr>
          </a:p>
          <a:p>
            <a:pPr algn="ctr">
              <a:lnSpc>
                <a:spcPct val="130000"/>
              </a:lnSpc>
              <a:spcBef>
                <a:spcPct val="0"/>
              </a:spcBef>
              <a:spcAft>
                <a:spcPct val="0"/>
              </a:spcAft>
            </a:pPr>
            <a:r>
              <a:rPr lang="zh-CN" altLang="en-US">
                <a:latin typeface="汉仪君黑-45简" panose="020b0604020202020204" charset="-122"/>
                <a:ea typeface="汉仪君黑-45简" panose="020b0604020202020204" charset="-122"/>
              </a:rPr>
              <a:t>共同基金　契约型基金　开放型基金　封闭型基金　私募基金　公募基金　区域型基金　环球资金　基金发行　基金认购　经济补偿职能　风险大量原则　风险选择原则　风险分散原则　保险展业　保险防灾　保险理赔　保险投资　承保　储金　寿险责任准备金　养老基金　固定缴费养老金计划　固定给付养老金计划　混合养老金计划　</a:t>
            </a:r>
            <a:endParaRPr lang="en-US" altLang="zh-CN">
              <a:latin typeface="汉仪君黑-45简" panose="020b0604020202020204" charset="-122"/>
              <a:ea typeface="汉仪君黑-45简" panose="020b0604020202020204" charset="-122"/>
            </a:endParaRPr>
          </a:p>
          <a:p>
            <a:pPr algn="ctr">
              <a:lnSpc>
                <a:spcPct val="130000"/>
              </a:lnSpc>
              <a:spcBef>
                <a:spcPct val="0"/>
              </a:spcBef>
              <a:spcAft>
                <a:spcPct val="0"/>
              </a:spcAft>
            </a:pPr>
            <a:endParaRPr lang="en-US" altLang="zh-CN">
              <a:latin typeface="汉仪君黑-45简" panose="020b0604020202020204" charset="-122"/>
              <a:ea typeface="汉仪君黑-45简" panose="020b0604020202020204" charset="-122"/>
            </a:endParaRPr>
          </a:p>
          <a:p>
            <a:pPr algn="ctr">
              <a:lnSpc>
                <a:spcPct val="130000"/>
              </a:lnSpc>
              <a:spcBef>
                <a:spcPct val="0"/>
              </a:spcBef>
              <a:spcAft>
                <a:spcPct val="0"/>
              </a:spcAft>
            </a:pPr>
            <a:r>
              <a:rPr lang="zh-CN" altLang="en-US">
                <a:latin typeface="汉仪君黑-45简" panose="020b0604020202020204" charset="-122"/>
                <a:ea typeface="汉仪君黑-45简" panose="020b0604020202020204" charset="-122"/>
              </a:rPr>
              <a:t> </a:t>
            </a:r>
            <a:r>
              <a:rPr lang="zh-CN" altLang="en-US" b="1">
                <a:latin typeface="汉仪君黑-45简" panose="020b0604020202020204" charset="-122"/>
                <a:ea typeface="汉仪君黑-45简" panose="020b0604020202020204" charset="-122"/>
              </a:rPr>
              <a:t>学习目标</a:t>
            </a:r>
            <a:endParaRPr lang="zh-CN" altLang="en-US" b="1">
              <a:latin typeface="汉仪君黑-45简" panose="020b0604020202020204" charset="-122"/>
              <a:ea typeface="汉仪君黑-45简" panose="020b0604020202020204" charset="-122"/>
            </a:endParaRPr>
          </a:p>
          <a:p>
            <a:pPr algn="ctr">
              <a:lnSpc>
                <a:spcPct val="130000"/>
              </a:lnSpc>
              <a:spcBef>
                <a:spcPct val="0"/>
              </a:spcBef>
              <a:spcAft>
                <a:spcPct val="0"/>
              </a:spcAft>
            </a:pPr>
            <a:r>
              <a:rPr>
                <a:latin typeface="汉仪君黑-45简" panose="020b0604020202020204" charset="-122"/>
                <a:ea typeface="汉仪君黑-45简" panose="020b0604020202020204" charset="-122"/>
              </a:rPr>
              <a:t>1.共同基金的概念、特点、种类、组织结构和运作</a:t>
            </a:r>
            <a:r>
              <a:rPr lang="en-US">
                <a:latin typeface="汉仪君黑-45简" panose="020b0604020202020204" charset="-122"/>
                <a:ea typeface="汉仪君黑-45简" panose="020b0604020202020204" charset="-122"/>
              </a:rPr>
              <a:t>    </a:t>
            </a:r>
            <a:endParaRPr lang="en-US">
              <a:latin typeface="汉仪君黑-45简" panose="020b0604020202020204" charset="-122"/>
              <a:ea typeface="汉仪君黑-45简" panose="020b0604020202020204" charset="-122"/>
            </a:endParaRPr>
          </a:p>
          <a:p>
            <a:pPr algn="ctr">
              <a:lnSpc>
                <a:spcPct val="130000"/>
              </a:lnSpc>
              <a:spcBef>
                <a:spcPct val="0"/>
              </a:spcBef>
              <a:spcAft>
                <a:spcPct val="0"/>
              </a:spcAft>
            </a:pPr>
            <a:r>
              <a:rPr>
                <a:latin typeface="汉仪君黑-45简" panose="020b0604020202020204" charset="-122"/>
                <a:ea typeface="汉仪君黑-45简" panose="020b0604020202020204" charset="-122"/>
              </a:rPr>
              <a:t>2.保险公司的概念、特点、分类与职能,以及保险经营的原则</a:t>
            </a:r>
            <a:endParaRPr>
              <a:latin typeface="汉仪君黑-45简" panose="020b0604020202020204" charset="-122"/>
              <a:ea typeface="汉仪君黑-45简" panose="020b0604020202020204" charset="-122"/>
            </a:endParaRPr>
          </a:p>
          <a:p>
            <a:pPr algn="ctr">
              <a:lnSpc>
                <a:spcPct val="130000"/>
              </a:lnSpc>
              <a:spcBef>
                <a:spcPct val="0"/>
              </a:spcBef>
              <a:spcAft>
                <a:spcPct val="0"/>
              </a:spcAft>
            </a:pPr>
            <a:r>
              <a:rPr>
                <a:latin typeface="汉仪君黑-45简" panose="020b0604020202020204" charset="-122"/>
                <a:ea typeface="汉仪君黑-45简" panose="020b0604020202020204" charset="-122"/>
              </a:rPr>
              <a:t>3.养老基金的概念、投资和监管</a:t>
            </a:r>
            <a:endParaRPr>
              <a:latin typeface="汉仪君黑-45简" panose="020b0604020202020204" charset="-122"/>
              <a:ea typeface="汉仪君黑-45简" panose="020b0604020202020204" charset="-122"/>
            </a:endParaRPr>
          </a:p>
        </p:txBody>
      </p:sp>
    </p:spTree>
    <p:custDataLst>
      <p:tags r:id="rId4"/>
    </p:custDataLst>
  </p:cSld>
  <p:clrMapOvr>
    <a:masterClrMapping/>
  </p:clrMapOvr>
  <p:transition spd="slow">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文本框 2"/>
          <p:cNvSpPr txBox="1"/>
          <p:nvPr/>
        </p:nvSpPr>
        <p:spPr>
          <a:xfrm>
            <a:off x="4591368" y="1505585"/>
            <a:ext cx="3228769" cy="9233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solidFill>
                  <a:srgbClr val="26476A"/>
                </a:solidFill>
                <a:latin typeface="汉仪中宋S" panose="00020600040101010101" charset="-122"/>
                <a:ea typeface="汉仪中宋S" panose="00020600040101010101" charset="-122"/>
              </a:rPr>
              <a:t>目录</a:t>
            </a:r>
            <a:r>
              <a:rPr lang="en-US" altLang="zh-CN" sz="2400">
                <a:solidFill>
                  <a:srgbClr val="26476A"/>
                </a:solidFill>
                <a:latin typeface="汉仪中宋S" panose="00020600040101010101" charset="-122"/>
                <a:ea typeface="汉仪中宋S" panose="00020600040101010101" charset="-122"/>
              </a:rPr>
              <a:t>/</a:t>
            </a:r>
            <a:r>
              <a:rPr lang="en-US" altLang="zh-CN" sz="2400" smtClean="0">
                <a:solidFill>
                  <a:srgbClr val="26476A"/>
                </a:solidFill>
                <a:latin typeface="汉仪中宋S" panose="00020600040101010101" charset="-122"/>
                <a:ea typeface="汉仪中宋S" panose="00020600040101010101" charset="-122"/>
              </a:rPr>
              <a:t>CONTENTS</a:t>
            </a:r>
            <a:endParaRPr lang="en-US" altLang="zh-CN" sz="2400">
              <a:solidFill>
                <a:srgbClr val="26476A"/>
              </a:solidFill>
              <a:latin typeface="汉仪中宋S" panose="00020600040101010101" charset="-122"/>
              <a:ea typeface="汉仪中宋S" panose="00020600040101010101" charset="-122"/>
            </a:endParaRPr>
          </a:p>
        </p:txBody>
      </p:sp>
      <p:sp>
        <p:nvSpPr>
          <p:cNvPr id="4" name="六边形 3"/>
          <p:cNvSpPr/>
          <p:nvPr/>
        </p:nvSpPr>
        <p:spPr>
          <a:xfrm>
            <a:off x="4486275" y="2800985"/>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六边形 4"/>
          <p:cNvSpPr/>
          <p:nvPr/>
        </p:nvSpPr>
        <p:spPr>
          <a:xfrm>
            <a:off x="4486275" y="4739005"/>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六边形 5"/>
          <p:cNvSpPr/>
          <p:nvPr/>
        </p:nvSpPr>
        <p:spPr>
          <a:xfrm>
            <a:off x="4486275" y="3778250"/>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nvSpPr>
        <p:spPr>
          <a:xfrm>
            <a:off x="5571490" y="2897505"/>
            <a:ext cx="18084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共同基金</a:t>
            </a:r>
            <a:endParaRPr lang="zh-CN" altLang="en-US" sz="3200">
              <a:solidFill>
                <a:srgbClr val="26476A"/>
              </a:solidFill>
              <a:latin typeface="汉仪中宋S" panose="00020600040101010101" charset="-122"/>
              <a:ea typeface="汉仪中宋S" panose="00020600040101010101" charset="-122"/>
            </a:endParaRPr>
          </a:p>
        </p:txBody>
      </p:sp>
      <p:sp>
        <p:nvSpPr>
          <p:cNvPr id="10" name="文本框 9"/>
          <p:cNvSpPr txBox="1"/>
          <p:nvPr/>
        </p:nvSpPr>
        <p:spPr>
          <a:xfrm>
            <a:off x="5571490" y="3840480"/>
            <a:ext cx="18084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保险公司</a:t>
            </a:r>
            <a:endParaRPr lang="zh-CN" altLang="en-US" sz="3200">
              <a:solidFill>
                <a:srgbClr val="26476A"/>
              </a:solidFill>
              <a:latin typeface="汉仪中宋S" panose="00020600040101010101" charset="-122"/>
              <a:ea typeface="汉仪中宋S" panose="00020600040101010101" charset="-122"/>
            </a:endParaRPr>
          </a:p>
        </p:txBody>
      </p:sp>
      <p:sp>
        <p:nvSpPr>
          <p:cNvPr id="11" name="文本框 10"/>
          <p:cNvSpPr txBox="1"/>
          <p:nvPr/>
        </p:nvSpPr>
        <p:spPr>
          <a:xfrm>
            <a:off x="5571490" y="4819015"/>
            <a:ext cx="18084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养老基金</a:t>
            </a:r>
            <a:endParaRPr lang="zh-CN" altLang="en-US" sz="3200">
              <a:solidFill>
                <a:srgbClr val="26476A"/>
              </a:solidFill>
              <a:latin typeface="汉仪中宋S" panose="00020600040101010101" charset="-122"/>
              <a:ea typeface="汉仪中宋S" panose="00020600040101010101" charset="-122"/>
            </a:endParaRPr>
          </a:p>
        </p:txBody>
      </p:sp>
      <p:sp>
        <p:nvSpPr>
          <p:cNvPr id="14" name="文本框 13"/>
          <p:cNvSpPr txBox="1"/>
          <p:nvPr/>
        </p:nvSpPr>
        <p:spPr>
          <a:xfrm>
            <a:off x="4598035" y="2899410"/>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01</a:t>
            </a:r>
            <a:endParaRPr lang="en-US" altLang="zh-CN" sz="2800">
              <a:solidFill>
                <a:schemeClr val="bg1"/>
              </a:solidFill>
              <a:latin typeface="汉仪中宋S" panose="00020600040101010101" charset="-122"/>
              <a:ea typeface="汉仪中宋S" panose="00020600040101010101" charset="-122"/>
            </a:endParaRPr>
          </a:p>
        </p:txBody>
      </p:sp>
      <p:sp>
        <p:nvSpPr>
          <p:cNvPr id="16" name="文本框 15"/>
          <p:cNvSpPr txBox="1"/>
          <p:nvPr/>
        </p:nvSpPr>
        <p:spPr>
          <a:xfrm>
            <a:off x="4598035" y="3885565"/>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02</a:t>
            </a:r>
            <a:endParaRPr lang="en-US" altLang="zh-CN" sz="2800">
              <a:solidFill>
                <a:schemeClr val="bg1"/>
              </a:solidFill>
              <a:latin typeface="汉仪中宋S" panose="00020600040101010101" charset="-122"/>
              <a:ea typeface="汉仪中宋S" panose="00020600040101010101" charset="-122"/>
            </a:endParaRPr>
          </a:p>
        </p:txBody>
      </p:sp>
      <p:sp>
        <p:nvSpPr>
          <p:cNvPr id="19" name="文本框 18"/>
          <p:cNvSpPr txBox="1"/>
          <p:nvPr/>
        </p:nvSpPr>
        <p:spPr>
          <a:xfrm>
            <a:off x="4598035" y="4850130"/>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03</a:t>
            </a:r>
            <a:endParaRPr lang="en-US" altLang="zh-CN" sz="28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4479925" y="2921168"/>
            <a:ext cx="3230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共同基金</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01</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共同基金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954335" y="1548487"/>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一、共同基金的概念</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954405" y="2649220"/>
            <a:ext cx="1019873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共同基金(mutual fund)是指通过发行基金股份或受益凭证,将投资者小额分散的资金集中起来由专业管理人员分散地投资于股票、债券或其他金融资产,并将投资收益分配给基金持有者的一种金融中介机构。</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Tree>
    <p:custDataLst>
      <p:tags r:id="rId3"/>
    </p:custDataLst>
  </p:cSld>
  <p:clrMapOvr>
    <a:masterClrMapping/>
  </p:clrMapOvr>
  <p:transition spd="slow">
    <p:wip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共同基金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30910" y="2358687"/>
            <a:ext cx="6991350" cy="34150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(一)小额投资,费用较低</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(二)组合投资,分散风险</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(三)专业化运作,专家管理</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(四)买卖便利,流动性强</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(五)种类繁多,选择性强</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5" name="文本框 4"/>
          <p:cNvSpPr txBox="1"/>
          <p:nvPr/>
        </p:nvSpPr>
        <p:spPr>
          <a:xfrm>
            <a:off x="930840" y="129131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二、共同基金的特点</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共同基金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54405" y="2113915"/>
            <a:ext cx="10487025" cy="2861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(一)按组织形态不同,可分为公司型基金和契约型基金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(二)按基金的受益凭证是否可赎回,可分为开放型基金和封闭型基金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(三)按基金是否公开发行,可分为私募基金与公募基金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(四)按投资地区不同,可分为区域型基金和环球基金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(五)按投资对象不同,可分为证券投资基金与其他投资基金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54335" y="117320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三、共同基金的种类</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共同基金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54405" y="1868805"/>
            <a:ext cx="10487025" cy="39693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其他角度进行划分：</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按共同基金资金来源渠道的不同,可分为国外基金和国内基金;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按是否可以上市交易,可分为上市基金与非上市基金;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按投资计划所确定的证券资产内容能否变更,可分为固定型基金、融通型基金和半固定型基金;</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按基金运作特点和资产特点,可分为成长型基金、收入型基金、平衡型基金以及介于这些类型之间的一些亚类基金等。</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54335" y="104493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三、共同基金的种类</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共同基金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954335" y="142339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四、共同基金的组织结构</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954405" y="2555875"/>
            <a:ext cx="10198735"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None/>
            </a:pPr>
            <a:r>
              <a:rPr lang="zh-CN" altLang="en-US" sz="2400" b="1">
                <a:solidFill>
                  <a:schemeClr val="tx1">
                    <a:lumMod val="65000"/>
                    <a:lumOff val="35000"/>
                  </a:schemeClr>
                </a:solidFill>
                <a:latin typeface="汉仪君黑-45简" panose="020b0604020202020204" charset="-122"/>
                <a:ea typeface="汉仪君黑-45简" panose="020b0604020202020204" charset="-122"/>
              </a:rPr>
              <a:t>(一)基金持有人——投资者</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gn="l">
              <a:lnSpc>
                <a:spcPct val="150000"/>
              </a:lnSpc>
              <a:buClrTx/>
              <a:buSzTx/>
              <a:buNone/>
            </a:pPr>
            <a:r>
              <a:rPr lang="zh-CN" altLang="en-US" sz="2400" b="1">
                <a:solidFill>
                  <a:schemeClr val="tx1">
                    <a:lumMod val="65000"/>
                    <a:lumOff val="35000"/>
                  </a:schemeClr>
                </a:solidFill>
                <a:latin typeface="汉仪君黑-45简" panose="020b0604020202020204" charset="-122"/>
                <a:ea typeface="汉仪君黑-45简" panose="020b0604020202020204" charset="-122"/>
              </a:rPr>
              <a:t>(二)基金管理人——基金管理公司</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gn="l">
              <a:lnSpc>
                <a:spcPct val="150000"/>
              </a:lnSpc>
              <a:buClrTx/>
              <a:buSzTx/>
              <a:buNone/>
            </a:pPr>
            <a:r>
              <a:rPr lang="zh-CN" altLang="en-US" sz="2400" b="1">
                <a:solidFill>
                  <a:schemeClr val="tx1">
                    <a:lumMod val="65000"/>
                    <a:lumOff val="35000"/>
                  </a:schemeClr>
                </a:solidFill>
                <a:latin typeface="汉仪君黑-45简" panose="020b0604020202020204" charset="-122"/>
                <a:ea typeface="汉仪君黑-45简" panose="020b0604020202020204" charset="-122"/>
              </a:rPr>
              <a:t>(三)基金托管人——基金保管公司</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gn="l">
              <a:lnSpc>
                <a:spcPct val="150000"/>
              </a:lnSpc>
              <a:buClrTx/>
              <a:buSzTx/>
              <a:buNone/>
            </a:pPr>
            <a:r>
              <a:rPr lang="zh-CN" altLang="en-US" sz="2400" b="1">
                <a:solidFill>
                  <a:schemeClr val="tx1">
                    <a:lumMod val="65000"/>
                    <a:lumOff val="35000"/>
                  </a:schemeClr>
                </a:solidFill>
                <a:latin typeface="汉仪君黑-45简" panose="020b0604020202020204" charset="-122"/>
                <a:ea typeface="汉仪君黑-45简" panose="020b0604020202020204" charset="-122"/>
              </a:rPr>
              <a:t>(四)基金代理人——承销公司</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Tree>
    <p:custDataLst>
      <p:tags r:id="rId3"/>
    </p:custDataLst>
  </p:cSld>
  <p:clrMapOvr>
    <a:masterClrMapping/>
  </p:clrMapOvr>
  <p:transition spd="slow">
    <p:wip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共同基金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54405" y="2193290"/>
            <a:ext cx="11151870" cy="34150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(一)共同基金的设立</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(二)共同基金的募集：基金发行、基金认购</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(三)共同基金的交易</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(四)共同基金的投资：高风险高收益型、低风险长期增长及收益型、一般风险平衡分散投资型</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(五)共同基金的收益分配：比例、时间、方式</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5" name="文本框 4"/>
          <p:cNvSpPr txBox="1"/>
          <p:nvPr/>
        </p:nvSpPr>
        <p:spPr>
          <a:xfrm>
            <a:off x="954335" y="124178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五、共同基金的运作</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4479925" y="2921168"/>
            <a:ext cx="3230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保险公司</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02</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保险公司</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22920" y="1889720"/>
            <a:ext cx="10669312" cy="1845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（一）保险公司的概念</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保险公司是依法设立的专门从事保险业务的公司。它通过向投保人收取保险费,建立保险基金,向社会提供保险保障并以此获得相应的利润。</a:t>
            </a:r>
            <a:endParaRPr lang="en-US" altLang="zh-CN"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111607"/>
            <a:ext cx="567690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一、保险公司的概念和特征</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922920" y="4096345"/>
            <a:ext cx="10669312" cy="2399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（二）保险公司的特征</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4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1.保险公司的经营对象是风险</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4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2.保险公司经营活动成果的核算具有特殊性</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4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3.保险公司的经营活动具有广泛的社会影响</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Tree>
    <p:custDataLst>
      <p:tags r:id="rId3"/>
    </p:custDataLst>
  </p:cSld>
  <p:clrMapOvr>
    <a:masterClrMapping/>
  </p:clrMapOvr>
  <p:transition spd="slow">
    <p:wip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保险公司</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22920" y="1524595"/>
            <a:ext cx="10669312" cy="47078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(一)人寿与健康保险公司</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 </a:t>
            </a:r>
            <a:r>
              <a:rPr lang="en-US" altLang="zh-CN" sz="28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定期寿险、终身寿险、万能寿险、变额万能寿险、医疗费用保险、伤残收入保险、年金保险、团体人寿和健康保险与退休计划等。</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上述产品的功能主要体现在以下三个方面:</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一是使客户在失去健康或生命之时获得一定的经济补偿（最重要）;</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二是帮助客户为未来进行储蓄;</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三是帮助人们投资</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814427"/>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二、保险公司的分类</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保险公司</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692785" y="814427"/>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二、保险公司的分类</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922920" y="1800185"/>
            <a:ext cx="10669312" cy="2399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(二)财产与责任保险公司</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4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海上保险、货物运输保险、火灾保险、运输工具保险、工程保险、农业保险、各类责任保险等。</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4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主要功能是帮助投保人转移风险,减少损失。</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5" name="文本框 4"/>
          <p:cNvSpPr txBox="1"/>
          <p:nvPr/>
        </p:nvSpPr>
        <p:spPr>
          <a:xfrm>
            <a:off x="922920" y="4429720"/>
            <a:ext cx="10669312" cy="1845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(三)再保险公司</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400" b="1">
                <a:solidFill>
                  <a:schemeClr val="tx1">
                    <a:lumMod val="65000"/>
                    <a:lumOff val="35000"/>
                  </a:schemeClr>
                </a:solidFill>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再保险是指原保险人为避免或减轻其在原保险中所承担的保险责任,将其所承保的风险的一部分转移给其他保险人的一种行为。</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Tree>
    <p:custDataLst>
      <p:tags r:id="rId3"/>
    </p:custDataLst>
  </p:cSld>
  <p:clrMapOvr>
    <a:masterClrMapping/>
  </p:clrMapOvr>
  <p:transition spd="slow">
    <p:wip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保险公司</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22920" y="1673185"/>
            <a:ext cx="10669312" cy="2030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(一)经济补偿职能</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(二)运营保险基金职能</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(三)防灾防损职能</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111607"/>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三、保险公司的主要职能</a:t>
            </a:r>
            <a:endParaRPr lang="zh-CN" altLang="en-US" sz="3600" b="1">
              <a:solidFill>
                <a:srgbClr val="26476A"/>
              </a:solidFill>
              <a:latin typeface="汉仪中宋S" panose="00020600040101010101" charset="-122"/>
              <a:ea typeface="汉仪中宋S" panose="00020600040101010101" charset="-122"/>
            </a:endParaRPr>
          </a:p>
        </p:txBody>
      </p:sp>
      <p:sp>
        <p:nvSpPr>
          <p:cNvPr id="5" name="文本框 4"/>
          <p:cNvSpPr txBox="1"/>
          <p:nvPr/>
        </p:nvSpPr>
        <p:spPr>
          <a:xfrm>
            <a:off x="922920" y="4475440"/>
            <a:ext cx="10669312" cy="2030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(一)风险大量原则</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(二)风险选择原则</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(三)风险分散原则</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p:txBody>
      </p:sp>
      <p:sp>
        <p:nvSpPr>
          <p:cNvPr id="6" name="文本框 5"/>
          <p:cNvSpPr txBox="1"/>
          <p:nvPr/>
        </p:nvSpPr>
        <p:spPr>
          <a:xfrm>
            <a:off x="692785" y="3981807"/>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四、保险经营的原则</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保险公司</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22920" y="1673185"/>
            <a:ext cx="10669312" cy="39693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(一)保险产品开发</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(二)保险展业：直接展业、间接展业</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(三)承保：审核投保申请、控制承保风险、审核保险费率</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(四)保险防灾防损</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(五)保险理赔</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(六)保险投资</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111607"/>
            <a:ext cx="613473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五、保险公司的基本业务运作</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4479925" y="2921168"/>
            <a:ext cx="3230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养老基金</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03</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养老基金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10502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养老基金,是指集中管理企业为其雇员提供的退休津贴的机构。</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sz="2400" b="1">
                <a:solidFill>
                  <a:schemeClr val="tx1">
                    <a:lumMod val="65000"/>
                    <a:lumOff val="35000"/>
                  </a:schemeClr>
                </a:solidFill>
                <a:latin typeface="汉仪君黑-45简" panose="020b0604020202020204" charset="-122"/>
                <a:ea typeface="汉仪君黑-45简" panose="020b0604020202020204" charset="-122"/>
              </a:rPr>
              <a:t>养老基金的资金来源是雇主和雇员的共同出资。</a:t>
            </a:r>
            <a:endParaRPr lang="en-US" altLang="zh-CN"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一、养老基金的概念</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831215" y="3946525"/>
            <a:ext cx="11360785" cy="2009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(1)固定缴费养老金计划：由计划发起人和雇员按比例分担养老金预付款</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(2)固定给付养老金计划：规定了雇员退休后固定的退休津贴的给付水平</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sym typeface="+mn-ea"/>
              </a:rPr>
              <a:t>(</a:t>
            </a:r>
            <a:r>
              <a:rPr lang="en-US" altLang="zh-CN" sz="2400" b="1">
                <a:solidFill>
                  <a:schemeClr val="tx1">
                    <a:lumMod val="65000"/>
                    <a:lumOff val="35000"/>
                  </a:schemeClr>
                </a:solidFill>
                <a:latin typeface="汉仪君黑-45简" panose="020b0604020202020204" charset="-122"/>
                <a:ea typeface="汉仪君黑-45简" panose="020b0604020202020204" charset="-122"/>
                <a:sym typeface="+mn-ea"/>
              </a:rPr>
              <a:t>3</a:t>
            </a:r>
            <a:r>
              <a:rPr lang="zh-CN" altLang="en-US" sz="2400" b="1">
                <a:solidFill>
                  <a:schemeClr val="tx1">
                    <a:lumMod val="65000"/>
                    <a:lumOff val="35000"/>
                  </a:schemeClr>
                </a:solidFill>
                <a:latin typeface="汉仪君黑-45简" panose="020b0604020202020204" charset="-122"/>
                <a:ea typeface="汉仪君黑-45简" panose="020b0604020202020204" charset="-122"/>
                <a:sym typeface="+mn-ea"/>
              </a:rPr>
              <a:t>)</a:t>
            </a:r>
            <a:r>
              <a:rPr lang="zh-CN" altLang="en-US" sz="2400" b="1">
                <a:solidFill>
                  <a:schemeClr val="tx1">
                    <a:lumMod val="65000"/>
                    <a:lumOff val="35000"/>
                  </a:schemeClr>
                </a:solidFill>
                <a:latin typeface="汉仪君黑-45简" panose="020b0604020202020204" charset="-122"/>
                <a:ea typeface="汉仪君黑-45简" panose="020b0604020202020204" charset="-122"/>
              </a:rPr>
              <a:t>混合养老金计划：克服上述两种计划的局限性，典型的形式是“保底”</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计划。</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5" name="文本框 4"/>
          <p:cNvSpPr txBox="1"/>
          <p:nvPr/>
        </p:nvSpPr>
        <p:spPr>
          <a:xfrm>
            <a:off x="693420" y="3168372"/>
            <a:ext cx="476123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二、养老金计划的种类</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养老基金</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5708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雇用内部员工管理养老金;雇用一个或多个管理公司;或者两者结合。</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三、养老金的管理者</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831215" y="3557905"/>
            <a:ext cx="11360785" cy="5708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多集中于长期金融工具。</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5" name="文本框 4"/>
          <p:cNvSpPr txBox="1"/>
          <p:nvPr/>
        </p:nvSpPr>
        <p:spPr>
          <a:xfrm>
            <a:off x="693420" y="277975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四、养老基金的投资</a:t>
            </a:r>
            <a:endParaRPr lang="zh-CN" altLang="en-US" sz="3600" b="1">
              <a:solidFill>
                <a:srgbClr val="26476A"/>
              </a:solidFill>
              <a:latin typeface="汉仪中宋S" panose="00020600040101010101" charset="-122"/>
              <a:ea typeface="汉仪中宋S" panose="00020600040101010101" charset="-122"/>
            </a:endParaRPr>
          </a:p>
        </p:txBody>
      </p:sp>
      <p:sp>
        <p:nvSpPr>
          <p:cNvPr id="6" name="文本框 5"/>
          <p:cNvSpPr txBox="1"/>
          <p:nvPr/>
        </p:nvSpPr>
        <p:spPr>
          <a:xfrm>
            <a:off x="831215" y="5222875"/>
            <a:ext cx="11360785" cy="5708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2">
              <a:lnSpc>
                <a:spcPct val="13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美国国会1974年通过《雇员退休收入保障法案》。</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8" name="文本框 7"/>
          <p:cNvSpPr txBox="1"/>
          <p:nvPr/>
        </p:nvSpPr>
        <p:spPr>
          <a:xfrm>
            <a:off x="693420" y="443329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五、养老基金的监管</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3717925" y="2921635"/>
            <a:ext cx="4754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6000">
                <a:solidFill>
                  <a:srgbClr val="26476A"/>
                </a:solidFill>
                <a:latin typeface="汉仪中宋S" panose="00020600040101010101" charset="-122"/>
                <a:ea typeface="汉仪中宋S" panose="00020600040101010101" charset="-122"/>
                <a:cs typeface="汉仪中宋S" panose="00020600040101010101" charset="-122"/>
                <a:sym typeface="+mn-ea"/>
              </a:rPr>
              <a:t>谢谢大家观看</a:t>
            </a:r>
            <a:endParaRPr lang="zh-CN" altLang="en-US" sz="6000">
              <a:solidFill>
                <a:srgbClr val="26476A"/>
              </a:solidFill>
              <a:latin typeface="汉仪中宋S" panose="00020600040101010101" charset="-122"/>
              <a:ea typeface="汉仪中宋S" panose="00020600040101010101" charset="-122"/>
              <a:cs typeface="汉仪中宋S" panose="00020600040101010101" charset="-122"/>
            </a:endParaRPr>
          </a:p>
        </p:txBody>
      </p:sp>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0171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8459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3"/>
    </p:custDataLst>
  </p:cSld>
  <p:clrMapOvr>
    <a:masterClrMapping/>
  </p:clrMapOvr>
  <p:transition spd="slow">
    <p:wipe/>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3243580" y="2921635"/>
            <a:ext cx="5704205"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cs typeface="汉仪中宋S" panose="00020600040101010101" charset="-122"/>
              </a:rPr>
              <a:t>第五章</a:t>
            </a:r>
            <a:r>
              <a:rPr lang="en-US" altLang="zh-CN" sz="6000">
                <a:solidFill>
                  <a:srgbClr val="26476A"/>
                </a:solidFill>
                <a:latin typeface="汉仪中宋S" panose="00020600040101010101" charset="-122"/>
                <a:ea typeface="汉仪中宋S" panose="00020600040101010101" charset="-122"/>
                <a:cs typeface="汉仪中宋S" panose="00020600040101010101" charset="-122"/>
              </a:rPr>
              <a:t> </a:t>
            </a:r>
            <a:r>
              <a:rPr lang="zh-CN" altLang="en-US" sz="6000">
                <a:solidFill>
                  <a:srgbClr val="26476A"/>
                </a:solidFill>
                <a:latin typeface="汉仪中宋S" panose="00020600040101010101" charset="-122"/>
                <a:ea typeface="汉仪中宋S" panose="00020600040101010101" charset="-122"/>
                <a:cs typeface="汉仪中宋S" panose="00020600040101010101" charset="-122"/>
              </a:rPr>
              <a:t>中央银行</a:t>
            </a:r>
            <a:endParaRPr lang="zh-CN" altLang="en-US" sz="6000">
              <a:solidFill>
                <a:srgbClr val="26476A"/>
              </a:solidFill>
              <a:latin typeface="汉仪中宋S" panose="00020600040101010101" charset="-122"/>
              <a:ea typeface="汉仪中宋S" panose="00020600040101010101" charset="-122"/>
              <a:cs typeface="汉仪中宋S" panose="00020600040101010101" charset="-122"/>
            </a:endParaRPr>
          </a:p>
        </p:txBody>
      </p:sp>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文本框 16"/>
          <p:cNvSpPr txBox="1"/>
          <p:nvPr/>
        </p:nvSpPr>
        <p:spPr>
          <a:xfrm>
            <a:off x="4295775" y="2046605"/>
            <a:ext cx="359981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26476A"/>
                </a:solidFill>
                <a:latin typeface="汉仪中宋S" panose="00020600040101010101" charset="-122"/>
                <a:ea typeface="汉仪中宋S" panose="00020600040101010101" charset="-122"/>
              </a:rPr>
              <a:t>金融机构与金</a:t>
            </a:r>
            <a:r>
              <a:rPr lang="zh-CN" altLang="en-US" sz="2800" b="1" smtClean="0">
                <a:solidFill>
                  <a:srgbClr val="26476A"/>
                </a:solidFill>
                <a:latin typeface="汉仪中宋S" panose="00020600040101010101" charset="-122"/>
                <a:ea typeface="汉仪中宋S" panose="00020600040101010101" charset="-122"/>
              </a:rPr>
              <a:t>融市场</a:t>
            </a:r>
            <a:endParaRPr lang="zh-CN" altLang="en-US" sz="2800" b="1">
              <a:solidFill>
                <a:srgbClr val="26476A"/>
              </a:solidFill>
              <a:latin typeface="汉仪中宋S" panose="00020600040101010101" charset="-122"/>
              <a:ea typeface="汉仪中宋S" panose="00020600040101010101" charset="-122"/>
            </a:endParaRPr>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3"/>
    </p:custDataLst>
  </p:cSld>
  <p:clrMapOvr>
    <a:masterClrMapping/>
  </p:clrMapOvr>
  <p:transition spd="slow">
    <p:wipe/>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课程导入</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1143000" y="1108075"/>
            <a:ext cx="160782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solidFill>
                  <a:srgbClr val="26476A"/>
                </a:solidFill>
                <a:latin typeface="汉仪中宋S" panose="00020600040101010101" charset="-122"/>
                <a:ea typeface="汉仪中宋S" panose="00020600040101010101" charset="-122"/>
              </a:rPr>
              <a:t>学习目标</a:t>
            </a:r>
            <a:endParaRPr lang="zh-CN" altLang="en-US" sz="2800" b="1">
              <a:solidFill>
                <a:srgbClr val="26476A"/>
              </a:solidFill>
              <a:latin typeface="汉仪中宋S" panose="00020600040101010101" charset="-122"/>
              <a:ea typeface="汉仪中宋S" panose="00020600040101010101" charset="-122"/>
            </a:endParaRPr>
          </a:p>
        </p:txBody>
      </p:sp>
      <p:sp>
        <p:nvSpPr>
          <p:cNvPr id="6" name="文本框 5"/>
          <p:cNvSpPr txBox="1"/>
          <p:nvPr/>
        </p:nvSpPr>
        <p:spPr>
          <a:xfrm>
            <a:off x="927735" y="1630045"/>
            <a:ext cx="5456555" cy="1753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z="2400" b="1">
                <a:solidFill>
                  <a:schemeClr val="tx1">
                    <a:lumMod val="65000"/>
                    <a:lumOff val="35000"/>
                  </a:schemeClr>
                </a:solidFill>
                <a:latin typeface="汉仪君黑-45简" panose="020b0604020202020204" charset="-122"/>
                <a:ea typeface="汉仪君黑-45简" panose="020b0604020202020204" charset="-122"/>
              </a:rPr>
              <a:t>1.中央银行制度的建立、普及与发展</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gn="l">
              <a:lnSpc>
                <a:spcPct val="150000"/>
              </a:lnSpc>
              <a:spcBef>
                <a:spcPct val="0"/>
              </a:spcBef>
              <a:spcAft>
                <a:spcPct val="0"/>
              </a:spcAft>
            </a:pPr>
            <a:r>
              <a:rPr lang="zh-CN" altLang="en-US" sz="2400" b="1">
                <a:solidFill>
                  <a:schemeClr val="tx1">
                    <a:lumMod val="65000"/>
                    <a:lumOff val="35000"/>
                  </a:schemeClr>
                </a:solidFill>
                <a:latin typeface="汉仪君黑-45简" panose="020b0604020202020204" charset="-122"/>
                <a:ea typeface="汉仪君黑-45简" panose="020b0604020202020204" charset="-122"/>
              </a:rPr>
              <a:t>2.中央银行的性质与职能</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gn="l">
              <a:lnSpc>
                <a:spcPct val="150000"/>
              </a:lnSpc>
              <a:spcBef>
                <a:spcPct val="0"/>
              </a:spcBef>
              <a:spcAft>
                <a:spcPct val="0"/>
              </a:spcAft>
            </a:pPr>
            <a:r>
              <a:rPr lang="zh-CN" altLang="en-US" sz="2400" b="1">
                <a:solidFill>
                  <a:schemeClr val="tx1">
                    <a:lumMod val="65000"/>
                    <a:lumOff val="35000"/>
                  </a:schemeClr>
                </a:solidFill>
                <a:latin typeface="汉仪君黑-45简" panose="020b0604020202020204" charset="-122"/>
                <a:ea typeface="汉仪君黑-45简" panose="020b0604020202020204" charset="-122"/>
              </a:rPr>
              <a:t>3.中央银行的主要业务</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pic>
        <p:nvPicPr>
          <p:cNvPr id="21" name="图片 20" descr="32303038313138363b32303039303532303bcbd1cbf7"/>
          <p:cNvPicPr>
            <a:picLocks noChangeAspect="1"/>
          </p:cNvPicPr>
          <p:nvPr/>
        </p:nvPicPr>
        <p:blipFill>
          <a:blip r:embed="rId3"/>
          <a:stretch>
            <a:fillRect/>
          </a:stretch>
        </p:blipFill>
        <p:spPr>
          <a:xfrm>
            <a:off x="927735" y="5009515"/>
            <a:ext cx="434975" cy="434975"/>
          </a:xfrm>
          <a:prstGeom prst="rect">
            <a:avLst/>
          </a:prstGeom>
        </p:spPr>
      </p:pic>
      <p:sp>
        <p:nvSpPr>
          <p:cNvPr id="7" name="圆角矩形 6"/>
          <p:cNvSpPr/>
          <p:nvPr/>
        </p:nvSpPr>
        <p:spPr>
          <a:xfrm>
            <a:off x="918845" y="3739515"/>
            <a:ext cx="10353675" cy="2369820"/>
          </a:xfrm>
          <a:prstGeom prst="roundRect">
            <a:avLst/>
          </a:prstGeom>
          <a:noFill/>
          <a:ln w="76200" cmpd="sng">
            <a:solidFill>
              <a:srgbClr val="26476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nvSpPr>
        <p:spPr>
          <a:xfrm>
            <a:off x="1254760" y="3963670"/>
            <a:ext cx="9697085" cy="1845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lang="zh-CN" altLang="en-US" sz="2800" b="1">
                <a:solidFill>
                  <a:srgbClr val="26476A"/>
                </a:solidFill>
                <a:latin typeface="汉仪中宋S" panose="00020600040101010101" charset="-122"/>
                <a:ea typeface="汉仪中宋S" panose="00020600040101010101" charset="-122"/>
                <a:sym typeface="+mn-ea"/>
              </a:rPr>
              <a:t>关键词</a:t>
            </a:r>
            <a:r>
              <a:rPr lang="en-US" altLang="zh-CN" sz="2400" b="1">
                <a:latin typeface="汉仪君黑-45简" panose="020b0604020202020204" charset="-122"/>
                <a:ea typeface="汉仪君黑-45简" panose="020b0604020202020204" charset="-122"/>
              </a:rPr>
              <a:t>    </a:t>
            </a:r>
            <a:r>
              <a:rPr lang="zh-CN" altLang="en-US" sz="2400" b="1">
                <a:solidFill>
                  <a:schemeClr val="tx1">
                    <a:lumMod val="65000"/>
                    <a:lumOff val="35000"/>
                  </a:schemeClr>
                </a:solidFill>
                <a:latin typeface="汉仪君黑-45简" panose="020b0604020202020204" charset="-122"/>
                <a:ea typeface="汉仪君黑-45简" panose="020b0604020202020204" charset="-122"/>
              </a:rPr>
              <a:t>银行券　最后贷款人　金融监管　票据清算　货币政策　</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a:p>
            <a:pPr algn="l" fontAlgn="auto">
              <a:lnSpc>
                <a:spcPct val="150000"/>
              </a:lnSpc>
            </a:pPr>
            <a:r>
              <a:rPr lang="zh-CN" altLang="en-US" sz="2400" b="1">
                <a:solidFill>
                  <a:schemeClr val="tx1">
                    <a:lumMod val="65000"/>
                    <a:lumOff val="35000"/>
                  </a:schemeClr>
                </a:solidFill>
                <a:latin typeface="汉仪君黑-45简" panose="020b0604020202020204" charset="-122"/>
                <a:ea typeface="汉仪君黑-45简" panose="020b0604020202020204" charset="-122"/>
              </a:rPr>
              <a:t>货币发行　经济发行　财政发行　货币发行准备制度　存款准备金制度　高能货币　再贴现　国际储备资产　中间业务</a:t>
            </a:r>
            <a:endParaRPr lang="zh-CN" altLang="en-US" sz="2400" b="1">
              <a:solidFill>
                <a:schemeClr val="tx1">
                  <a:lumMod val="65000"/>
                  <a:lumOff val="35000"/>
                </a:schemeClr>
              </a:solidFill>
              <a:latin typeface="汉仪君黑-45简" panose="020b0604020202020204" charset="-122"/>
              <a:ea typeface="汉仪君黑-45简" panose="020b0604020202020204" charset="-122"/>
            </a:endParaRPr>
          </a:p>
        </p:txBody>
      </p:sp>
    </p:spTree>
    <p:custDataLst>
      <p:tags r:id="rId4"/>
    </p:custDataLst>
  </p:cSld>
  <p:clrMapOvr>
    <a:masterClrMapping/>
  </p:clrMapOvr>
  <p:transition spd="slow">
    <p:wipe/>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文本框 2"/>
          <p:cNvSpPr txBox="1"/>
          <p:nvPr/>
        </p:nvSpPr>
        <p:spPr>
          <a:xfrm>
            <a:off x="4591368" y="1505585"/>
            <a:ext cx="3219151" cy="9233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solidFill>
                  <a:srgbClr val="26476A"/>
                </a:solidFill>
                <a:latin typeface="汉仪中宋S" panose="00020600040101010101" charset="-122"/>
                <a:ea typeface="汉仪中宋S" panose="00020600040101010101" charset="-122"/>
              </a:rPr>
              <a:t>目录</a:t>
            </a:r>
            <a:r>
              <a:rPr lang="en-US" altLang="zh-CN" sz="2400">
                <a:solidFill>
                  <a:srgbClr val="26476A"/>
                </a:solidFill>
                <a:latin typeface="汉仪中宋S" panose="00020600040101010101" charset="-122"/>
                <a:ea typeface="汉仪中宋S" panose="00020600040101010101" charset="-122"/>
              </a:rPr>
              <a:t>/</a:t>
            </a:r>
            <a:r>
              <a:rPr lang="en-US" altLang="zh-CN" sz="2400" smtClean="0">
                <a:solidFill>
                  <a:srgbClr val="26476A"/>
                </a:solidFill>
                <a:latin typeface="汉仪中宋S" panose="00020600040101010101" charset="-122"/>
                <a:ea typeface="汉仪中宋S" panose="00020600040101010101" charset="-122"/>
              </a:rPr>
              <a:t>CONTENTS</a:t>
            </a:r>
            <a:endParaRPr lang="en-US" altLang="zh-CN" sz="2400">
              <a:solidFill>
                <a:srgbClr val="26476A"/>
              </a:solidFill>
              <a:latin typeface="汉仪中宋S" panose="00020600040101010101" charset="-122"/>
              <a:ea typeface="汉仪中宋S" panose="00020600040101010101" charset="-122"/>
            </a:endParaRPr>
          </a:p>
        </p:txBody>
      </p:sp>
      <p:sp>
        <p:nvSpPr>
          <p:cNvPr id="4" name="六边形 3"/>
          <p:cNvSpPr/>
          <p:nvPr/>
        </p:nvSpPr>
        <p:spPr>
          <a:xfrm>
            <a:off x="867410" y="2960370"/>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六边形 4"/>
          <p:cNvSpPr/>
          <p:nvPr/>
        </p:nvSpPr>
        <p:spPr>
          <a:xfrm>
            <a:off x="867410" y="4235450"/>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六边形 5"/>
          <p:cNvSpPr/>
          <p:nvPr/>
        </p:nvSpPr>
        <p:spPr>
          <a:xfrm>
            <a:off x="6289675" y="2957195"/>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nvSpPr>
        <p:spPr>
          <a:xfrm>
            <a:off x="1787525" y="3056890"/>
            <a:ext cx="42468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中央银行的产生与发展</a:t>
            </a:r>
            <a:endParaRPr lang="zh-CN" altLang="en-US" sz="3200">
              <a:solidFill>
                <a:srgbClr val="26476A"/>
              </a:solidFill>
              <a:latin typeface="汉仪中宋S" panose="00020600040101010101" charset="-122"/>
              <a:ea typeface="汉仪中宋S" panose="00020600040101010101" charset="-122"/>
            </a:endParaRPr>
          </a:p>
        </p:txBody>
      </p:sp>
      <p:sp>
        <p:nvSpPr>
          <p:cNvPr id="10" name="文本框 9"/>
          <p:cNvSpPr txBox="1"/>
          <p:nvPr/>
        </p:nvSpPr>
        <p:spPr>
          <a:xfrm>
            <a:off x="7203440" y="3056255"/>
            <a:ext cx="42468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中央银行的性质与职能</a:t>
            </a:r>
            <a:endParaRPr lang="zh-CN" altLang="en-US" sz="3200">
              <a:solidFill>
                <a:srgbClr val="26476A"/>
              </a:solidFill>
              <a:latin typeface="汉仪中宋S" panose="00020600040101010101" charset="-122"/>
              <a:ea typeface="汉仪中宋S" panose="00020600040101010101" charset="-122"/>
            </a:endParaRPr>
          </a:p>
        </p:txBody>
      </p:sp>
      <p:sp>
        <p:nvSpPr>
          <p:cNvPr id="11" name="文本框 10"/>
          <p:cNvSpPr txBox="1"/>
          <p:nvPr/>
        </p:nvSpPr>
        <p:spPr>
          <a:xfrm>
            <a:off x="1787525" y="4315460"/>
            <a:ext cx="38404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中央银行的主要业务</a:t>
            </a:r>
            <a:endParaRPr lang="zh-CN" altLang="en-US" sz="3200">
              <a:solidFill>
                <a:srgbClr val="26476A"/>
              </a:solidFill>
              <a:latin typeface="汉仪中宋S" panose="00020600040101010101" charset="-122"/>
              <a:ea typeface="汉仪中宋S" panose="00020600040101010101" charset="-122"/>
            </a:endParaRPr>
          </a:p>
        </p:txBody>
      </p:sp>
      <p:sp>
        <p:nvSpPr>
          <p:cNvPr id="14" name="文本框 13"/>
          <p:cNvSpPr txBox="1"/>
          <p:nvPr/>
        </p:nvSpPr>
        <p:spPr>
          <a:xfrm>
            <a:off x="979170" y="3058795"/>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01</a:t>
            </a:r>
            <a:endParaRPr lang="en-US" altLang="zh-CN" sz="2800">
              <a:solidFill>
                <a:schemeClr val="bg1"/>
              </a:solidFill>
              <a:latin typeface="汉仪中宋S" panose="00020600040101010101" charset="-122"/>
              <a:ea typeface="汉仪中宋S" panose="00020600040101010101" charset="-122"/>
            </a:endParaRPr>
          </a:p>
        </p:txBody>
      </p:sp>
      <p:sp>
        <p:nvSpPr>
          <p:cNvPr id="16" name="文本框 15"/>
          <p:cNvSpPr txBox="1"/>
          <p:nvPr/>
        </p:nvSpPr>
        <p:spPr>
          <a:xfrm>
            <a:off x="6401435" y="3064510"/>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02</a:t>
            </a:r>
            <a:endParaRPr lang="en-US" altLang="zh-CN" sz="2800">
              <a:solidFill>
                <a:schemeClr val="bg1"/>
              </a:solidFill>
              <a:latin typeface="汉仪中宋S" panose="00020600040101010101" charset="-122"/>
              <a:ea typeface="汉仪中宋S" panose="00020600040101010101" charset="-122"/>
            </a:endParaRPr>
          </a:p>
        </p:txBody>
      </p:sp>
      <p:sp>
        <p:nvSpPr>
          <p:cNvPr id="19" name="文本框 18"/>
          <p:cNvSpPr txBox="1"/>
          <p:nvPr/>
        </p:nvSpPr>
        <p:spPr>
          <a:xfrm>
            <a:off x="979170" y="4346575"/>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03</a:t>
            </a:r>
            <a:endParaRPr lang="en-US" altLang="zh-CN" sz="28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2194560" y="2921803"/>
            <a:ext cx="7802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中央银行的产生与发展</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01</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中央银行的产生与发展</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578610" y="1982132"/>
            <a:ext cx="6991350" cy="33229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（一）关于信用货币的发行问题</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（二）关于票据交换和清算问题</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（三）关于银行的支付保证能力问题</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（四）关于满足政府融资需要的问题</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（五）关于金融业的监督管理问题</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67035" y="1222732"/>
            <a:ext cx="659257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一、中央银行产生的客观必然性</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中央银行的产生与发展</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520825" y="2163445"/>
            <a:ext cx="9022715"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fontAlgn="auto">
              <a:lnSpc>
                <a:spcPct val="150000"/>
              </a:lnSpc>
              <a:buFont typeface="Arial" pitchFamily="34" charset="0"/>
              <a:buChar char="•"/>
            </a:pPr>
            <a:r>
              <a:rPr lang="zh-CN" altLang="en-US" sz="2800" b="1">
                <a:solidFill>
                  <a:schemeClr val="tx1">
                    <a:lumMod val="65000"/>
                    <a:lumOff val="35000"/>
                  </a:schemeClr>
                </a:solidFill>
                <a:latin typeface="汉仪君黑-45简" panose="020b0604020202020204" charset="-122"/>
                <a:ea typeface="汉仪君黑-45简" panose="020b0604020202020204" charset="-122"/>
              </a:rPr>
              <a:t>1656年创立瑞典银行和1694年创立英格兰银行</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marL="457200" indent="-457200" algn="just" fontAlgn="auto">
              <a:lnSpc>
                <a:spcPct val="150000"/>
              </a:lnSpc>
              <a:buFont typeface="Arial" pitchFamily="34" charset="0"/>
              <a:buChar char="•"/>
            </a:pPr>
            <a:r>
              <a:rPr lang="zh-CN" altLang="en-US" sz="2800" b="1">
                <a:solidFill>
                  <a:schemeClr val="tx1">
                    <a:lumMod val="65000"/>
                    <a:lumOff val="35000"/>
                  </a:schemeClr>
                </a:solidFill>
                <a:latin typeface="汉仪君黑-45简" panose="020b0604020202020204" charset="-122"/>
                <a:ea typeface="汉仪君黑-45简" panose="020b0604020202020204" charset="-122"/>
              </a:rPr>
              <a:t>1833年英国议会通过法案，指定英格兰银行发行的银行券为无限法偿货币</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marL="457200" indent="-457200" algn="just" fontAlgn="auto">
              <a:lnSpc>
                <a:spcPct val="150000"/>
              </a:lnSpc>
              <a:buFont typeface="Arial" pitchFamily="34" charset="0"/>
              <a:buChar char="•"/>
            </a:pPr>
            <a:r>
              <a:rPr lang="zh-CN" altLang="en-US" sz="2800" b="1">
                <a:solidFill>
                  <a:schemeClr val="tx1">
                    <a:lumMod val="65000"/>
                    <a:lumOff val="35000"/>
                  </a:schemeClr>
                </a:solidFill>
                <a:latin typeface="汉仪君黑-45简" panose="020b0604020202020204" charset="-122"/>
                <a:ea typeface="汉仪君黑-45简" panose="020b0604020202020204" charset="-122"/>
              </a:rPr>
              <a:t>1914年美国建立联邦储备系统及各区的联邦储备银行</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67035" y="1222732"/>
            <a:ext cx="613473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二、中央银行制度的基本建立</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https://d.book118.com/458030077053006023</a:t>
            </a:r>
          </a:p>
        </p:txBody>
      </p:sp>
    </p:spTree>
  </p:cSld>
  <p:clrMapOvr>
    <a:masterClrMapping/>
  </p:clrMapOvr>
  <p:transition/>
  <p:timing/>
</p:sld>
</file>

<file path=ppt/tags/tag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a:ea typeface="宋体"/>
        <a:cs typeface="Arial"/>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宋体"/>
        <a:cs typeface="Arial"/>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宋体"/>
        <a:cs typeface="Arial"/>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宋体"/>
        <a:cs typeface="Arial"/>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27</Slides>
  <Notes>26</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27</vt:i4>
      </vt:variant>
    </vt:vector>
  </HeadingPairs>
  <TitlesOfParts>
    <vt:vector baseType="lpstr" size="33">
      <vt:lpstr>Arial</vt:lpstr>
      <vt:lpstr>Calibri</vt:lpstr>
      <vt:lpstr>宋体</vt:lpstr>
      <vt:lpstr>汉仪中宋S</vt:lpstr>
      <vt:lpstr>汉仪君黑-45简</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2024-08-29T22:29:00.487</cp:lastPrinted>
  <dcterms:created xsi:type="dcterms:W3CDTF">2024-08-29T14:29:00Z</dcterms:created>
  <dcterms:modified xsi:type="dcterms:W3CDTF">2024-08-29T14:29:03Z</dcterms:modified>
</cp:coreProperties>
</file>