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14625-24BE-43A5-BF24-D859AF5793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A096F-B21F-48BB-AEA9-DC0F16AC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C2D9B9-741A-465D-9F84-0627BDD54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3C4FE-C9B0-4BF1-B35A-8CD5981821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D2CCF-1437-40C9-9985-3AEFF6A69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546D63-875A-4F88-8F9D-843F29E3E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ED820C-2993-4067-A9D9-B2F17D5E2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537218-59F6-448C-8323-F233D10AE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583225-E9D6-4796-A628-6D68305C1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D7187-0BF4-4FBF-B9CF-4E5AC6D5E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94B84-39CE-4254-8F8C-A3BBD62C2C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32073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大学生安全教育活动总结报告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汇报时间：2024-01-02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活动内容与实施过程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安全教育的重要性与展望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97384" y="2173262"/>
            <a:ext cx="3857054" cy="65274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近年来，大学生安全事故频发，引起了社会广泛关注。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683187" y="2173262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822919" y="2564454"/>
            <a:ext cx="132397" cy="125730"/>
          </a:xfrm>
          <a:custGeom>
            <a:rect l="l" t="t" r="r" b="b"/>
            <a:pathLst>
              <a:path w="100" h="95">
                <a:moveTo>
                  <a:pt x="14" y="95"/>
                </a:moveTo>
                <a:lnTo>
                  <a:pt x="0" y="80"/>
                </a:lnTo>
                <a:lnTo>
                  <a:pt x="85" y="0"/>
                </a:lnTo>
                <a:lnTo>
                  <a:pt x="100" y="14"/>
                </a:lnTo>
                <a:lnTo>
                  <a:pt x="14" y="9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919598" y="2498255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995036" y="2303755"/>
            <a:ext cx="207835" cy="207835"/>
          </a:xfrm>
          <a:custGeom>
            <a:rect l="l" t="t" r="r" b="b"/>
            <a:pathLst>
              <a:path w="66" h="66">
                <a:moveTo>
                  <a:pt x="32" y="66"/>
                </a:moveTo>
                <a:cubicBezTo>
                  <a:pt x="23" y="66"/>
                  <a:pt x="15" y="63"/>
                  <a:pt x="9" y="57"/>
                </a:cubicBezTo>
                <a:cubicBezTo>
                  <a:pt x="3" y="51"/>
                  <a:pt x="0" y="43"/>
                  <a:pt x="0" y="34"/>
                </a:cubicBezTo>
                <a:cubicBezTo>
                  <a:pt x="0" y="25"/>
                  <a:pt x="3" y="17"/>
                  <a:pt x="9" y="11"/>
                </a:cubicBezTo>
                <a:cubicBezTo>
                  <a:pt x="20" y="0"/>
                  <a:pt x="20" y="0"/>
                  <a:pt x="20" y="0"/>
                </a:cubicBezTo>
                <a:cubicBezTo>
                  <a:pt x="66" y="46"/>
                  <a:pt x="66" y="46"/>
                  <a:pt x="66" y="46"/>
                </a:cubicBezTo>
                <a:cubicBezTo>
                  <a:pt x="55" y="57"/>
                  <a:pt x="55" y="57"/>
                  <a:pt x="55" y="57"/>
                </a:cubicBezTo>
                <a:cubicBezTo>
                  <a:pt x="49" y="63"/>
                  <a:pt x="41" y="66"/>
                  <a:pt x="32" y="66"/>
                </a:cubicBezTo>
                <a:moveTo>
                  <a:pt x="20" y="12"/>
                </a:moveTo>
                <a:cubicBezTo>
                  <a:pt x="15" y="17"/>
                  <a:pt x="15" y="17"/>
                  <a:pt x="15" y="17"/>
                </a:cubicBezTo>
                <a:cubicBezTo>
                  <a:pt x="10" y="22"/>
                  <a:pt x="8" y="28"/>
                  <a:pt x="8" y="34"/>
                </a:cubicBezTo>
                <a:cubicBezTo>
                  <a:pt x="8" y="40"/>
                  <a:pt x="10" y="46"/>
                  <a:pt x="15" y="51"/>
                </a:cubicBezTo>
                <a:cubicBezTo>
                  <a:pt x="20" y="56"/>
                  <a:pt x="26" y="58"/>
                  <a:pt x="32" y="58"/>
                </a:cubicBezTo>
                <a:cubicBezTo>
                  <a:pt x="38" y="58"/>
                  <a:pt x="44" y="56"/>
                  <a:pt x="49" y="51"/>
                </a:cubicBezTo>
                <a:cubicBezTo>
                  <a:pt x="54" y="46"/>
                  <a:pt x="54" y="46"/>
                  <a:pt x="54" y="46"/>
                </a:cubicBezTo>
                <a:lnTo>
                  <a:pt x="20" y="1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816347" y="2385765"/>
            <a:ext cx="304419" cy="309753"/>
          </a:xfrm>
          <a:custGeom>
            <a:rect l="l" t="t" r="r" b="b"/>
            <a:pathLst>
              <a:path w="230" h="234">
                <a:moveTo>
                  <a:pt x="0" y="234"/>
                </a:moveTo>
                <a:lnTo>
                  <a:pt x="22" y="49"/>
                </a:lnTo>
                <a:lnTo>
                  <a:pt x="112" y="0"/>
                </a:lnTo>
                <a:lnTo>
                  <a:pt x="121" y="16"/>
                </a:lnTo>
                <a:lnTo>
                  <a:pt x="41" y="61"/>
                </a:lnTo>
                <a:lnTo>
                  <a:pt x="24" y="211"/>
                </a:lnTo>
                <a:lnTo>
                  <a:pt x="185" y="180"/>
                </a:lnTo>
                <a:lnTo>
                  <a:pt x="211" y="111"/>
                </a:lnTo>
                <a:lnTo>
                  <a:pt x="230" y="116"/>
                </a:lnTo>
                <a:lnTo>
                  <a:pt x="199" y="199"/>
                </a:lnTo>
                <a:lnTo>
                  <a:pt x="0" y="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683187" y="3294307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859305" y="3655733"/>
            <a:ext cx="300419" cy="162782"/>
          </a:xfrm>
          <a:custGeom>
            <a:rect l="l" t="t" r="r" b="b"/>
            <a:pathLst>
              <a:path w="226" h="123">
                <a:moveTo>
                  <a:pt x="227" y="123"/>
                </a:moveTo>
                <a:lnTo>
                  <a:pt x="0" y="123"/>
                </a:lnTo>
                <a:lnTo>
                  <a:pt x="0" y="0"/>
                </a:lnTo>
                <a:lnTo>
                  <a:pt x="19" y="0"/>
                </a:lnTo>
                <a:lnTo>
                  <a:pt x="19" y="104"/>
                </a:lnTo>
                <a:lnTo>
                  <a:pt x="208" y="104"/>
                </a:lnTo>
                <a:lnTo>
                  <a:pt x="208" y="0"/>
                </a:lnTo>
                <a:lnTo>
                  <a:pt x="227" y="0"/>
                </a:lnTo>
                <a:lnTo>
                  <a:pt x="227" y="1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811680" y="3422847"/>
            <a:ext cx="395764" cy="228981"/>
          </a:xfrm>
          <a:custGeom>
            <a:rect l="l" t="t" r="r" b="b"/>
            <a:pathLst>
              <a:path w="299" h="173">
                <a:moveTo>
                  <a:pt x="284" y="173"/>
                </a:moveTo>
                <a:lnTo>
                  <a:pt x="149" y="29"/>
                </a:lnTo>
                <a:lnTo>
                  <a:pt x="14" y="173"/>
                </a:lnTo>
                <a:lnTo>
                  <a:pt x="0" y="159"/>
                </a:lnTo>
                <a:lnTo>
                  <a:pt x="149" y="0"/>
                </a:lnTo>
                <a:lnTo>
                  <a:pt x="299" y="159"/>
                </a:lnTo>
                <a:lnTo>
                  <a:pt x="284" y="17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958650" y="3655733"/>
            <a:ext cx="100584" cy="112490"/>
          </a:xfrm>
          <a:custGeom>
            <a:rect l="l" t="t" r="r" b="b"/>
            <a:pathLst>
              <a:path w="76" h="85">
                <a:moveTo>
                  <a:pt x="76" y="85"/>
                </a:moveTo>
                <a:lnTo>
                  <a:pt x="57" y="85"/>
                </a:lnTo>
                <a:lnTo>
                  <a:pt x="57" y="19"/>
                </a:lnTo>
                <a:lnTo>
                  <a:pt x="19" y="19"/>
                </a:lnTo>
                <a:lnTo>
                  <a:pt x="19" y="85"/>
                </a:lnTo>
                <a:lnTo>
                  <a:pt x="0" y="85"/>
                </a:lnTo>
                <a:lnTo>
                  <a:pt x="0" y="0"/>
                </a:lnTo>
                <a:lnTo>
                  <a:pt x="76" y="0"/>
                </a:lnTo>
                <a:lnTo>
                  <a:pt x="76" y="8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958650" y="3530003"/>
            <a:ext cx="100584" cy="100584"/>
          </a:xfrm>
          <a:custGeom>
            <a:rect l="l" t="t" r="r" b="b"/>
            <a:pathLst>
              <a:path w="32" h="32">
                <a:moveTo>
                  <a:pt x="16" y="32"/>
                </a:moveTo>
                <a:cubicBezTo>
                  <a:pt x="7" y="32"/>
                  <a:pt x="0" y="25"/>
                  <a:pt x="0" y="16"/>
                </a:cubicBezTo>
                <a:cubicBezTo>
                  <a:pt x="0" y="7"/>
                  <a:pt x="7" y="0"/>
                  <a:pt x="16" y="0"/>
                </a:cubicBezTo>
                <a:cubicBezTo>
                  <a:pt x="25" y="0"/>
                  <a:pt x="32" y="7"/>
                  <a:pt x="32" y="16"/>
                </a:cubicBezTo>
                <a:cubicBezTo>
                  <a:pt x="32" y="25"/>
                  <a:pt x="25" y="32"/>
                  <a:pt x="16" y="32"/>
                </a:cubicBezTo>
                <a:moveTo>
                  <a:pt x="16" y="8"/>
                </a:moveTo>
                <a:cubicBezTo>
                  <a:pt x="12" y="8"/>
                  <a:pt x="8" y="12"/>
                  <a:pt x="8" y="16"/>
                </a:cubicBezTo>
                <a:cubicBezTo>
                  <a:pt x="8" y="20"/>
                  <a:pt x="12" y="24"/>
                  <a:pt x="16" y="24"/>
                </a:cubicBezTo>
                <a:cubicBezTo>
                  <a:pt x="20" y="24"/>
                  <a:pt x="24" y="20"/>
                  <a:pt x="24" y="16"/>
                </a:cubicBezTo>
                <a:cubicBezTo>
                  <a:pt x="24" y="12"/>
                  <a:pt x="20" y="8"/>
                  <a:pt x="16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692712" y="4617091"/>
            <a:ext cx="652748" cy="65274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797440" y="4902032"/>
            <a:ext cx="97250" cy="165926"/>
          </a:xfrm>
          <a:custGeom>
            <a:rect l="l" t="t" r="r" b="b"/>
            <a:pathLst>
              <a:path w="28" h="48">
                <a:moveTo>
                  <a:pt x="28" y="48"/>
                </a:moveTo>
                <a:cubicBezTo>
                  <a:pt x="24" y="48"/>
                  <a:pt x="24" y="48"/>
                  <a:pt x="24" y="48"/>
                </a:cubicBezTo>
                <a:cubicBezTo>
                  <a:pt x="10" y="48"/>
                  <a:pt x="0" y="38"/>
                  <a:pt x="0" y="24"/>
                </a:cubicBezTo>
                <a:cubicBezTo>
                  <a:pt x="0" y="10"/>
                  <a:pt x="10" y="0"/>
                  <a:pt x="24" y="0"/>
                </a:cubicBezTo>
                <a:cubicBezTo>
                  <a:pt x="28" y="0"/>
                  <a:pt x="28" y="0"/>
                  <a:pt x="28" y="0"/>
                </a:cubicBezTo>
                <a:lnTo>
                  <a:pt x="28" y="48"/>
                </a:lnTo>
                <a:close/>
                <a:moveTo>
                  <a:pt x="20" y="8"/>
                </a:moveTo>
                <a:cubicBezTo>
                  <a:pt x="13" y="10"/>
                  <a:pt x="8" y="16"/>
                  <a:pt x="8" y="24"/>
                </a:cubicBezTo>
                <a:cubicBezTo>
                  <a:pt x="8" y="32"/>
                  <a:pt x="13" y="38"/>
                  <a:pt x="20" y="40"/>
                </a:cubicBezTo>
                <a:lnTo>
                  <a:pt x="20" y="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43483" y="4902032"/>
            <a:ext cx="97250" cy="165926"/>
          </a:xfrm>
          <a:custGeom>
            <a:rect l="l" t="t" r="r" b="b"/>
            <a:pathLst>
              <a:path w="28" h="48">
                <a:moveTo>
                  <a:pt x="4" y="48"/>
                </a:moveTo>
                <a:cubicBezTo>
                  <a:pt x="0" y="48"/>
                  <a:pt x="0" y="48"/>
                  <a:pt x="0" y="48"/>
                </a:cubicBezTo>
                <a:cubicBezTo>
                  <a:pt x="0" y="0"/>
                  <a:pt x="0" y="0"/>
                  <a:pt x="0" y="0"/>
                </a:cubicBezTo>
                <a:cubicBezTo>
                  <a:pt x="4" y="0"/>
                  <a:pt x="4" y="0"/>
                  <a:pt x="4" y="0"/>
                </a:cubicBezTo>
                <a:cubicBezTo>
                  <a:pt x="18" y="0"/>
                  <a:pt x="28" y="10"/>
                  <a:pt x="28" y="24"/>
                </a:cubicBezTo>
                <a:cubicBezTo>
                  <a:pt x="28" y="38"/>
                  <a:pt x="18" y="48"/>
                  <a:pt x="4" y="48"/>
                </a:cubicBezTo>
                <a:moveTo>
                  <a:pt x="8" y="8"/>
                </a:moveTo>
                <a:cubicBezTo>
                  <a:pt x="8" y="40"/>
                  <a:pt x="8" y="40"/>
                  <a:pt x="8" y="40"/>
                </a:cubicBezTo>
                <a:cubicBezTo>
                  <a:pt x="15" y="38"/>
                  <a:pt x="20" y="32"/>
                  <a:pt x="20" y="24"/>
                </a:cubicBezTo>
                <a:cubicBezTo>
                  <a:pt x="20" y="16"/>
                  <a:pt x="15" y="10"/>
                  <a:pt x="8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172058" y="5095104"/>
            <a:ext cx="41434" cy="41434"/>
          </a:xfrm>
          <a:custGeom>
            <a:rect l="l" t="t" r="r" b="b"/>
            <a:pathLst>
              <a:path w="12" h="12">
                <a:moveTo>
                  <a:pt x="0" y="12"/>
                </a:moveTo>
                <a:cubicBezTo>
                  <a:pt x="0" y="4"/>
                  <a:pt x="0" y="4"/>
                  <a:pt x="0" y="4"/>
                </a:cubicBezTo>
                <a:cubicBezTo>
                  <a:pt x="2" y="4"/>
                  <a:pt x="4" y="3"/>
                  <a:pt x="4" y="0"/>
                </a:cubicBezTo>
                <a:cubicBezTo>
                  <a:pt x="12" y="0"/>
                  <a:pt x="12" y="0"/>
                  <a:pt x="12" y="0"/>
                </a:cubicBezTo>
                <a:cubicBezTo>
                  <a:pt x="12" y="7"/>
                  <a:pt x="7" y="12"/>
                  <a:pt x="0" y="12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16337" y="5109391"/>
            <a:ext cx="55817" cy="27146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040518" y="5082150"/>
            <a:ext cx="82963" cy="82963"/>
          </a:xfrm>
          <a:custGeom>
            <a:rect l="l" t="t" r="r" b="b"/>
            <a:pathLst>
              <a:path w="24" h="24">
                <a:moveTo>
                  <a:pt x="12" y="24"/>
                </a:moveTo>
                <a:cubicBezTo>
                  <a:pt x="5" y="24"/>
                  <a:pt x="0" y="19"/>
                  <a:pt x="0" y="12"/>
                </a:cubicBezTo>
                <a:cubicBezTo>
                  <a:pt x="0" y="5"/>
                  <a:pt x="5" y="0"/>
                  <a:pt x="12" y="0"/>
                </a:cubicBezTo>
                <a:cubicBezTo>
                  <a:pt x="19" y="0"/>
                  <a:pt x="24" y="5"/>
                  <a:pt x="24" y="12"/>
                </a:cubicBezTo>
                <a:cubicBezTo>
                  <a:pt x="24" y="19"/>
                  <a:pt x="19" y="24"/>
                  <a:pt x="12" y="24"/>
                </a:cubicBezTo>
                <a:moveTo>
                  <a:pt x="12" y="8"/>
                </a:moveTo>
                <a:cubicBezTo>
                  <a:pt x="10" y="8"/>
                  <a:pt x="8" y="10"/>
                  <a:pt x="8" y="12"/>
                </a:cubicBezTo>
                <a:cubicBezTo>
                  <a:pt x="8" y="14"/>
                  <a:pt x="10" y="16"/>
                  <a:pt x="12" y="16"/>
                </a:cubicBezTo>
                <a:cubicBezTo>
                  <a:pt x="14" y="16"/>
                  <a:pt x="16" y="14"/>
                  <a:pt x="16" y="12"/>
                </a:cubicBezTo>
                <a:cubicBezTo>
                  <a:pt x="16" y="10"/>
                  <a:pt x="14" y="8"/>
                  <a:pt x="12" y="8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867448" y="4721819"/>
            <a:ext cx="304609" cy="151543"/>
          </a:xfrm>
          <a:custGeom>
            <a:rect l="l" t="t" r="r" b="b"/>
            <a:pathLst>
              <a:path w="88" h="44">
                <a:moveTo>
                  <a:pt x="88" y="44"/>
                </a:moveTo>
                <a:cubicBezTo>
                  <a:pt x="80" y="44"/>
                  <a:pt x="80" y="44"/>
                  <a:pt x="80" y="44"/>
                </a:cubicBezTo>
                <a:cubicBezTo>
                  <a:pt x="80" y="24"/>
                  <a:pt x="64" y="8"/>
                  <a:pt x="44" y="8"/>
                </a:cubicBezTo>
                <a:cubicBezTo>
                  <a:pt x="24" y="8"/>
                  <a:pt x="8" y="24"/>
                  <a:pt x="8" y="44"/>
                </a:cubicBezTo>
                <a:cubicBezTo>
                  <a:pt x="0" y="44"/>
                  <a:pt x="0" y="44"/>
                  <a:pt x="0" y="44"/>
                </a:cubicBezTo>
                <a:cubicBezTo>
                  <a:pt x="0" y="20"/>
                  <a:pt x="20" y="0"/>
                  <a:pt x="44" y="0"/>
                </a:cubicBezTo>
                <a:cubicBezTo>
                  <a:pt x="68" y="0"/>
                  <a:pt x="88" y="20"/>
                  <a:pt x="88" y="4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rcRect l="11837" r="11837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rcRect l="16629" r="16629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rcRect l="11730" r="11730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rcRect l="16828" r="16828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大学生缺乏必要的安全知识和应对能力，成为安全事故高发群体。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高校对大学生安全教育重视不够，缺乏有效的安全教育措施。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提高大学生的安全意识和自我保护能力。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增强大学生的安全防范和应对能力。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促进大学生养成良好的安全习惯和行为规范。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活动内容与实施过程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内容丰富、专业性强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安全知识讲座邀请了消防、公安、医疗等领域的专家，为大学生们讲解了防火、防盗、防骗等方面的安全知识，内容丰富、专业性强，深受学生们的欢迎。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形式多样、互动性强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讲座采用了图文并茂、案例分析等形式，让学生们更加直观地了解安全知识，同时设置了互动环节，鼓励学生提问和参与讨论，增强了学生们的参与感和互动性。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覆盖面广、受益人数多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安全知识讲座覆盖了全校所有院系和班级，受益人数众多，学生们通过讲座不仅了解了安全知识，还提高了自我保护意识和能力。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安全知识讲座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实践性强、贴近实际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安全演练活动包括火灾逃生、地震疏散等模拟场景，让学生们亲身体验应对突发事件的正确方法和流程，实践性强、贴近实际，有助于提高学生们的应急处置能力。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组织严密、参与度高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安全演练活动组织严密，参与度高，学生们在演练过程中能够认真执行各项安全操作规程，积极参与演练活动，达到了预期的效果。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评估反馈、持续改进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演练活动结束后，组织者会进行评估和反馈，针对演练过程中存在的问题和不足之处进行改进和完善，以提高学生们的应急处置能力。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安全演练活动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趣味性浓、寓教于乐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竞赛题目涵盖了防火、防盗、防骗等方面的安全知识，题型多样，既有选择题也有简答题，知识覆盖面广，能够全面考察学生们的安全知识掌握情况。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安全知识竞赛采用趣味问答的形式，让学生在轻松愉快的氛围中学习安全知识，同时竞赛还设置了奖励环节，激发了学生们的参与热情和学习兴趣。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提高学习效果、增强记忆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知识覆盖面广、题型多样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通过安全知识竞赛这种寓教于乐的形式，学生们不仅能够更加深入地学习安全知识，还能够增强记忆和理解能力，提高学习效果。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安全知识竞赛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活动效果与反馈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本次安全教育活动共有500名学生参与，参与率达到95%。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参与积极性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大部分学生表现出较高的参与热情，能够认真听讲、积极互动。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组织协调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活动组织有序，协调得力，保证了活动的顺利进行。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学生参与情况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https://d.book118.com/458032073036006046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2024-09-27T01:37:28.915</cp:lastPrinted>
  <dcterms:created xsi:type="dcterms:W3CDTF">2024-09-26T17:37:28Z</dcterms:created>
  <dcterms:modified xsi:type="dcterms:W3CDTF">2024-09-26T17:37:30Z</dcterms:modified>
</cp:coreProperties>
</file>