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0693400" cy="756285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238026-8F1D-45A5-AC34-DEFA8F3C8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B4428-0B04-4670-83C6-67CB8EC04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9EB4E8-872E-4E4A-BC31-0E76E9CF5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7207AD-1F70-45D9-BE56-E7FFFFC1DB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E4FA5E-5F06-4E9F-832D-7699B9AD3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1A9F13-7A12-4ECA-9F28-7FE515683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1A5123-0E9F-410A-8BC4-760A53AFD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1D1F08-3817-485E-8784-AE6E3F465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B709C4-580C-4BA9-9E73-B75CFC0EA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6BCBE6-D7B2-411A-A87D-496FAA609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96A622-7853-48C4-9B35-B6D08F871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1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3510013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485872" y="914179"/>
            <a:ext cx="6598919" cy="49530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953"/>
              </a:lnSpc>
            </a:pPr>
            <a:endParaRPr lang="Arial" altLang="Arial" sz="100"/>
          </a:p>
          <a:p>
            <a:pPr algn="r" rtl="0" eaLnBrk="0">
              <a:lnSpc>
                <a:spcPct val="77000"/>
              </a:lnSpc>
            </a:pPr>
            <a:r>
              <a:rPr sz="4600" b="1" kern="0" spc="430">
                <a:solidFill>
                  <a:srgbClr val="FFFFFF">
                    <a:alpha val="100000"/>
                  </a:srgbClr>
                </a:solidFill>
                <a:latin typeface="LiSu"/>
                <a:ea typeface="LiSu"/>
                <a:cs typeface="LiSu"/>
              </a:rPr>
              <a:t>第三章常用电路定理</a:t>
            </a:r>
            <a:endParaRPr lang="LiSu" altLang="LiSu" sz="4600"/>
          </a:p>
          <a:p>
            <a:pPr marL="12700" algn="l" rtl="0" eaLnBrk="0">
              <a:lnSpc>
                <a:spcPct val="100000"/>
              </a:lnSpc>
              <a:spcBef>
                <a:spcPts val="1759"/>
              </a:spcBef>
            </a:pPr>
            <a:r>
              <a:rPr sz="3400" kern="0" spc="-28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●</a:t>
            </a:r>
            <a:r>
              <a:rPr sz="3400" kern="0" spc="-10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400" kern="0" spc="-28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重点：</a:t>
            </a:r>
            <a:endParaRPr lang="SimSun" altLang="SimSun" sz="34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marL="387350" algn="l" rtl="0" eaLnBrk="0">
              <a:lnSpc>
                <a:spcPct val="96000"/>
              </a:lnSpc>
              <a:spcBef>
                <a:spcPts val="1053"/>
              </a:spcBef>
            </a:pPr>
            <a:r>
              <a:rPr sz="3500" kern="0" spc="-140">
                <a:solidFill>
                  <a:srgbClr val="FDFD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1.叠加定理与齐次定理；</a:t>
            </a:r>
            <a:endParaRPr lang="SimSun" altLang="SimSun" sz="35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marL="342900" algn="l" rtl="0" eaLnBrk="0">
              <a:lnSpc>
                <a:spcPct val="96000"/>
              </a:lnSpc>
              <a:spcBef>
                <a:spcPts val="1054"/>
              </a:spcBef>
            </a:pPr>
            <a:r>
              <a:rPr sz="3500" b="1" kern="0" spc="-260">
                <a:solidFill>
                  <a:srgbClr val="FDFD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2.置换定理；</a:t>
            </a:r>
            <a:endParaRPr lang="SimSun" altLang="SimSun" sz="35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marL="342900" algn="l" rtl="0" eaLnBrk="0">
              <a:lnSpc>
                <a:spcPct val="96000"/>
              </a:lnSpc>
              <a:spcBef>
                <a:spcPts val="1051"/>
              </a:spcBef>
            </a:pPr>
            <a:r>
              <a:rPr sz="3500" b="1" kern="0" spc="-120">
                <a:solidFill>
                  <a:srgbClr val="FDFD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3.戴维南定理与诺顿</a:t>
            </a:r>
            <a:r>
              <a:rPr sz="3500" b="1" kern="0" spc="-130">
                <a:solidFill>
                  <a:srgbClr val="FDFD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定理；</a:t>
            </a:r>
            <a:endParaRPr lang="SimSun" altLang="SimSun" sz="3500"/>
          </a:p>
          <a:p>
            <a:pPr algn="l" rtl="0" eaLnBrk="0">
              <a:lnSpc>
                <a:spcPct val="102000"/>
              </a:lnSpc>
            </a:pPr>
            <a:endParaRPr lang="Arial" altLang="Arial" sz="1800"/>
          </a:p>
          <a:p>
            <a:pPr algn="l" rtl="0" eaLnBrk="0">
              <a:lnSpc>
                <a:spcPct val="10830"/>
              </a:lnSpc>
            </a:pPr>
            <a:endParaRPr lang="Arial" altLang="Arial" sz="100"/>
          </a:p>
          <a:p>
            <a:pPr marL="342900" algn="l" rtl="0" eaLnBrk="0">
              <a:lnSpc>
                <a:spcPct val="96000"/>
              </a:lnSpc>
            </a:pPr>
            <a:r>
              <a:rPr sz="3500" b="1" kern="0" spc="-150">
                <a:solidFill>
                  <a:srgbClr val="FDFD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4.最大功率传输定理；</a:t>
            </a:r>
            <a:endParaRPr lang="SimSun" altLang="SimSun" sz="35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460529" y="1126379"/>
            <a:ext cx="8103234" cy="42189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527"/>
              </a:lnSpc>
            </a:pPr>
            <a:endParaRPr lang="Arial" altLang="Arial" sz="100"/>
          </a:p>
          <a:p>
            <a:pPr marL="1960245" algn="l" rtl="0" eaLnBrk="0">
              <a:lnSpc>
                <a:spcPct val="98000"/>
              </a:lnSpc>
            </a:pPr>
            <a:r>
              <a:rPr sz="2700" b="1" kern="0" spc="50">
                <a:solidFill>
                  <a:srgbClr val="FBFB00">
                    <a:alpha val="100000"/>
                  </a:srgbClr>
                </a:solidFill>
                <a:latin typeface="KaiTi"/>
                <a:ea typeface="KaiTi"/>
                <a:cs typeface="KaiTi"/>
              </a:rPr>
              <a:t>§3.1叠加定理与齐次定理</a:t>
            </a:r>
            <a:endParaRPr lang="KaiTi" altLang="KaiTi" sz="2700"/>
          </a:p>
          <a:p>
            <a:pPr algn="l" rtl="0" eaLnBrk="0">
              <a:lnSpc>
                <a:spcPct val="117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600"/>
          </a:p>
          <a:p>
            <a:pPr marL="12700" indent="748665" algn="l" rtl="0" eaLnBrk="0">
              <a:lnSpc>
                <a:spcPct val="103000"/>
              </a:lnSpc>
              <a:spcBef>
                <a:spcPts val="5"/>
              </a:spcBef>
            </a:pPr>
            <a:r>
              <a:rPr sz="2700" kern="0" spc="6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由线性元件和独立电</a:t>
            </a:r>
            <a:r>
              <a:rPr sz="2700" kern="0" spc="5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源组成的电路称为线性电  </a:t>
            </a:r>
            <a:r>
              <a:rPr sz="2700" kern="0" spc="7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路。不管是选用电路中的电压变量还是电流变量来  列写电路方程，最终得到的是一组线性方程，由代  </a:t>
            </a:r>
            <a:r>
              <a:rPr sz="2700" kern="0" spc="1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数知识很容易知道，方程的解具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有可加性和齐次性，</a:t>
            </a:r>
            <a:r>
              <a:rPr sz="2700" kern="0" spc="-1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2700" kern="0" spc="16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这个性质在电路分析中即为响应(电</a:t>
            </a:r>
            <a:r>
              <a:rPr sz="2700" kern="0" spc="15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路中的电流或</a:t>
            </a:r>
            <a:r>
              <a:rPr sz="2700" kern="0" spc="-1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2700" kern="0" spc="28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电压)和激励(独立电源</a:t>
            </a:r>
            <a:r>
              <a:rPr sz="2700" kern="0" spc="27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)之间满足可加性和齐次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2700" kern="0" spc="8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性，称可加性为叠加性质，称齐次性为比例</a:t>
            </a:r>
            <a:r>
              <a:rPr sz="2700" kern="0" spc="70">
                <a:solidFill>
                  <a:srgbClr val="FFFFFF">
                    <a:alpha val="100000"/>
                  </a:srgbClr>
                </a:solidFill>
                <a:latin typeface="KaiTi"/>
                <a:ea typeface="KaiTi"/>
                <a:cs typeface="KaiTi"/>
              </a:rPr>
              <a:t>性质。</a:t>
            </a:r>
            <a:endParaRPr lang="KaiTi" altLang="KaiTi" sz="27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1085832" y="1013668"/>
            <a:ext cx="8311515" cy="54673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186"/>
              </a:lnSpc>
            </a:pPr>
            <a:endParaRPr lang="Arial" altLang="Arial" sz="100"/>
          </a:p>
          <a:p>
            <a:pPr marL="296545" algn="l" rtl="0" eaLnBrk="0">
              <a:lnSpc>
                <a:spcPct val="97000"/>
              </a:lnSpc>
            </a:pPr>
            <a:r>
              <a:rPr sz="2700" b="1" kern="0" spc="90">
                <a:solidFill>
                  <a:srgbClr val="FDFD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3.1.1叠加定理</a:t>
            </a:r>
            <a:endParaRPr lang="SimSun" altLang="SimSun" sz="2700"/>
          </a:p>
          <a:p>
            <a:pPr algn="l" rtl="0" eaLnBrk="0">
              <a:lnSpc>
                <a:spcPct val="176000"/>
              </a:lnSpc>
            </a:pPr>
            <a:endParaRPr lang="Arial" altLang="Arial" sz="1000"/>
          </a:p>
          <a:p>
            <a:pPr marL="292100" indent="716915" algn="l" rtl="0" eaLnBrk="0">
              <a:lnSpc>
                <a:spcPct val="101000"/>
              </a:lnSpc>
              <a:spcBef>
                <a:spcPts val="818"/>
              </a:spcBef>
            </a:pPr>
            <a:r>
              <a:rPr sz="2700" kern="0" spc="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叠加定理可以表述为：在任何由线性元件、线</a:t>
            </a:r>
            <a:r>
              <a:rPr sz="2700" kern="0" spc="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700" kern="0" spc="10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性受控源及独立源组成的线</a:t>
            </a:r>
            <a:r>
              <a:rPr sz="2700" kern="0" spc="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性电路中，每一支路的</a:t>
            </a:r>
            <a:r>
              <a:rPr sz="27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700" kern="0" spc="2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响应(电压或电流)都可以看成是各个独立电源单</a:t>
            </a:r>
            <a:r>
              <a:rPr sz="2700" kern="0" spc="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700" kern="0" spc="8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独作用时，在该支路中产</a:t>
            </a:r>
            <a:r>
              <a:rPr sz="2700" kern="0" spc="7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生响应的代数和。</a:t>
            </a:r>
            <a:endParaRPr lang="SimSun" altLang="SimSun" sz="27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marL="12700" algn="l" rtl="0" eaLnBrk="0">
              <a:lnSpc>
                <a:spcPct val="96000"/>
              </a:lnSpc>
              <a:spcBef>
                <a:spcPts val="812"/>
              </a:spcBef>
            </a:pPr>
            <a:r>
              <a:rPr sz="2700" kern="0" spc="-40">
                <a:solidFill>
                  <a:srgbClr val="DDDD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应用叠加原理时要注意以下几点：</a:t>
            </a:r>
            <a:endParaRPr lang="SimSun" altLang="SimSun" sz="2700"/>
          </a:p>
          <a:p>
            <a:pPr algn="l" rtl="0" eaLnBrk="0">
              <a:lnSpc>
                <a:spcPct val="101000"/>
              </a:lnSpc>
            </a:pPr>
            <a:endParaRPr lang="Arial" altLang="Arial" sz="900"/>
          </a:p>
          <a:p>
            <a:pPr algn="l" rtl="0" eaLnBrk="0">
              <a:lnSpc>
                <a:spcPct val="8744"/>
              </a:lnSpc>
            </a:pPr>
            <a:endParaRPr lang="Arial" altLang="Arial" sz="100"/>
          </a:p>
          <a:p>
            <a:pPr marL="12700" algn="l" rtl="0" eaLnBrk="0">
              <a:lnSpc>
                <a:spcPct val="102000"/>
              </a:lnSpc>
            </a:pPr>
            <a:r>
              <a:rPr sz="2700" kern="0" spc="2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·叠加原理仅适用于线性电路求解电压和电</a:t>
            </a:r>
            <a:r>
              <a:rPr sz="2700" kern="0" spc="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流响应，而</a:t>
            </a:r>
            <a:r>
              <a:rPr sz="27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0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不能用来计算功率。这是因为</a:t>
            </a:r>
            <a:r>
              <a:rPr sz="2700" kern="0" spc="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线性电路中的电压和电</a:t>
            </a:r>
            <a:r>
              <a:rPr sz="27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22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流都与激励(独立源)呈</a:t>
            </a:r>
            <a:r>
              <a:rPr sz="2700" kern="0" spc="2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一次函数关系，而功率与激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7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励不再是一次函数关系。</a:t>
            </a:r>
            <a:endParaRPr lang="SimSun" altLang="SimSun" sz="27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149351" y="934754"/>
            <a:ext cx="8341359" cy="55594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51461"/>
              </a:lnSpc>
            </a:pPr>
            <a:endParaRPr lang="Arial" altLang="Arial" sz="100"/>
          </a:p>
          <a:p>
            <a:pPr marL="469900" indent="-457200" algn="l" rtl="0" eaLnBrk="0">
              <a:lnSpc>
                <a:spcPct val="100000"/>
              </a:lnSpc>
            </a:pPr>
            <a:r>
              <a:rPr sz="2700" kern="0" spc="6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2700" kern="0" spc="63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6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应用叠加原理求电压、电流是代数量的叠加，特别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0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注意各个代数量的符号。若某一个独立源单独作用</a:t>
            </a:r>
            <a:r>
              <a:rPr sz="2700" kern="0" spc="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0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时在某一支路产生响应的参考方向与所求这一支</a:t>
            </a:r>
            <a:r>
              <a:rPr sz="2700" kern="0" spc="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路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7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响应的参考方向一致取正号，反之则取负号。</a:t>
            </a:r>
            <a:endParaRPr lang="SimSun" altLang="SimSun" sz="27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5000"/>
              </a:lnSpc>
            </a:pPr>
            <a:endParaRPr lang="Arial" altLang="Arial" sz="1000"/>
          </a:p>
          <a:p>
            <a:pPr marL="469900" indent="-457200" algn="l" rtl="0" eaLnBrk="0">
              <a:lnSpc>
                <a:spcPct val="95000"/>
              </a:lnSpc>
              <a:spcBef>
                <a:spcPts val="811"/>
              </a:spcBef>
            </a:pPr>
            <a:r>
              <a:rPr sz="2700" kern="0" spc="1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·当一独立源作用时，其他独立源都应等于零值。即</a:t>
            </a:r>
            <a:r>
              <a:rPr sz="2700" kern="0" spc="5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8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独立电压源用短路代替，独立电流源用开路代替。</a:t>
            </a:r>
            <a:endParaRPr lang="SimSun" altLang="SimSun" sz="27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600"/>
          </a:p>
          <a:p>
            <a:pPr marL="469900" indent="-457200" algn="l" rtl="0" eaLnBrk="0">
              <a:lnSpc>
                <a:spcPct val="100000"/>
              </a:lnSpc>
            </a:pPr>
            <a:r>
              <a:rPr sz="2700" kern="0" spc="13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·若电路中含有受控源，应用叠</a:t>
            </a:r>
            <a:r>
              <a:rPr sz="2700" kern="0" spc="12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加原理时要注意，受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控源不是独立源，不能单独作用。在独立源每次单</a:t>
            </a:r>
            <a:r>
              <a:rPr sz="2700" kern="0" spc="2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0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独作用时，受控源要保留在电路中，其数值随每一</a:t>
            </a:r>
            <a:r>
              <a:rPr sz="2700" kern="0" spc="3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7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独立源单独作用时控制量数值的变化而变化。</a:t>
            </a:r>
            <a:endParaRPr lang="SimSun" altLang="SimSun" sz="27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24183" y="1739909"/>
            <a:ext cx="4629173" cy="277496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1365251" y="5279002"/>
            <a:ext cx="7915275" cy="283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33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8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解：绘出每一个独立源单独作用时的电路，如图3.4</a:t>
            </a:r>
            <a:r>
              <a:rPr sz="1800" kern="0" spc="-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8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(a)(b)(</a:t>
            </a:r>
            <a:r>
              <a:rPr sz="18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c)(d)             </a:t>
            </a:r>
            <a:r>
              <a:rPr sz="18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所示，</a:t>
            </a:r>
            <a:endParaRPr lang="SimSun" altLang="SimSun" sz="1800"/>
          </a:p>
        </p:txBody>
      </p:sp>
      <p:sp>
        <p:nvSpPr>
          <p:cNvPr id="24" name="textbox 24"/>
          <p:cNvSpPr/>
          <p:nvPr/>
        </p:nvSpPr>
        <p:spPr>
          <a:xfrm>
            <a:off x="1320766" y="957341"/>
            <a:ext cx="6439534" cy="3435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799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2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例3-1 电路如图3.3</a:t>
            </a:r>
            <a:r>
              <a:rPr sz="2200" kern="0" spc="8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2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所示，用叠加原理求</a:t>
            </a:r>
            <a:r>
              <a:rPr sz="22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电流。</a:t>
            </a:r>
            <a:endParaRPr lang="SimSun" altLang="SimSun" sz="22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38295" y="628625"/>
            <a:ext cx="3778192" cy="2349549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72189" y="641329"/>
            <a:ext cx="3447979" cy="2463825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66813" y="4019579"/>
            <a:ext cx="3435361" cy="2381239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842018" y="3962403"/>
            <a:ext cx="3371842" cy="2330416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2711443" y="3091261"/>
            <a:ext cx="239395" cy="276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976"/>
              </a:lnSpc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(a)</a:t>
            </a:r>
            <a:endParaRPr lang="Arial" altLang="Arial" sz="1400"/>
          </a:p>
        </p:txBody>
      </p:sp>
      <p:sp>
        <p:nvSpPr>
          <p:cNvPr id="38" name="textbox 38"/>
          <p:cNvSpPr/>
          <p:nvPr/>
        </p:nvSpPr>
        <p:spPr>
          <a:xfrm>
            <a:off x="7334199" y="6615472"/>
            <a:ext cx="239395" cy="276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976"/>
              </a:lnSpc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(d)</a:t>
            </a:r>
            <a:endParaRPr lang="Arial" altLang="Arial" sz="1400"/>
          </a:p>
        </p:txBody>
      </p:sp>
      <p:sp>
        <p:nvSpPr>
          <p:cNvPr id="40" name="textbox 40"/>
          <p:cNvSpPr/>
          <p:nvPr/>
        </p:nvSpPr>
        <p:spPr>
          <a:xfrm>
            <a:off x="7054887" y="3230946"/>
            <a:ext cx="239395" cy="276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976"/>
              </a:lnSpc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(b)</a:t>
            </a:r>
            <a:endParaRPr lang="Arial" altLang="Arial" sz="1400"/>
          </a:p>
        </p:txBody>
      </p:sp>
      <p:sp>
        <p:nvSpPr>
          <p:cNvPr id="42" name="textbox 42"/>
          <p:cNvSpPr/>
          <p:nvPr/>
        </p:nvSpPr>
        <p:spPr>
          <a:xfrm>
            <a:off x="2768653" y="6748806"/>
            <a:ext cx="229234" cy="276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976"/>
              </a:lnSpc>
            </a:pP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(c)</a:t>
            </a:r>
            <a:endParaRPr lang="Arial" altLang="Arial" sz="14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4" name="table 44"/>
          <p:cNvGraphicFramePr>
            <a:graphicFrameLocks noGrp="1"/>
          </p:cNvGraphicFramePr>
          <p:nvPr/>
        </p:nvGraphicFramePr>
        <p:xfrm>
          <a:off x="749286" y="2565393"/>
          <a:ext cx="9182100" cy="1098550"/>
        </p:xfrm>
        <a:graphic>
          <a:graphicData uri="http://schemas.openxmlformats.org/drawingml/2006/table">
            <a:tbl>
              <a:tblPr/>
              <a:tblGrid>
                <a:gridCol w="9182100"/>
              </a:tblGrid>
              <a:tr h="10985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39000"/>
                        </a:lnSpc>
                      </a:pPr>
                      <a:endParaRPr lang="Arial" altLang="Arial" sz="1000"/>
                    </a:p>
                    <a:p>
                      <a:pPr marL="17780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23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由图3.4</a:t>
                      </a:r>
                      <a:r>
                        <a:rPr sz="2300" kern="0" spc="-2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3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(c) 所示，运用分流公式后，可以求得</a:t>
                      </a:r>
                      <a:endParaRPr lang="SimSun" altLang="SimSun" sz="23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6" name="textbox 46"/>
          <p:cNvSpPr/>
          <p:nvPr/>
        </p:nvSpPr>
        <p:spPr>
          <a:xfrm>
            <a:off x="1066798" y="709220"/>
            <a:ext cx="6597015" cy="11595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252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由图3.4</a:t>
            </a:r>
            <a:r>
              <a:rPr sz="23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(a)   </a:t>
            </a:r>
            <a:r>
              <a:rPr sz="23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所示</a:t>
            </a:r>
            <a:r>
              <a:rPr sz="23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，列写</a:t>
            </a:r>
            <a:r>
              <a:rPr sz="23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KVL</a:t>
            </a:r>
            <a:r>
              <a:rPr sz="2300" kern="0" spc="3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3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方程可得</a:t>
            </a:r>
            <a:endParaRPr lang="SimSun" altLang="SimSun" sz="23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algn="l" rtl="0" eaLnBrk="0">
              <a:lnSpc>
                <a:spcPct val="115000"/>
              </a:lnSpc>
            </a:pPr>
            <a:endParaRPr lang="Arial" altLang="Arial" sz="500"/>
          </a:p>
          <a:p>
            <a:pPr algn="r" rtl="0" eaLnBrk="0">
              <a:lnSpc>
                <a:spcPct val="92000"/>
              </a:lnSpc>
              <a:spcBef>
                <a:spcPts val="3"/>
              </a:spcBef>
            </a:pPr>
            <a:r>
              <a:rPr sz="2300" kern="0" spc="-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(2+4+4)i₄-20=0,         </a:t>
            </a:r>
            <a:r>
              <a:rPr sz="23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</a:t>
            </a:r>
            <a:r>
              <a:rPr sz="23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求得</a:t>
            </a:r>
            <a:r>
              <a:rPr sz="2300" kern="0" spc="5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-5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i=2A</a:t>
            </a:r>
            <a:r>
              <a:rPr sz="23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2300"/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66971" y="6031221"/>
            <a:ext cx="5384932" cy="503358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933452" y="2176035"/>
            <a:ext cx="8590915" cy="3467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250"/>
              </a:lnSpc>
            </a:pPr>
            <a:endParaRPr lang="Arial" altLang="Arial" sz="100"/>
          </a:p>
          <a:p>
            <a:pPr algn="r" rtl="0" eaLnBrk="0">
              <a:lnSpc>
                <a:spcPct val="92000"/>
              </a:lnSpc>
            </a:pPr>
            <a:r>
              <a:rPr sz="23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由图3.4</a:t>
            </a:r>
            <a:r>
              <a:rPr sz="2300" kern="0" spc="-2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(b)   </a:t>
            </a:r>
            <a:r>
              <a:rPr sz="23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所示，可知4</a:t>
            </a:r>
            <a:r>
              <a:rPr sz="23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 </a:t>
            </a:r>
            <a:r>
              <a:rPr sz="23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电源不作用于电路，因此电流</a:t>
            </a:r>
            <a:r>
              <a:rPr sz="23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i=0A</a:t>
            </a:r>
            <a:r>
              <a:rPr sz="23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2300"/>
          </a:p>
        </p:txBody>
      </p:sp>
      <p:sp>
        <p:nvSpPr>
          <p:cNvPr id="52" name="rect"/>
          <p:cNvSpPr/>
          <p:nvPr/>
        </p:nvSpPr>
        <p:spPr>
          <a:xfrm>
            <a:off x="9906044" y="3638562"/>
            <a:ext cx="6309" cy="1066815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42098" y="3746484"/>
            <a:ext cx="3282981" cy="806502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838963" y="2724138"/>
            <a:ext cx="3067081" cy="825484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863624" y="3960414"/>
            <a:ext cx="5776595" cy="3467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250"/>
              </a:lnSpc>
            </a:pPr>
            <a:endParaRPr lang="Arial" altLang="Arial" sz="100"/>
          </a:p>
          <a:p>
            <a:pPr algn="r" rtl="0" eaLnBrk="0">
              <a:lnSpc>
                <a:spcPct val="92000"/>
              </a:lnSpc>
            </a:pPr>
            <a:r>
              <a:rPr sz="23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由</a:t>
            </a:r>
            <a:r>
              <a:rPr sz="23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图3.4</a:t>
            </a:r>
            <a:r>
              <a:rPr sz="2300" kern="0" spc="-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-1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(d)   </a:t>
            </a:r>
            <a:r>
              <a:rPr sz="23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所示，运用分流公式后，可以求</a:t>
            </a:r>
            <a:r>
              <a:rPr sz="23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得</a:t>
            </a:r>
            <a:endParaRPr lang="SimSun" altLang="SimSun" sz="2300"/>
          </a:p>
        </p:txBody>
      </p:sp>
      <p:sp>
        <p:nvSpPr>
          <p:cNvPr id="60" name="textbox 60"/>
          <p:cNvSpPr/>
          <p:nvPr/>
        </p:nvSpPr>
        <p:spPr>
          <a:xfrm>
            <a:off x="1022314" y="4990063"/>
            <a:ext cx="2405379" cy="3581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59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3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由叠加原理，可得</a:t>
            </a:r>
            <a:endParaRPr lang="SimSun" altLang="SimSun" sz="23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365251" y="1006085"/>
            <a:ext cx="8121015" cy="41186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559"/>
              </a:lnSpc>
            </a:pPr>
            <a:endParaRPr lang="Arial" altLang="Arial" sz="100"/>
          </a:p>
          <a:p>
            <a:pPr marL="17779" algn="l" rtl="0" eaLnBrk="0">
              <a:lnSpc>
                <a:spcPct val="95000"/>
              </a:lnSpc>
            </a:pPr>
            <a:r>
              <a:rPr sz="2800" b="1" kern="0" spc="10">
                <a:solidFill>
                  <a:srgbClr val="FDFD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3.1.2齐次定理</a:t>
            </a:r>
            <a:endParaRPr lang="SimSun" altLang="SimSun" sz="28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marL="12700" indent="812800" algn="l" rtl="0" eaLnBrk="0">
              <a:lnSpc>
                <a:spcPct val="100000"/>
              </a:lnSpc>
              <a:spcBef>
                <a:spcPts val="849"/>
              </a:spcBef>
            </a:pPr>
            <a:r>
              <a:rPr sz="2800" kern="0" spc="1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线性电路的另一个重要特性就</a:t>
            </a:r>
            <a:r>
              <a:rPr sz="2800" kern="0" spc="13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是齐次性(又称</a:t>
            </a:r>
            <a:r>
              <a:rPr sz="28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22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为比例性),把该性质总结为线性电</a:t>
            </a:r>
            <a:r>
              <a:rPr sz="2800" kern="0" spc="2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路中另一重要</a:t>
            </a:r>
            <a:r>
              <a:rPr sz="28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的定理--齐次定理</a:t>
            </a:r>
            <a:r>
              <a:rPr sz="2800" kern="0" spc="8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28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700"/>
          </a:p>
          <a:p>
            <a:pPr marL="12700" indent="647065" algn="l" rtl="0" eaLnBrk="0">
              <a:lnSpc>
                <a:spcPct val="98000"/>
              </a:lnSpc>
              <a:spcBef>
                <a:spcPts val="3"/>
              </a:spcBef>
            </a:pPr>
            <a:r>
              <a:rPr sz="2800" kern="0" spc="-40">
                <a:solidFill>
                  <a:srgbClr val="F0F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齐次定理表述为：</a:t>
            </a:r>
            <a:r>
              <a:rPr sz="2800" kern="0" spc="650">
                <a:solidFill>
                  <a:srgbClr val="F0F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-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当一个激励源(独立电压源或</a:t>
            </a:r>
            <a:r>
              <a:rPr sz="28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16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独立电流源)作用于线性电路时，其</a:t>
            </a:r>
            <a:r>
              <a:rPr sz="2800" kern="0" spc="15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任意支路的响</a:t>
            </a:r>
            <a:r>
              <a:rPr sz="28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-3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应(电压或电流)与该激励源成正比。</a:t>
            </a:r>
            <a:endParaRPr lang="SimSun" altLang="SimSun" sz="28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476484" y="4603733"/>
            <a:ext cx="5676912" cy="2425708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55782" y="1625634"/>
            <a:ext cx="6032468" cy="1822419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1644670" y="3620484"/>
            <a:ext cx="5937250" cy="7232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561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用齐性原理，先求出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uz/u₂</a:t>
            </a:r>
            <a:r>
              <a:rPr sz="1700" kern="0" spc="1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即网络函数</a:t>
            </a:r>
            <a:r>
              <a:rPr sz="1700" kern="0" spc="-3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H,</a:t>
            </a:r>
            <a:r>
              <a:rPr sz="1700" kern="0" spc="18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再代入数值求解。</a:t>
            </a:r>
            <a:endParaRPr lang="SimSun" altLang="SimSun" sz="1700"/>
          </a:p>
          <a:p>
            <a:pPr marL="18415" algn="l" rtl="0" eaLnBrk="0">
              <a:lnSpc>
                <a:spcPts val="3749"/>
              </a:lnSpc>
            </a:pP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方法：设</a:t>
            </a:r>
            <a:r>
              <a:rPr sz="1700" kern="0" spc="6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Iπ=1A,   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标出节点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1700" kern="0" spc="-2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</a:t>
            </a:r>
            <a:r>
              <a:rPr sz="1700" kern="0" spc="-2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C,    </a:t>
            </a:r>
            <a:r>
              <a:rPr sz="17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电路如图3.10所示。</a:t>
            </a:r>
            <a:endParaRPr lang="SimSun" altLang="SimSun" sz="1700"/>
          </a:p>
        </p:txBody>
      </p:sp>
      <p:sp>
        <p:nvSpPr>
          <p:cNvPr id="74" name="textbox 74"/>
          <p:cNvSpPr/>
          <p:nvPr/>
        </p:nvSpPr>
        <p:spPr>
          <a:xfrm>
            <a:off x="1346217" y="942067"/>
            <a:ext cx="4406900" cy="2711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834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例3-3 电路如图3.9所示，求电压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uz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的数值。</a:t>
            </a:r>
            <a:endParaRPr lang="SimSun" altLang="SimSun" sz="17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2012950" y="1072169"/>
            <a:ext cx="5027929" cy="18669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84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1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解：设</a:t>
            </a:r>
            <a:r>
              <a:rPr sz="21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iz</a:t>
            </a:r>
            <a:r>
              <a:rPr sz="21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=1A</a:t>
            </a:r>
            <a:endParaRPr lang="Times New Roman" altLang="Times New Roman" sz="21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algn="r" rtl="0" eaLnBrk="0">
              <a:lnSpc>
                <a:spcPct val="73000"/>
              </a:lnSpc>
              <a:spcBef>
                <a:spcPts val="760"/>
              </a:spcBef>
            </a:pPr>
            <a:r>
              <a:rPr sz="25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ur</a:t>
            </a:r>
            <a:r>
              <a:rPr sz="25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=l×20=20</a:t>
            </a:r>
            <a:r>
              <a:rPr sz="25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</a:t>
            </a:r>
            <a:r>
              <a:rPr sz="2500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5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</a:t>
            </a:r>
            <a:r>
              <a:rPr sz="21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tugc</a:t>
            </a:r>
            <a:r>
              <a:rPr sz="2100" kern="0" spc="1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=30V</a:t>
            </a:r>
            <a:endParaRPr lang="Times New Roman" altLang="Times New Roman" sz="2100"/>
          </a:p>
          <a:p>
            <a:pPr marL="869950" algn="l" rtl="0" eaLnBrk="0">
              <a:lnSpc>
                <a:spcPts val="6139"/>
              </a:lnSpc>
            </a:pPr>
            <a:r>
              <a:rPr sz="25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uc</a:t>
            </a:r>
            <a:r>
              <a:rPr sz="25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=(1+1)×10+30=50V</a:t>
            </a:r>
            <a:endParaRPr lang="SimSun" altLang="SimSun" sz="2500"/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82940" y="3467112"/>
            <a:ext cx="3873470" cy="673093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882940" y="4641850"/>
            <a:ext cx="1504882" cy="730268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2832065" y="5910614"/>
            <a:ext cx="4150359" cy="3295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134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1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所以，当</a:t>
            </a:r>
            <a:r>
              <a:rPr sz="21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</a:t>
            </a:r>
            <a:r>
              <a:rPr sz="2100" kern="0" spc="26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20">
                <a:solidFill>
                  <a:srgbClr val="2591E4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₂</a:t>
            </a:r>
            <a:r>
              <a:rPr sz="2100" kern="0" spc="-330">
                <a:solidFill>
                  <a:srgbClr val="2591E4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1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=10</a:t>
            </a:r>
            <a:r>
              <a:rPr sz="2100" kern="0" spc="4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时</a:t>
            </a:r>
            <a:r>
              <a:rPr sz="2100" kern="0" spc="-4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</a:t>
            </a:r>
            <a:r>
              <a:rPr sz="21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uz=2.22</a:t>
            </a:r>
            <a:r>
              <a:rPr sz="2100" kern="0" spc="3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</a:t>
            </a:r>
            <a:r>
              <a:rPr sz="2100" kern="0" spc="-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</a:t>
            </a:r>
            <a:endParaRPr lang="Times New Roman" altLang="Times New Roman" sz="2100"/>
          </a:p>
        </p:txBody>
      </p:sp>
      <p:sp>
        <p:nvSpPr>
          <p:cNvPr id="86" name="textbox 86"/>
          <p:cNvSpPr/>
          <p:nvPr/>
        </p:nvSpPr>
        <p:spPr>
          <a:xfrm>
            <a:off x="4762544" y="4825006"/>
            <a:ext cx="1626870" cy="3302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84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21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(转移电压比)</a:t>
            </a:r>
            <a:endParaRPr lang="SimSun" altLang="SimSun" sz="2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1358942" y="1013668"/>
            <a:ext cx="8142605" cy="47688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186"/>
              </a:lnSpc>
            </a:pPr>
            <a:endParaRPr lang="Arial" altLang="Arial" sz="100"/>
          </a:p>
          <a:p>
            <a:pPr marL="17145" algn="l" rtl="0" eaLnBrk="0">
              <a:lnSpc>
                <a:spcPct val="97000"/>
              </a:lnSpc>
            </a:pPr>
            <a:r>
              <a:rPr sz="2700" b="1" kern="0" spc="100">
                <a:solidFill>
                  <a:srgbClr val="FBFB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3.2置换定理</a:t>
            </a:r>
            <a:endParaRPr lang="SimSun" altLang="SimSun" sz="27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r" rtl="0" eaLnBrk="0">
              <a:lnSpc>
                <a:spcPct val="85000"/>
              </a:lnSpc>
              <a:spcBef>
                <a:spcPts val="821"/>
              </a:spcBef>
            </a:pPr>
            <a:r>
              <a:rPr sz="2700" kern="0" spc="37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置换定理(又称替代定理):具有唯一解的电</a:t>
            </a:r>
            <a:endParaRPr lang="SimSun" altLang="SimSun" sz="2700"/>
          </a:p>
          <a:p>
            <a:pPr marL="12700" algn="l" rtl="0" eaLnBrk="0">
              <a:lnSpc>
                <a:spcPct val="103000"/>
              </a:lnSpc>
              <a:spcBef>
                <a:spcPts val="67"/>
              </a:spcBef>
            </a:pPr>
            <a:r>
              <a:rPr sz="2700" kern="0" spc="15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路中，若已知第k条</a:t>
            </a:r>
            <a:r>
              <a:rPr sz="2700" kern="0" spc="1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支路的电压U</a:t>
            </a:r>
            <a:r>
              <a:rPr sz="2700" kern="0" spc="-1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和电流I,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700" kern="0" spc="1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且该支</a:t>
            </a:r>
            <a:r>
              <a:rPr sz="2700" kern="0" spc="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路与电路中其他之路无耦合，则</a:t>
            </a:r>
            <a:r>
              <a:rPr sz="2700" kern="0" spc="18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无论该支路是由什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么元件组成的，总可以用下列的任何一个元件去置</a:t>
            </a:r>
            <a:r>
              <a:rPr sz="27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300" kern="0" spc="-2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换：</a:t>
            </a:r>
            <a:endParaRPr lang="SimSun" altLang="SimSun" sz="3300"/>
          </a:p>
          <a:p>
            <a:pPr marL="481965" algn="l" rtl="0" eaLnBrk="0">
              <a:lnSpc>
                <a:spcPct val="87000"/>
              </a:lnSpc>
              <a:spcBef>
                <a:spcPts val="118"/>
              </a:spcBef>
            </a:pPr>
            <a:r>
              <a:rPr sz="2700" kern="0" spc="5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(1)电压等于</a:t>
            </a:r>
            <a:r>
              <a:rPr sz="2700" kern="0" spc="5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U,</a:t>
            </a:r>
            <a:r>
              <a:rPr sz="2700" kern="0" spc="5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的理想电压源。</a:t>
            </a:r>
            <a:endParaRPr lang="SimSun" altLang="SimSun" sz="2700"/>
          </a:p>
          <a:p>
            <a:pPr marL="481965" algn="l" rtl="0" eaLnBrk="0">
              <a:lnSpc>
                <a:spcPts val="3506"/>
              </a:lnSpc>
            </a:pPr>
            <a:r>
              <a:rPr sz="2700" kern="0" spc="7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(2)电流等于</a:t>
            </a:r>
            <a:r>
              <a:rPr sz="2700" kern="0" spc="7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  </a:t>
            </a:r>
            <a:r>
              <a:rPr sz="2700" kern="0" spc="7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的理想电流源</a:t>
            </a:r>
            <a:r>
              <a:rPr sz="2700" kern="0" spc="6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lang="SimSun" altLang="SimSun" sz="2700"/>
          </a:p>
          <a:p>
            <a:pPr algn="l" rtl="0" eaLnBrk="0">
              <a:lnSpc>
                <a:spcPct val="113000"/>
              </a:lnSpc>
            </a:pPr>
            <a:endParaRPr lang="Arial" altLang="Arial" sz="600"/>
          </a:p>
          <a:p>
            <a:pPr marL="481965" algn="l" rtl="0" eaLnBrk="0">
              <a:lnSpc>
                <a:spcPct val="96000"/>
              </a:lnSpc>
            </a:pPr>
            <a:r>
              <a:rPr sz="2700" kern="0" spc="13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(3)电阻值为</a:t>
            </a:r>
            <a:r>
              <a:rPr sz="2700" kern="0" spc="13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U/I₄    </a:t>
            </a:r>
            <a:r>
              <a:rPr sz="2700" kern="0" spc="13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的理想</a:t>
            </a:r>
            <a:r>
              <a:rPr sz="2700" kern="0" spc="12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电阻元件</a:t>
            </a:r>
            <a:r>
              <a:rPr sz="2700" kern="0" spc="12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 lang="Times New Roman" altLang="Times New Roman" sz="27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94279" y="5130788"/>
            <a:ext cx="4489409" cy="1739909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24143" y="3238488"/>
            <a:ext cx="4317994" cy="1428773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74816" y="1473167"/>
            <a:ext cx="3435361" cy="9843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0693400" cy="7562850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1377976" y="1007315"/>
            <a:ext cx="8211819" cy="47021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189"/>
              </a:lnSpc>
            </a:pPr>
            <a:endParaRPr lang="Arial" altLang="Arial" sz="100"/>
          </a:p>
          <a:p>
            <a:pPr marL="17145" algn="l" rtl="0" eaLnBrk="0">
              <a:lnSpc>
                <a:spcPct val="97000"/>
              </a:lnSpc>
            </a:pPr>
            <a:r>
              <a:rPr sz="2700" b="1" kern="0" spc="90">
                <a:solidFill>
                  <a:srgbClr val="FBFB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3.3戴维南定理与诺顿定</a:t>
            </a:r>
            <a:r>
              <a:rPr sz="2700" b="1" kern="0" spc="80">
                <a:solidFill>
                  <a:srgbClr val="FBFB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理</a:t>
            </a:r>
            <a:endParaRPr lang="SimSun" altLang="SimSun" sz="27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600"/>
          </a:p>
          <a:p>
            <a:pPr marL="12700" indent="799465" algn="l" rtl="0" eaLnBrk="0">
              <a:lnSpc>
                <a:spcPct val="103000"/>
              </a:lnSpc>
              <a:spcBef>
                <a:spcPts val="1"/>
              </a:spcBef>
            </a:pPr>
            <a:r>
              <a:rPr sz="2700" kern="0" spc="20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在电路问题的分析过</a:t>
            </a:r>
            <a:r>
              <a:rPr sz="2700" kern="0" spc="1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程中，有时只研究某一支</a:t>
            </a:r>
            <a:r>
              <a:rPr sz="27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22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路的电压、电流或功率。对所研究的支路</a:t>
            </a:r>
            <a:r>
              <a:rPr sz="2700" kern="0" spc="2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来说，电</a:t>
            </a:r>
            <a:r>
              <a:rPr sz="27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28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路的其他部分可以看成一个含源的</a:t>
            </a:r>
            <a:r>
              <a:rPr sz="2700" kern="0" spc="27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单口网络(电路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2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)。戴维南定理和诺顿定理提供了求含源线性单口</a:t>
            </a:r>
            <a:r>
              <a:rPr sz="2700" kern="0" spc="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网络等效电路及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VCR</a:t>
            </a:r>
            <a:r>
              <a:rPr sz="2700" kern="0" spc="1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的另</a:t>
            </a:r>
            <a:r>
              <a:rPr sz="2700" kern="0" spc="10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一种方法。如果将含源线性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22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单口网络等效成电压源形式，应用的则是戴维</a:t>
            </a:r>
            <a:r>
              <a:rPr sz="2700" kern="0" spc="2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南定</a:t>
            </a:r>
            <a:r>
              <a:rPr sz="27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1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理；如果将含源线性单口网络等效成电流源形式，</a:t>
            </a:r>
            <a:r>
              <a:rPr sz="2700" kern="0" spc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4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应用的则是诺顿定理。</a:t>
            </a:r>
            <a:endParaRPr lang="SimSun" altLang="SimSun" sz="27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9423400" cy="629285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https://d.book118.com/458035100136006046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LiSu</vt:lpstr>
      <vt:lpstr>SimSun</vt:lpstr>
      <vt:lpstr>KaiTi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2024-09-27T22:55:46.539</cp:lastPrinted>
  <dcterms:created xsi:type="dcterms:W3CDTF">2024-09-27T14:55:46Z</dcterms:created>
  <dcterms:modified xsi:type="dcterms:W3CDTF">2024-09-27T14:55:47Z</dcterms:modified>
</cp:coreProperties>
</file>