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F6C310-0E69-4C6B-9594-639B29AD834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85216F-2548-47FD-8B88-554375E1B23E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85216F-2548-47FD-8B88-554375E1B23E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85216F-2548-47FD-8B88-554375E1B23E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85216F-2548-47FD-8B88-554375E1B23E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85216F-2548-47FD-8B88-554375E1B23E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85216F-2548-47FD-8B88-554375E1B23E}" type="slidenum">
              <a:rPr lang="zh-CN" altLang="en-US" smtClean="0">
                <a:solidFill>
                  <a:prstClr val="black"/>
                </a:solidFill>
                <a:latin typeface="Calibri"/>
                <a:ea typeface="宋体" panose="02010600030101010101" pitchFamily="2" charset="-122"/>
              </a:rPr>
              <a:t>8</a:t>
            </a:fld>
            <a:endParaRPr lang="zh-CN" altLang="en-US">
              <a:solidFill>
                <a:prstClr val="black"/>
              </a:solidFill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85216F-2548-47FD-8B88-554375E1B23E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85216F-2548-47FD-8B88-554375E1B23E}" type="slidenum">
              <a:rPr lang="zh-CN" altLang="en-US" smtClean="0">
                <a:solidFill>
                  <a:prstClr val="black"/>
                </a:solidFill>
                <a:latin typeface="Calibri"/>
                <a:ea typeface="宋体" panose="02010600030101010101" pitchFamily="2" charset="-122"/>
              </a:rPr>
              <a:t>13</a:t>
            </a:fld>
            <a:endParaRPr lang="zh-CN" altLang="en-US">
              <a:solidFill>
                <a:prstClr val="black"/>
              </a:solidFill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2.emf" /><Relationship Id="rId3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2.emf" /><Relationship Id="rId3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2.emf" /><Relationship Id="rId3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2.emf" /><Relationship Id="rId3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2.emf" /><Relationship Id="rId3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2.emf" /><Relationship Id="rId3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2.emf" /><Relationship Id="rId3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2.emf" /><Relationship Id="rId3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2.emf" /><Relationship Id="rId3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2.emf" /><Relationship Id="rId3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2.emf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C1636-8444-4764-92FA-88C7EE8A8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C4FBA-7282-4DB9-ADC8-AEA92947D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14078-C55B-406A-BE60-4A0EF1291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CD1AF-A9E2-404E-9141-B6A77FACD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EA39C2-E01F-4478-A775-6B9320876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51058A-B7C6-49D1-8B62-1040530D8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F3870A-56B2-4B98-AFB6-E823679ED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B2891-3D7A-4B0C-92AF-E3E8EAD6B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CD83F2-A067-4ED5-A408-6E6B39A16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92470-447F-45AA-B465-8F0AEBE76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28449-42B3-468E-8C5F-3902C05D6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8"/>
            <a:ext cx="103632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3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3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标题 1"/>
          <p:cNvSpPr txBox="1"/>
          <p:nvPr userDrawn="1"/>
        </p:nvSpPr>
        <p:spPr>
          <a:xfrm>
            <a:off x="119338" y="548680"/>
            <a:ext cx="2636799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                        版权声明</a:t>
            </a:r>
            <a:br>
              <a:rPr lang="zh-CN" altLang="en-US" sz="20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</a:br>
            <a:b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</a:b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感谢您下载平台上提供的</a:t>
            </a:r>
            <a: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PPT</a:t>
            </a: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作品，为了您和熊猫办公以及原创作者的利益，请勿复制、传播、销售，否则将承担法律责任！熊猫办公将对作品进行维权，按照传播下载次数进行十倍的索取赔偿！</a:t>
            </a:r>
            <a:b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</a:br>
            <a:b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</a:br>
            <a: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1.</a:t>
            </a: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在熊猫办公出售的</a:t>
            </a:r>
            <a: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PPT</a:t>
            </a: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模板是免版税类（</a:t>
            </a:r>
            <a: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RF</a:t>
            </a: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：</a:t>
            </a:r>
            <a: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Royalty-Free</a:t>
            </a: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）正版受</a:t>
            </a:r>
            <a: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《</a:t>
            </a: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中国人民共和国著作法</a:t>
            </a:r>
            <a: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》</a:t>
            </a: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和</a:t>
            </a:r>
            <a: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《</a:t>
            </a: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世界版权公约</a:t>
            </a:r>
            <a: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》</a:t>
            </a: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的保护，作品的所有权、版权和著作权归熊猫办公所有，您下载的是</a:t>
            </a:r>
            <a: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PPT</a:t>
            </a: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模板素材的使用权。</a:t>
            </a:r>
            <a:b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</a:br>
            <a: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2.</a:t>
            </a: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不得将熊猫办公的</a:t>
            </a:r>
            <a: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PPT</a:t>
            </a: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模板、</a:t>
            </a:r>
            <a: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PPT</a:t>
            </a: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素材，本身用于再出售，或者出租、出借、转让、分销、发布或者作为礼物供他人使用，不得转授权、出卖、转让本协议或者本协议中的权利。</a:t>
            </a:r>
            <a:b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</a:br>
            <a:endParaRPr lang="zh-CN" altLang="en-US" sz="200" spc="12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标题 1"/>
          <p:cNvSpPr txBox="1"/>
          <p:nvPr userDrawn="1"/>
        </p:nvSpPr>
        <p:spPr>
          <a:xfrm>
            <a:off x="1271466" y="2132856"/>
            <a:ext cx="2636799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                        版权声明</a:t>
            </a:r>
            <a:br>
              <a:rPr lang="zh-CN" altLang="en-US" sz="20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</a:br>
            <a:b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</a:b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感谢您下载平台上提供的</a:t>
            </a:r>
            <a: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PPT</a:t>
            </a: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作品，为了您和熊猫办公以及原创作者的利益，请勿复制、传播、销售，否则将承担法律责任！熊猫办公将对作品进行维权，按照传播下载次数进行十倍的索取赔偿！</a:t>
            </a:r>
            <a:b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</a:br>
            <a:b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</a:br>
            <a: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1.</a:t>
            </a: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在熊猫办公出售的</a:t>
            </a:r>
            <a: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PPT</a:t>
            </a: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模板是免版税类（</a:t>
            </a:r>
            <a: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RF</a:t>
            </a: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：</a:t>
            </a:r>
            <a: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Royalty-Free</a:t>
            </a: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）正版受</a:t>
            </a:r>
            <a: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《</a:t>
            </a: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中国人民共和国著作法</a:t>
            </a:r>
            <a: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》</a:t>
            </a: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和</a:t>
            </a:r>
            <a: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《</a:t>
            </a: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世界版权公约</a:t>
            </a:r>
            <a: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》</a:t>
            </a: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的保护，作品的所有权、版权和著作权归熊猫办公所有，您下载的是</a:t>
            </a:r>
            <a: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PPT</a:t>
            </a: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模板素材的使用权。</a:t>
            </a:r>
            <a:b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</a:br>
            <a: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2.</a:t>
            </a: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不得将熊猫办公的</a:t>
            </a:r>
            <a: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PPT</a:t>
            </a: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模板、</a:t>
            </a:r>
            <a:r>
              <a:rPr lang="en-US" altLang="zh-CN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PPT</a:t>
            </a:r>
            <a: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素材，本身用于再出售，或者出租、出借、转让、分销、发布或者作为礼物供他人使用，不得转授权、出卖、转让本协议或者本协议中的权利。</a:t>
            </a:r>
            <a:br>
              <a:rPr lang="zh-CN" altLang="en-US" sz="200" spc="12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</a:br>
            <a:endParaRPr lang="zh-CN" altLang="en-US" sz="200" spc="12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41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pattFill prst="pct90">
            <a:fgClr>
              <a:schemeClr val="accent5">
                <a:lumMod val="60000"/>
                <a:lumOff val="40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8" name="任意多边形: 形状 7"/>
          <p:cNvSpPr/>
          <p:nvPr userDrawn="1"/>
        </p:nvSpPr>
        <p:spPr>
          <a:xfrm>
            <a:off x="341362" y="290107"/>
            <a:ext cx="11509279" cy="6277789"/>
          </a:xfrm>
          <a:custGeom>
            <a:gdLst>
              <a:gd name="connsiteX0" fmla="*/ 565211 w 10873207"/>
              <a:gd name="connsiteY0" fmla="*/ 4761492 h 5930841"/>
              <a:gd name="connsiteX1" fmla="*/ 252027 w 10873207"/>
              <a:gd name="connsiteY1" fmla="*/ 5074676 h 5930841"/>
              <a:gd name="connsiteX2" fmla="*/ 565211 w 10873207"/>
              <a:gd name="connsiteY2" fmla="*/ 5387860 h 5930841"/>
              <a:gd name="connsiteX3" fmla="*/ 878395 w 10873207"/>
              <a:gd name="connsiteY3" fmla="*/ 5074676 h 5930841"/>
              <a:gd name="connsiteX4" fmla="*/ 565211 w 10873207"/>
              <a:gd name="connsiteY4" fmla="*/ 4761492 h 5930841"/>
              <a:gd name="connsiteX5" fmla="*/ 565211 w 10873207"/>
              <a:gd name="connsiteY5" fmla="*/ 3736411 h 5930841"/>
              <a:gd name="connsiteX6" fmla="*/ 252027 w 10873207"/>
              <a:gd name="connsiteY6" fmla="*/ 4049595 h 5930841"/>
              <a:gd name="connsiteX7" fmla="*/ 565211 w 10873207"/>
              <a:gd name="connsiteY7" fmla="*/ 4362779 h 5930841"/>
              <a:gd name="connsiteX8" fmla="*/ 878395 w 10873207"/>
              <a:gd name="connsiteY8" fmla="*/ 4049595 h 5930841"/>
              <a:gd name="connsiteX9" fmla="*/ 565211 w 10873207"/>
              <a:gd name="connsiteY9" fmla="*/ 3736411 h 5930841"/>
              <a:gd name="connsiteX10" fmla="*/ 565212 w 10873207"/>
              <a:gd name="connsiteY10" fmla="*/ 2711330 h 5930841"/>
              <a:gd name="connsiteX11" fmla="*/ 252028 w 10873207"/>
              <a:gd name="connsiteY11" fmla="*/ 3024513 h 5930841"/>
              <a:gd name="connsiteX12" fmla="*/ 565212 w 10873207"/>
              <a:gd name="connsiteY12" fmla="*/ 3337697 h 5930841"/>
              <a:gd name="connsiteX13" fmla="*/ 878396 w 10873207"/>
              <a:gd name="connsiteY13" fmla="*/ 3024513 h 5930841"/>
              <a:gd name="connsiteX14" fmla="*/ 565212 w 10873207"/>
              <a:gd name="connsiteY14" fmla="*/ 2711330 h 5930841"/>
              <a:gd name="connsiteX15" fmla="*/ 565212 w 10873207"/>
              <a:gd name="connsiteY15" fmla="*/ 1686247 h 5930841"/>
              <a:gd name="connsiteX16" fmla="*/ 252028 w 10873207"/>
              <a:gd name="connsiteY16" fmla="*/ 1999431 h 5930841"/>
              <a:gd name="connsiteX17" fmla="*/ 565212 w 10873207"/>
              <a:gd name="connsiteY17" fmla="*/ 2312615 h 5930841"/>
              <a:gd name="connsiteX18" fmla="*/ 878396 w 10873207"/>
              <a:gd name="connsiteY18" fmla="*/ 1999431 h 5930841"/>
              <a:gd name="connsiteX19" fmla="*/ 565212 w 10873207"/>
              <a:gd name="connsiteY19" fmla="*/ 1686247 h 5930841"/>
              <a:gd name="connsiteX20" fmla="*/ 565212 w 10873207"/>
              <a:gd name="connsiteY20" fmla="*/ 661165 h 5930841"/>
              <a:gd name="connsiteX21" fmla="*/ 252028 w 10873207"/>
              <a:gd name="connsiteY21" fmla="*/ 974350 h 5930841"/>
              <a:gd name="connsiteX22" fmla="*/ 565212 w 10873207"/>
              <a:gd name="connsiteY22" fmla="*/ 1287534 h 5930841"/>
              <a:gd name="connsiteX23" fmla="*/ 878396 w 10873207"/>
              <a:gd name="connsiteY23" fmla="*/ 974350 h 5930841"/>
              <a:gd name="connsiteX24" fmla="*/ 565212 w 10873207"/>
              <a:gd name="connsiteY24" fmla="*/ 661165 h 5930841"/>
              <a:gd name="connsiteX25" fmla="*/ 573394 w 10873207"/>
              <a:gd name="connsiteY25" fmla="*/ 0 h 5930841"/>
              <a:gd name="connsiteX26" fmla="*/ 10299813 w 10873207"/>
              <a:gd name="connsiteY26" fmla="*/ 0 h 5930841"/>
              <a:gd name="connsiteX27" fmla="*/ 10873207 w 10873207"/>
              <a:gd name="connsiteY27" fmla="*/ 573394 h 5930841"/>
              <a:gd name="connsiteX28" fmla="*/ 10873207 w 10873207"/>
              <a:gd name="connsiteY28" fmla="*/ 5357447 h 5930841"/>
              <a:gd name="connsiteX29" fmla="*/ 10299813 w 10873207"/>
              <a:gd name="connsiteY29" fmla="*/ 5930841 h 5930841"/>
              <a:gd name="connsiteX30" fmla="*/ 573394 w 10873207"/>
              <a:gd name="connsiteY30" fmla="*/ 5930841 h 5930841"/>
              <a:gd name="connsiteX31" fmla="*/ 0 w 10873207"/>
              <a:gd name="connsiteY31" fmla="*/ 5357447 h 5930841"/>
              <a:gd name="connsiteX32" fmla="*/ 0 w 10873207"/>
              <a:gd name="connsiteY32" fmla="*/ 573394 h 5930841"/>
              <a:gd name="connsiteX33" fmla="*/ 573394 w 10873207"/>
              <a:gd name="connsiteY33" fmla="*/ 0 h 59308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10873207" h="5930841">
                <a:moveTo>
                  <a:pt x="565211" y="4761492"/>
                </a:moveTo>
                <a:cubicBezTo>
                  <a:pt x="392244" y="4761492"/>
                  <a:pt x="252027" y="4901709"/>
                  <a:pt x="252027" y="5074676"/>
                </a:cubicBezTo>
                <a:cubicBezTo>
                  <a:pt x="252027" y="5247643"/>
                  <a:pt x="392244" y="5387860"/>
                  <a:pt x="565211" y="5387860"/>
                </a:cubicBezTo>
                <a:cubicBezTo>
                  <a:pt x="738178" y="5387860"/>
                  <a:pt x="878395" y="5247643"/>
                  <a:pt x="878395" y="5074676"/>
                </a:cubicBezTo>
                <a:cubicBezTo>
                  <a:pt x="878395" y="4901709"/>
                  <a:pt x="738178" y="4761492"/>
                  <a:pt x="565211" y="4761492"/>
                </a:cubicBezTo>
                <a:close/>
                <a:moveTo>
                  <a:pt x="565211" y="3736411"/>
                </a:moveTo>
                <a:cubicBezTo>
                  <a:pt x="392244" y="3736411"/>
                  <a:pt x="252027" y="3876628"/>
                  <a:pt x="252027" y="4049595"/>
                </a:cubicBezTo>
                <a:cubicBezTo>
                  <a:pt x="252027" y="4222562"/>
                  <a:pt x="392244" y="4362779"/>
                  <a:pt x="565211" y="4362779"/>
                </a:cubicBezTo>
                <a:cubicBezTo>
                  <a:pt x="738178" y="4362779"/>
                  <a:pt x="878395" y="4222562"/>
                  <a:pt x="878395" y="4049595"/>
                </a:cubicBezTo>
                <a:cubicBezTo>
                  <a:pt x="878395" y="3876628"/>
                  <a:pt x="738178" y="3736411"/>
                  <a:pt x="565211" y="3736411"/>
                </a:cubicBezTo>
                <a:close/>
                <a:moveTo>
                  <a:pt x="565212" y="2711330"/>
                </a:moveTo>
                <a:cubicBezTo>
                  <a:pt x="392245" y="2711330"/>
                  <a:pt x="252028" y="2851546"/>
                  <a:pt x="252028" y="3024513"/>
                </a:cubicBezTo>
                <a:cubicBezTo>
                  <a:pt x="252028" y="3197480"/>
                  <a:pt x="392245" y="3337697"/>
                  <a:pt x="565212" y="3337697"/>
                </a:cubicBezTo>
                <a:cubicBezTo>
                  <a:pt x="738178" y="3337697"/>
                  <a:pt x="878396" y="3197480"/>
                  <a:pt x="878396" y="3024513"/>
                </a:cubicBezTo>
                <a:cubicBezTo>
                  <a:pt x="878396" y="2851546"/>
                  <a:pt x="738178" y="2711330"/>
                  <a:pt x="565212" y="2711330"/>
                </a:cubicBezTo>
                <a:close/>
                <a:moveTo>
                  <a:pt x="565212" y="1686247"/>
                </a:moveTo>
                <a:cubicBezTo>
                  <a:pt x="392245" y="1686247"/>
                  <a:pt x="252028" y="1826464"/>
                  <a:pt x="252028" y="1999431"/>
                </a:cubicBezTo>
                <a:cubicBezTo>
                  <a:pt x="252028" y="2172398"/>
                  <a:pt x="392245" y="2312615"/>
                  <a:pt x="565212" y="2312615"/>
                </a:cubicBezTo>
                <a:cubicBezTo>
                  <a:pt x="738179" y="2312615"/>
                  <a:pt x="878396" y="2172398"/>
                  <a:pt x="878396" y="1999431"/>
                </a:cubicBezTo>
                <a:cubicBezTo>
                  <a:pt x="878396" y="1826464"/>
                  <a:pt x="738179" y="1686247"/>
                  <a:pt x="565212" y="1686247"/>
                </a:cubicBezTo>
                <a:close/>
                <a:moveTo>
                  <a:pt x="565212" y="661165"/>
                </a:moveTo>
                <a:cubicBezTo>
                  <a:pt x="392245" y="661165"/>
                  <a:pt x="252028" y="801383"/>
                  <a:pt x="252028" y="974350"/>
                </a:cubicBezTo>
                <a:cubicBezTo>
                  <a:pt x="252028" y="1147316"/>
                  <a:pt x="392245" y="1287534"/>
                  <a:pt x="565212" y="1287534"/>
                </a:cubicBezTo>
                <a:cubicBezTo>
                  <a:pt x="738179" y="1287534"/>
                  <a:pt x="878396" y="1147316"/>
                  <a:pt x="878396" y="974350"/>
                </a:cubicBezTo>
                <a:cubicBezTo>
                  <a:pt x="878396" y="801383"/>
                  <a:pt x="738179" y="661165"/>
                  <a:pt x="565212" y="661165"/>
                </a:cubicBezTo>
                <a:close/>
                <a:moveTo>
                  <a:pt x="573394" y="0"/>
                </a:moveTo>
                <a:lnTo>
                  <a:pt x="10299813" y="0"/>
                </a:lnTo>
                <a:cubicBezTo>
                  <a:pt x="10616490" y="0"/>
                  <a:pt x="10873207" y="256717"/>
                  <a:pt x="10873207" y="573394"/>
                </a:cubicBezTo>
                <a:lnTo>
                  <a:pt x="10873207" y="5357447"/>
                </a:lnTo>
                <a:cubicBezTo>
                  <a:pt x="10873207" y="5674124"/>
                  <a:pt x="10616490" y="5930841"/>
                  <a:pt x="10299813" y="5930841"/>
                </a:cubicBezTo>
                <a:lnTo>
                  <a:pt x="573394" y="5930841"/>
                </a:lnTo>
                <a:cubicBezTo>
                  <a:pt x="256717" y="5930841"/>
                  <a:pt x="0" y="5674124"/>
                  <a:pt x="0" y="5357447"/>
                </a:cubicBezTo>
                <a:lnTo>
                  <a:pt x="0" y="573394"/>
                </a:lnTo>
                <a:cubicBezTo>
                  <a:pt x="0" y="256717"/>
                  <a:pt x="256717" y="0"/>
                  <a:pt x="57339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prstClr val="black">
                <a:alpha val="18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16200000">
            <a:off x="-2213060" y="2213059"/>
            <a:ext cx="6902618" cy="247650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5400000" flipH="1">
            <a:off x="7502442" y="2213059"/>
            <a:ext cx="6902618" cy="24765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16200000">
            <a:off x="-2213060" y="2213059"/>
            <a:ext cx="6902618" cy="247650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5400000" flipH="1">
            <a:off x="7502442" y="2213059"/>
            <a:ext cx="6902618" cy="24765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16200000">
            <a:off x="-2213060" y="2213059"/>
            <a:ext cx="6902618" cy="247650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5400000" flipH="1">
            <a:off x="7502442" y="2213059"/>
            <a:ext cx="6902618" cy="24765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16200000">
            <a:off x="-2213060" y="2213059"/>
            <a:ext cx="6902618" cy="247650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5400000" flipH="1">
            <a:off x="7502442" y="2213059"/>
            <a:ext cx="6902618" cy="24765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16200000">
            <a:off x="-2213060" y="2213059"/>
            <a:ext cx="6902618" cy="247650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5400000" flipH="1">
            <a:off x="7502442" y="2213059"/>
            <a:ext cx="6902618" cy="24765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6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16200000">
            <a:off x="-2213060" y="2213059"/>
            <a:ext cx="6902618" cy="247650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5400000" flipH="1">
            <a:off x="7502442" y="2213059"/>
            <a:ext cx="6902618" cy="24765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7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16200000">
            <a:off x="-2213060" y="2213059"/>
            <a:ext cx="6902618" cy="247650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5400000" flipH="1">
            <a:off x="7502442" y="2213059"/>
            <a:ext cx="6902618" cy="24765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8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16200000">
            <a:off x="-2213060" y="2213059"/>
            <a:ext cx="6902618" cy="247650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5400000" flipH="1">
            <a:off x="7502442" y="2213059"/>
            <a:ext cx="6902618" cy="24765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0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16200000">
            <a:off x="-2213060" y="2213059"/>
            <a:ext cx="6902618" cy="247650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5400000" flipH="1">
            <a:off x="7502442" y="2213059"/>
            <a:ext cx="6902618" cy="24765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16200000">
            <a:off x="-2213060" y="2213059"/>
            <a:ext cx="6902618" cy="247650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5400000" flipH="1">
            <a:off x="7502442" y="2213059"/>
            <a:ext cx="6902618" cy="24765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9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16200000">
            <a:off x="-2213060" y="2213059"/>
            <a:ext cx="6902618" cy="247650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5400000" flipH="1">
            <a:off x="7502442" y="2213059"/>
            <a:ext cx="6902618" cy="24765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image" Target="file:///D:\qq&#25991;&#20214;\712321467\Image\C2C\Image2\%7b75232B38-A165-1FB7-499C-2E1C792CACB5%7d.png" TargetMode="External" /><Relationship Id="rId28" Type="http://schemas.openxmlformats.org/officeDocument/2006/relationships/image" Target="../media/image3.png" /><Relationship Id="rId29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600203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6353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7600" y="635635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28" r:link="rId2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emf" /><Relationship Id="rId4" Type="http://schemas.openxmlformats.org/officeDocument/2006/relationships/image" Target="../media/image4.emf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image" Target="../media/image5.em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image" Target="../media/image5.em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Relationship Id="rId2" Type="http://schemas.openxmlformats.org/officeDocument/2006/relationships/image" Target="../media/image5.emf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emf" /><Relationship Id="rId4" Type="http://schemas.openxmlformats.org/officeDocument/2006/relationships/image" Target="../media/image4.emf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emf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emf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emf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image" Target="../media/image5.emf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5.em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image" Target="../media/image5.emf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emf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emf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4007001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图片 4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7751" y="786468"/>
            <a:ext cx="10696499" cy="5285064"/>
          </a:xfrm>
          <a:prstGeom prst="rect">
            <a:avLst/>
          </a:prstGeom>
        </p:spPr>
      </p:pic>
      <p:sp>
        <p:nvSpPr>
          <p:cNvPr id="6" name="文本框 5" title=""/>
          <p:cNvSpPr txBox="1"/>
          <p:nvPr/>
        </p:nvSpPr>
        <p:spPr>
          <a:xfrm>
            <a:off x="2995449" y="1790266"/>
            <a:ext cx="69368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>
              <a:solidFill>
                <a:srgbClr val="99BAC1"/>
              </a:solidFill>
              <a:latin typeface="仿宋" panose="02010609060101010101" pitchFamily="49" charset="-122"/>
              <a:ea typeface="仿宋" panose="02010609060101010101" pitchFamily="49" charset="-122"/>
              <a:cs typeface="+mn-ea"/>
              <a:sym typeface="+mn-lt"/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3860801" y="3758525"/>
            <a:ext cx="4660900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solidFill>
                <a:schemeClr val="bg1">
                  <a:lumMod val="75000"/>
                </a:schemeClr>
              </a:solidFill>
              <a:cs typeface="+mn-ea"/>
              <a:sym typeface="+mn-lt"/>
            </a:endParaRPr>
          </a:p>
        </p:txBody>
      </p:sp>
      <p:cxnSp>
        <p:nvCxnSpPr>
          <p:cNvPr id="9" name="直接连接符 8" title=""/>
          <p:cNvCxnSpPr/>
          <p:nvPr/>
        </p:nvCxnSpPr>
        <p:spPr>
          <a:xfrm>
            <a:off x="3860801" y="3720425"/>
            <a:ext cx="4559300" cy="0"/>
          </a:xfrm>
          <a:prstGeom prst="line">
            <a:avLst/>
          </a:prstGeom>
          <a:ln w="19050">
            <a:solidFill>
              <a:srgbClr val="99BAC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文本框 2" title=""/>
          <p:cNvSpPr txBox="1">
            <a:spLocks noChangeArrowheads="1"/>
          </p:cNvSpPr>
          <p:nvPr/>
        </p:nvSpPr>
        <p:spPr bwMode="auto">
          <a:xfrm>
            <a:off x="2506275" y="1744099"/>
            <a:ext cx="7915175" cy="1753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Microsoft YaHei UI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Microsoft YaHei U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Microsoft YaHei U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Microsoft YaHei U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Microsoft YaHei UI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Microsoft YaHei UI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Microsoft YaHei UI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Microsoft YaHei UI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Microsoft YaHei UI" panose="020b0503020204020204" pitchFamily="34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5400" b="1" i="0" u="none" strike="noStrike" kern="0" cap="none" spc="0" normalizeH="0" baseline="0" noProof="0" smtClean="0">
                <a:ln>
                  <a:noFill/>
                </a:ln>
                <a:solidFill>
                  <a:srgbClr val="22561E"/>
                </a:solidFill>
                <a:effectLst/>
                <a:uLnTx/>
                <a:uFillTx/>
                <a:latin typeface="华文隶书" panose="02010800040101010101" pitchFamily="2" charset="-122"/>
                <a:ea typeface="华文隶书" panose="02010800040101010101" pitchFamily="2" charset="-122"/>
              </a:rPr>
              <a:t>         </a:t>
            </a:r>
            <a:endParaRPr kumimoji="0" lang="en-US" altLang="zh-CN" sz="5400" b="1" i="0" u="none" strike="noStrike" kern="0" cap="none" spc="0" normalizeH="0" baseline="0" noProof="0" smtClean="0">
              <a:ln>
                <a:noFill/>
              </a:ln>
              <a:solidFill>
                <a:srgbClr val="22561E"/>
              </a:solidFill>
              <a:effectLst/>
              <a:uLnTx/>
              <a:uFillTx/>
              <a:latin typeface="华文隶书" panose="02010800040101010101" pitchFamily="2" charset="-122"/>
              <a:ea typeface="华文隶书" panose="02010800040101010101" pitchFamily="2" charset="-122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5400" b="1" i="0" u="none" strike="noStrike" kern="0" cap="none" spc="0" normalizeH="0" baseline="0" noProof="0" smtClean="0">
                <a:ln>
                  <a:noFill/>
                </a:ln>
                <a:solidFill>
                  <a:srgbClr val="22561E"/>
                </a:solidFill>
                <a:effectLst/>
                <a:uLnTx/>
                <a:uFillTx/>
                <a:latin typeface="华文隶书" panose="02010800040101010101" pitchFamily="2" charset="-122"/>
                <a:ea typeface="华文隶书" panose="02010800040101010101" pitchFamily="2" charset="-122"/>
              </a:rPr>
              <a:t>         </a:t>
            </a:r>
            <a:r>
              <a:rPr kumimoji="0" lang="zh-CN" altLang="en-US" sz="5400" b="1" i="0" u="none" strike="noStrike" kern="0" cap="none" spc="0" normalizeH="0" baseline="0" noProof="0" smtClean="0">
                <a:ln>
                  <a:noFill/>
                </a:ln>
                <a:solidFill>
                  <a:srgbClr val="22561E"/>
                </a:solidFill>
                <a:effectLst/>
                <a:uLnTx/>
                <a:uFillTx/>
                <a:latin typeface="华文隶书" panose="02010800040101010101" pitchFamily="2" charset="-122"/>
                <a:ea typeface="华文隶书" panose="02010800040101010101" pitchFamily="2" charset="-122"/>
              </a:rPr>
              <a:t>语法填空</a:t>
            </a:r>
            <a:endParaRPr kumimoji="0" lang="zh-CN" altLang="en-US" sz="5400" b="1" i="0" u="none" strike="noStrike" kern="0" cap="none" spc="0" normalizeH="0" baseline="0" noProof="0">
              <a:ln>
                <a:noFill/>
              </a:ln>
              <a:solidFill>
                <a:srgbClr val="22561E"/>
              </a:solidFill>
              <a:effectLst/>
              <a:uLnTx/>
              <a:uFillTx/>
              <a:latin typeface="华文隶书" panose="02010800040101010101" pitchFamily="2" charset="-122"/>
              <a:ea typeface="华文隶书" panose="02010800040101010101" pitchFamily="2" charset="-122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3048000" y="3943193"/>
            <a:ext cx="6096000" cy="119888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en-US" altLang="zh-CN" sz="3600" b="1">
                <a:solidFill>
                  <a:prstClr val="black">
                    <a:lumMod val="85000"/>
                    <a:lumOff val="15000"/>
                  </a:prstClr>
                </a:solidFill>
                <a:latin typeface="华文隶书" panose="02010800040101010101" pitchFamily="2" charset="-122"/>
                <a:ea typeface="华文隶书" panose="02010800040101010101" pitchFamily="2" charset="-122"/>
              </a:rPr>
              <a:t>Middle School </a:t>
            </a:r>
            <a:endParaRPr lang="en-US" altLang="zh-CN" sz="3600" b="1">
              <a:solidFill>
                <a:prstClr val="black">
                  <a:lumMod val="85000"/>
                  <a:lumOff val="15000"/>
                </a:prstClr>
              </a:solidFill>
              <a:latin typeface="华文隶书" panose="02010800040101010101" pitchFamily="2" charset="-122"/>
              <a:ea typeface="华文隶书" panose="02010800040101010101" pitchFamily="2" charset="-122"/>
            </a:endParaRPr>
          </a:p>
          <a:p>
            <a:pPr lvl="0" algn="ctr"/>
            <a:endParaRPr lang="en-US" altLang="zh-CN" sz="3600" b="1">
              <a:solidFill>
                <a:prstClr val="black">
                  <a:lumMod val="85000"/>
                  <a:lumOff val="15000"/>
                </a:prstClr>
              </a:solidFill>
              <a:latin typeface="华文隶书" panose="02010800040101010101" pitchFamily="2" charset="-122"/>
              <a:ea typeface="华文隶书" panose="020108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6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0" grpId="0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63" y="4812"/>
            <a:ext cx="12098956" cy="6853188"/>
          </a:xfrm>
          <a:prstGeom prst="rect">
            <a:avLst/>
          </a:prstGeom>
        </p:spPr>
      </p:pic>
      <p:sp>
        <p:nvSpPr>
          <p:cNvPr id="2" name="矩形 1" title=""/>
          <p:cNvSpPr/>
          <p:nvPr/>
        </p:nvSpPr>
        <p:spPr>
          <a:xfrm>
            <a:off x="1232033" y="914401"/>
            <a:ext cx="9769643" cy="527323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525"/>
              </a:spcAft>
            </a:pPr>
            <a:r>
              <a:rPr lang="zh-CN" altLang="zh-CN" sz="2000" b="1" kern="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第二节</a:t>
            </a:r>
            <a:r>
              <a:rPr lang="en-US" altLang="zh-CN" sz="2000" b="1" kern="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 (</a:t>
            </a:r>
            <a:r>
              <a:rPr lang="zh-CN" altLang="zh-CN" sz="2000" b="1" kern="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共</a:t>
            </a:r>
            <a:r>
              <a:rPr lang="en-US" altLang="zh-CN" sz="2000" b="1" kern="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10</a:t>
            </a:r>
            <a:r>
              <a:rPr lang="zh-CN" altLang="zh-CN" sz="2000" b="1" kern="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小题；每小题</a:t>
            </a:r>
            <a:r>
              <a:rPr lang="en-US" altLang="zh-CN" sz="2000" b="1" kern="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1. 5</a:t>
            </a:r>
            <a:r>
              <a:rPr lang="zh-CN" altLang="zh-CN" sz="2000" b="1" kern="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分，满分</a:t>
            </a:r>
            <a:r>
              <a:rPr lang="en-US" altLang="zh-CN" sz="2000" b="1" kern="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15</a:t>
            </a:r>
            <a:r>
              <a:rPr lang="zh-CN" altLang="zh-CN" sz="2000" b="1" kern="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分</a:t>
            </a:r>
            <a:r>
              <a:rPr lang="en-US" altLang="zh-CN" sz="2000" b="1" kern="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)</a:t>
            </a:r>
            <a:endParaRPr lang="zh-CN" altLang="zh-CN" sz="2800" kern="100">
              <a:latin typeface="Calibri"/>
              <a:ea typeface="宋体" panose="02010600030101010101" pitchFamily="2" charset="-122"/>
              <a:cs typeface="Times New Roman" panose="02020603050405020304"/>
            </a:endParaRPr>
          </a:p>
          <a:p>
            <a:pPr>
              <a:spcAft>
                <a:spcPts val="525"/>
              </a:spcAft>
            </a:pPr>
            <a:r>
              <a:rPr lang="zh-CN" altLang="zh-CN" sz="2000" b="1" kern="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阅读下面短文，在空白处填入</a:t>
            </a:r>
            <a:r>
              <a:rPr lang="en-US" altLang="zh-CN" sz="2000" b="1" kern="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1</a:t>
            </a:r>
            <a:r>
              <a:rPr lang="zh-CN" altLang="zh-CN" sz="2000" b="1" kern="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个适当的单词或括号内单词的正确形式。</a:t>
            </a:r>
            <a:endParaRPr lang="zh-CN" altLang="zh-CN" sz="2800" kern="100">
              <a:latin typeface="Calibri"/>
              <a:ea typeface="宋体" panose="02010600030101010101" pitchFamily="2" charset="-122"/>
              <a:cs typeface="Times New Roman" panose="02020603050405020304"/>
            </a:endParaRPr>
          </a:p>
          <a:p>
            <a:pPr lvl="0">
              <a:spcAft>
                <a:spcPts val="525"/>
              </a:spcAft>
            </a:pPr>
            <a:r>
              <a:rPr lang="en-US" altLang="zh-CN" sz="2000" kern="0" smtClea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Sichuan </a:t>
            </a:r>
            <a:r>
              <a:rPr lang="en-US" altLang="zh-CN" sz="2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Opera (</a:t>
            </a:r>
            <a:r>
              <a:rPr lang="zh-CN" altLang="zh-CN" sz="2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戏剧</a:t>
            </a:r>
            <a:r>
              <a:rPr lang="en-US" altLang="zh-CN" sz="2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) is one of </a:t>
            </a:r>
            <a:r>
              <a:rPr lang="en-US" altLang="zh-CN" sz="2000" kern="0" smtClea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China’s ___71___</a:t>
            </a:r>
            <a:r>
              <a:rPr lang="en-US" altLang="zh-CN" sz="2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 (</a:t>
            </a:r>
            <a:r>
              <a:rPr lang="en-US" altLang="zh-CN" sz="2000" kern="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old</a:t>
            </a:r>
            <a:r>
              <a:rPr lang="en-US" altLang="zh-CN" sz="2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) and most popular local operas. It started at the end of the Ming and the beginning of the Qing Dynasty. Different kinds of art </a:t>
            </a:r>
            <a:r>
              <a:rPr lang="en-US" altLang="zh-CN" sz="2000" kern="0" smtClea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___72___</a:t>
            </a:r>
            <a:r>
              <a:rPr lang="en-US" altLang="zh-CN" sz="2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 (</a:t>
            </a:r>
            <a:r>
              <a:rPr lang="en-US" altLang="zh-CN" sz="2000" kern="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form</a:t>
            </a:r>
            <a:r>
              <a:rPr lang="en-US" altLang="zh-CN" sz="2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) were brought in to mix with the local traditions, music and dances. Today’s Sichuan Opera is </a:t>
            </a:r>
            <a:r>
              <a:rPr lang="en-US" altLang="zh-CN" sz="2000" kern="0" smtClea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___73___</a:t>
            </a:r>
            <a:r>
              <a:rPr lang="en-US" altLang="zh-CN" sz="2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 new form of art. It’s best to watch a Sichuan opera when you visit Sichuan.</a:t>
            </a:r>
            <a:endParaRPr lang="zh-CN" altLang="zh-CN" sz="2000" kern="100">
              <a:solidFill>
                <a:prstClr val="black"/>
              </a:solidFill>
              <a:latin typeface="Calibri"/>
              <a:ea typeface="宋体" panose="02010600030101010101" pitchFamily="2" charset="-122"/>
              <a:cs typeface="Times New Roman" panose="02020603050405020304"/>
            </a:endParaRPr>
          </a:p>
          <a:p>
            <a:pPr lvl="0">
              <a:spcAft>
                <a:spcPts val="525"/>
              </a:spcAft>
            </a:pPr>
            <a:r>
              <a:rPr lang="en-US" altLang="zh-CN" sz="2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Sichuan Opera that is </a:t>
            </a:r>
            <a:r>
              <a:rPr lang="en-US" altLang="zh-CN" sz="2000" kern="0" smtClea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___74___</a:t>
            </a:r>
            <a:r>
              <a:rPr lang="en-US" altLang="zh-CN" sz="2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 (</a:t>
            </a:r>
            <a:r>
              <a:rPr lang="en-US" altLang="zh-CN" sz="2000" kern="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especial</a:t>
            </a:r>
            <a:r>
              <a:rPr lang="en-US" altLang="zh-CN" sz="2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) popular in the southwest of China is the most powerful local opera. Face-changing is ___75___ (</a:t>
            </a:r>
            <a:r>
              <a:rPr lang="en-US" altLang="zh-CN" sz="2000" kern="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it</a:t>
            </a:r>
            <a:r>
              <a:rPr lang="en-US" altLang="zh-CN" sz="2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) Top 1 Wonder. It is said that ancient people painted their faces ___76___ (</a:t>
            </a:r>
            <a:r>
              <a:rPr lang="en-US" altLang="zh-CN" sz="2000" kern="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drive</a:t>
            </a:r>
            <a:r>
              <a:rPr lang="en-US" altLang="zh-CN" sz="2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) away wild animals. Sichuan Opera </a:t>
            </a:r>
            <a:r>
              <a:rPr lang="en-US" altLang="zh-CN" sz="2000" kern="0" smtClea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__</a:t>
            </a:r>
            <a:r>
              <a:rPr lang="en-US" altLang="zh-CN" sz="2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77___ (</a:t>
            </a:r>
            <a:r>
              <a:rPr lang="en-US" altLang="zh-CN" sz="2000" kern="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take</a:t>
            </a:r>
            <a:r>
              <a:rPr lang="en-US" altLang="zh-CN" sz="2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) in this ancient skill and perfects it into an art. Artists in ___78___ (</a:t>
            </a:r>
            <a:r>
              <a:rPr lang="en-US" altLang="zh-CN" sz="2000" kern="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tradition</a:t>
            </a:r>
            <a:r>
              <a:rPr lang="en-US" altLang="zh-CN" sz="2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) clothes dance around, shaking their heads up or down and changing the thin painted masks (</a:t>
            </a:r>
            <a:r>
              <a:rPr lang="zh-CN" altLang="zh-CN" sz="2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面具</a:t>
            </a:r>
            <a:r>
              <a:rPr lang="en-US" altLang="zh-CN" sz="2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) over their faces. They do this so quickly that you will be left surprised at ___79</a:t>
            </a:r>
            <a:r>
              <a:rPr lang="en-US" altLang="zh-CN" sz="2000" kern="0" smtClea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__</a:t>
            </a:r>
            <a:r>
              <a:rPr lang="en-US" altLang="zh-CN" sz="2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 they can control the masks so skillfully.</a:t>
            </a:r>
            <a:endParaRPr lang="zh-CN" altLang="zh-CN" sz="2000" kern="100">
              <a:solidFill>
                <a:prstClr val="black"/>
              </a:solidFill>
              <a:latin typeface="Calibri"/>
              <a:ea typeface="宋体" panose="02010600030101010101" pitchFamily="2" charset="-122"/>
              <a:cs typeface="Times New Roman" panose="02020603050405020304"/>
            </a:endParaRPr>
          </a:p>
          <a:p>
            <a:pPr lvl="0">
              <a:spcAft>
                <a:spcPts val="525"/>
              </a:spcAft>
            </a:pPr>
            <a:r>
              <a:rPr lang="en-US" altLang="zh-CN" sz="2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It’s not only a local opera ____80____ a show of music, puppetry (</a:t>
            </a:r>
            <a:r>
              <a:rPr lang="zh-CN" altLang="zh-CN" sz="2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木偶</a:t>
            </a:r>
            <a:r>
              <a:rPr lang="en-US" altLang="zh-CN" sz="2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) and humor. In short, Sichuan Opera is well worth watching.</a:t>
            </a:r>
            <a:endParaRPr lang="zh-CN" altLang="zh-CN" sz="2000" kern="100">
              <a:solidFill>
                <a:prstClr val="black"/>
              </a:solidFill>
              <a:latin typeface="Calibri"/>
              <a:ea typeface="宋体" panose="02010600030101010101" pitchFamily="2" charset="-122"/>
              <a:cs typeface="Times New Roman" panose="02020603050405020304"/>
            </a:endParaRPr>
          </a:p>
        </p:txBody>
      </p:sp>
      <p:sp>
        <p:nvSpPr>
          <p:cNvPr id="3" name="TextBox 2" title=""/>
          <p:cNvSpPr txBox="1"/>
          <p:nvPr/>
        </p:nvSpPr>
        <p:spPr>
          <a:xfrm>
            <a:off x="5732868" y="5990338"/>
            <a:ext cx="2101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rgbClr val="FF0000"/>
                </a:solidFill>
              </a:rPr>
              <a:t>（四川内江</a:t>
            </a:r>
            <a:r>
              <a:rPr lang="en-US" altLang="zh-CN" b="1" smtClean="0">
                <a:solidFill>
                  <a:srgbClr val="FF0000"/>
                </a:solidFill>
              </a:rPr>
              <a:t>. 2022</a:t>
            </a:r>
            <a:r>
              <a:rPr lang="zh-CN" altLang="en-US" b="1" smtClean="0">
                <a:solidFill>
                  <a:srgbClr val="FF0000"/>
                </a:solidFill>
              </a:rPr>
              <a:t>）</a:t>
            </a:r>
            <a:endParaRPr lang="zh-CN" altLang="en-US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63" y="4812"/>
            <a:ext cx="12098956" cy="6853188"/>
          </a:xfrm>
          <a:prstGeom prst="rect">
            <a:avLst/>
          </a:prstGeom>
        </p:spPr>
      </p:pic>
      <p:sp>
        <p:nvSpPr>
          <p:cNvPr id="2" name="矩形 1" title=""/>
          <p:cNvSpPr/>
          <p:nvPr/>
        </p:nvSpPr>
        <p:spPr>
          <a:xfrm>
            <a:off x="676275" y="579755"/>
            <a:ext cx="10325100" cy="603313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Aft>
                <a:spcPts val="525"/>
              </a:spcAft>
            </a:pPr>
            <a:r>
              <a:rPr lang="en-US" altLang="zh-CN" sz="4000" kern="0" smtClea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Sichuan </a:t>
            </a:r>
            <a:r>
              <a:rPr lang="en-US" altLang="zh-CN" sz="4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Opera (</a:t>
            </a:r>
            <a:r>
              <a:rPr lang="zh-CN" altLang="zh-CN" sz="4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戏剧</a:t>
            </a:r>
            <a:r>
              <a:rPr lang="en-US" altLang="zh-CN" sz="4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) is one of </a:t>
            </a:r>
            <a:r>
              <a:rPr lang="en-US" altLang="zh-CN" sz="4000" kern="0" smtClea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China’s </a:t>
            </a:r>
            <a:r>
              <a:rPr lang="en-US" altLang="zh-CN" sz="4000" u="sng" kern="0" smtClea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71      </a:t>
            </a:r>
            <a:r>
              <a:rPr lang="en-US" altLang="zh-CN" sz="4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 (</a:t>
            </a:r>
            <a:r>
              <a:rPr lang="en-US" altLang="zh-CN" sz="4000" kern="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old</a:t>
            </a:r>
            <a:r>
              <a:rPr lang="en-US" altLang="zh-CN" sz="4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) and most popular local operas. It started at the end of the Ming and the beginning of the Qing Dynasty. Different kinds of art </a:t>
            </a:r>
            <a:r>
              <a:rPr lang="en-US" altLang="zh-CN" sz="4000" u="sng" kern="0" smtClea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72      </a:t>
            </a:r>
            <a:r>
              <a:rPr lang="en-US" altLang="zh-CN" sz="4000" u="sng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 </a:t>
            </a:r>
            <a:r>
              <a:rPr lang="en-US" altLang="zh-CN" sz="4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(</a:t>
            </a:r>
            <a:r>
              <a:rPr lang="en-US" altLang="zh-CN" sz="4000" kern="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form</a:t>
            </a:r>
            <a:r>
              <a:rPr lang="en-US" altLang="zh-CN" sz="4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) were brought in to mix with the local traditions, music and dances. Today’s Sichuan Opera is  </a:t>
            </a:r>
            <a:r>
              <a:rPr lang="en-US" altLang="zh-CN" sz="4000" u="sng" kern="0" smtClea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73     </a:t>
            </a:r>
            <a:r>
              <a:rPr lang="en-US" altLang="zh-CN" sz="40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 new form of art. It’s best to watch a Sichuan opera when you visit Sichuan.</a:t>
            </a:r>
            <a:endParaRPr lang="zh-CN" altLang="zh-CN" sz="4000" kern="100">
              <a:solidFill>
                <a:prstClr val="black"/>
              </a:solidFill>
              <a:latin typeface="Calibri"/>
              <a:ea typeface="宋体" panose="02010600030101010101" pitchFamily="2" charset="-122"/>
              <a:cs typeface="Times New Roman" panose="02020603050405020304"/>
            </a:endParaRPr>
          </a:p>
          <a:p>
            <a:pPr lvl="0">
              <a:spcAft>
                <a:spcPts val="525"/>
              </a:spcAft>
            </a:pPr>
            <a:endParaRPr lang="zh-CN" altLang="zh-CN" sz="4000" kern="100">
              <a:solidFill>
                <a:prstClr val="black"/>
              </a:solidFill>
              <a:latin typeface="Calibri"/>
              <a:ea typeface="宋体" panose="02010600030101010101" pitchFamily="2" charset="-122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14" y="-58602"/>
            <a:ext cx="12192000" cy="6912104"/>
          </a:xfrm>
          <a:prstGeom prst="rect">
            <a:avLst/>
          </a:prstGeom>
        </p:spPr>
      </p:pic>
      <p:sp>
        <p:nvSpPr>
          <p:cNvPr id="2" name="矩形 1" title=""/>
          <p:cNvSpPr/>
          <p:nvPr/>
        </p:nvSpPr>
        <p:spPr>
          <a:xfrm>
            <a:off x="365760" y="486410"/>
            <a:ext cx="11740515" cy="668909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525"/>
              </a:spcAft>
            </a:pPr>
            <a:r>
              <a:rPr lang="en-US" altLang="zh-CN" sz="3600" kern="0" smtClea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Sichuan </a:t>
            </a:r>
            <a:r>
              <a:rPr lang="en-US" altLang="zh-CN" sz="36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Opera that is </a:t>
            </a:r>
            <a:r>
              <a:rPr lang="en-US" altLang="zh-CN" sz="32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74</a:t>
            </a:r>
            <a:r>
              <a:rPr lang="en-US" altLang="zh-CN" sz="3600" kern="0" smtClea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.___</a:t>
            </a:r>
            <a:r>
              <a:rPr lang="en-US" altLang="zh-CN" sz="36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 (</a:t>
            </a:r>
            <a:r>
              <a:rPr lang="en-US" altLang="zh-CN" sz="3600" kern="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especial</a:t>
            </a:r>
            <a:r>
              <a:rPr lang="en-US" altLang="zh-CN" sz="36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) popular in the southwest of China is the most powerful local opera. Face-changing is </a:t>
            </a:r>
            <a:r>
              <a:rPr lang="en-US" altLang="zh-CN" sz="3200" kern="0" smtClea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75.__(</a:t>
            </a:r>
            <a:r>
              <a:rPr lang="en-US" altLang="zh-CN" sz="3200" kern="0" smtClean="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it</a:t>
            </a:r>
            <a:r>
              <a:rPr lang="en-US" altLang="zh-CN" sz="36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) Top 1 Wonder. It is said that ancient people painted their faces </a:t>
            </a:r>
            <a:r>
              <a:rPr lang="en-US" altLang="zh-CN" sz="32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76</a:t>
            </a:r>
            <a:r>
              <a:rPr lang="en-US" altLang="zh-CN" sz="3600" kern="0" smtClea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.___</a:t>
            </a:r>
            <a:r>
              <a:rPr lang="en-US" altLang="zh-CN" sz="36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 (</a:t>
            </a:r>
            <a:r>
              <a:rPr lang="en-US" altLang="zh-CN" sz="3600" kern="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drive</a:t>
            </a:r>
            <a:r>
              <a:rPr lang="en-US" altLang="zh-CN" sz="36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) away wild animals. Sichuan </a:t>
            </a:r>
            <a:r>
              <a:rPr lang="en-US" altLang="zh-CN" sz="3600" kern="0" smtClea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Opera, </a:t>
            </a:r>
            <a:r>
              <a:rPr lang="en-US" altLang="zh-CN" sz="3200" kern="0" smtClea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77.___</a:t>
            </a:r>
            <a:r>
              <a:rPr lang="en-US" altLang="zh-CN" sz="36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 </a:t>
            </a:r>
            <a:r>
              <a:rPr lang="en-US" altLang="zh-CN" sz="3600" kern="0" smtClea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(</a:t>
            </a:r>
            <a:r>
              <a:rPr lang="en-US" altLang="zh-CN" sz="3600" kern="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take</a:t>
            </a:r>
            <a:r>
              <a:rPr lang="en-US" altLang="zh-CN" sz="36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) in this ancient skill and perfects it into an art. Artists </a:t>
            </a:r>
            <a:r>
              <a:rPr lang="en-US" altLang="zh-CN" sz="3600" kern="0" smtClea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in</a:t>
            </a:r>
            <a:r>
              <a:rPr lang="en-US" altLang="zh-CN" sz="3200" kern="0" smtClea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78</a:t>
            </a:r>
            <a:r>
              <a:rPr lang="en-US" altLang="zh-CN" sz="36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.___  (</a:t>
            </a:r>
            <a:r>
              <a:rPr lang="en-US" altLang="zh-CN" sz="3600" kern="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tradition</a:t>
            </a:r>
            <a:r>
              <a:rPr lang="en-US" altLang="zh-CN" sz="36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)clothes </a:t>
            </a:r>
            <a:r>
              <a:rPr lang="en-US" altLang="zh-CN" sz="3600" kern="0" smtClea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dance </a:t>
            </a:r>
            <a:r>
              <a:rPr lang="en-US" altLang="zh-CN" sz="36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around, shaking their heads up or down and changing the thin painted masks </a:t>
            </a:r>
            <a:r>
              <a:rPr lang="en-US" altLang="zh-CN" sz="32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(</a:t>
            </a:r>
            <a:r>
              <a:rPr lang="zh-CN" altLang="zh-CN" sz="32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面具</a:t>
            </a:r>
            <a:r>
              <a:rPr lang="en-US" altLang="zh-CN" sz="32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) over their faces. They do this so quickly that you will be left surprised at 79</a:t>
            </a:r>
            <a:r>
              <a:rPr lang="en-US" altLang="zh-CN" sz="3600" kern="0" smtClea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.___</a:t>
            </a:r>
            <a:r>
              <a:rPr lang="en-US" altLang="zh-CN" sz="36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they can control the masks so skillfully.</a:t>
            </a:r>
            <a:endParaRPr lang="zh-CN" altLang="zh-CN" sz="3600" kern="100">
              <a:solidFill>
                <a:prstClr val="black"/>
              </a:solidFill>
              <a:latin typeface="Calibri"/>
              <a:ea typeface="宋体" panose="02010600030101010101" pitchFamily="2" charset="-122"/>
              <a:cs typeface="Times New Roman" panose="02020603050405020304"/>
            </a:endParaRPr>
          </a:p>
          <a:p>
            <a:pPr>
              <a:spcAft>
                <a:spcPts val="525"/>
              </a:spcAft>
            </a:pPr>
            <a:r>
              <a:rPr lang="en-US" altLang="zh-CN" sz="3200" kern="0" smtClea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 </a:t>
            </a:r>
            <a:r>
              <a:rPr lang="en-US" altLang="zh-CN" sz="32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It’s not only a local opera 80._______ a show of music, puppetry (</a:t>
            </a:r>
            <a:r>
              <a:rPr lang="zh-CN" altLang="zh-CN" sz="32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木偶</a:t>
            </a:r>
            <a:r>
              <a:rPr lang="en-US" altLang="zh-CN" sz="3200" ker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) and humor. In short, Sichuan Opera is well worth watching.</a:t>
            </a:r>
            <a:endParaRPr lang="zh-CN" altLang="zh-CN" sz="3200" kern="100">
              <a:solidFill>
                <a:prstClr val="black"/>
              </a:solidFill>
              <a:latin typeface="Calibri"/>
              <a:ea typeface="宋体" panose="02010600030101010101" pitchFamily="2" charset="-122"/>
              <a:cs typeface="Times New Roman" panose="02020603050405020304"/>
            </a:endParaRPr>
          </a:p>
          <a:p>
            <a:pPr>
              <a:spcAft>
                <a:spcPts val="525"/>
              </a:spcAft>
            </a:pPr>
            <a:r>
              <a:rPr lang="en-US" altLang="zh-CN" sz="3200" kern="0" smtClean="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   </a:t>
            </a:r>
            <a:endParaRPr lang="en-US" altLang="zh-CN" sz="3200" kern="0" smtClean="0">
              <a:solidFill>
                <a:prstClr val="black"/>
              </a:solidFill>
              <a:latin typeface="Times New Roman" panose="02020603050405020304"/>
              <a:ea typeface="宋体" panose="02010600030101010101" pitchFamily="2" charset="-122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8" name="组合 7" title=""/>
          <p:cNvGrpSpPr/>
          <p:nvPr/>
        </p:nvGrpSpPr>
        <p:grpSpPr>
          <a:xfrm>
            <a:off x="1199818" y="1486020"/>
            <a:ext cx="2954655" cy="2740938"/>
            <a:chOff x="1522956" y="1440240"/>
            <a:chExt cx="5147268" cy="2740938"/>
          </a:xfrm>
        </p:grpSpPr>
        <p:sp>
          <p:nvSpPr>
            <p:cNvPr id="2" name="文本框 1"/>
            <p:cNvSpPr txBox="1"/>
            <p:nvPr/>
          </p:nvSpPr>
          <p:spPr>
            <a:xfrm>
              <a:off x="1530173" y="1440240"/>
              <a:ext cx="3605768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8000" b="1">
                  <a:solidFill>
                    <a:srgbClr val="7030A0"/>
                  </a:solidFill>
                  <a:cs typeface="+mn-ea"/>
                  <a:sym typeface="+mn-lt"/>
                </a:rPr>
                <a:t>ONE</a:t>
              </a:r>
              <a:endParaRPr lang="zh-CN" altLang="en-US" sz="8000" b="1">
                <a:solidFill>
                  <a:srgbClr val="7030A0"/>
                </a:solidFill>
                <a:cs typeface="+mn-ea"/>
                <a:sym typeface="+mn-lt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1522956" y="3257848"/>
              <a:ext cx="5147268" cy="92333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defRPr/>
              </a:pPr>
              <a:r>
                <a:rPr lang="zh-CN" altLang="en-US" sz="5400" b="1" kern="0">
                  <a:solidFill>
                    <a:srgbClr val="22561E"/>
                  </a:solidFill>
                  <a:latin typeface="微软雅黑" panose="020b0503020204020204" pitchFamily="34" charset="-122"/>
                  <a:ea typeface="Microsoft YaHei UI" panose="020b0503020204020204" pitchFamily="34" charset="-122"/>
                </a:rPr>
                <a:t>题型解读</a:t>
              </a:r>
              <a:endParaRPr lang="zh-CN" altLang="en-US" sz="5400" b="1" kern="0">
                <a:solidFill>
                  <a:srgbClr val="22561E"/>
                </a:solidFill>
                <a:latin typeface="微软雅黑" panose="020b0503020204020204" pitchFamily="34" charset="-122"/>
                <a:ea typeface="Microsoft YaHei UI" panose="020b0503020204020204" pitchFamily="34" charset="-122"/>
              </a:endParaRPr>
            </a:p>
          </p:txBody>
        </p:sp>
      </p:grpSp>
      <p:grpSp>
        <p:nvGrpSpPr>
          <p:cNvPr id="3" name="组合 2" title=""/>
          <p:cNvGrpSpPr/>
          <p:nvPr/>
        </p:nvGrpSpPr>
        <p:grpSpPr>
          <a:xfrm>
            <a:off x="4556760" y="660399"/>
            <a:ext cx="6705600" cy="5537202"/>
            <a:chOff x="6223958" y="660399"/>
            <a:chExt cx="2735892" cy="5537202"/>
          </a:xfrm>
        </p:grpSpPr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6200000">
              <a:off x="4823303" y="2061054"/>
              <a:ext cx="5537202" cy="2735892"/>
            </a:xfrm>
            <a:prstGeom prst="rect">
              <a:avLst/>
            </a:prstGeom>
          </p:spPr>
        </p:pic>
        <p:sp>
          <p:nvSpPr>
            <p:cNvPr id="7" name="矩形 6"/>
            <p:cNvSpPr/>
            <p:nvPr/>
          </p:nvSpPr>
          <p:spPr>
            <a:xfrm>
              <a:off x="6731875" y="2336016"/>
              <a:ext cx="1844565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>
                <a:solidFill>
                  <a:srgbClr val="99BAC1"/>
                </a:solidFill>
                <a:cs typeface="+mn-ea"/>
                <a:sym typeface="+mn-lt"/>
              </a:endParaRPr>
            </a:p>
          </p:txBody>
        </p:sp>
      </p:grpSp>
      <p:sp>
        <p:nvSpPr>
          <p:cNvPr id="9" name="矩形 8" title=""/>
          <p:cNvSpPr/>
          <p:nvPr/>
        </p:nvSpPr>
        <p:spPr>
          <a:xfrm>
            <a:off x="5265601" y="1674457"/>
            <a:ext cx="5593080" cy="363791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 noProof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ea"/>
              </a:rPr>
              <a:t>20</a:t>
            </a:r>
            <a:r>
              <a:rPr lang="en-US" altLang="zh-CN" sz="2400" b="1" noProof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ea"/>
              </a:rPr>
              <a:t>21</a:t>
            </a:r>
            <a:r>
              <a:rPr lang="zh-CN" altLang="en-US" sz="2400" b="1" noProof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ea"/>
              </a:rPr>
              <a:t>年内江英语中考推行新的题型——</a:t>
            </a:r>
            <a:r>
              <a:rPr lang="zh-CN" altLang="en-US" sz="2400" b="1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ea"/>
              </a:rPr>
              <a:t>语法填空题</a:t>
            </a:r>
            <a:r>
              <a:rPr lang="zh-CN" altLang="en-US" sz="2400" b="1" noProof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ea"/>
              </a:rPr>
              <a:t>,此题为</a:t>
            </a:r>
            <a:r>
              <a:rPr lang="zh-CN" altLang="en-US" sz="24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ea"/>
              </a:rPr>
              <a:t>综合性题型,考查学生多方面的能力。包括正确拼写单词的能力、结合语法知识的能力以及上下文理解的能力。题材多为学生熟悉的语言材料，次数为</a:t>
            </a:r>
            <a:r>
              <a:rPr lang="en-US" altLang="zh-CN" sz="24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ea"/>
              </a:rPr>
              <a:t>200</a:t>
            </a:r>
            <a:r>
              <a:rPr lang="zh-CN" altLang="en-US" sz="24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ea"/>
              </a:rPr>
              <a:t>词左右，在中考中属于偏难题型,一般每空</a:t>
            </a:r>
            <a:r>
              <a:rPr lang="en-US" altLang="zh-CN" sz="24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ea"/>
              </a:rPr>
              <a:t>1.5</a:t>
            </a:r>
            <a:r>
              <a:rPr lang="zh-CN" altLang="en-US" sz="24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ea"/>
              </a:rPr>
              <a:t>分,10个空,共1</a:t>
            </a:r>
            <a:r>
              <a:rPr lang="en-US" altLang="zh-CN" sz="24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ea"/>
              </a:rPr>
              <a:t>5</a:t>
            </a:r>
            <a:r>
              <a:rPr lang="zh-CN" altLang="en-US" sz="24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ea"/>
              </a:rPr>
              <a:t>分。做好此题,是取得高分的关键。</a:t>
            </a:r>
            <a:endParaRPr lang="zh-CN" altLang="en-US" sz="240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dur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1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cxnSp>
        <p:nvCxnSpPr>
          <p:cNvPr id="6" name="直接箭头连接符 5" title=""/>
          <p:cNvCxnSpPr/>
          <p:nvPr/>
        </p:nvCxnSpPr>
        <p:spPr>
          <a:xfrm flipV="1">
            <a:off x="8265839" y="4313117"/>
            <a:ext cx="837928" cy="11085"/>
          </a:xfrm>
          <a:prstGeom prst="straightConnector1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接箭头连接符 57" title=""/>
          <p:cNvCxnSpPr/>
          <p:nvPr/>
        </p:nvCxnSpPr>
        <p:spPr>
          <a:xfrm flipV="1">
            <a:off x="8018262" y="3117196"/>
            <a:ext cx="426720" cy="755948"/>
          </a:xfrm>
          <a:prstGeom prst="straightConnector1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直接箭头连接符 53" title=""/>
          <p:cNvCxnSpPr/>
          <p:nvPr/>
        </p:nvCxnSpPr>
        <p:spPr>
          <a:xfrm flipH="1">
            <a:off x="5424022" y="4340416"/>
            <a:ext cx="858139" cy="2831"/>
          </a:xfrm>
          <a:prstGeom prst="straightConnector1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直接箭头连接符 42" title=""/>
          <p:cNvCxnSpPr/>
          <p:nvPr/>
        </p:nvCxnSpPr>
        <p:spPr>
          <a:xfrm>
            <a:off x="8018262" y="5018936"/>
            <a:ext cx="702716" cy="488119"/>
          </a:xfrm>
          <a:prstGeom prst="straightConnector1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箭头连接符 6" title=""/>
          <p:cNvCxnSpPr/>
          <p:nvPr/>
        </p:nvCxnSpPr>
        <p:spPr>
          <a:xfrm flipH="1">
            <a:off x="6073613" y="4705934"/>
            <a:ext cx="861060" cy="804963"/>
          </a:xfrm>
          <a:prstGeom prst="straightConnector1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箭头连接符 4" title=""/>
          <p:cNvCxnSpPr/>
          <p:nvPr/>
        </p:nvCxnSpPr>
        <p:spPr>
          <a:xfrm flipH="1" flipV="1">
            <a:off x="6223324" y="3095725"/>
            <a:ext cx="436523" cy="702608"/>
          </a:xfrm>
          <a:prstGeom prst="straightConnector1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1" name="Picture 7" title="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31465" y="1521951"/>
            <a:ext cx="1158875" cy="128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六边形 3" title=""/>
          <p:cNvSpPr/>
          <p:nvPr/>
        </p:nvSpPr>
        <p:spPr>
          <a:xfrm>
            <a:off x="6282161" y="3687884"/>
            <a:ext cx="2132151" cy="1331053"/>
          </a:xfrm>
          <a:prstGeom prst="hexagon">
            <a:avLst/>
          </a:prstGeom>
          <a:solidFill>
            <a:srgbClr val="99BAC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1" rIns="68584" bIns="34291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 smtClean="0">
                <a:solidFill>
                  <a:srgbClr val="7030A0"/>
                </a:solidFill>
                <a:latin typeface="华文琥珀" panose="02010800040101010101" pitchFamily="2" charset="-122"/>
                <a:ea typeface="华文琥珀" panose="02010800040101010101" pitchFamily="2" charset="-122"/>
              </a:rPr>
              <a:t>有提示词</a:t>
            </a:r>
            <a:r>
              <a:rPr lang="en-US" altLang="zh-CN" sz="2400" b="1" smtClean="0">
                <a:solidFill>
                  <a:srgbClr val="7030A0"/>
                </a:solidFill>
                <a:latin typeface="华文琥珀" panose="02010800040101010101" pitchFamily="2" charset="-122"/>
                <a:ea typeface="华文琥珀" panose="02010800040101010101" pitchFamily="2" charset="-122"/>
              </a:rPr>
              <a:t> </a:t>
            </a:r>
            <a:r>
              <a:rPr lang="en-US" altLang="zh-CN" sz="2400" b="1" smtClean="0">
                <a:solidFill>
                  <a:srgbClr val="7030A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(6</a:t>
            </a:r>
            <a:r>
              <a:rPr lang="zh-CN" altLang="en-US" sz="2400" b="1" smtClean="0">
                <a:solidFill>
                  <a:srgbClr val="7030A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、</a:t>
            </a:r>
            <a:r>
              <a:rPr lang="en-US" altLang="zh-CN" sz="2400" b="1" smtClean="0">
                <a:solidFill>
                  <a:srgbClr val="7030A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7</a:t>
            </a:r>
            <a:r>
              <a:rPr lang="zh-CN" altLang="en-US" sz="2400" b="1">
                <a:solidFill>
                  <a:srgbClr val="7030A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个）</a:t>
            </a:r>
            <a:endParaRPr lang="zh-CN" altLang="en-US" sz="2400" b="1">
              <a:solidFill>
                <a:srgbClr val="7030A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3" name="矩形 12" title=""/>
          <p:cNvSpPr/>
          <p:nvPr/>
        </p:nvSpPr>
        <p:spPr>
          <a:xfrm>
            <a:off x="8794319" y="5510897"/>
            <a:ext cx="2135608" cy="483320"/>
          </a:xfrm>
          <a:prstGeom prst="rect">
            <a:avLst/>
          </a:prstGeom>
          <a:solidFill>
            <a:srgbClr val="8BCC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1" rIns="68584" bIns="34291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400">
                <a:cs typeface="+mn-ea"/>
                <a:sym typeface="+mn-lt"/>
              </a:rPr>
              <a:t> </a:t>
            </a:r>
            <a:r>
              <a:rPr lang="zh-CN" altLang="en-US" sz="1400" smtClean="0">
                <a:cs typeface="+mn-ea"/>
                <a:sym typeface="+mn-lt"/>
              </a:rPr>
              <a:t>       </a:t>
            </a:r>
            <a:r>
              <a:rPr lang="en-US" altLang="zh-CN" sz="2800" b="1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4.</a:t>
            </a:r>
            <a:r>
              <a:rPr lang="zh-CN" altLang="en-US" sz="2800" b="1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副词</a:t>
            </a:r>
            <a:endParaRPr lang="zh-CN" altLang="en-US" sz="2800" b="1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1029" name="Picture 5" title="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92671" y="878254"/>
            <a:ext cx="2148997" cy="1415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 title="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30305" y="1162382"/>
            <a:ext cx="4528028" cy="84772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/>
        </p:spPr>
      </p:pic>
      <p:sp>
        <p:nvSpPr>
          <p:cNvPr id="26" name="矩形 25" title=""/>
          <p:cNvSpPr/>
          <p:nvPr/>
        </p:nvSpPr>
        <p:spPr>
          <a:xfrm>
            <a:off x="6546437" y="1324635"/>
            <a:ext cx="449353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冠</a:t>
            </a:r>
            <a:r>
              <a:rPr lang="zh-CN" altLang="en-US" sz="28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、</a:t>
            </a: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介</a:t>
            </a:r>
            <a:r>
              <a:rPr lang="zh-CN" altLang="en-US" sz="28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、</a:t>
            </a: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连</a:t>
            </a:r>
            <a:r>
              <a:rPr lang="zh-CN" altLang="en-US" sz="28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、代及</a:t>
            </a: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一些副词</a:t>
            </a:r>
            <a:endParaRPr lang="zh-CN" altLang="en-US" sz="28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2066" name="TextBox 2065" title=""/>
          <p:cNvSpPr txBox="1"/>
          <p:nvPr/>
        </p:nvSpPr>
        <p:spPr>
          <a:xfrm>
            <a:off x="1590151" y="2294236"/>
            <a:ext cx="861774" cy="23774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 smtClean="0">
                <a:solidFill>
                  <a:srgbClr val="002060"/>
                </a:solidFill>
                <a:latin typeface="华文彩云" panose="02010800040101010101" pitchFamily="2" charset="-122"/>
                <a:ea typeface="华文彩云" panose="02010800040101010101" pitchFamily="2" charset="-122"/>
              </a:rPr>
              <a:t>考查方式</a:t>
            </a:r>
            <a:endParaRPr lang="zh-CN" altLang="en-US" sz="4400" b="1">
              <a:solidFill>
                <a:srgbClr val="002060"/>
              </a:solidFill>
              <a:latin typeface="华文彩云" panose="02010800040101010101" pitchFamily="2" charset="-122"/>
              <a:ea typeface="华文彩云" panose="02010800040101010101" pitchFamily="2" charset="-122"/>
            </a:endParaRPr>
          </a:p>
        </p:txBody>
      </p:sp>
      <p:sp>
        <p:nvSpPr>
          <p:cNvPr id="39" name="矩形 38" title=""/>
          <p:cNvSpPr/>
          <p:nvPr/>
        </p:nvSpPr>
        <p:spPr>
          <a:xfrm>
            <a:off x="4175251" y="5510897"/>
            <a:ext cx="1837265" cy="441960"/>
          </a:xfrm>
          <a:prstGeom prst="rect">
            <a:avLst/>
          </a:prstGeom>
          <a:solidFill>
            <a:srgbClr val="8BCC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1" rIns="68584" bIns="34291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400">
                <a:cs typeface="+mn-ea"/>
                <a:sym typeface="+mn-lt"/>
              </a:rPr>
              <a:t> </a:t>
            </a:r>
            <a:r>
              <a:rPr lang="zh-CN" altLang="en-US" sz="1400" smtClean="0">
                <a:cs typeface="+mn-ea"/>
                <a:sym typeface="+mn-lt"/>
              </a:rPr>
              <a:t>       </a:t>
            </a:r>
            <a:r>
              <a:rPr lang="en-US" altLang="zh-CN" sz="2800" b="1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5.</a:t>
            </a:r>
            <a:r>
              <a:rPr lang="zh-CN" altLang="en-US" sz="28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</a:t>
            </a:r>
            <a:r>
              <a:rPr lang="zh-CN" altLang="en-US" sz="28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数词</a:t>
            </a:r>
            <a:endParaRPr lang="zh-CN" altLang="en-US" sz="2800" b="1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40" name="矩形 39" title=""/>
          <p:cNvSpPr/>
          <p:nvPr/>
        </p:nvSpPr>
        <p:spPr>
          <a:xfrm>
            <a:off x="3712966" y="4074351"/>
            <a:ext cx="1618499" cy="499701"/>
          </a:xfrm>
          <a:prstGeom prst="rect">
            <a:avLst/>
          </a:prstGeom>
          <a:solidFill>
            <a:srgbClr val="8BCC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1" rIns="68584" bIns="34291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400">
                <a:cs typeface="+mn-ea"/>
                <a:sym typeface="+mn-lt"/>
              </a:rPr>
              <a:t> </a:t>
            </a:r>
            <a:r>
              <a:rPr lang="zh-CN" altLang="en-US" sz="1400" smtClean="0">
                <a:cs typeface="+mn-ea"/>
                <a:sym typeface="+mn-lt"/>
              </a:rPr>
              <a:t>       </a:t>
            </a:r>
            <a:r>
              <a:rPr lang="en-US" altLang="zh-CN" sz="2800" b="1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6.</a:t>
            </a:r>
            <a:r>
              <a:rPr lang="zh-CN" altLang="en-US" sz="2800" b="1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动词</a:t>
            </a:r>
            <a:endParaRPr lang="zh-CN" altLang="en-US" sz="2800" b="1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60" name="矩形 59" title=""/>
          <p:cNvSpPr/>
          <p:nvPr/>
        </p:nvSpPr>
        <p:spPr>
          <a:xfrm>
            <a:off x="4601174" y="2627064"/>
            <a:ext cx="1680987" cy="490132"/>
          </a:xfrm>
          <a:prstGeom prst="rect">
            <a:avLst/>
          </a:prstGeom>
          <a:solidFill>
            <a:srgbClr val="8BCC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1" rIns="68584" bIns="34291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 smtClean="0">
                <a:solidFill>
                  <a:schemeClr val="bg2">
                    <a:lumMod val="1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1.</a:t>
            </a:r>
            <a:r>
              <a:rPr lang="zh-CN" altLang="en-US" sz="2800" b="1" smtClean="0">
                <a:solidFill>
                  <a:schemeClr val="bg2">
                    <a:lumMod val="1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代词</a:t>
            </a:r>
            <a:endParaRPr lang="zh-CN" altLang="en-US" sz="1400">
              <a:solidFill>
                <a:schemeClr val="bg2">
                  <a:lumMod val="1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63" name="矩形 62" title=""/>
          <p:cNvSpPr/>
          <p:nvPr/>
        </p:nvSpPr>
        <p:spPr>
          <a:xfrm>
            <a:off x="8458409" y="2605593"/>
            <a:ext cx="1737360" cy="490132"/>
          </a:xfrm>
          <a:prstGeom prst="rect">
            <a:avLst/>
          </a:prstGeom>
          <a:solidFill>
            <a:srgbClr val="8BCC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1" rIns="68584" bIns="34291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 smtClean="0">
                <a:solidFill>
                  <a:schemeClr val="bg2">
                    <a:lumMod val="1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2.</a:t>
            </a:r>
            <a:r>
              <a:rPr lang="zh-CN" altLang="en-US" sz="2800" b="1" smtClean="0">
                <a:solidFill>
                  <a:schemeClr val="bg2">
                    <a:lumMod val="1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名词</a:t>
            </a:r>
            <a:endParaRPr lang="zh-CN" altLang="en-US" sz="1400">
              <a:solidFill>
                <a:schemeClr val="bg2">
                  <a:lumMod val="1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65" name="矩形 64" title=""/>
          <p:cNvSpPr/>
          <p:nvPr/>
        </p:nvSpPr>
        <p:spPr>
          <a:xfrm>
            <a:off x="9171144" y="4027942"/>
            <a:ext cx="1668780" cy="570347"/>
          </a:xfrm>
          <a:prstGeom prst="rect">
            <a:avLst/>
          </a:prstGeom>
          <a:solidFill>
            <a:srgbClr val="8BCC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1" rIns="68584" bIns="34291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 smtClean="0">
                <a:solidFill>
                  <a:schemeClr val="bg2">
                    <a:lumMod val="1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3.</a:t>
            </a:r>
            <a:r>
              <a:rPr lang="zh-CN" altLang="en-US" sz="2800" b="1" smtClean="0">
                <a:solidFill>
                  <a:schemeClr val="bg2">
                    <a:lumMod val="1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形容词</a:t>
            </a:r>
            <a:endParaRPr lang="zh-CN" altLang="en-US" sz="1400">
              <a:solidFill>
                <a:schemeClr val="bg2">
                  <a:lumMod val="10000"/>
                </a:scheme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72730"/>
            <a:ext cx="12192000" cy="6930730"/>
          </a:xfrm>
          <a:prstGeom prst="rect">
            <a:avLst/>
          </a:prstGeom>
        </p:spPr>
      </p:pic>
      <p:grpSp>
        <p:nvGrpSpPr>
          <p:cNvPr id="2" name="组合 1" title=""/>
          <p:cNvGrpSpPr/>
          <p:nvPr/>
        </p:nvGrpSpPr>
        <p:grpSpPr>
          <a:xfrm>
            <a:off x="2080468" y="2602451"/>
            <a:ext cx="2225731" cy="2227421"/>
            <a:chOff x="2293144" y="2227194"/>
            <a:chExt cx="2225730" cy="2227421"/>
          </a:xfrm>
        </p:grpSpPr>
        <p:sp>
          <p:nvSpPr>
            <p:cNvPr id="3" name="Oval 4"/>
            <p:cNvSpPr/>
            <p:nvPr/>
          </p:nvSpPr>
          <p:spPr>
            <a:xfrm>
              <a:off x="2293144" y="2227194"/>
              <a:ext cx="2225730" cy="2227421"/>
            </a:xfrm>
            <a:prstGeom prst="ellipse">
              <a:avLst/>
            </a:prstGeom>
            <a:solidFill>
              <a:srgbClr val="8BCCD5"/>
            </a:solidFill>
            <a:ln w="9525" cap="flat" cmpd="sng" algn="ctr">
              <a:noFill/>
              <a:prstDash val="solid"/>
            </a:ln>
            <a:effectLst/>
          </p:spPr>
          <p:txBody>
            <a:bodyPr lIns="91433" tIns="45716" rIns="91433" bIns="45716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456565">
                <a:defRPr/>
              </a:pPr>
              <a:endParaRPr lang="en-US" sz="1800" kern="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7" name="矩形 6"/>
            <p:cNvSpPr/>
            <p:nvPr/>
          </p:nvSpPr>
          <p:spPr>
            <a:xfrm>
              <a:off x="2937876" y="3093963"/>
              <a:ext cx="885275" cy="101566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6000" b="1" smtClean="0">
                  <a:solidFill>
                    <a:schemeClr val="bg1"/>
                  </a:solidFill>
                  <a:cs typeface="+mn-ea"/>
                  <a:sym typeface="+mn-lt"/>
                </a:rPr>
                <a:t>单</a:t>
              </a:r>
              <a:endParaRPr lang="en-US" altLang="zh-CN" sz="6000" b="1">
                <a:solidFill>
                  <a:schemeClr val="bg1">
                    <a:alpha val="92000"/>
                  </a:scheme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8" name="组合 7" title=""/>
          <p:cNvGrpSpPr/>
          <p:nvPr/>
        </p:nvGrpSpPr>
        <p:grpSpPr>
          <a:xfrm>
            <a:off x="3767853" y="2980803"/>
            <a:ext cx="2225731" cy="2227421"/>
            <a:chOff x="4165651" y="2212069"/>
            <a:chExt cx="2225730" cy="2227421"/>
          </a:xfrm>
        </p:grpSpPr>
        <p:sp>
          <p:nvSpPr>
            <p:cNvPr id="9" name="Oval 5"/>
            <p:cNvSpPr/>
            <p:nvPr/>
          </p:nvSpPr>
          <p:spPr>
            <a:xfrm>
              <a:off x="4165651" y="2212069"/>
              <a:ext cx="2225730" cy="2227421"/>
            </a:xfrm>
            <a:prstGeom prst="ellipse">
              <a:avLst/>
            </a:prstGeom>
            <a:solidFill>
              <a:schemeClr val="bg1"/>
            </a:solidFill>
            <a:ln w="9525" cap="flat" cmpd="sng" algn="ctr">
              <a:noFill/>
              <a:prstDash val="solid"/>
            </a:ln>
            <a:effectLst/>
          </p:spPr>
          <p:txBody>
            <a:bodyPr lIns="91433" tIns="45716" rIns="91433" bIns="45716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456565">
                <a:defRPr/>
              </a:pPr>
              <a:endParaRPr lang="en-US" sz="1800" kern="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13" name="矩形 12"/>
            <p:cNvSpPr/>
            <p:nvPr/>
          </p:nvSpPr>
          <p:spPr>
            <a:xfrm>
              <a:off x="4703997" y="3140648"/>
              <a:ext cx="885275" cy="101566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6000" b="1" smtClean="0">
                  <a:solidFill>
                    <a:schemeClr val="bg1">
                      <a:lumMod val="50000"/>
                    </a:schemeClr>
                  </a:solidFill>
                  <a:cs typeface="+mn-ea"/>
                  <a:sym typeface="+mn-lt"/>
                </a:rPr>
                <a:t>句</a:t>
              </a:r>
              <a:endParaRPr lang="en-US" altLang="zh-CN" sz="6000" b="1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14" name="组合 13" title=""/>
          <p:cNvGrpSpPr/>
          <p:nvPr/>
        </p:nvGrpSpPr>
        <p:grpSpPr>
          <a:xfrm>
            <a:off x="5826431" y="2980802"/>
            <a:ext cx="2225731" cy="2227421"/>
            <a:chOff x="6074964" y="2227194"/>
            <a:chExt cx="2225730" cy="2227421"/>
          </a:xfrm>
        </p:grpSpPr>
        <p:sp>
          <p:nvSpPr>
            <p:cNvPr id="15" name="Oval 6"/>
            <p:cNvSpPr/>
            <p:nvPr/>
          </p:nvSpPr>
          <p:spPr>
            <a:xfrm>
              <a:off x="6074964" y="2227194"/>
              <a:ext cx="2225730" cy="2227421"/>
            </a:xfrm>
            <a:prstGeom prst="ellipse">
              <a:avLst/>
            </a:prstGeom>
            <a:solidFill>
              <a:srgbClr val="8BCCD5"/>
            </a:solidFill>
            <a:ln w="9525" cap="flat" cmpd="sng" algn="ctr">
              <a:noFill/>
              <a:prstDash val="solid"/>
            </a:ln>
            <a:effectLst/>
          </p:spPr>
          <p:txBody>
            <a:bodyPr lIns="91433" tIns="45716" rIns="91433" bIns="45716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456565">
                <a:defRPr/>
              </a:pPr>
              <a:endParaRPr lang="en-US" sz="1800" kern="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21" name="矩形 20"/>
            <p:cNvSpPr/>
            <p:nvPr/>
          </p:nvSpPr>
          <p:spPr>
            <a:xfrm>
              <a:off x="6759306" y="3158733"/>
              <a:ext cx="885275" cy="101566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6000" b="1" smtClean="0">
                  <a:solidFill>
                    <a:schemeClr val="bg1">
                      <a:alpha val="92000"/>
                    </a:schemeClr>
                  </a:solidFill>
                  <a:cs typeface="+mn-ea"/>
                  <a:sym typeface="+mn-lt"/>
                </a:rPr>
                <a:t>讲</a:t>
              </a:r>
              <a:endParaRPr lang="en-US" altLang="zh-CN" sz="6000" b="1">
                <a:solidFill>
                  <a:schemeClr val="bg1">
                    <a:alpha val="92000"/>
                  </a:scheme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22" name="组合 21" title=""/>
          <p:cNvGrpSpPr/>
          <p:nvPr/>
        </p:nvGrpSpPr>
        <p:grpSpPr>
          <a:xfrm>
            <a:off x="7769765" y="2646469"/>
            <a:ext cx="2225731" cy="2227421"/>
            <a:chOff x="7935137" y="2227194"/>
            <a:chExt cx="2225730" cy="2227421"/>
          </a:xfrm>
        </p:grpSpPr>
        <p:sp>
          <p:nvSpPr>
            <p:cNvPr id="23" name="Oval 7"/>
            <p:cNvSpPr/>
            <p:nvPr/>
          </p:nvSpPr>
          <p:spPr>
            <a:xfrm>
              <a:off x="7935137" y="2227194"/>
              <a:ext cx="2225730" cy="2227421"/>
            </a:xfrm>
            <a:prstGeom prst="ellipse">
              <a:avLst/>
            </a:prstGeom>
            <a:solidFill>
              <a:schemeClr val="bg1"/>
            </a:solidFill>
            <a:ln w="9525" cap="flat" cmpd="sng" algn="ctr">
              <a:noFill/>
              <a:prstDash val="solid"/>
            </a:ln>
            <a:effectLst/>
          </p:spPr>
          <p:txBody>
            <a:bodyPr lIns="91433" tIns="45716" rIns="91433" bIns="45716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456565">
                <a:defRPr/>
              </a:pPr>
              <a:endParaRPr lang="en-US" sz="1800" kern="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27" name="矩形 26"/>
            <p:cNvSpPr/>
            <p:nvPr/>
          </p:nvSpPr>
          <p:spPr>
            <a:xfrm>
              <a:off x="8605399" y="3093975"/>
              <a:ext cx="885275" cy="101566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6000" b="1" smtClean="0">
                  <a:solidFill>
                    <a:schemeClr val="bg1">
                      <a:lumMod val="50000"/>
                    </a:schemeClr>
                  </a:solidFill>
                  <a:cs typeface="+mn-ea"/>
                  <a:sym typeface="+mn-lt"/>
                </a:rPr>
                <a:t>评</a:t>
              </a:r>
              <a:endParaRPr lang="en-US" altLang="zh-CN" sz="6000" b="1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17" name="TextBox 16" title=""/>
          <p:cNvSpPr txBox="1"/>
          <p:nvPr/>
        </p:nvSpPr>
        <p:spPr>
          <a:xfrm>
            <a:off x="4593453" y="918437"/>
            <a:ext cx="28249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600" b="1" smtClean="0">
                <a:solidFill>
                  <a:srgbClr val="7030A0"/>
                </a:solidFill>
                <a:cs typeface="+mn-ea"/>
              </a:rPr>
              <a:t>TWO</a:t>
            </a:r>
            <a:endParaRPr lang="zh-CN" altLang="en-US" sz="9600" b="1">
              <a:solidFill>
                <a:srgbClr val="7030A0"/>
              </a:solidFill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" name="图片 25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74" y="-3918"/>
            <a:ext cx="12192000" cy="6855216"/>
          </a:xfrm>
          <a:prstGeom prst="rect">
            <a:avLst/>
          </a:prstGeom>
        </p:spPr>
      </p:pic>
      <p:grpSp>
        <p:nvGrpSpPr>
          <p:cNvPr id="2" name="组合 1" title=""/>
          <p:cNvGrpSpPr/>
          <p:nvPr/>
        </p:nvGrpSpPr>
        <p:grpSpPr>
          <a:xfrm>
            <a:off x="1861387" y="1852632"/>
            <a:ext cx="2399528" cy="2402223"/>
            <a:chOff x="1903413" y="1601788"/>
            <a:chExt cx="1949450" cy="1951038"/>
          </a:xfrm>
        </p:grpSpPr>
        <p:sp>
          <p:nvSpPr>
            <p:cNvPr id="3" name="Oval 6"/>
            <p:cNvSpPr>
              <a:spLocks noChangeArrowheads="1"/>
            </p:cNvSpPr>
            <p:nvPr/>
          </p:nvSpPr>
          <p:spPr bwMode="auto">
            <a:xfrm>
              <a:off x="1911350" y="1611313"/>
              <a:ext cx="1931987" cy="1931988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4" name="Oval 7"/>
            <p:cNvSpPr>
              <a:spLocks noChangeArrowheads="1"/>
            </p:cNvSpPr>
            <p:nvPr/>
          </p:nvSpPr>
          <p:spPr bwMode="auto">
            <a:xfrm>
              <a:off x="2730500" y="2430463"/>
              <a:ext cx="295275" cy="295275"/>
            </a:xfrm>
            <a:prstGeom prst="ellipse">
              <a:avLst/>
            </a:prstGeom>
            <a:solidFill>
              <a:srgbClr val="8BCCD5"/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5" name="Freeform 8"/>
            <p:cNvSpPr>
              <a:spLocks noEditPoints="1"/>
            </p:cNvSpPr>
            <p:nvPr/>
          </p:nvSpPr>
          <p:spPr bwMode="auto">
            <a:xfrm>
              <a:off x="1903413" y="1601788"/>
              <a:ext cx="1949450" cy="1951038"/>
            </a:xfrm>
            <a:custGeom>
              <a:gdLst>
                <a:gd name="T0" fmla="*/ 660 w 1320"/>
                <a:gd name="T1" fmla="*/ 0 h 1320"/>
                <a:gd name="T2" fmla="*/ 0 w 1320"/>
                <a:gd name="T3" fmla="*/ 660 h 1320"/>
                <a:gd name="T4" fmla="*/ 660 w 1320"/>
                <a:gd name="T5" fmla="*/ 1320 h 1320"/>
                <a:gd name="T6" fmla="*/ 1320 w 1320"/>
                <a:gd name="T7" fmla="*/ 660 h 1320"/>
                <a:gd name="T8" fmla="*/ 660 w 1320"/>
                <a:gd name="T9" fmla="*/ 0 h 1320"/>
                <a:gd name="T10" fmla="*/ 660 w 1320"/>
                <a:gd name="T11" fmla="*/ 1224 h 1320"/>
                <a:gd name="T12" fmla="*/ 96 w 1320"/>
                <a:gd name="T13" fmla="*/ 660 h 1320"/>
                <a:gd name="T14" fmla="*/ 660 w 1320"/>
                <a:gd name="T15" fmla="*/ 96 h 1320"/>
                <a:gd name="T16" fmla="*/ 1224 w 1320"/>
                <a:gd name="T17" fmla="*/ 660 h 1320"/>
                <a:gd name="T18" fmla="*/ 660 w 1320"/>
                <a:gd name="T19" fmla="*/ 1224 h 13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20" h="1320">
                  <a:moveTo>
                    <a:pt x="660" y="0"/>
                  </a:moveTo>
                  <a:cubicBezTo>
                    <a:pt x="295" y="0"/>
                    <a:pt x="0" y="296"/>
                    <a:pt x="0" y="660"/>
                  </a:cubicBezTo>
                  <a:cubicBezTo>
                    <a:pt x="0" y="1025"/>
                    <a:pt x="295" y="1320"/>
                    <a:pt x="660" y="1320"/>
                  </a:cubicBezTo>
                  <a:cubicBezTo>
                    <a:pt x="1025" y="1320"/>
                    <a:pt x="1320" y="1025"/>
                    <a:pt x="1320" y="660"/>
                  </a:cubicBezTo>
                  <a:cubicBezTo>
                    <a:pt x="1320" y="296"/>
                    <a:pt x="1025" y="0"/>
                    <a:pt x="660" y="0"/>
                  </a:cubicBezTo>
                  <a:close/>
                  <a:moveTo>
                    <a:pt x="660" y="1224"/>
                  </a:moveTo>
                  <a:cubicBezTo>
                    <a:pt x="349" y="1224"/>
                    <a:pt x="96" y="972"/>
                    <a:pt x="96" y="660"/>
                  </a:cubicBezTo>
                  <a:cubicBezTo>
                    <a:pt x="96" y="349"/>
                    <a:pt x="349" y="96"/>
                    <a:pt x="660" y="96"/>
                  </a:cubicBezTo>
                  <a:cubicBezTo>
                    <a:pt x="971" y="96"/>
                    <a:pt x="1224" y="349"/>
                    <a:pt x="1224" y="660"/>
                  </a:cubicBezTo>
                  <a:cubicBezTo>
                    <a:pt x="1224" y="972"/>
                    <a:pt x="971" y="1224"/>
                    <a:pt x="660" y="1224"/>
                  </a:cubicBezTo>
                  <a:close/>
                </a:path>
              </a:pathLst>
            </a:custGeom>
            <a:solidFill>
              <a:srgbClr val="8BCCD5"/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6" name="Freeform 9"/>
            <p:cNvSpPr>
              <a:spLocks noEditPoints="1"/>
            </p:cNvSpPr>
            <p:nvPr/>
          </p:nvSpPr>
          <p:spPr bwMode="auto">
            <a:xfrm>
              <a:off x="2181225" y="1882776"/>
              <a:ext cx="1392237" cy="1390650"/>
            </a:xfrm>
            <a:custGeom>
              <a:gdLst>
                <a:gd name="T0" fmla="*/ 471 w 942"/>
                <a:gd name="T1" fmla="*/ 0 h 941"/>
                <a:gd name="T2" fmla="*/ 0 w 942"/>
                <a:gd name="T3" fmla="*/ 470 h 941"/>
                <a:gd name="T4" fmla="*/ 471 w 942"/>
                <a:gd name="T5" fmla="*/ 941 h 941"/>
                <a:gd name="T6" fmla="*/ 942 w 942"/>
                <a:gd name="T7" fmla="*/ 470 h 941"/>
                <a:gd name="T8" fmla="*/ 471 w 942"/>
                <a:gd name="T9" fmla="*/ 0 h 941"/>
                <a:gd name="T10" fmla="*/ 471 w 942"/>
                <a:gd name="T11" fmla="*/ 854 h 941"/>
                <a:gd name="T12" fmla="*/ 87 w 942"/>
                <a:gd name="T13" fmla="*/ 470 h 941"/>
                <a:gd name="T14" fmla="*/ 471 w 942"/>
                <a:gd name="T15" fmla="*/ 86 h 941"/>
                <a:gd name="T16" fmla="*/ 855 w 942"/>
                <a:gd name="T17" fmla="*/ 470 h 941"/>
                <a:gd name="T18" fmla="*/ 471 w 942"/>
                <a:gd name="T19" fmla="*/ 854 h 9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42" h="941">
                  <a:moveTo>
                    <a:pt x="471" y="0"/>
                  </a:moveTo>
                  <a:cubicBezTo>
                    <a:pt x="211" y="0"/>
                    <a:pt x="0" y="210"/>
                    <a:pt x="0" y="470"/>
                  </a:cubicBezTo>
                  <a:cubicBezTo>
                    <a:pt x="0" y="730"/>
                    <a:pt x="211" y="941"/>
                    <a:pt x="471" y="941"/>
                  </a:cubicBezTo>
                  <a:cubicBezTo>
                    <a:pt x="731" y="941"/>
                    <a:pt x="942" y="730"/>
                    <a:pt x="942" y="470"/>
                  </a:cubicBezTo>
                  <a:cubicBezTo>
                    <a:pt x="942" y="210"/>
                    <a:pt x="731" y="0"/>
                    <a:pt x="471" y="0"/>
                  </a:cubicBezTo>
                  <a:close/>
                  <a:moveTo>
                    <a:pt x="471" y="854"/>
                  </a:moveTo>
                  <a:cubicBezTo>
                    <a:pt x="259" y="854"/>
                    <a:pt x="87" y="682"/>
                    <a:pt x="87" y="470"/>
                  </a:cubicBezTo>
                  <a:cubicBezTo>
                    <a:pt x="87" y="258"/>
                    <a:pt x="259" y="86"/>
                    <a:pt x="471" y="86"/>
                  </a:cubicBezTo>
                  <a:cubicBezTo>
                    <a:pt x="683" y="86"/>
                    <a:pt x="855" y="258"/>
                    <a:pt x="855" y="470"/>
                  </a:cubicBezTo>
                  <a:cubicBezTo>
                    <a:pt x="855" y="682"/>
                    <a:pt x="683" y="854"/>
                    <a:pt x="471" y="854"/>
                  </a:cubicBezTo>
                  <a:close/>
                </a:path>
              </a:pathLst>
            </a:custGeom>
            <a:solidFill>
              <a:srgbClr val="8BCCD5"/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7" name="Freeform 10"/>
            <p:cNvSpPr>
              <a:spLocks noEditPoints="1"/>
            </p:cNvSpPr>
            <p:nvPr/>
          </p:nvSpPr>
          <p:spPr bwMode="auto">
            <a:xfrm>
              <a:off x="2468563" y="2168526"/>
              <a:ext cx="819150" cy="819150"/>
            </a:xfrm>
            <a:custGeom>
              <a:gdLst>
                <a:gd name="T0" fmla="*/ 277 w 554"/>
                <a:gd name="T1" fmla="*/ 0 h 555"/>
                <a:gd name="T2" fmla="*/ 0 w 554"/>
                <a:gd name="T3" fmla="*/ 277 h 555"/>
                <a:gd name="T4" fmla="*/ 277 w 554"/>
                <a:gd name="T5" fmla="*/ 555 h 555"/>
                <a:gd name="T6" fmla="*/ 554 w 554"/>
                <a:gd name="T7" fmla="*/ 277 h 555"/>
                <a:gd name="T8" fmla="*/ 277 w 554"/>
                <a:gd name="T9" fmla="*/ 0 h 555"/>
                <a:gd name="T10" fmla="*/ 277 w 554"/>
                <a:gd name="T11" fmla="*/ 464 h 555"/>
                <a:gd name="T12" fmla="*/ 90 w 554"/>
                <a:gd name="T13" fmla="*/ 277 h 555"/>
                <a:gd name="T14" fmla="*/ 277 w 554"/>
                <a:gd name="T15" fmla="*/ 91 h 555"/>
                <a:gd name="T16" fmla="*/ 464 w 554"/>
                <a:gd name="T17" fmla="*/ 277 h 555"/>
                <a:gd name="T18" fmla="*/ 277 w 554"/>
                <a:gd name="T19" fmla="*/ 464 h 55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54" h="555">
                  <a:moveTo>
                    <a:pt x="277" y="0"/>
                  </a:moveTo>
                  <a:cubicBezTo>
                    <a:pt x="124" y="0"/>
                    <a:pt x="0" y="124"/>
                    <a:pt x="0" y="277"/>
                  </a:cubicBezTo>
                  <a:cubicBezTo>
                    <a:pt x="0" y="430"/>
                    <a:pt x="124" y="555"/>
                    <a:pt x="277" y="555"/>
                  </a:cubicBezTo>
                  <a:cubicBezTo>
                    <a:pt x="430" y="555"/>
                    <a:pt x="554" y="430"/>
                    <a:pt x="554" y="277"/>
                  </a:cubicBezTo>
                  <a:cubicBezTo>
                    <a:pt x="554" y="124"/>
                    <a:pt x="430" y="0"/>
                    <a:pt x="277" y="0"/>
                  </a:cubicBezTo>
                  <a:close/>
                  <a:moveTo>
                    <a:pt x="277" y="464"/>
                  </a:moveTo>
                  <a:cubicBezTo>
                    <a:pt x="174" y="464"/>
                    <a:pt x="90" y="380"/>
                    <a:pt x="90" y="277"/>
                  </a:cubicBezTo>
                  <a:cubicBezTo>
                    <a:pt x="90" y="174"/>
                    <a:pt x="174" y="91"/>
                    <a:pt x="277" y="91"/>
                  </a:cubicBezTo>
                  <a:cubicBezTo>
                    <a:pt x="380" y="91"/>
                    <a:pt x="464" y="174"/>
                    <a:pt x="464" y="277"/>
                  </a:cubicBezTo>
                  <a:cubicBezTo>
                    <a:pt x="464" y="380"/>
                    <a:pt x="380" y="464"/>
                    <a:pt x="277" y="464"/>
                  </a:cubicBezTo>
                  <a:close/>
                </a:path>
              </a:pathLst>
            </a:custGeom>
            <a:solidFill>
              <a:srgbClr val="8BCCD5"/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8" name="组合 7" title=""/>
          <p:cNvGrpSpPr/>
          <p:nvPr/>
        </p:nvGrpSpPr>
        <p:grpSpPr>
          <a:xfrm>
            <a:off x="1107139" y="1385837"/>
            <a:ext cx="1690220" cy="1428824"/>
            <a:chOff x="1508126" y="1417638"/>
            <a:chExt cx="1373187" cy="1160463"/>
          </a:xfrm>
        </p:grpSpPr>
        <p:sp>
          <p:nvSpPr>
            <p:cNvPr id="9" name="Freeform 11"/>
            <p:cNvSpPr/>
            <p:nvPr/>
          </p:nvSpPr>
          <p:spPr bwMode="auto">
            <a:xfrm>
              <a:off x="1508126" y="1636713"/>
              <a:ext cx="444500" cy="239713"/>
            </a:xfrm>
            <a:custGeom>
              <a:gdLst>
                <a:gd name="T0" fmla="*/ 280 w 280"/>
                <a:gd name="T1" fmla="*/ 117 h 151"/>
                <a:gd name="T2" fmla="*/ 146 w 280"/>
                <a:gd name="T3" fmla="*/ 151 h 151"/>
                <a:gd name="T4" fmla="*/ 0 w 280"/>
                <a:gd name="T5" fmla="*/ 33 h 151"/>
                <a:gd name="T6" fmla="*/ 134 w 280"/>
                <a:gd name="T7" fmla="*/ 0 h 151"/>
                <a:gd name="T8" fmla="*/ 280 w 280"/>
                <a:gd name="T9" fmla="*/ 117 h 1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0" h="151">
                  <a:moveTo>
                    <a:pt x="280" y="117"/>
                  </a:moveTo>
                  <a:lnTo>
                    <a:pt x="146" y="151"/>
                  </a:lnTo>
                  <a:lnTo>
                    <a:pt x="0" y="33"/>
                  </a:lnTo>
                  <a:lnTo>
                    <a:pt x="134" y="0"/>
                  </a:lnTo>
                  <a:lnTo>
                    <a:pt x="280" y="117"/>
                  </a:lnTo>
                  <a:close/>
                </a:path>
              </a:pathLst>
            </a:custGeom>
            <a:solidFill>
              <a:srgbClr val="8BCCD5"/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10" name="Freeform 12"/>
            <p:cNvSpPr/>
            <p:nvPr/>
          </p:nvSpPr>
          <p:spPr bwMode="auto">
            <a:xfrm>
              <a:off x="1720850" y="1417638"/>
              <a:ext cx="238125" cy="404813"/>
            </a:xfrm>
            <a:custGeom>
              <a:gdLst>
                <a:gd name="T0" fmla="*/ 146 w 150"/>
                <a:gd name="T1" fmla="*/ 255 h 255"/>
                <a:gd name="T2" fmla="*/ 150 w 150"/>
                <a:gd name="T3" fmla="*/ 117 h 255"/>
                <a:gd name="T4" fmla="*/ 4 w 150"/>
                <a:gd name="T5" fmla="*/ 0 h 255"/>
                <a:gd name="T6" fmla="*/ 0 w 150"/>
                <a:gd name="T7" fmla="*/ 138 h 255"/>
                <a:gd name="T8" fmla="*/ 146 w 150"/>
                <a:gd name="T9" fmla="*/ 255 h 25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0" h="255">
                  <a:moveTo>
                    <a:pt x="146" y="255"/>
                  </a:moveTo>
                  <a:lnTo>
                    <a:pt x="150" y="117"/>
                  </a:lnTo>
                  <a:lnTo>
                    <a:pt x="4" y="0"/>
                  </a:lnTo>
                  <a:lnTo>
                    <a:pt x="0" y="138"/>
                  </a:lnTo>
                  <a:lnTo>
                    <a:pt x="146" y="25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11" name="Freeform 13"/>
            <p:cNvSpPr/>
            <p:nvPr/>
          </p:nvSpPr>
          <p:spPr bwMode="auto">
            <a:xfrm>
              <a:off x="1660525" y="1577976"/>
              <a:ext cx="1174750" cy="965200"/>
            </a:xfrm>
            <a:custGeom>
              <a:gdLst>
                <a:gd name="T0" fmla="*/ 772 w 795"/>
                <a:gd name="T1" fmla="*/ 654 h 654"/>
                <a:gd name="T2" fmla="*/ 759 w 795"/>
                <a:gd name="T3" fmla="*/ 649 h 654"/>
                <a:gd name="T4" fmla="*/ 10 w 795"/>
                <a:gd name="T5" fmla="*/ 39 h 654"/>
                <a:gd name="T6" fmla="*/ 7 w 795"/>
                <a:gd name="T7" fmla="*/ 10 h 654"/>
                <a:gd name="T8" fmla="*/ 36 w 795"/>
                <a:gd name="T9" fmla="*/ 8 h 654"/>
                <a:gd name="T10" fmla="*/ 785 w 795"/>
                <a:gd name="T11" fmla="*/ 618 h 654"/>
                <a:gd name="T12" fmla="*/ 788 w 795"/>
                <a:gd name="T13" fmla="*/ 646 h 654"/>
                <a:gd name="T14" fmla="*/ 772 w 795"/>
                <a:gd name="T15" fmla="*/ 654 h 65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5" h="654">
                  <a:moveTo>
                    <a:pt x="772" y="654"/>
                  </a:moveTo>
                  <a:cubicBezTo>
                    <a:pt x="768" y="654"/>
                    <a:pt x="763" y="652"/>
                    <a:pt x="759" y="64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" y="32"/>
                    <a:pt x="0" y="19"/>
                    <a:pt x="7" y="10"/>
                  </a:cubicBezTo>
                  <a:cubicBezTo>
                    <a:pt x="14" y="2"/>
                    <a:pt x="27" y="0"/>
                    <a:pt x="36" y="8"/>
                  </a:cubicBezTo>
                  <a:cubicBezTo>
                    <a:pt x="785" y="618"/>
                    <a:pt x="785" y="618"/>
                    <a:pt x="785" y="618"/>
                  </a:cubicBezTo>
                  <a:cubicBezTo>
                    <a:pt x="794" y="625"/>
                    <a:pt x="795" y="638"/>
                    <a:pt x="788" y="646"/>
                  </a:cubicBezTo>
                  <a:cubicBezTo>
                    <a:pt x="784" y="651"/>
                    <a:pt x="778" y="654"/>
                    <a:pt x="772" y="654"/>
                  </a:cubicBez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12" name="Freeform 14"/>
            <p:cNvSpPr/>
            <p:nvPr/>
          </p:nvSpPr>
          <p:spPr bwMode="auto">
            <a:xfrm>
              <a:off x="2600325" y="2459038"/>
              <a:ext cx="280987" cy="119063"/>
            </a:xfrm>
            <a:custGeom>
              <a:gdLst>
                <a:gd name="T0" fmla="*/ 0 w 177"/>
                <a:gd name="T1" fmla="*/ 12 h 75"/>
                <a:gd name="T2" fmla="*/ 177 w 177"/>
                <a:gd name="T3" fmla="*/ 75 h 75"/>
                <a:gd name="T4" fmla="*/ 85 w 177"/>
                <a:gd name="T5" fmla="*/ 0 h 75"/>
                <a:gd name="T6" fmla="*/ 0 w 177"/>
                <a:gd name="T7" fmla="*/ 12 h 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77" h="75">
                  <a:moveTo>
                    <a:pt x="0" y="12"/>
                  </a:moveTo>
                  <a:lnTo>
                    <a:pt x="177" y="75"/>
                  </a:lnTo>
                  <a:lnTo>
                    <a:pt x="85" y="0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13" name="Freeform 15"/>
            <p:cNvSpPr/>
            <p:nvPr/>
          </p:nvSpPr>
          <p:spPr bwMode="auto">
            <a:xfrm>
              <a:off x="2725738" y="2324101"/>
              <a:ext cx="155575" cy="254000"/>
            </a:xfrm>
            <a:custGeom>
              <a:gdLst>
                <a:gd name="T0" fmla="*/ 6 w 98"/>
                <a:gd name="T1" fmla="*/ 85 h 160"/>
                <a:gd name="T2" fmla="*/ 98 w 98"/>
                <a:gd name="T3" fmla="*/ 160 h 160"/>
                <a:gd name="T4" fmla="*/ 0 w 98"/>
                <a:gd name="T5" fmla="*/ 0 h 160"/>
                <a:gd name="T6" fmla="*/ 6 w 98"/>
                <a:gd name="T7" fmla="*/ 85 h 1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" h="160">
                  <a:moveTo>
                    <a:pt x="6" y="85"/>
                  </a:moveTo>
                  <a:lnTo>
                    <a:pt x="98" y="160"/>
                  </a:lnTo>
                  <a:lnTo>
                    <a:pt x="0" y="0"/>
                  </a:lnTo>
                  <a:lnTo>
                    <a:pt x="6" y="85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14" name="组合 13" title=""/>
          <p:cNvGrpSpPr/>
          <p:nvPr/>
        </p:nvGrpSpPr>
        <p:grpSpPr>
          <a:xfrm>
            <a:off x="5651772" y="606391"/>
            <a:ext cx="5904692" cy="1186105"/>
            <a:chOff x="6004114" y="2059775"/>
            <a:chExt cx="4142301" cy="511711"/>
          </a:xfrm>
        </p:grpSpPr>
        <p:sp>
          <p:nvSpPr>
            <p:cNvPr id="15" name="椭圆 14"/>
            <p:cNvSpPr/>
            <p:nvPr/>
          </p:nvSpPr>
          <p:spPr>
            <a:xfrm>
              <a:off x="6004114" y="2059775"/>
              <a:ext cx="640254" cy="511711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 noProof="1" smtClean="0">
                  <a:ln w="22225">
                    <a:solidFill>
                      <a:srgbClr val="333399"/>
                    </a:solidFill>
                    <a:prstDash val="solid"/>
                  </a:ln>
                  <a:solidFill>
                    <a:srgbClr val="333399">
                      <a:lumMod val="40000"/>
                      <a:lumOff val="60000"/>
                    </a:srgbClr>
                  </a:solidFill>
                  <a:latin typeface="Arial" pitchFamily="34" charset="0"/>
                  <a:cs typeface="+mn-ea"/>
                </a:rPr>
                <a:t>冠词</a:t>
              </a:r>
              <a:endParaRPr lang="zh-CN" altLang="en-US" sz="3200">
                <a:solidFill>
                  <a:srgbClr val="99BAC1"/>
                </a:solidFill>
                <a:cs typeface="+mn-ea"/>
                <a:sym typeface="+mn-lt"/>
              </a:endParaRPr>
            </a:p>
          </p:txBody>
        </p:sp>
        <p:sp>
          <p:nvSpPr>
            <p:cNvPr id="16" name="矩形 15"/>
            <p:cNvSpPr/>
            <p:nvPr/>
          </p:nvSpPr>
          <p:spPr>
            <a:xfrm>
              <a:off x="6779054" y="2150980"/>
              <a:ext cx="3367361" cy="20713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105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x-none" sz="2400" b="1" noProof="1">
                  <a:solidFill>
                    <a:srgbClr val="CC0099"/>
                  </a:solidFill>
                  <a:latin typeface="Arial" pitchFamily="34" charset="0"/>
                  <a:ea typeface="宋体" panose="02010600030101010101" pitchFamily="2" charset="-122"/>
                </a:rPr>
                <a:t>the, a, an,  </a:t>
              </a:r>
              <a:r>
                <a:rPr lang="zh-CN" altLang="en-US" sz="2400" b="1" noProof="1">
                  <a:solidFill>
                    <a:srgbClr val="CC0099"/>
                  </a:solidFill>
                  <a:latin typeface="Arial" pitchFamily="34" charset="0"/>
                  <a:cs typeface="+mn-ea"/>
                </a:rPr>
                <a:t>一般</a:t>
              </a:r>
              <a:r>
                <a:rPr lang="zh-CN" altLang="en-US" sz="2400" b="1" noProof="1" smtClean="0">
                  <a:solidFill>
                    <a:srgbClr val="CC0099"/>
                  </a:solidFill>
                  <a:latin typeface="Arial" pitchFamily="34" charset="0"/>
                  <a:cs typeface="+mn-ea"/>
                </a:rPr>
                <a:t>位于</a:t>
              </a:r>
              <a:r>
                <a:rPr lang="zh-CN" altLang="en-US" sz="2400" b="1" noProof="1">
                  <a:solidFill>
                    <a:srgbClr val="CC0099"/>
                  </a:solidFill>
                  <a:latin typeface="Arial" pitchFamily="34" charset="0"/>
                  <a:cs typeface="+mn-ea"/>
                </a:rPr>
                <a:t>可数</a:t>
              </a:r>
              <a:r>
                <a:rPr lang="zh-CN" altLang="en-US" sz="2400" b="1" noProof="1" smtClean="0">
                  <a:solidFill>
                    <a:srgbClr val="CC0099"/>
                  </a:solidFill>
                  <a:latin typeface="Arial" pitchFamily="34" charset="0"/>
                  <a:cs typeface="+mn-ea"/>
                </a:rPr>
                <a:t>名词前</a:t>
              </a:r>
              <a:endParaRPr lang="en-US" altLang="zh-CN" sz="2400" b="1" noProof="1">
                <a:solidFill>
                  <a:srgbClr val="CC0099"/>
                </a:solidFill>
                <a:latin typeface="Arial" pitchFamily="34" charset="0"/>
                <a:cs typeface="+mn-ea"/>
              </a:endParaRPr>
            </a:p>
          </p:txBody>
        </p:sp>
      </p:grpSp>
      <p:grpSp>
        <p:nvGrpSpPr>
          <p:cNvPr id="17" name="组合 16" title=""/>
          <p:cNvGrpSpPr/>
          <p:nvPr/>
        </p:nvGrpSpPr>
        <p:grpSpPr>
          <a:xfrm>
            <a:off x="4902740" y="1718120"/>
            <a:ext cx="6718244" cy="1246462"/>
            <a:chOff x="6041060" y="2449318"/>
            <a:chExt cx="5278081" cy="1661948"/>
          </a:xfrm>
        </p:grpSpPr>
        <p:sp>
          <p:nvSpPr>
            <p:cNvPr id="18" name="椭圆 17"/>
            <p:cNvSpPr/>
            <p:nvPr/>
          </p:nvSpPr>
          <p:spPr>
            <a:xfrm>
              <a:off x="6041060" y="2449318"/>
              <a:ext cx="779824" cy="1661948"/>
            </a:xfrm>
            <a:prstGeom prst="ellipse">
              <a:avLst/>
            </a:prstGeom>
            <a:solidFill>
              <a:srgbClr val="8BCCD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 smtClean="0">
                  <a:ln w="22225">
                    <a:solidFill>
                      <a:srgbClr val="333399"/>
                    </a:solidFill>
                    <a:prstDash val="solid"/>
                  </a:ln>
                  <a:solidFill>
                    <a:srgbClr val="333399">
                      <a:lumMod val="40000"/>
                      <a:lumOff val="60000"/>
                    </a:srgbClr>
                  </a:solidFill>
                  <a:latin typeface="Arial" pitchFamily="34" charset="0"/>
                  <a:cs typeface="+mn-ea"/>
                  <a:sym typeface="+mn-lt"/>
                </a:rPr>
                <a:t>介词</a:t>
              </a:r>
              <a:endParaRPr lang="zh-CN" altLang="en-US" sz="3200" b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cs typeface="+mn-ea"/>
                <a:sym typeface="+mn-lt"/>
              </a:endParaRPr>
            </a:p>
          </p:txBody>
        </p:sp>
        <p:sp>
          <p:nvSpPr>
            <p:cNvPr id="19" name="矩形 18"/>
            <p:cNvSpPr/>
            <p:nvPr/>
          </p:nvSpPr>
          <p:spPr>
            <a:xfrm>
              <a:off x="6978526" y="2854214"/>
              <a:ext cx="4340615" cy="64017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105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x-none" sz="2400" b="1" noProof="1" smtClean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</a:rPr>
                <a:t>to</a:t>
              </a:r>
              <a:r>
                <a:rPr lang="en-US" altLang="x-none" sz="2400" b="1" noProof="1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</a:rPr>
                <a:t>, of, in, on, at, with, without,for </a:t>
              </a:r>
              <a:r>
                <a:rPr lang="zh-CN" altLang="en-US" sz="2400" b="1" noProof="1">
                  <a:solidFill>
                    <a:srgbClr val="000000"/>
                  </a:solidFill>
                  <a:latin typeface="Arial" pitchFamily="34" charset="0"/>
                  <a:cs typeface="+mn-ea"/>
                </a:rPr>
                <a:t>等</a:t>
              </a:r>
              <a:endParaRPr lang="zh-CN" altLang="en-US" sz="2400" b="1" noProof="1">
                <a:solidFill>
                  <a:srgbClr val="000000"/>
                </a:solidFill>
                <a:latin typeface="Arial" pitchFamily="34" charset="0"/>
                <a:cs typeface="+mn-ea"/>
              </a:endParaRPr>
            </a:p>
          </p:txBody>
        </p:sp>
      </p:grpSp>
      <p:grpSp>
        <p:nvGrpSpPr>
          <p:cNvPr id="20" name="组合 19" title=""/>
          <p:cNvGrpSpPr/>
          <p:nvPr/>
        </p:nvGrpSpPr>
        <p:grpSpPr>
          <a:xfrm>
            <a:off x="5724903" y="2848436"/>
            <a:ext cx="5976380" cy="1772524"/>
            <a:chOff x="6320109" y="2692270"/>
            <a:chExt cx="5192576" cy="2363366"/>
          </a:xfrm>
        </p:grpSpPr>
        <p:sp>
          <p:nvSpPr>
            <p:cNvPr id="21" name="椭圆 20"/>
            <p:cNvSpPr/>
            <p:nvPr/>
          </p:nvSpPr>
          <p:spPr>
            <a:xfrm>
              <a:off x="6320109" y="2692270"/>
              <a:ext cx="914797" cy="213115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 smtClean="0">
                  <a:ln w="22225">
                    <a:solidFill>
                      <a:srgbClr val="333399"/>
                    </a:solidFill>
                    <a:prstDash val="solid"/>
                  </a:ln>
                  <a:solidFill>
                    <a:srgbClr val="333399">
                      <a:lumMod val="40000"/>
                      <a:lumOff val="60000"/>
                    </a:srgbClr>
                  </a:solidFill>
                  <a:latin typeface="Arial" pitchFamily="34" charset="0"/>
                  <a:cs typeface="+mn-ea"/>
                  <a:sym typeface="+mn-lt"/>
                </a:rPr>
                <a:t>连词</a:t>
              </a:r>
              <a:endParaRPr lang="zh-CN" altLang="en-US" sz="3200" b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cs typeface="+mn-ea"/>
                <a:sym typeface="+mn-lt"/>
              </a:endParaRPr>
            </a:p>
          </p:txBody>
        </p:sp>
        <p:sp>
          <p:nvSpPr>
            <p:cNvPr id="22" name="矩形 21"/>
            <p:cNvSpPr/>
            <p:nvPr/>
          </p:nvSpPr>
          <p:spPr>
            <a:xfrm>
              <a:off x="7462379" y="2864266"/>
              <a:ext cx="4050306" cy="219137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105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x-none" sz="2400" b="1" noProof="1">
                  <a:solidFill>
                    <a:srgbClr val="CC0099"/>
                  </a:solidFill>
                  <a:latin typeface="Arial" pitchFamily="34" charset="0"/>
                  <a:ea typeface="宋体" panose="02010600030101010101" pitchFamily="2" charset="-122"/>
                </a:rPr>
                <a:t>and, or, but, however</a:t>
              </a:r>
              <a:r>
                <a:rPr lang="zh-CN" altLang="en-US" sz="2400" b="1" noProof="1">
                  <a:solidFill>
                    <a:srgbClr val="CC0099"/>
                  </a:solidFill>
                  <a:latin typeface="Arial" pitchFamily="34" charset="0"/>
                  <a:cs typeface="+mn-ea"/>
                </a:rPr>
                <a:t>，</a:t>
              </a:r>
              <a:r>
                <a:rPr lang="en-US" altLang="zh-CN" sz="2400" b="1" noProof="1">
                  <a:solidFill>
                    <a:srgbClr val="CC0099"/>
                  </a:solidFill>
                  <a:latin typeface="Arial" pitchFamily="34" charset="0"/>
                  <a:cs typeface="+mn-ea"/>
                </a:rPr>
                <a:t>because</a:t>
              </a:r>
              <a:r>
                <a:rPr lang="zh-CN" altLang="en-US" sz="2400" b="1" noProof="1" smtClean="0">
                  <a:solidFill>
                    <a:srgbClr val="CC0099"/>
                  </a:solidFill>
                  <a:latin typeface="Arial" pitchFamily="34" charset="0"/>
                  <a:cs typeface="+mn-ea"/>
                </a:rPr>
                <a:t>，</a:t>
              </a:r>
              <a:r>
                <a:rPr lang="en-US" altLang="zh-CN" sz="2400" b="1" noProof="1" smtClean="0">
                  <a:solidFill>
                    <a:srgbClr val="CC0099"/>
                  </a:solidFill>
                  <a:latin typeface="Arial" pitchFamily="34" charset="0"/>
                  <a:cs typeface="+mn-ea"/>
                </a:rPr>
                <a:t>so</a:t>
              </a:r>
              <a:r>
                <a:rPr lang="zh-CN" altLang="en-US" sz="2400" b="1" noProof="1">
                  <a:solidFill>
                    <a:srgbClr val="CC0099"/>
                  </a:solidFill>
                  <a:latin typeface="Arial" pitchFamily="34" charset="0"/>
                  <a:cs typeface="+mn-ea"/>
                </a:rPr>
                <a:t>以及各种从句的连接词如</a:t>
              </a:r>
              <a:r>
                <a:rPr lang="en-US" altLang="zh-CN" sz="2400" b="1" noProof="1">
                  <a:solidFill>
                    <a:srgbClr val="CC0099"/>
                  </a:solidFill>
                  <a:latin typeface="Arial" pitchFamily="34" charset="0"/>
                  <a:cs typeface="+mn-ea"/>
                </a:rPr>
                <a:t>that</a:t>
              </a:r>
              <a:r>
                <a:rPr lang="zh-CN" altLang="en-US" sz="2400" b="1" noProof="1">
                  <a:solidFill>
                    <a:srgbClr val="CC0099"/>
                  </a:solidFill>
                  <a:latin typeface="Arial" pitchFamily="34" charset="0"/>
                  <a:cs typeface="+mn-ea"/>
                </a:rPr>
                <a:t>，</a:t>
              </a:r>
              <a:r>
                <a:rPr lang="en-US" altLang="zh-CN" sz="2400" b="1" noProof="1">
                  <a:solidFill>
                    <a:srgbClr val="CC0099"/>
                  </a:solidFill>
                  <a:latin typeface="Arial" pitchFamily="34" charset="0"/>
                  <a:cs typeface="+mn-ea"/>
                </a:rPr>
                <a:t>if</a:t>
              </a:r>
              <a:r>
                <a:rPr lang="zh-CN" altLang="en-US" sz="2400" b="1" noProof="1" smtClean="0">
                  <a:solidFill>
                    <a:srgbClr val="CC0099"/>
                  </a:solidFill>
                  <a:latin typeface="Arial" pitchFamily="34" charset="0"/>
                  <a:cs typeface="+mn-ea"/>
                </a:rPr>
                <a:t>， </a:t>
              </a:r>
              <a:r>
                <a:rPr lang="en-US" altLang="zh-CN" sz="2400" b="1" noProof="1">
                  <a:solidFill>
                    <a:srgbClr val="CC0099"/>
                  </a:solidFill>
                  <a:latin typeface="Arial" pitchFamily="34" charset="0"/>
                  <a:cs typeface="+mn-ea"/>
                </a:rPr>
                <a:t>what</a:t>
              </a:r>
              <a:r>
                <a:rPr lang="zh-CN" altLang="en-US" sz="2400" b="1" noProof="1">
                  <a:solidFill>
                    <a:srgbClr val="CC0099"/>
                  </a:solidFill>
                  <a:latin typeface="Arial" pitchFamily="34" charset="0"/>
                  <a:cs typeface="+mn-ea"/>
                </a:rPr>
                <a:t>，</a:t>
              </a:r>
              <a:r>
                <a:rPr lang="en-US" altLang="zh-CN" sz="2400" b="1" noProof="1">
                  <a:solidFill>
                    <a:srgbClr val="CC0099"/>
                  </a:solidFill>
                  <a:latin typeface="Arial" pitchFamily="34" charset="0"/>
                  <a:cs typeface="+mn-ea"/>
                </a:rPr>
                <a:t>who</a:t>
              </a:r>
              <a:r>
                <a:rPr lang="zh-CN" altLang="en-US" sz="2400" b="1" noProof="1">
                  <a:solidFill>
                    <a:srgbClr val="CC0099"/>
                  </a:solidFill>
                  <a:latin typeface="Arial" pitchFamily="34" charset="0"/>
                  <a:cs typeface="+mn-ea"/>
                </a:rPr>
                <a:t>，</a:t>
              </a:r>
              <a:r>
                <a:rPr lang="en-US" altLang="zh-CN" sz="2400" b="1" noProof="1">
                  <a:solidFill>
                    <a:srgbClr val="CC0099"/>
                  </a:solidFill>
                  <a:latin typeface="Arial" pitchFamily="34" charset="0"/>
                  <a:cs typeface="+mn-ea"/>
                </a:rPr>
                <a:t>where</a:t>
              </a:r>
              <a:r>
                <a:rPr lang="zh-CN" altLang="en-US" sz="2400" b="1" noProof="1">
                  <a:solidFill>
                    <a:srgbClr val="CC0099"/>
                  </a:solidFill>
                  <a:latin typeface="Arial" pitchFamily="34" charset="0"/>
                  <a:cs typeface="+mn-ea"/>
                </a:rPr>
                <a:t>，</a:t>
              </a:r>
              <a:r>
                <a:rPr lang="en-US" altLang="zh-CN" sz="2400" b="1" noProof="1">
                  <a:solidFill>
                    <a:srgbClr val="CC0099"/>
                  </a:solidFill>
                  <a:latin typeface="Arial" pitchFamily="34" charset="0"/>
                  <a:cs typeface="+mn-ea"/>
                  <a:sym typeface="+mn-ea"/>
                </a:rPr>
                <a:t>when</a:t>
              </a:r>
              <a:r>
                <a:rPr lang="zh-CN" altLang="en-US" sz="2400" b="1" noProof="1">
                  <a:solidFill>
                    <a:srgbClr val="CC0099"/>
                  </a:solidFill>
                  <a:latin typeface="Arial" pitchFamily="34" charset="0"/>
                  <a:cs typeface="+mn-ea"/>
                  <a:sym typeface="+mn-ea"/>
                </a:rPr>
                <a:t>，</a:t>
              </a:r>
              <a:r>
                <a:rPr lang="en-US" altLang="zh-CN" sz="2400" b="1" noProof="1">
                  <a:solidFill>
                    <a:srgbClr val="CC0099"/>
                  </a:solidFill>
                  <a:latin typeface="Arial" pitchFamily="34" charset="0"/>
                  <a:cs typeface="+mn-ea"/>
                </a:rPr>
                <a:t>how</a:t>
              </a:r>
              <a:r>
                <a:rPr lang="zh-CN" altLang="en-US" sz="2400" b="1" noProof="1">
                  <a:solidFill>
                    <a:srgbClr val="CC0099"/>
                  </a:solidFill>
                  <a:latin typeface="Arial" pitchFamily="34" charset="0"/>
                  <a:cs typeface="+mn-ea"/>
                </a:rPr>
                <a:t> 等</a:t>
              </a:r>
              <a:r>
                <a:rPr lang="zh-CN" altLang="en-US" sz="2400" b="1" noProof="1" smtClean="0">
                  <a:solidFill>
                    <a:srgbClr val="CC0099"/>
                  </a:solidFill>
                  <a:latin typeface="Arial" pitchFamily="34" charset="0"/>
                  <a:cs typeface="+mn-ea"/>
                </a:rPr>
                <a:t>  </a:t>
              </a:r>
              <a:endParaRPr lang="zh-CN" altLang="en-US" sz="2400" b="1" noProof="1">
                <a:solidFill>
                  <a:srgbClr val="CC0099"/>
                </a:solidFill>
                <a:latin typeface="Arial" pitchFamily="34" charset="0"/>
              </a:endParaRPr>
            </a:p>
          </p:txBody>
        </p:sp>
      </p:grpSp>
      <p:grpSp>
        <p:nvGrpSpPr>
          <p:cNvPr id="23" name="组合 22" title=""/>
          <p:cNvGrpSpPr/>
          <p:nvPr/>
        </p:nvGrpSpPr>
        <p:grpSpPr>
          <a:xfrm>
            <a:off x="4708189" y="4874489"/>
            <a:ext cx="6848273" cy="1408508"/>
            <a:chOff x="4473128" y="4035247"/>
            <a:chExt cx="9131026" cy="1878010"/>
          </a:xfrm>
        </p:grpSpPr>
        <p:sp>
          <p:nvSpPr>
            <p:cNvPr id="24" name="椭圆 23"/>
            <p:cNvSpPr/>
            <p:nvPr/>
          </p:nvSpPr>
          <p:spPr>
            <a:xfrm>
              <a:off x="4473128" y="4035247"/>
              <a:ext cx="1355617" cy="1878010"/>
            </a:xfrm>
            <a:prstGeom prst="ellipse">
              <a:avLst/>
            </a:prstGeom>
            <a:solidFill>
              <a:srgbClr val="8BCCD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ln w="22225">
                    <a:solidFill>
                      <a:srgbClr val="333399"/>
                    </a:solidFill>
                    <a:prstDash val="solid"/>
                  </a:ln>
                  <a:solidFill>
                    <a:srgbClr val="333399">
                      <a:lumMod val="40000"/>
                      <a:lumOff val="60000"/>
                    </a:srgbClr>
                  </a:solidFill>
                  <a:latin typeface="Arial" pitchFamily="34" charset="0"/>
                  <a:cs typeface="+mn-ea"/>
                  <a:sym typeface="+mn-lt"/>
                </a:rPr>
                <a:t>代词</a:t>
              </a:r>
              <a:endParaRPr lang="zh-CN" altLang="en-US" sz="3200" b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cs typeface="+mn-ea"/>
                <a:sym typeface="+mn-lt"/>
              </a:endParaRPr>
            </a:p>
          </p:txBody>
        </p:sp>
        <p:sp>
          <p:nvSpPr>
            <p:cNvPr id="25" name="矩形 24"/>
            <p:cNvSpPr/>
            <p:nvPr/>
          </p:nvSpPr>
          <p:spPr>
            <a:xfrm>
              <a:off x="5982754" y="4293840"/>
              <a:ext cx="7621400" cy="124341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105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800" b="1" noProof="1" smtClean="0">
                  <a:solidFill>
                    <a:srgbClr val="CC0099"/>
                  </a:solidFill>
                  <a:latin typeface="Arial" pitchFamily="34" charset="0"/>
                  <a:cs typeface="+mn-ea"/>
                </a:rPr>
                <a:t>  </a:t>
              </a:r>
              <a:r>
                <a:rPr lang="zh-CN" altLang="en-US" sz="2400" b="1" noProof="1">
                  <a:solidFill>
                    <a:srgbClr val="000000"/>
                  </a:solidFill>
                  <a:latin typeface="Arial" pitchFamily="34" charset="0"/>
                  <a:cs typeface="+mn-ea"/>
                </a:rPr>
                <a:t>联系上下文内容能推测出所需的</a:t>
              </a:r>
              <a:r>
                <a:rPr lang="zh-CN" altLang="en-US" sz="2400" b="1" noProof="1" smtClean="0">
                  <a:solidFill>
                    <a:srgbClr val="000000"/>
                  </a:solidFill>
                  <a:latin typeface="Arial" pitchFamily="34" charset="0"/>
                  <a:cs typeface="+mn-ea"/>
                </a:rPr>
                <a:t>代词，</a:t>
              </a:r>
              <a:endParaRPr lang="en-US" altLang="zh-CN" sz="2400" b="1" noProof="1" smtClean="0">
                <a:solidFill>
                  <a:srgbClr val="000000"/>
                </a:solidFill>
                <a:latin typeface="Arial" pitchFamily="34" charset="0"/>
                <a:cs typeface="+mn-ea"/>
              </a:endParaRPr>
            </a:p>
            <a:p>
              <a:pPr fontAlgn="base">
                <a:lnSpc>
                  <a:spcPct val="105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 noProof="1">
                  <a:solidFill>
                    <a:srgbClr val="000000"/>
                  </a:solidFill>
                  <a:latin typeface="Arial" pitchFamily="34" charset="0"/>
                  <a:cs typeface="+mn-ea"/>
                </a:rPr>
                <a:t> </a:t>
              </a:r>
              <a:r>
                <a:rPr lang="en-US" altLang="zh-CN" sz="2400" b="1" noProof="1" smtClean="0">
                  <a:solidFill>
                    <a:srgbClr val="000000"/>
                  </a:solidFill>
                  <a:latin typeface="Arial" pitchFamily="34" charset="0"/>
                  <a:cs typeface="+mn-ea"/>
                </a:rPr>
                <a:t>  </a:t>
              </a:r>
              <a:r>
                <a:rPr lang="zh-CN" altLang="en-US" sz="2400" b="1" noProof="1" smtClean="0">
                  <a:solidFill>
                    <a:srgbClr val="000000"/>
                  </a:solidFill>
                  <a:latin typeface="Arial" pitchFamily="34" charset="0"/>
                  <a:cs typeface="+mn-ea"/>
                </a:rPr>
                <a:t>以及</a:t>
              </a:r>
              <a:r>
                <a:rPr lang="zh-CN" altLang="en-US" sz="2400" b="1" noProof="1">
                  <a:solidFill>
                    <a:srgbClr val="000000"/>
                  </a:solidFill>
                  <a:latin typeface="Arial" pitchFamily="34" charset="0"/>
                  <a:cs typeface="+mn-ea"/>
                </a:rPr>
                <a:t>一些固定搭配等</a:t>
              </a:r>
              <a:endParaRPr lang="zh-CN" altLang="en-US" sz="2400" b="1" noProof="1">
                <a:solidFill>
                  <a:srgbClr val="000000"/>
                </a:solidFill>
                <a:latin typeface="Arial" pitchFamily="34" charset="0"/>
                <a:cs typeface="+mn-ea"/>
              </a:endParaRPr>
            </a:p>
          </p:txBody>
        </p:sp>
      </p:grpSp>
      <p:grpSp>
        <p:nvGrpSpPr>
          <p:cNvPr id="27" name="组合 26" title=""/>
          <p:cNvGrpSpPr/>
          <p:nvPr/>
        </p:nvGrpSpPr>
        <p:grpSpPr>
          <a:xfrm>
            <a:off x="1294724" y="2100251"/>
            <a:ext cx="2954466" cy="1379297"/>
            <a:chOff x="468092" y="2214319"/>
            <a:chExt cx="2954466" cy="1379297"/>
          </a:xfrm>
        </p:grpSpPr>
        <p:sp>
          <p:nvSpPr>
            <p:cNvPr id="28" name="文本框 1"/>
            <p:cNvSpPr txBox="1"/>
            <p:nvPr/>
          </p:nvSpPr>
          <p:spPr>
            <a:xfrm>
              <a:off x="468092" y="2214319"/>
              <a:ext cx="184731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8000" b="1">
                <a:solidFill>
                  <a:srgbClr val="7030A0"/>
                </a:solidFill>
                <a:cs typeface="+mn-ea"/>
                <a:sym typeface="+mn-lt"/>
              </a:endParaRPr>
            </a:p>
          </p:txBody>
        </p:sp>
        <p:sp>
          <p:nvSpPr>
            <p:cNvPr id="29" name="矩形 28"/>
            <p:cNvSpPr/>
            <p:nvPr/>
          </p:nvSpPr>
          <p:spPr>
            <a:xfrm>
              <a:off x="1186048" y="2885730"/>
              <a:ext cx="2236510" cy="707886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000" b="1" kern="0">
                  <a:solidFill>
                    <a:srgbClr val="CC0099"/>
                  </a:solidFill>
                  <a:latin typeface="微软雅黑" panose="020b0503020204020204" pitchFamily="34" charset="-122"/>
                  <a:ea typeface="Microsoft YaHei UI" panose="020b0503020204020204" pitchFamily="34" charset="-122"/>
                  <a:sym typeface="+mn-lt"/>
                </a:rPr>
                <a:t>无</a:t>
              </a:r>
              <a:r>
                <a:rPr lang="zh-CN" altLang="en-US" sz="4000" b="1" kern="0" smtClean="0">
                  <a:solidFill>
                    <a:srgbClr val="CC0099"/>
                  </a:solidFill>
                  <a:latin typeface="微软雅黑" panose="020b0503020204020204" pitchFamily="34" charset="-122"/>
                  <a:ea typeface="Microsoft YaHei UI" panose="020b0503020204020204" pitchFamily="34" charset="-122"/>
                  <a:sym typeface="+mn-lt"/>
                </a:rPr>
                <a:t>提示</a:t>
              </a:r>
              <a:r>
                <a:rPr lang="zh-CN" altLang="en-US" sz="4000" b="1" kern="0">
                  <a:solidFill>
                    <a:srgbClr val="CC0099"/>
                  </a:solidFill>
                  <a:latin typeface="微软雅黑" panose="020b0503020204020204" pitchFamily="34" charset="-122"/>
                  <a:ea typeface="Microsoft YaHei UI" panose="020b0503020204020204" pitchFamily="34" charset="-122"/>
                  <a:sym typeface="+mn-lt"/>
                </a:rPr>
                <a:t>词</a:t>
              </a:r>
              <a:endParaRPr lang="zh-CN" altLang="en-US" sz="4000" b="1" kern="0">
                <a:solidFill>
                  <a:srgbClr val="CC0099"/>
                </a:solidFill>
                <a:latin typeface="微软雅黑" panose="020b0503020204020204" pitchFamily="34" charset="-122"/>
                <a:ea typeface="Microsoft YaHei UI" panose="020b0503020204020204" pitchFamily="34" charset="-122"/>
                <a:sym typeface="+mn-lt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dur="175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1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dur="175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1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dur="175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1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dur="175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1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50" y="2784"/>
            <a:ext cx="12192000" cy="6855216"/>
          </a:xfrm>
          <a:prstGeom prst="rect">
            <a:avLst/>
          </a:prstGeom>
        </p:spPr>
      </p:pic>
      <p:sp>
        <p:nvSpPr>
          <p:cNvPr id="7" name="椭圆 6" title=""/>
          <p:cNvSpPr/>
          <p:nvPr/>
        </p:nvSpPr>
        <p:spPr>
          <a:xfrm>
            <a:off x="3190674" y="3408670"/>
            <a:ext cx="4834647" cy="65087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椭圆 5" title=""/>
          <p:cNvSpPr/>
          <p:nvPr/>
        </p:nvSpPr>
        <p:spPr>
          <a:xfrm>
            <a:off x="4601184" y="2234167"/>
            <a:ext cx="3968885" cy="931423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 title=""/>
          <p:cNvSpPr/>
          <p:nvPr/>
        </p:nvSpPr>
        <p:spPr>
          <a:xfrm>
            <a:off x="2957210" y="1012557"/>
            <a:ext cx="1887165" cy="65087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 title=""/>
          <p:cNvSpPr/>
          <p:nvPr/>
        </p:nvSpPr>
        <p:spPr>
          <a:xfrm>
            <a:off x="1276992" y="1117028"/>
            <a:ext cx="10405512" cy="309545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lvl="0" indent="-5143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AutoNum type="arabicPeriod"/>
              <a:defRPr/>
            </a:pPr>
            <a:r>
              <a:rPr lang="zh-CN" altLang="en-US" sz="3200" b="1" noProof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Tom，</a:t>
            </a:r>
            <a:r>
              <a:rPr lang="en-US" altLang="zh-CN" sz="3200" b="1" noProof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____</a:t>
            </a:r>
            <a:r>
              <a:rPr lang="zh-CN" altLang="en-US" sz="3200" b="1" noProof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 </a:t>
            </a:r>
            <a:r>
              <a:rPr lang="en-US" altLang="zh-CN" sz="3200" b="1" noProof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11</a:t>
            </a:r>
            <a:r>
              <a:rPr lang="zh-CN" altLang="en-US" sz="3200" b="1" noProof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-year-old boy，entered</a:t>
            </a:r>
            <a:endParaRPr lang="en-US" altLang="zh-CN" sz="3200" b="1" noProof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  <a:cs typeface="+mn-ea"/>
              <a:sym typeface="+mn-ea"/>
            </a:endParaRPr>
          </a:p>
          <a:p>
            <a:pPr marL="514350" lvl="0" indent="-51435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 noProof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  a coffee shop.</a:t>
            </a:r>
            <a:endParaRPr lang="zh-CN" altLang="en-US" sz="3200" b="1" noProof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3200" b="1" noProof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  <a:cs typeface="+mn-ea"/>
              <a:sym typeface="+mn-ea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 noProof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2. </a:t>
            </a:r>
            <a:r>
              <a:rPr lang="en-US" altLang="zh-CN" sz="32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Lily practices playing _____ piano every day.</a:t>
            </a:r>
            <a:endParaRPr lang="en-US" altLang="zh-CN" sz="3200" b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  <a:cs typeface="+mn-ea"/>
              <a:sym typeface="+mn-ea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3200" b="1" noProof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  <a:cs typeface="+mn-ea"/>
              <a:sym typeface="+mn-ea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 noProof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3. Jack</a:t>
            </a:r>
            <a:r>
              <a:rPr lang="zh-CN" altLang="en-US" sz="3200" b="1" noProof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 is</a:t>
            </a:r>
            <a:r>
              <a:rPr lang="en-US" altLang="zh-CN" sz="3200" b="1" noProof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____</a:t>
            </a:r>
            <a:r>
              <a:rPr lang="zh-CN" altLang="en-US" sz="3200" b="1" noProof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 second </a:t>
            </a:r>
            <a:r>
              <a:rPr lang="en-US" altLang="zh-CN" sz="3200" b="1" noProof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tallest</a:t>
            </a:r>
            <a:r>
              <a:rPr lang="zh-CN" altLang="en-US" sz="3200" b="1" noProof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 </a:t>
            </a:r>
            <a:r>
              <a:rPr lang="en-US" altLang="zh-CN" sz="3200" b="1" noProof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boy</a:t>
            </a:r>
            <a:r>
              <a:rPr lang="zh-CN" altLang="en-US" sz="3200" b="1" noProof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 in </a:t>
            </a:r>
            <a:r>
              <a:rPr lang="en-US" altLang="zh-CN" sz="3200" b="1" noProof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our class.</a:t>
            </a:r>
            <a:endParaRPr lang="en-US" altLang="zh-CN" sz="3200" b="1" noProof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  <a:cs typeface="+mn-ea"/>
              <a:sym typeface="+mn-ea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1988197" y="4270482"/>
            <a:ext cx="7808068" cy="175432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 noProof="1">
                <a:solidFill>
                  <a:srgbClr val="FF0000"/>
                </a:solidFill>
                <a:latin typeface="华文琥珀" panose="02010800040101010101" pitchFamily="2" charset="-122"/>
                <a:ea typeface="华文琥珀" panose="02010800040101010101" pitchFamily="2" charset="-122"/>
                <a:cs typeface="+mn-ea"/>
                <a:sym typeface="+mn-ea"/>
              </a:rPr>
              <a:t>解题技巧：</a:t>
            </a:r>
            <a:endParaRPr lang="en-US" altLang="zh-CN" sz="3600" noProof="1">
              <a:solidFill>
                <a:srgbClr val="FF0000"/>
              </a:solidFill>
              <a:latin typeface="华文琥珀" panose="02010800040101010101" pitchFamily="2" charset="-122"/>
              <a:ea typeface="华文琥珀" panose="02010800040101010101" pitchFamily="2" charset="-122"/>
              <a:cs typeface="+mn-ea"/>
              <a:sym typeface="+mn-ea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 u="sng" noProof="1" smtClean="0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A. </a:t>
            </a:r>
            <a:r>
              <a:rPr lang="zh-CN" altLang="en-US" sz="2400" b="1" u="sng" noProof="1" smtClean="0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固定用法；</a:t>
            </a:r>
            <a:endParaRPr lang="zh-CN" altLang="en-US" sz="2400" b="1" noProof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 noProof="1" smtClean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B.</a:t>
            </a:r>
            <a:r>
              <a:rPr lang="zh-CN" altLang="en-US" sz="2400" b="1" noProof="1" smtClean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如果</a:t>
            </a:r>
            <a:r>
              <a:rPr lang="zh-CN" altLang="en-US" sz="2400" b="1" noProof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空格后是</a:t>
            </a:r>
            <a:r>
              <a:rPr lang="zh-CN" altLang="en-US" sz="2400" b="1" u="sng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单数可数名词</a:t>
            </a:r>
            <a:r>
              <a:rPr lang="zh-CN" altLang="en-US" sz="2400" b="1" noProof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，考虑</a:t>
            </a:r>
            <a:r>
              <a:rPr lang="zh-CN" altLang="en-US" sz="2400" b="1" u="sng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不定冠词(a， an</a:t>
            </a:r>
            <a:r>
              <a:rPr lang="zh-CN" altLang="en-US" sz="2400" b="1" u="sng" noProof="1" smtClean="0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)</a:t>
            </a:r>
            <a:r>
              <a:rPr lang="zh-CN" altLang="en-US" sz="2400" b="1" noProof="1" smtClean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 </a:t>
            </a:r>
            <a:endParaRPr lang="zh-CN" altLang="en-US" sz="2400" b="1" noProof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  <a:sym typeface="+mn-ea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 noProof="1" smtClean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C.</a:t>
            </a:r>
            <a:r>
              <a:rPr lang="zh-CN" altLang="en-US" sz="2400" b="1" noProof="1" smtClean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如果</a:t>
            </a:r>
            <a:r>
              <a:rPr lang="zh-CN" altLang="en-US" sz="2400" b="1" noProof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空格后是</a:t>
            </a:r>
            <a:r>
              <a:rPr lang="zh-CN" altLang="en-US" sz="2400" b="1" u="sng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序数词、最高级</a:t>
            </a:r>
            <a:r>
              <a:rPr lang="zh-CN" altLang="en-US" sz="2400" b="1" noProof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考虑</a:t>
            </a:r>
            <a:r>
              <a:rPr lang="zh-CN" altLang="en-US" sz="2400" b="1" u="sng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定冠词(the</a:t>
            </a:r>
            <a:r>
              <a:rPr lang="zh-CN" altLang="en-US" sz="2400" b="1" u="sng" noProof="1" smtClean="0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)。</a:t>
            </a:r>
            <a:endParaRPr lang="zh-CN" altLang="en-US" sz="2400" b="1" u="sng" noProof="1">
              <a:ln w="22225">
                <a:solidFill>
                  <a:srgbClr val="333399"/>
                </a:solidFill>
                <a:prstDash val="solid"/>
              </a:ln>
              <a:solidFill>
                <a:srgbClr val="333399">
                  <a:lumMod val="40000"/>
                  <a:lumOff val="60000"/>
                </a:srgbClr>
              </a:solidFill>
              <a:latin typeface="Arial" pitchFamily="34" charset="0"/>
              <a:ea typeface="宋体" panose="02010600030101010101" pitchFamily="2" charset="-122"/>
              <a:cs typeface="+mn-ea"/>
              <a:sym typeface="+mn-ea"/>
            </a:endParaRPr>
          </a:p>
        </p:txBody>
      </p:sp>
      <p:sp>
        <p:nvSpPr>
          <p:cNvPr id="10" name="TextBox 9" title=""/>
          <p:cNvSpPr txBox="1"/>
          <p:nvPr/>
        </p:nvSpPr>
        <p:spPr>
          <a:xfrm>
            <a:off x="3190674" y="989841"/>
            <a:ext cx="9044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an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+mn-ea"/>
            </a:endParaRPr>
          </a:p>
        </p:txBody>
      </p:sp>
      <p:sp>
        <p:nvSpPr>
          <p:cNvPr id="11" name="TextBox 10" title=""/>
          <p:cNvSpPr txBox="1"/>
          <p:nvPr/>
        </p:nvSpPr>
        <p:spPr>
          <a:xfrm>
            <a:off x="6261119" y="2445491"/>
            <a:ext cx="10733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the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+mn-ea"/>
            </a:endParaRPr>
          </a:p>
        </p:txBody>
      </p:sp>
      <p:sp>
        <p:nvSpPr>
          <p:cNvPr id="12" name="TextBox 11" title=""/>
          <p:cNvSpPr txBox="1"/>
          <p:nvPr/>
        </p:nvSpPr>
        <p:spPr>
          <a:xfrm>
            <a:off x="3375496" y="3408670"/>
            <a:ext cx="10617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the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+mn-ea"/>
            </a:endParaRPr>
          </a:p>
        </p:txBody>
      </p:sp>
      <p:sp>
        <p:nvSpPr>
          <p:cNvPr id="9" name="矩形 8" title=""/>
          <p:cNvSpPr/>
          <p:nvPr/>
        </p:nvSpPr>
        <p:spPr>
          <a:xfrm>
            <a:off x="3749743" y="195259"/>
            <a:ext cx="44230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cap="none" spc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/>
                <a:ea typeface="黑体" panose="02010609060101010101" charset="-122"/>
              </a:rPr>
              <a:t>Article  (</a:t>
            </a:r>
            <a:r>
              <a:rPr lang="zh-CN" altLang="en-US" sz="5400" b="1" cap="none" spc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/>
                <a:ea typeface="黑体" panose="02010609060101010101" charset="-122"/>
              </a:rPr>
              <a:t>冠词</a:t>
            </a:r>
            <a:r>
              <a:rPr lang="en-US" altLang="zh-CN" sz="5400" b="1" cap="none" spc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/>
                <a:ea typeface="黑体" panose="02010609060101010101" charset="-122"/>
              </a:rPr>
              <a:t>)</a:t>
            </a:r>
            <a:endParaRPr lang="zh-CN" altLang="en-US" sz="5400" b="1" cap="none" spc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6" grpId="0"/>
      <p:bldP spid="5" grpId="0"/>
      <p:bldP spid="3" grpId="0"/>
      <p:bldP spid="10" grpId="0"/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5878" y="0"/>
            <a:ext cx="12378088" cy="6855216"/>
          </a:xfrm>
          <a:prstGeom prst="rect">
            <a:avLst/>
          </a:prstGeom>
        </p:spPr>
      </p:pic>
      <p:sp>
        <p:nvSpPr>
          <p:cNvPr id="13" name="矩形 12" title=""/>
          <p:cNvSpPr/>
          <p:nvPr/>
        </p:nvSpPr>
        <p:spPr>
          <a:xfrm>
            <a:off x="2590802" y="3093396"/>
            <a:ext cx="4286655" cy="56420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 title=""/>
          <p:cNvSpPr/>
          <p:nvPr/>
        </p:nvSpPr>
        <p:spPr>
          <a:xfrm>
            <a:off x="3677055" y="2529192"/>
            <a:ext cx="5437763" cy="56420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 title=""/>
          <p:cNvSpPr/>
          <p:nvPr/>
        </p:nvSpPr>
        <p:spPr>
          <a:xfrm>
            <a:off x="1254868" y="1877440"/>
            <a:ext cx="3385227" cy="49611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 title=""/>
          <p:cNvSpPr/>
          <p:nvPr/>
        </p:nvSpPr>
        <p:spPr>
          <a:xfrm>
            <a:off x="8540886" y="1332691"/>
            <a:ext cx="2033081" cy="54474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 title=""/>
          <p:cNvSpPr txBox="1"/>
          <p:nvPr/>
        </p:nvSpPr>
        <p:spPr>
          <a:xfrm>
            <a:off x="1092916" y="1135112"/>
            <a:ext cx="10316845" cy="317009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noProof="1">
                <a:sym typeface="+mn-ea"/>
              </a:rPr>
              <a:t>1. The accident  happened____a cold </a:t>
            </a:r>
            <a:r>
              <a:rPr lang="en-US" altLang="zh-CN" sz="4000" noProof="1" smtClean="0">
                <a:sym typeface="+mn-ea"/>
              </a:rPr>
              <a:t>     winter moring</a:t>
            </a:r>
            <a:r>
              <a:rPr lang="en-US" altLang="zh-CN" sz="4000" noProof="1">
                <a:sym typeface="+mn-ea"/>
              </a:rPr>
              <a:t>.</a:t>
            </a:r>
            <a:endParaRPr lang="en-US" altLang="zh-CN" sz="4000" noProof="1">
              <a:sym typeface="+mn-ea"/>
            </a:endParaRPr>
          </a:p>
          <a:p>
            <a:r>
              <a:rPr lang="en-US" altLang="zh-CN" sz="4000">
                <a:sym typeface="+mn-ea"/>
              </a:rPr>
              <a:t>2. Mary is the girl _____ big eyes.</a:t>
            </a:r>
            <a:endParaRPr lang="en-US" altLang="zh-CN" sz="4000">
              <a:sym typeface="+mn-ea"/>
            </a:endParaRPr>
          </a:p>
          <a:p>
            <a:r>
              <a:rPr lang="en-US" altLang="zh-CN" sz="4000">
                <a:sym typeface="+mn-ea"/>
              </a:rPr>
              <a:t>3. He was absent _____ school </a:t>
            </a:r>
            <a:r>
              <a:rPr lang="en-US" altLang="zh-CN" sz="4000" smtClean="0">
                <a:sym typeface="+mn-ea"/>
              </a:rPr>
              <a:t>for</a:t>
            </a:r>
            <a:endParaRPr lang="en-US" altLang="zh-CN" sz="4000" smtClean="0">
              <a:sym typeface="+mn-ea"/>
            </a:endParaRPr>
          </a:p>
          <a:p>
            <a:r>
              <a:rPr lang="en-US" altLang="zh-CN" sz="4000">
                <a:sym typeface="+mn-ea"/>
              </a:rPr>
              <a:t> </a:t>
            </a:r>
            <a:r>
              <a:rPr lang="en-US" altLang="zh-CN" sz="4000" smtClean="0">
                <a:sym typeface="+mn-ea"/>
              </a:rPr>
              <a:t>  </a:t>
            </a:r>
            <a:r>
              <a:rPr lang="en-US" altLang="zh-CN" sz="4000">
                <a:sym typeface="+mn-ea"/>
              </a:rPr>
              <a:t>many days.</a:t>
            </a:r>
            <a:endParaRPr lang="en-US" altLang="zh-CN" sz="4000">
              <a:sym typeface="+mn-ea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2590801" y="4516507"/>
            <a:ext cx="6096000" cy="150810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 noProof="1">
                <a:solidFill>
                  <a:srgbClr val="FF0000"/>
                </a:solidFill>
                <a:latin typeface="华文琥珀" panose="02010800040101010101" pitchFamily="2" charset="-122"/>
                <a:ea typeface="华文琥珀" panose="02010800040101010101" pitchFamily="2" charset="-122"/>
                <a:cs typeface="+mn-ea"/>
                <a:sym typeface="+mn-ea"/>
              </a:rPr>
              <a:t>解题技巧：  </a:t>
            </a:r>
            <a:endParaRPr lang="en-US" altLang="zh-CN" sz="3600" noProof="1">
              <a:solidFill>
                <a:srgbClr val="FF0000"/>
              </a:solidFill>
              <a:latin typeface="华文琥珀" panose="02010800040101010101" pitchFamily="2" charset="-122"/>
              <a:ea typeface="华文琥珀" panose="02010800040101010101" pitchFamily="2" charset="-122"/>
              <a:cs typeface="+mn-ea"/>
              <a:sym typeface="+mn-ea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b="1" noProof="1" smtClean="0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A. </a:t>
            </a:r>
            <a:r>
              <a:rPr lang="zh-CN" altLang="en-US" sz="2800" b="1" noProof="1" smtClean="0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介词</a:t>
            </a:r>
            <a:r>
              <a:rPr lang="zh-CN" altLang="en-US" sz="2800" b="1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的基本</a:t>
            </a:r>
            <a:r>
              <a:rPr lang="zh-CN" altLang="en-US" sz="2800" b="1" noProof="1" smtClean="0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用法；</a:t>
            </a:r>
            <a:endParaRPr lang="zh-CN" altLang="en-US" sz="2800" b="1" noProof="1">
              <a:ln w="22225">
                <a:solidFill>
                  <a:srgbClr val="333399"/>
                </a:solidFill>
                <a:prstDash val="solid"/>
              </a:ln>
              <a:solidFill>
                <a:srgbClr val="333399">
                  <a:lumMod val="40000"/>
                  <a:lumOff val="60000"/>
                </a:srgbClr>
              </a:solidFill>
              <a:latin typeface="Arial" pitchFamily="34" charset="0"/>
              <a:ea typeface="宋体" panose="02010600030101010101" pitchFamily="2" charset="-122"/>
              <a:cs typeface="+mn-ea"/>
              <a:sym typeface="+mn-ea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b="1" noProof="1" smtClean="0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B.</a:t>
            </a:r>
            <a:r>
              <a:rPr lang="zh-CN" altLang="en-US" sz="2800" b="1" noProof="1" smtClean="0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固定搭配。</a:t>
            </a:r>
            <a:endParaRPr lang="zh-CN" altLang="en-US" sz="2400" noProof="1">
              <a:ln w="22225">
                <a:solidFill>
                  <a:srgbClr val="333399"/>
                </a:solidFill>
                <a:prstDash val="solid"/>
              </a:ln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" name="TextBox 9" title=""/>
          <p:cNvSpPr txBox="1"/>
          <p:nvPr/>
        </p:nvSpPr>
        <p:spPr>
          <a:xfrm>
            <a:off x="7614129" y="1169554"/>
            <a:ext cx="9533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on</a:t>
            </a:r>
            <a:endParaRPr lang="zh-CN" altLang="en-US" sz="40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+mn-ea"/>
            </a:endParaRPr>
          </a:p>
        </p:txBody>
      </p:sp>
      <p:sp>
        <p:nvSpPr>
          <p:cNvPr id="12" name="TextBox 11" title=""/>
          <p:cNvSpPr txBox="1"/>
          <p:nvPr/>
        </p:nvSpPr>
        <p:spPr>
          <a:xfrm>
            <a:off x="5576185" y="2360744"/>
            <a:ext cx="2514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with</a:t>
            </a:r>
            <a:endParaRPr lang="zh-CN" altLang="en-US" sz="40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+mn-ea"/>
            </a:endParaRPr>
          </a:p>
        </p:txBody>
      </p:sp>
      <p:sp>
        <p:nvSpPr>
          <p:cNvPr id="15" name="TextBox 14" title=""/>
          <p:cNvSpPr txBox="1"/>
          <p:nvPr/>
        </p:nvSpPr>
        <p:spPr>
          <a:xfrm>
            <a:off x="5583678" y="3093397"/>
            <a:ext cx="13946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from</a:t>
            </a:r>
            <a:endParaRPr lang="zh-CN" altLang="en-US" sz="40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+mn-ea"/>
            </a:endParaRPr>
          </a:p>
        </p:txBody>
      </p:sp>
      <p:sp>
        <p:nvSpPr>
          <p:cNvPr id="6" name="矩形 5" title=""/>
          <p:cNvSpPr/>
          <p:nvPr/>
        </p:nvSpPr>
        <p:spPr>
          <a:xfrm>
            <a:off x="2907954" y="204911"/>
            <a:ext cx="66867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cap="none" spc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/>
                <a:ea typeface="黑体" panose="02010609060101010101" charset="-122"/>
              </a:rPr>
              <a:t>Preposition  </a:t>
            </a:r>
            <a:r>
              <a:rPr lang="zh-CN" altLang="en-US" sz="5400" b="1" cap="none" spc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/>
                <a:ea typeface="黑体" panose="02010609060101010101" charset="-122"/>
              </a:rPr>
              <a:t>（介词）</a:t>
            </a:r>
            <a:endParaRPr lang="zh-CN" altLang="en-US" sz="5400" b="1" cap="none" spc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1" grpId="0"/>
      <p:bldP spid="9" grpId="0"/>
      <p:bldP spid="8" grpId="0"/>
      <p:bldP spid="3" grpId="0"/>
      <p:bldP spid="10" grpId="0"/>
      <p:bldP spid="12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93"/>
            <a:ext cx="12557760" cy="6930189"/>
          </a:xfrm>
          <a:prstGeom prst="rect">
            <a:avLst/>
          </a:prstGeom>
        </p:spPr>
      </p:pic>
      <p:sp>
        <p:nvSpPr>
          <p:cNvPr id="2" name="矩形 1" title=""/>
          <p:cNvSpPr/>
          <p:nvPr/>
        </p:nvSpPr>
        <p:spPr>
          <a:xfrm>
            <a:off x="999202" y="897738"/>
            <a:ext cx="10826885" cy="442582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zh-CN" sz="3600" b="1" smtClean="0">
                <a:solidFill>
                  <a:srgbClr val="000000"/>
                </a:solidFill>
                <a:ea typeface="宋体" panose="02010600030101010101" pitchFamily="2" charset="-122"/>
                <a:sym typeface="+mn-ea"/>
              </a:rPr>
              <a:t>1. I’d like to go, ______I am too busy.</a:t>
            </a:r>
            <a:endParaRPr lang="en-US" altLang="zh-CN" sz="3600" b="1" smtClean="0">
              <a:solidFill>
                <a:srgbClr val="000000"/>
              </a:solidFill>
              <a:ea typeface="宋体" panose="02010600030101010101" pitchFamily="2" charset="-122"/>
              <a:sym typeface="+mn-ea"/>
            </a:endParaRPr>
          </a:p>
          <a:p>
            <a:pPr eaLnBrk="0" fontAlgn="base" hangingPunct="0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zh-CN" sz="3600" b="1" smtClean="0">
                <a:solidFill>
                  <a:srgbClr val="000000"/>
                </a:solidFill>
                <a:ea typeface="宋体" panose="02010600030101010101" pitchFamily="2" charset="-122"/>
                <a:sym typeface="+mn-ea"/>
              </a:rPr>
              <a:t>2.That </a:t>
            </a:r>
            <a:r>
              <a:rPr lang="en-US" altLang="zh-CN" sz="3600" b="1">
                <a:solidFill>
                  <a:srgbClr val="000000"/>
                </a:solidFill>
                <a:ea typeface="宋体" panose="02010600030101010101" pitchFamily="2" charset="-122"/>
                <a:sym typeface="+mn-ea"/>
              </a:rPr>
              <a:t>is the boy___________ won the first prize yesterday.</a:t>
            </a:r>
            <a:endParaRPr lang="en-US" altLang="zh-CN" sz="3600" b="1">
              <a:solidFill>
                <a:srgbClr val="000000"/>
              </a:solidFill>
              <a:ea typeface="宋体" panose="02010600030101010101" pitchFamily="2" charset="-122"/>
              <a:sym typeface="+mn-ea"/>
            </a:endParaRPr>
          </a:p>
          <a:p>
            <a:pPr eaLnBrk="0" fontAlgn="base" hangingPunct="0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zh-CN" sz="3600" b="1">
                <a:solidFill>
                  <a:srgbClr val="000000"/>
                </a:solidFill>
                <a:ea typeface="宋体" panose="02010600030101010101" pitchFamily="2" charset="-122"/>
                <a:sym typeface="+mn-ea"/>
              </a:rPr>
              <a:t>3</a:t>
            </a:r>
            <a:r>
              <a:rPr lang="en-US" altLang="zh-CN" sz="3600" b="1" smtClean="0">
                <a:solidFill>
                  <a:srgbClr val="000000"/>
                </a:solidFill>
                <a:ea typeface="宋体" panose="02010600030101010101" pitchFamily="2" charset="-122"/>
                <a:sym typeface="+mn-ea"/>
              </a:rPr>
              <a:t>. </a:t>
            </a:r>
            <a:r>
              <a:rPr lang="en-US" altLang="zh-CN" sz="3600" b="1">
                <a:solidFill>
                  <a:srgbClr val="000000"/>
                </a:solidFill>
                <a:ea typeface="宋体" panose="02010600030101010101" pitchFamily="2" charset="-122"/>
                <a:sym typeface="+mn-ea"/>
              </a:rPr>
              <a:t>I don't </a:t>
            </a:r>
            <a:r>
              <a:rPr lang="en-US" altLang="zh-CN" sz="3600" b="1" smtClean="0">
                <a:solidFill>
                  <a:srgbClr val="000000"/>
                </a:solidFill>
                <a:ea typeface="宋体" panose="02010600030101010101" pitchFamily="2" charset="-122"/>
                <a:sym typeface="+mn-ea"/>
              </a:rPr>
              <a:t>know _______________ it </a:t>
            </a:r>
            <a:r>
              <a:rPr lang="en-US" altLang="zh-CN" sz="3600" b="1">
                <a:solidFill>
                  <a:srgbClr val="000000"/>
                </a:solidFill>
                <a:ea typeface="宋体" panose="02010600030101010101" pitchFamily="2" charset="-122"/>
                <a:sym typeface="+mn-ea"/>
              </a:rPr>
              <a:t>will rain </a:t>
            </a:r>
            <a:r>
              <a:rPr lang="en-US" altLang="zh-CN" sz="3600" b="1" smtClean="0">
                <a:solidFill>
                  <a:srgbClr val="000000"/>
                </a:solidFill>
                <a:ea typeface="宋体" panose="02010600030101010101" pitchFamily="2" charset="-122"/>
                <a:sym typeface="+mn-ea"/>
              </a:rPr>
              <a:t>tomorrow</a:t>
            </a:r>
            <a:r>
              <a:rPr lang="en-US" altLang="zh-CN" sz="3600" b="1">
                <a:solidFill>
                  <a:srgbClr val="000000"/>
                </a:solidFill>
                <a:ea typeface="宋体" panose="02010600030101010101" pitchFamily="2" charset="-122"/>
                <a:sym typeface="+mn-ea"/>
              </a:rPr>
              <a:t>.</a:t>
            </a:r>
            <a:endParaRPr lang="en-US" altLang="zh-CN" sz="3600" b="1">
              <a:solidFill>
                <a:srgbClr val="000000"/>
              </a:solidFill>
              <a:ea typeface="宋体" panose="02010600030101010101" pitchFamily="2" charset="-122"/>
              <a:sym typeface="+mn-ea"/>
            </a:endParaRPr>
          </a:p>
          <a:p>
            <a:pPr eaLnBrk="0" fontAlgn="base" hangingPunct="0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zh-CN" sz="3600" b="1">
                <a:solidFill>
                  <a:srgbClr val="000000"/>
                </a:solidFill>
                <a:ea typeface="宋体" panose="02010600030101010101" pitchFamily="2" charset="-122"/>
                <a:sym typeface="+mn-ea"/>
              </a:rPr>
              <a:t>4</a:t>
            </a:r>
            <a:r>
              <a:rPr lang="en-US" altLang="zh-CN" sz="3600" b="1" smtClean="0">
                <a:solidFill>
                  <a:srgbClr val="000000"/>
                </a:solidFill>
                <a:ea typeface="宋体" panose="02010600030101010101" pitchFamily="2" charset="-122"/>
                <a:sym typeface="+mn-ea"/>
              </a:rPr>
              <a:t>._________ </a:t>
            </a:r>
            <a:r>
              <a:rPr lang="en-US" altLang="zh-CN" sz="3600" b="1">
                <a:solidFill>
                  <a:srgbClr val="000000"/>
                </a:solidFill>
                <a:ea typeface="宋体" panose="02010600030101010101" pitchFamily="2" charset="-122"/>
                <a:sym typeface="+mn-ea"/>
              </a:rPr>
              <a:t>he said just now makes me unhappy.</a:t>
            </a:r>
            <a:endParaRPr lang="en-US" altLang="zh-CN" sz="3600" b="1">
              <a:solidFill>
                <a:srgbClr val="000000"/>
              </a:solidFill>
              <a:ea typeface="宋体" panose="02010600030101010101" pitchFamily="2" charset="-122"/>
              <a:sym typeface="+mn-ea"/>
            </a:endParaRPr>
          </a:p>
          <a:p>
            <a:pPr eaLnBrk="0" fontAlgn="base" hangingPunct="0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zh-CN" sz="3600" b="1">
                <a:solidFill>
                  <a:srgbClr val="000000"/>
                </a:solidFill>
                <a:ea typeface="宋体" panose="02010600030101010101" pitchFamily="2" charset="-122"/>
                <a:sym typeface="+mn-ea"/>
              </a:rPr>
              <a:t>5</a:t>
            </a:r>
            <a:r>
              <a:rPr lang="en-US" altLang="zh-CN" sz="3600" b="1" smtClean="0">
                <a:solidFill>
                  <a:srgbClr val="000000"/>
                </a:solidFill>
                <a:ea typeface="宋体" panose="02010600030101010101" pitchFamily="2" charset="-122"/>
                <a:sym typeface="+mn-ea"/>
              </a:rPr>
              <a:t>. </a:t>
            </a:r>
            <a:r>
              <a:rPr lang="en-US" altLang="zh-CN" sz="3600" b="1">
                <a:solidFill>
                  <a:srgbClr val="000000"/>
                </a:solidFill>
                <a:ea typeface="宋体" panose="02010600030101010101" pitchFamily="2" charset="-122"/>
                <a:sym typeface="+mn-ea"/>
              </a:rPr>
              <a:t>Can you tell </a:t>
            </a:r>
            <a:r>
              <a:rPr lang="en-US" altLang="zh-CN" sz="3600" b="1" smtClean="0">
                <a:solidFill>
                  <a:srgbClr val="000000"/>
                </a:solidFill>
                <a:ea typeface="宋体" panose="02010600030101010101" pitchFamily="2" charset="-122"/>
                <a:sym typeface="+mn-ea"/>
              </a:rPr>
              <a:t>me ______ I </a:t>
            </a:r>
            <a:r>
              <a:rPr lang="en-US" altLang="zh-CN" sz="3600" b="1">
                <a:solidFill>
                  <a:srgbClr val="000000"/>
                </a:solidFill>
                <a:ea typeface="宋体" panose="02010600030101010101" pitchFamily="2" charset="-122"/>
                <a:sym typeface="+mn-ea"/>
              </a:rPr>
              <a:t>can get to the bank?</a:t>
            </a:r>
            <a:endParaRPr lang="en-US" altLang="zh-CN" sz="3600" b="1">
              <a:solidFill>
                <a:srgbClr val="000000"/>
              </a:solidFill>
              <a:ea typeface="宋体" panose="02010600030101010101" pitchFamily="2" charset="-122"/>
              <a:sym typeface="+mn-ea"/>
            </a:endParaRPr>
          </a:p>
          <a:p>
            <a:pPr lvl="0" eaLnBrk="0" fontAlgn="base" hangingPunct="0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lang="en-US" altLang="x-none" sz="2400" b="1" noProof="1">
              <a:solidFill>
                <a:srgbClr val="000000"/>
              </a:solidFill>
              <a:ea typeface="宋体" panose="02010600030101010101" pitchFamily="2" charset="-122"/>
              <a:sym typeface="+mn-ea"/>
            </a:endParaRPr>
          </a:p>
          <a:p>
            <a:pPr lvl="0" eaLnBrk="0" fontAlgn="base" hangingPunct="0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lang="en-US" altLang="x-none" sz="2400" b="1" noProof="1" smtClean="0">
              <a:solidFill>
                <a:srgbClr val="000000"/>
              </a:solidFill>
              <a:ea typeface="宋体" panose="02010600030101010101" pitchFamily="2" charset="-122"/>
              <a:sym typeface="+mn-ea"/>
            </a:endParaRPr>
          </a:p>
          <a:p>
            <a:pPr lvl="0" eaLnBrk="0" fontAlgn="base" hangingPunct="0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lang="en-US" altLang="x-none" sz="3200" b="1" noProof="1">
              <a:solidFill>
                <a:srgbClr val="000000"/>
              </a:solidFill>
              <a:ea typeface="宋体" panose="02010600030101010101" pitchFamily="2" charset="-122"/>
            </a:endParaRPr>
          </a:p>
        </p:txBody>
      </p:sp>
      <p:sp>
        <p:nvSpPr>
          <p:cNvPr id="4" name="TextBox 3" title=""/>
          <p:cNvSpPr txBox="1"/>
          <p:nvPr/>
        </p:nvSpPr>
        <p:spPr>
          <a:xfrm>
            <a:off x="4689689" y="3477105"/>
            <a:ext cx="13326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FF0000"/>
                </a:solidFill>
              </a:rPr>
              <a:t>  </a:t>
            </a:r>
            <a:r>
              <a:rPr lang="en-US" altLang="zh-CN" sz="3600" b="1">
                <a:solidFill>
                  <a:srgbClr val="FF0000"/>
                </a:solidFill>
                <a:ea typeface="宋体" panose="02010600030101010101" pitchFamily="2" charset="-122"/>
              </a:rPr>
              <a:t>how</a:t>
            </a:r>
            <a:endParaRPr lang="zh-CN" altLang="en-US" sz="3600" b="1">
              <a:solidFill>
                <a:srgbClr val="FF0000"/>
              </a:solidFill>
              <a:ea typeface="宋体" panose="02010600030101010101" pitchFamily="2" charset="-122"/>
            </a:endParaRPr>
          </a:p>
        </p:txBody>
      </p:sp>
      <p:sp>
        <p:nvSpPr>
          <p:cNvPr id="5" name="TextBox 4" title=""/>
          <p:cNvSpPr txBox="1"/>
          <p:nvPr/>
        </p:nvSpPr>
        <p:spPr>
          <a:xfrm>
            <a:off x="4352342" y="2319892"/>
            <a:ext cx="29179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FF0000"/>
                </a:solidFill>
                <a:ea typeface="宋体" panose="02010600030101010101" pitchFamily="2" charset="-122"/>
              </a:rPr>
              <a:t>  if / whether</a:t>
            </a:r>
            <a:endParaRPr lang="zh-CN" altLang="en-US" sz="3600" b="1">
              <a:solidFill>
                <a:srgbClr val="FF0000"/>
              </a:solidFill>
              <a:ea typeface="宋体" panose="02010600030101010101" pitchFamily="2" charset="-122"/>
            </a:endParaRPr>
          </a:p>
        </p:txBody>
      </p:sp>
      <p:sp>
        <p:nvSpPr>
          <p:cNvPr id="6" name="TextBox 5" title=""/>
          <p:cNvSpPr txBox="1"/>
          <p:nvPr/>
        </p:nvSpPr>
        <p:spPr>
          <a:xfrm>
            <a:off x="1640733" y="2943067"/>
            <a:ext cx="19649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FF0000"/>
                </a:solidFill>
              </a:rPr>
              <a:t>  </a:t>
            </a:r>
            <a:r>
              <a:rPr lang="en-US" altLang="zh-CN" sz="3600" b="1">
                <a:solidFill>
                  <a:srgbClr val="FF0000"/>
                </a:solidFill>
                <a:ea typeface="宋体" panose="02010600030101010101" pitchFamily="2" charset="-122"/>
              </a:rPr>
              <a:t>What</a:t>
            </a:r>
            <a:endParaRPr lang="zh-CN" altLang="en-US" sz="3600" b="1">
              <a:solidFill>
                <a:srgbClr val="FF0000"/>
              </a:solidFill>
              <a:ea typeface="宋体" panose="02010600030101010101" pitchFamily="2" charset="-122"/>
            </a:endParaRPr>
          </a:p>
        </p:txBody>
      </p:sp>
      <p:sp>
        <p:nvSpPr>
          <p:cNvPr id="7" name="TextBox 6" title=""/>
          <p:cNvSpPr txBox="1"/>
          <p:nvPr/>
        </p:nvSpPr>
        <p:spPr>
          <a:xfrm>
            <a:off x="4806069" y="1349929"/>
            <a:ext cx="14701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FF0000"/>
                </a:solidFill>
              </a:rPr>
              <a:t>  </a:t>
            </a:r>
            <a:r>
              <a:rPr lang="en-US" altLang="zh-CN" sz="3600" b="1">
                <a:solidFill>
                  <a:srgbClr val="FF0000"/>
                </a:solidFill>
                <a:ea typeface="宋体" panose="02010600030101010101" pitchFamily="2" charset="-122"/>
              </a:rPr>
              <a:t>who</a:t>
            </a:r>
            <a:endParaRPr lang="zh-CN" altLang="en-US" sz="3600" b="1">
              <a:solidFill>
                <a:srgbClr val="FF0000"/>
              </a:solidFill>
              <a:ea typeface="宋体" panose="02010600030101010101" pitchFamily="2" charset="-122"/>
            </a:endParaRPr>
          </a:p>
        </p:txBody>
      </p:sp>
      <p:sp>
        <p:nvSpPr>
          <p:cNvPr id="8" name="TextBox 7" title=""/>
          <p:cNvSpPr txBox="1"/>
          <p:nvPr/>
        </p:nvSpPr>
        <p:spPr>
          <a:xfrm>
            <a:off x="1692117" y="3989507"/>
            <a:ext cx="9543825" cy="25422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z="3600" noProof="1">
                <a:solidFill>
                  <a:srgbClr val="FF0000"/>
                </a:solidFill>
                <a:latin typeface="华文琥珀" panose="02010800040101010101" pitchFamily="2" charset="-122"/>
                <a:ea typeface="华文琥珀" panose="02010800040101010101" pitchFamily="2" charset="-122"/>
                <a:cs typeface="+mn-ea"/>
                <a:sym typeface="+mn-ea"/>
              </a:rPr>
              <a:t>解题技巧</a:t>
            </a:r>
            <a:r>
              <a:rPr lang="zh-CN" altLang="en-US" sz="3600" noProof="1" smtClean="0">
                <a:solidFill>
                  <a:srgbClr val="FF0000"/>
                </a:solidFill>
                <a:latin typeface="华文琥珀" panose="02010800040101010101" pitchFamily="2" charset="-122"/>
                <a:ea typeface="华文琥珀" panose="02010800040101010101" pitchFamily="2" charset="-122"/>
                <a:cs typeface="+mn-ea"/>
                <a:sym typeface="+mn-ea"/>
              </a:rPr>
              <a:t>：</a:t>
            </a:r>
            <a:endParaRPr lang="en-US" altLang="zh-CN" sz="3600" noProof="1" smtClean="0">
              <a:solidFill>
                <a:srgbClr val="FF0000"/>
              </a:solidFill>
              <a:latin typeface="华文琥珀" panose="02010800040101010101" pitchFamily="2" charset="-122"/>
              <a:ea typeface="华文琥珀" panose="02010800040101010101" pitchFamily="2" charset="-122"/>
              <a:cs typeface="+mn-ea"/>
              <a:sym typeface="+mn-ea"/>
            </a:endParaRPr>
          </a:p>
          <a:p>
            <a:pPr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zh-CN" sz="2800" b="1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A</a:t>
            </a:r>
            <a:r>
              <a:rPr lang="en-US" altLang="zh-CN" sz="2800" b="1" noProof="1" smtClean="0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. </a:t>
            </a:r>
            <a:r>
              <a:rPr lang="zh-CN" altLang="en-US" sz="2800" b="1" noProof="1" smtClean="0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理</a:t>
            </a:r>
            <a:r>
              <a:rPr lang="zh-CN" altLang="en-US" sz="2800" b="1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出逻辑关系；</a:t>
            </a:r>
            <a:endParaRPr lang="en-US" altLang="zh-CN" sz="2800" b="1" noProof="1">
              <a:ln w="22225">
                <a:solidFill>
                  <a:srgbClr val="333399"/>
                </a:solidFill>
                <a:prstDash val="solid"/>
              </a:ln>
              <a:solidFill>
                <a:srgbClr val="333399">
                  <a:lumMod val="40000"/>
                  <a:lumOff val="60000"/>
                </a:srgbClr>
              </a:solidFill>
              <a:latin typeface="Arial" pitchFamily="34" charset="0"/>
              <a:ea typeface="宋体" panose="02010600030101010101" pitchFamily="2" charset="-122"/>
              <a:cs typeface="+mn-ea"/>
              <a:sym typeface="+mn-ea"/>
            </a:endParaRPr>
          </a:p>
          <a:p>
            <a:pPr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x-none" sz="2800" b="1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B</a:t>
            </a:r>
            <a:r>
              <a:rPr lang="en-US" altLang="x-none" sz="2800" b="1" noProof="1" smtClean="0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. </a:t>
            </a:r>
            <a:r>
              <a:rPr lang="zh-CN" altLang="en-US" sz="2800" b="1" noProof="1" smtClean="0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选择</a:t>
            </a:r>
            <a:r>
              <a:rPr lang="zh-CN" altLang="en-US" sz="2800" b="1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合适的连词</a:t>
            </a:r>
            <a:r>
              <a:rPr lang="en-US" altLang="x-none" sz="2800" b="1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and, or, but,until, however,</a:t>
            </a:r>
            <a:r>
              <a:rPr lang="en-US" altLang="zh-CN" sz="2800" b="1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because,so</a:t>
            </a:r>
            <a:r>
              <a:rPr lang="zh-CN" altLang="en-US" sz="2800" b="1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以及各种从句的连接词如</a:t>
            </a:r>
            <a:r>
              <a:rPr lang="en-US" altLang="zh-CN" sz="2800" b="1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that</a:t>
            </a:r>
            <a:r>
              <a:rPr lang="zh-CN" altLang="en-US" sz="2800" b="1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，</a:t>
            </a:r>
            <a:r>
              <a:rPr lang="en-US" altLang="zh-CN" sz="2800" b="1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if</a:t>
            </a:r>
            <a:r>
              <a:rPr lang="zh-CN" altLang="en-US" sz="2800" b="1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，</a:t>
            </a:r>
            <a:r>
              <a:rPr lang="en-US" altLang="zh-CN" sz="2800" b="1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what</a:t>
            </a:r>
            <a:r>
              <a:rPr lang="zh-CN" altLang="en-US" sz="2800" b="1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，</a:t>
            </a:r>
            <a:r>
              <a:rPr lang="en-US" altLang="zh-CN" sz="2800" b="1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who</a:t>
            </a:r>
            <a:r>
              <a:rPr lang="zh-CN" altLang="en-US" sz="2800" b="1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，</a:t>
            </a:r>
            <a:r>
              <a:rPr lang="en-US" altLang="zh-CN" sz="2800" b="1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where</a:t>
            </a:r>
            <a:r>
              <a:rPr lang="zh-CN" altLang="en-US" sz="2800" b="1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，</a:t>
            </a:r>
            <a:r>
              <a:rPr lang="en-US" altLang="zh-CN" sz="2800" b="1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  <a:sym typeface="+mn-ea"/>
              </a:rPr>
              <a:t>when,</a:t>
            </a:r>
            <a:r>
              <a:rPr lang="en-US" altLang="zh-CN" sz="2800" b="1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how</a:t>
            </a:r>
            <a:r>
              <a:rPr lang="zh-CN" altLang="en-US" sz="2800" b="1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 </a:t>
            </a:r>
            <a:r>
              <a:rPr lang="en-US" altLang="zh-CN" sz="2800" b="1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,why </a:t>
            </a:r>
            <a:r>
              <a:rPr lang="zh-CN" altLang="en-US" sz="2800" b="1" noProof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等 。</a:t>
            </a:r>
            <a:endParaRPr lang="zh-CN" altLang="en-US" sz="2800" b="1" noProof="1">
              <a:ln w="22225">
                <a:solidFill>
                  <a:srgbClr val="333399"/>
                </a:solidFill>
                <a:prstDash val="solid"/>
              </a:ln>
              <a:solidFill>
                <a:srgbClr val="333399">
                  <a:lumMod val="40000"/>
                  <a:lumOff val="60000"/>
                </a:srgbClr>
              </a:solidFill>
              <a:latin typeface="Arial" pitchFamily="34" charset="0"/>
              <a:ea typeface="宋体" panose="02010600030101010101" pitchFamily="2" charset="-122"/>
              <a:cs typeface="+mn-ea"/>
            </a:endParaRPr>
          </a:p>
        </p:txBody>
      </p:sp>
      <p:sp>
        <p:nvSpPr>
          <p:cNvPr id="9" name="TextBox 8" title=""/>
          <p:cNvSpPr txBox="1"/>
          <p:nvPr/>
        </p:nvSpPr>
        <p:spPr>
          <a:xfrm>
            <a:off x="4263992" y="790227"/>
            <a:ext cx="95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FF0000"/>
                </a:solidFill>
                <a:ea typeface="宋体" panose="02010600030101010101" pitchFamily="2" charset="-122"/>
              </a:rPr>
              <a:t>but</a:t>
            </a:r>
            <a:endParaRPr lang="zh-CN" altLang="en-US" sz="3600" b="1">
              <a:solidFill>
                <a:srgbClr val="FF0000"/>
              </a:solidFill>
              <a:ea typeface="宋体" panose="02010600030101010101" pitchFamily="2" charset="-122"/>
            </a:endParaRPr>
          </a:p>
        </p:txBody>
      </p:sp>
      <p:sp>
        <p:nvSpPr>
          <p:cNvPr id="11" name="矩形 10" title=""/>
          <p:cNvSpPr/>
          <p:nvPr/>
        </p:nvSpPr>
        <p:spPr>
          <a:xfrm>
            <a:off x="2960506" y="23198"/>
            <a:ext cx="70070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/>
                <a:ea typeface="黑体" panose="02010609060101010101" charset="-122"/>
              </a:rPr>
              <a:t>Conjunction  </a:t>
            </a:r>
            <a:r>
              <a:rPr lang="zh-CN" altLang="en-US" sz="5400" b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anose="02020603050405020304"/>
                <a:ea typeface="黑体" panose="02010609060101010101" charset="-122"/>
              </a:rPr>
              <a:t>（连词）</a:t>
            </a:r>
            <a:endParaRPr lang="zh-CN" altLang="en-US" sz="54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7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2784"/>
            <a:ext cx="12349213" cy="6855216"/>
          </a:xfrm>
          <a:prstGeom prst="rect">
            <a:avLst/>
          </a:prstGeom>
        </p:spPr>
      </p:pic>
      <p:sp>
        <p:nvSpPr>
          <p:cNvPr id="17" name="椭圆 16" title=""/>
          <p:cNvSpPr/>
          <p:nvPr/>
        </p:nvSpPr>
        <p:spPr>
          <a:xfrm>
            <a:off x="5438277" y="874335"/>
            <a:ext cx="2425564" cy="461665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 title=""/>
          <p:cNvSpPr/>
          <p:nvPr/>
        </p:nvSpPr>
        <p:spPr>
          <a:xfrm>
            <a:off x="3493973" y="1516558"/>
            <a:ext cx="3118585" cy="523220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 title=""/>
          <p:cNvSpPr/>
          <p:nvPr/>
        </p:nvSpPr>
        <p:spPr>
          <a:xfrm>
            <a:off x="5438277" y="4999539"/>
            <a:ext cx="2829828" cy="364610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 title=""/>
          <p:cNvSpPr/>
          <p:nvPr/>
        </p:nvSpPr>
        <p:spPr>
          <a:xfrm>
            <a:off x="2358189" y="4456497"/>
            <a:ext cx="4591251" cy="384432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椭圆 7" title=""/>
          <p:cNvSpPr/>
          <p:nvPr/>
        </p:nvSpPr>
        <p:spPr>
          <a:xfrm>
            <a:off x="2358189" y="3031958"/>
            <a:ext cx="1688923" cy="445360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椭圆 6" title=""/>
          <p:cNvSpPr/>
          <p:nvPr/>
        </p:nvSpPr>
        <p:spPr>
          <a:xfrm>
            <a:off x="2358191" y="2237569"/>
            <a:ext cx="3901559" cy="601885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 title=""/>
          <p:cNvSpPr/>
          <p:nvPr/>
        </p:nvSpPr>
        <p:spPr>
          <a:xfrm>
            <a:off x="1468877" y="1692214"/>
            <a:ext cx="9581744" cy="304698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US" altLang="zh-CN" sz="3200" b="1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lvl="0">
              <a:defRPr/>
            </a:pPr>
            <a:endParaRPr lang="en-US" altLang="zh-CN" sz="3200" b="1">
              <a:solidFill>
                <a:prstClr val="black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lvl="0">
              <a:defRPr/>
            </a:pPr>
            <a:endParaRPr lang="en-US" altLang="zh-CN" sz="3200" b="1" smtClean="0">
              <a:solidFill>
                <a:prstClr val="black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lvl="0">
              <a:defRPr/>
            </a:pPr>
            <a:endParaRPr lang="en-US" altLang="zh-CN" sz="3200" b="1">
              <a:solidFill>
                <a:prstClr val="black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lvl="0">
              <a:defRPr/>
            </a:pPr>
            <a:endParaRPr lang="en-US" altLang="zh-CN" sz="3200" b="1" smtClean="0">
              <a:solidFill>
                <a:prstClr val="black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lvl="0">
              <a:defRPr/>
            </a:pPr>
            <a:endParaRPr lang="en-US" altLang="zh-CN" sz="3200" b="1">
              <a:solidFill>
                <a:prstClr val="black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6" name="矩形 5" title=""/>
          <p:cNvSpPr/>
          <p:nvPr/>
        </p:nvSpPr>
        <p:spPr>
          <a:xfrm>
            <a:off x="1146413" y="571634"/>
            <a:ext cx="10330775" cy="718350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  <a:defRPr/>
            </a:pPr>
            <a:r>
              <a:rPr lang="en-US" altLang="zh-CN" sz="3200" b="1">
                <a:solidFill>
                  <a:prstClr val="black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1.This isn’t my bike. </a:t>
            </a:r>
            <a:r>
              <a:rPr lang="en-US" altLang="zh-CN" sz="3200" b="1" u="sng">
                <a:solidFill>
                  <a:prstClr val="black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</a:t>
            </a:r>
            <a:r>
              <a:rPr lang="en-US" altLang="zh-CN" sz="3200" b="1">
                <a:solidFill>
                  <a:prstClr val="black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(my) is new.</a:t>
            </a:r>
            <a:endParaRPr lang="en-US" altLang="zh-CN" sz="3200" b="1">
              <a:solidFill>
                <a:prstClr val="black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lvl="0">
              <a:lnSpc>
                <a:spcPct val="150000"/>
              </a:lnSpc>
              <a:defRPr/>
            </a:pPr>
            <a:r>
              <a:rPr lang="en-US" altLang="zh-CN" sz="3200" b="1">
                <a:solidFill>
                  <a:prstClr val="black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2.Jim often helps </a:t>
            </a:r>
            <a:r>
              <a:rPr lang="en-US" altLang="zh-CN" sz="3200" b="1" u="sng">
                <a:solidFill>
                  <a:prstClr val="black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  </a:t>
            </a:r>
            <a:r>
              <a:rPr lang="en-US" altLang="zh-CN" sz="3200" b="1">
                <a:solidFill>
                  <a:prstClr val="black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(they) when he is free. </a:t>
            </a:r>
            <a:endParaRPr lang="en-US" altLang="zh-CN" sz="3200" b="1">
              <a:solidFill>
                <a:prstClr val="black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lvl="0">
              <a:lnSpc>
                <a:spcPct val="150000"/>
              </a:lnSpc>
              <a:defRPr/>
            </a:pPr>
            <a:r>
              <a:rPr lang="en-US" altLang="zh-CN" sz="3200" b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3.We enjoyed</a:t>
            </a:r>
            <a:r>
              <a:rPr lang="en-US" altLang="zh-CN" sz="3200" b="1" u="sng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             </a:t>
            </a:r>
            <a:r>
              <a:rPr lang="en-US" altLang="zh-CN" sz="3200" b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(we) yesterday</a:t>
            </a:r>
            <a:r>
              <a:rPr lang="en-US" altLang="zh-CN" sz="3200" b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  <a:endParaRPr lang="en-US" altLang="zh-CN" sz="3200" b="1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50000"/>
              </a:lnSpc>
              <a:defRPr/>
            </a:pPr>
            <a:r>
              <a:rPr lang="en-US" altLang="zh-CN" sz="3200" b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en-US" altLang="zh-CN" sz="3200" b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I am hungry now because I had______ (something) this morning.</a:t>
            </a:r>
            <a:endParaRPr lang="en-US" altLang="zh-CN" sz="3200" b="1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zh-CN" sz="3200" b="1" noProof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en-US" altLang="zh-CN" sz="3200" b="1" noProof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zh-CN" altLang="en-US" sz="3200" b="1" noProof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He found </a:t>
            </a:r>
            <a:r>
              <a:rPr lang="en-US" altLang="zh-CN" sz="3200" b="1" noProof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_____</a:t>
            </a:r>
            <a:r>
              <a:rPr lang="zh-CN" altLang="en-US" sz="3200" b="1" noProof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use</a:t>
            </a:r>
            <a:r>
              <a:rPr lang="en-US" altLang="zh-CN" sz="3200" b="1" noProof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ful</a:t>
            </a:r>
            <a:r>
              <a:rPr lang="zh-CN" altLang="en-US" sz="3200" b="1" noProof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altLang="zh-CN" sz="3200" b="1" noProof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to watch English movies</a:t>
            </a:r>
            <a:r>
              <a:rPr lang="zh-CN" altLang="en-US" sz="3200" b="1" noProof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  <a:endParaRPr lang="en-US" altLang="zh-CN" sz="3200" b="1" noProof="1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zh-CN" sz="3200" b="1" noProof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6. He is old enough to dress______ .</a:t>
            </a:r>
            <a:r>
              <a:rPr lang="zh-CN" altLang="en-US" sz="3200" b="1" noProof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endParaRPr lang="zh-CN" altLang="en-US" sz="3200" b="1" noProof="1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50000"/>
              </a:lnSpc>
              <a:defRPr/>
            </a:pPr>
            <a:endParaRPr lang="en-US" altLang="zh-CN" sz="3200" b="1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50000"/>
              </a:lnSpc>
              <a:defRPr/>
            </a:pPr>
            <a:endParaRPr lang="en-US" altLang="zh-CN" sz="3200" b="1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50000"/>
              </a:lnSpc>
              <a:defRPr/>
            </a:pPr>
            <a:endParaRPr lang="en-US" altLang="zh-CN" sz="3200" b="1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 title=""/>
          <p:cNvSpPr txBox="1"/>
          <p:nvPr/>
        </p:nvSpPr>
        <p:spPr>
          <a:xfrm>
            <a:off x="4959257" y="1455003"/>
            <a:ext cx="11641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them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Box 10" title=""/>
          <p:cNvSpPr txBox="1"/>
          <p:nvPr/>
        </p:nvSpPr>
        <p:spPr>
          <a:xfrm>
            <a:off x="4015088" y="2196508"/>
            <a:ext cx="20970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ourselves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Box 11" title=""/>
          <p:cNvSpPr txBox="1"/>
          <p:nvPr/>
        </p:nvSpPr>
        <p:spPr>
          <a:xfrm>
            <a:off x="5615798" y="751225"/>
            <a:ext cx="1117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Mine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Box 12" title=""/>
          <p:cNvSpPr txBox="1"/>
          <p:nvPr/>
        </p:nvSpPr>
        <p:spPr>
          <a:xfrm>
            <a:off x="7712451" y="2954098"/>
            <a:ext cx="16850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nothing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Box 13" title=""/>
          <p:cNvSpPr txBox="1"/>
          <p:nvPr/>
        </p:nvSpPr>
        <p:spPr>
          <a:xfrm>
            <a:off x="3844973" y="4317709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it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Box 14" title=""/>
          <p:cNvSpPr txBox="1"/>
          <p:nvPr/>
        </p:nvSpPr>
        <p:spPr>
          <a:xfrm>
            <a:off x="6517074" y="4920234"/>
            <a:ext cx="17011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solidFill>
                  <a:srgbClr val="FF0000"/>
                </a:solidFill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zh-CN" sz="3200" b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himself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Box 4" title=""/>
          <p:cNvSpPr txBox="1"/>
          <p:nvPr/>
        </p:nvSpPr>
        <p:spPr>
          <a:xfrm>
            <a:off x="433138" y="5363507"/>
            <a:ext cx="10905422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noProof="1" smtClean="0">
                <a:solidFill>
                  <a:srgbClr val="FF0000"/>
                </a:solidFill>
                <a:latin typeface="华文琥珀" panose="02010800040101010101" pitchFamily="2" charset="-122"/>
                <a:ea typeface="华文琥珀" panose="02010800040101010101" pitchFamily="2" charset="-122"/>
                <a:cs typeface="+mn-ea"/>
                <a:sym typeface="+mn-ea"/>
              </a:rPr>
              <a:t>解题技巧：</a:t>
            </a:r>
            <a:r>
              <a:rPr lang="en-US" altLang="zh-CN" sz="2800" b="1" smtClean="0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A.</a:t>
            </a:r>
            <a:r>
              <a:rPr lang="zh-CN" altLang="zh-CN" sz="2800" b="1" smtClean="0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要看句中缺什么成分</a:t>
            </a:r>
            <a:r>
              <a:rPr lang="en-US" altLang="zh-CN" sz="2800" b="1" smtClean="0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,</a:t>
            </a:r>
            <a:r>
              <a:rPr lang="zh-CN" altLang="en-US" sz="2800" b="1" smtClean="0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人称代词则要选择合适的格。</a:t>
            </a:r>
            <a:r>
              <a:rPr lang="en-US" altLang="zh-CN" sz="2800" b="1" smtClean="0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                      B.</a:t>
            </a:r>
            <a:r>
              <a:rPr lang="zh-CN" altLang="zh-CN" sz="2800" b="1" smtClean="0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固定搭配。</a:t>
            </a:r>
            <a:endParaRPr lang="zh-CN" altLang="zh-CN" sz="2800" b="1" smtClean="0">
              <a:ln w="22225">
                <a:solidFill>
                  <a:srgbClr val="333399"/>
                </a:solidFill>
                <a:prstDash val="solid"/>
              </a:ln>
              <a:solidFill>
                <a:srgbClr val="333399">
                  <a:lumMod val="40000"/>
                  <a:lumOff val="60000"/>
                </a:srgbClr>
              </a:solidFill>
              <a:latin typeface="Arial" pitchFamily="34" charset="0"/>
              <a:ea typeface="宋体" panose="02010600030101010101" pitchFamily="2" charset="-122"/>
              <a:cs typeface="+mn-ea"/>
            </a:endParaRPr>
          </a:p>
          <a:p>
            <a:endParaRPr lang="zh-CN" altLang="zh-CN"/>
          </a:p>
        </p:txBody>
      </p:sp>
      <p:sp>
        <p:nvSpPr>
          <p:cNvPr id="19" name="矩形 18" title=""/>
          <p:cNvSpPr/>
          <p:nvPr/>
        </p:nvSpPr>
        <p:spPr>
          <a:xfrm>
            <a:off x="3220975" y="-858"/>
            <a:ext cx="47896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cap="none" spc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Pronoun  (</a:t>
            </a:r>
            <a:r>
              <a:rPr lang="zh-CN" altLang="zh-CN" sz="5400" b="1" cap="none" spc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代词</a:t>
            </a:r>
            <a:r>
              <a:rPr lang="en-US" altLang="zh-CN" sz="5400" b="1" cap="none" spc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)</a:t>
            </a:r>
            <a:endParaRPr lang="zh-CN" altLang="en-US" sz="5400" b="1" cap="none" spc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6" grpId="0"/>
      <p:bldP spid="10" grpId="0"/>
      <p:bldP spid="9" grpId="0"/>
      <p:bldP spid="8" grpId="0"/>
      <p:bldP spid="7" grpId="0"/>
      <p:bldP spid="4" grpId="0"/>
      <p:bldP spid="11" grpId="0"/>
      <p:bldP spid="12" grpId="0"/>
      <p:bldP spid="13" grpId="0"/>
      <p:bldP spid="14" grpId="0"/>
      <p:bldP spid="15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" name="图片 25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918"/>
            <a:ext cx="12192000" cy="6855216"/>
          </a:xfrm>
          <a:prstGeom prst="rect">
            <a:avLst/>
          </a:prstGeom>
        </p:spPr>
      </p:pic>
      <p:grpSp>
        <p:nvGrpSpPr>
          <p:cNvPr id="2" name="组合 1" title=""/>
          <p:cNvGrpSpPr/>
          <p:nvPr/>
        </p:nvGrpSpPr>
        <p:grpSpPr>
          <a:xfrm>
            <a:off x="1861387" y="1852632"/>
            <a:ext cx="2399528" cy="2402223"/>
            <a:chOff x="1903413" y="1601788"/>
            <a:chExt cx="1949450" cy="1951038"/>
          </a:xfrm>
        </p:grpSpPr>
        <p:sp>
          <p:nvSpPr>
            <p:cNvPr id="3" name="Oval 6"/>
            <p:cNvSpPr>
              <a:spLocks noChangeArrowheads="1"/>
            </p:cNvSpPr>
            <p:nvPr/>
          </p:nvSpPr>
          <p:spPr bwMode="auto">
            <a:xfrm>
              <a:off x="1911350" y="1611313"/>
              <a:ext cx="1931987" cy="1931988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4" name="Oval 7"/>
            <p:cNvSpPr>
              <a:spLocks noChangeArrowheads="1"/>
            </p:cNvSpPr>
            <p:nvPr/>
          </p:nvSpPr>
          <p:spPr bwMode="auto">
            <a:xfrm>
              <a:off x="2730500" y="2430463"/>
              <a:ext cx="295275" cy="295275"/>
            </a:xfrm>
            <a:prstGeom prst="ellipse">
              <a:avLst/>
            </a:prstGeom>
            <a:solidFill>
              <a:srgbClr val="8BCCD5"/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5" name="Freeform 8"/>
            <p:cNvSpPr>
              <a:spLocks noEditPoints="1"/>
            </p:cNvSpPr>
            <p:nvPr/>
          </p:nvSpPr>
          <p:spPr bwMode="auto">
            <a:xfrm>
              <a:off x="1903413" y="1601788"/>
              <a:ext cx="1949450" cy="1951038"/>
            </a:xfrm>
            <a:custGeom>
              <a:gdLst>
                <a:gd name="T0" fmla="*/ 660 w 1320"/>
                <a:gd name="T1" fmla="*/ 0 h 1320"/>
                <a:gd name="T2" fmla="*/ 0 w 1320"/>
                <a:gd name="T3" fmla="*/ 660 h 1320"/>
                <a:gd name="T4" fmla="*/ 660 w 1320"/>
                <a:gd name="T5" fmla="*/ 1320 h 1320"/>
                <a:gd name="T6" fmla="*/ 1320 w 1320"/>
                <a:gd name="T7" fmla="*/ 660 h 1320"/>
                <a:gd name="T8" fmla="*/ 660 w 1320"/>
                <a:gd name="T9" fmla="*/ 0 h 1320"/>
                <a:gd name="T10" fmla="*/ 660 w 1320"/>
                <a:gd name="T11" fmla="*/ 1224 h 1320"/>
                <a:gd name="T12" fmla="*/ 96 w 1320"/>
                <a:gd name="T13" fmla="*/ 660 h 1320"/>
                <a:gd name="T14" fmla="*/ 660 w 1320"/>
                <a:gd name="T15" fmla="*/ 96 h 1320"/>
                <a:gd name="T16" fmla="*/ 1224 w 1320"/>
                <a:gd name="T17" fmla="*/ 660 h 1320"/>
                <a:gd name="T18" fmla="*/ 660 w 1320"/>
                <a:gd name="T19" fmla="*/ 1224 h 13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20" h="1320">
                  <a:moveTo>
                    <a:pt x="660" y="0"/>
                  </a:moveTo>
                  <a:cubicBezTo>
                    <a:pt x="295" y="0"/>
                    <a:pt x="0" y="296"/>
                    <a:pt x="0" y="660"/>
                  </a:cubicBezTo>
                  <a:cubicBezTo>
                    <a:pt x="0" y="1025"/>
                    <a:pt x="295" y="1320"/>
                    <a:pt x="660" y="1320"/>
                  </a:cubicBezTo>
                  <a:cubicBezTo>
                    <a:pt x="1025" y="1320"/>
                    <a:pt x="1320" y="1025"/>
                    <a:pt x="1320" y="660"/>
                  </a:cubicBezTo>
                  <a:cubicBezTo>
                    <a:pt x="1320" y="296"/>
                    <a:pt x="1025" y="0"/>
                    <a:pt x="660" y="0"/>
                  </a:cubicBezTo>
                  <a:close/>
                  <a:moveTo>
                    <a:pt x="660" y="1224"/>
                  </a:moveTo>
                  <a:cubicBezTo>
                    <a:pt x="349" y="1224"/>
                    <a:pt x="96" y="972"/>
                    <a:pt x="96" y="660"/>
                  </a:cubicBezTo>
                  <a:cubicBezTo>
                    <a:pt x="96" y="349"/>
                    <a:pt x="349" y="96"/>
                    <a:pt x="660" y="96"/>
                  </a:cubicBezTo>
                  <a:cubicBezTo>
                    <a:pt x="971" y="96"/>
                    <a:pt x="1224" y="349"/>
                    <a:pt x="1224" y="660"/>
                  </a:cubicBezTo>
                  <a:cubicBezTo>
                    <a:pt x="1224" y="972"/>
                    <a:pt x="971" y="1224"/>
                    <a:pt x="660" y="1224"/>
                  </a:cubicBezTo>
                  <a:close/>
                </a:path>
              </a:pathLst>
            </a:custGeom>
            <a:solidFill>
              <a:srgbClr val="8BCCD5"/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6" name="Freeform 9"/>
            <p:cNvSpPr>
              <a:spLocks noEditPoints="1"/>
            </p:cNvSpPr>
            <p:nvPr/>
          </p:nvSpPr>
          <p:spPr bwMode="auto">
            <a:xfrm>
              <a:off x="2181225" y="1882776"/>
              <a:ext cx="1392237" cy="1390650"/>
            </a:xfrm>
            <a:custGeom>
              <a:gdLst>
                <a:gd name="T0" fmla="*/ 471 w 942"/>
                <a:gd name="T1" fmla="*/ 0 h 941"/>
                <a:gd name="T2" fmla="*/ 0 w 942"/>
                <a:gd name="T3" fmla="*/ 470 h 941"/>
                <a:gd name="T4" fmla="*/ 471 w 942"/>
                <a:gd name="T5" fmla="*/ 941 h 941"/>
                <a:gd name="T6" fmla="*/ 942 w 942"/>
                <a:gd name="T7" fmla="*/ 470 h 941"/>
                <a:gd name="T8" fmla="*/ 471 w 942"/>
                <a:gd name="T9" fmla="*/ 0 h 941"/>
                <a:gd name="T10" fmla="*/ 471 w 942"/>
                <a:gd name="T11" fmla="*/ 854 h 941"/>
                <a:gd name="T12" fmla="*/ 87 w 942"/>
                <a:gd name="T13" fmla="*/ 470 h 941"/>
                <a:gd name="T14" fmla="*/ 471 w 942"/>
                <a:gd name="T15" fmla="*/ 86 h 941"/>
                <a:gd name="T16" fmla="*/ 855 w 942"/>
                <a:gd name="T17" fmla="*/ 470 h 941"/>
                <a:gd name="T18" fmla="*/ 471 w 942"/>
                <a:gd name="T19" fmla="*/ 854 h 9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42" h="941">
                  <a:moveTo>
                    <a:pt x="471" y="0"/>
                  </a:moveTo>
                  <a:cubicBezTo>
                    <a:pt x="211" y="0"/>
                    <a:pt x="0" y="210"/>
                    <a:pt x="0" y="470"/>
                  </a:cubicBezTo>
                  <a:cubicBezTo>
                    <a:pt x="0" y="730"/>
                    <a:pt x="211" y="941"/>
                    <a:pt x="471" y="941"/>
                  </a:cubicBezTo>
                  <a:cubicBezTo>
                    <a:pt x="731" y="941"/>
                    <a:pt x="942" y="730"/>
                    <a:pt x="942" y="470"/>
                  </a:cubicBezTo>
                  <a:cubicBezTo>
                    <a:pt x="942" y="210"/>
                    <a:pt x="731" y="0"/>
                    <a:pt x="471" y="0"/>
                  </a:cubicBezTo>
                  <a:close/>
                  <a:moveTo>
                    <a:pt x="471" y="854"/>
                  </a:moveTo>
                  <a:cubicBezTo>
                    <a:pt x="259" y="854"/>
                    <a:pt x="87" y="682"/>
                    <a:pt x="87" y="470"/>
                  </a:cubicBezTo>
                  <a:cubicBezTo>
                    <a:pt x="87" y="258"/>
                    <a:pt x="259" y="86"/>
                    <a:pt x="471" y="86"/>
                  </a:cubicBezTo>
                  <a:cubicBezTo>
                    <a:pt x="683" y="86"/>
                    <a:pt x="855" y="258"/>
                    <a:pt x="855" y="470"/>
                  </a:cubicBezTo>
                  <a:cubicBezTo>
                    <a:pt x="855" y="682"/>
                    <a:pt x="683" y="854"/>
                    <a:pt x="471" y="854"/>
                  </a:cubicBezTo>
                  <a:close/>
                </a:path>
              </a:pathLst>
            </a:custGeom>
            <a:solidFill>
              <a:srgbClr val="8BCCD5"/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7" name="Freeform 10"/>
            <p:cNvSpPr>
              <a:spLocks noEditPoints="1"/>
            </p:cNvSpPr>
            <p:nvPr/>
          </p:nvSpPr>
          <p:spPr bwMode="auto">
            <a:xfrm>
              <a:off x="2468563" y="2168526"/>
              <a:ext cx="819150" cy="819150"/>
            </a:xfrm>
            <a:custGeom>
              <a:gdLst>
                <a:gd name="T0" fmla="*/ 277 w 554"/>
                <a:gd name="T1" fmla="*/ 0 h 555"/>
                <a:gd name="T2" fmla="*/ 0 w 554"/>
                <a:gd name="T3" fmla="*/ 277 h 555"/>
                <a:gd name="T4" fmla="*/ 277 w 554"/>
                <a:gd name="T5" fmla="*/ 555 h 555"/>
                <a:gd name="T6" fmla="*/ 554 w 554"/>
                <a:gd name="T7" fmla="*/ 277 h 555"/>
                <a:gd name="T8" fmla="*/ 277 w 554"/>
                <a:gd name="T9" fmla="*/ 0 h 555"/>
                <a:gd name="T10" fmla="*/ 277 w 554"/>
                <a:gd name="T11" fmla="*/ 464 h 555"/>
                <a:gd name="T12" fmla="*/ 90 w 554"/>
                <a:gd name="T13" fmla="*/ 277 h 555"/>
                <a:gd name="T14" fmla="*/ 277 w 554"/>
                <a:gd name="T15" fmla="*/ 91 h 555"/>
                <a:gd name="T16" fmla="*/ 464 w 554"/>
                <a:gd name="T17" fmla="*/ 277 h 555"/>
                <a:gd name="T18" fmla="*/ 277 w 554"/>
                <a:gd name="T19" fmla="*/ 464 h 55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54" h="555">
                  <a:moveTo>
                    <a:pt x="277" y="0"/>
                  </a:moveTo>
                  <a:cubicBezTo>
                    <a:pt x="124" y="0"/>
                    <a:pt x="0" y="124"/>
                    <a:pt x="0" y="277"/>
                  </a:cubicBezTo>
                  <a:cubicBezTo>
                    <a:pt x="0" y="430"/>
                    <a:pt x="124" y="555"/>
                    <a:pt x="277" y="555"/>
                  </a:cubicBezTo>
                  <a:cubicBezTo>
                    <a:pt x="430" y="555"/>
                    <a:pt x="554" y="430"/>
                    <a:pt x="554" y="277"/>
                  </a:cubicBezTo>
                  <a:cubicBezTo>
                    <a:pt x="554" y="124"/>
                    <a:pt x="430" y="0"/>
                    <a:pt x="277" y="0"/>
                  </a:cubicBezTo>
                  <a:close/>
                  <a:moveTo>
                    <a:pt x="277" y="464"/>
                  </a:moveTo>
                  <a:cubicBezTo>
                    <a:pt x="174" y="464"/>
                    <a:pt x="90" y="380"/>
                    <a:pt x="90" y="277"/>
                  </a:cubicBezTo>
                  <a:cubicBezTo>
                    <a:pt x="90" y="174"/>
                    <a:pt x="174" y="91"/>
                    <a:pt x="277" y="91"/>
                  </a:cubicBezTo>
                  <a:cubicBezTo>
                    <a:pt x="380" y="91"/>
                    <a:pt x="464" y="174"/>
                    <a:pt x="464" y="277"/>
                  </a:cubicBezTo>
                  <a:cubicBezTo>
                    <a:pt x="464" y="380"/>
                    <a:pt x="380" y="464"/>
                    <a:pt x="277" y="464"/>
                  </a:cubicBezTo>
                  <a:close/>
                </a:path>
              </a:pathLst>
            </a:custGeom>
            <a:solidFill>
              <a:srgbClr val="8BCCD5"/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8" name="组合 7" title=""/>
          <p:cNvGrpSpPr/>
          <p:nvPr/>
        </p:nvGrpSpPr>
        <p:grpSpPr>
          <a:xfrm>
            <a:off x="1107139" y="1385837"/>
            <a:ext cx="1690220" cy="1428824"/>
            <a:chOff x="1508126" y="1417638"/>
            <a:chExt cx="1373187" cy="1160463"/>
          </a:xfrm>
        </p:grpSpPr>
        <p:sp>
          <p:nvSpPr>
            <p:cNvPr id="9" name="Freeform 11"/>
            <p:cNvSpPr/>
            <p:nvPr/>
          </p:nvSpPr>
          <p:spPr bwMode="auto">
            <a:xfrm>
              <a:off x="1508126" y="1636713"/>
              <a:ext cx="444500" cy="239713"/>
            </a:xfrm>
            <a:custGeom>
              <a:gdLst>
                <a:gd name="T0" fmla="*/ 280 w 280"/>
                <a:gd name="T1" fmla="*/ 117 h 151"/>
                <a:gd name="T2" fmla="*/ 146 w 280"/>
                <a:gd name="T3" fmla="*/ 151 h 151"/>
                <a:gd name="T4" fmla="*/ 0 w 280"/>
                <a:gd name="T5" fmla="*/ 33 h 151"/>
                <a:gd name="T6" fmla="*/ 134 w 280"/>
                <a:gd name="T7" fmla="*/ 0 h 151"/>
                <a:gd name="T8" fmla="*/ 280 w 280"/>
                <a:gd name="T9" fmla="*/ 117 h 1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0" h="151">
                  <a:moveTo>
                    <a:pt x="280" y="117"/>
                  </a:moveTo>
                  <a:lnTo>
                    <a:pt x="146" y="151"/>
                  </a:lnTo>
                  <a:lnTo>
                    <a:pt x="0" y="33"/>
                  </a:lnTo>
                  <a:lnTo>
                    <a:pt x="134" y="0"/>
                  </a:lnTo>
                  <a:lnTo>
                    <a:pt x="280" y="117"/>
                  </a:lnTo>
                  <a:close/>
                </a:path>
              </a:pathLst>
            </a:custGeom>
            <a:solidFill>
              <a:srgbClr val="8BCCD5"/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10" name="Freeform 12"/>
            <p:cNvSpPr/>
            <p:nvPr/>
          </p:nvSpPr>
          <p:spPr bwMode="auto">
            <a:xfrm>
              <a:off x="1720850" y="1417638"/>
              <a:ext cx="238125" cy="404813"/>
            </a:xfrm>
            <a:custGeom>
              <a:gdLst>
                <a:gd name="T0" fmla="*/ 146 w 150"/>
                <a:gd name="T1" fmla="*/ 255 h 255"/>
                <a:gd name="T2" fmla="*/ 150 w 150"/>
                <a:gd name="T3" fmla="*/ 117 h 255"/>
                <a:gd name="T4" fmla="*/ 4 w 150"/>
                <a:gd name="T5" fmla="*/ 0 h 255"/>
                <a:gd name="T6" fmla="*/ 0 w 150"/>
                <a:gd name="T7" fmla="*/ 138 h 255"/>
                <a:gd name="T8" fmla="*/ 146 w 150"/>
                <a:gd name="T9" fmla="*/ 255 h 25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0" h="255">
                  <a:moveTo>
                    <a:pt x="146" y="255"/>
                  </a:moveTo>
                  <a:lnTo>
                    <a:pt x="150" y="117"/>
                  </a:lnTo>
                  <a:lnTo>
                    <a:pt x="4" y="0"/>
                  </a:lnTo>
                  <a:lnTo>
                    <a:pt x="0" y="138"/>
                  </a:lnTo>
                  <a:lnTo>
                    <a:pt x="146" y="25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11" name="Freeform 13"/>
            <p:cNvSpPr/>
            <p:nvPr/>
          </p:nvSpPr>
          <p:spPr bwMode="auto">
            <a:xfrm>
              <a:off x="1660525" y="1577976"/>
              <a:ext cx="1174750" cy="965200"/>
            </a:xfrm>
            <a:custGeom>
              <a:gdLst>
                <a:gd name="T0" fmla="*/ 772 w 795"/>
                <a:gd name="T1" fmla="*/ 654 h 654"/>
                <a:gd name="T2" fmla="*/ 759 w 795"/>
                <a:gd name="T3" fmla="*/ 649 h 654"/>
                <a:gd name="T4" fmla="*/ 10 w 795"/>
                <a:gd name="T5" fmla="*/ 39 h 654"/>
                <a:gd name="T6" fmla="*/ 7 w 795"/>
                <a:gd name="T7" fmla="*/ 10 h 654"/>
                <a:gd name="T8" fmla="*/ 36 w 795"/>
                <a:gd name="T9" fmla="*/ 8 h 654"/>
                <a:gd name="T10" fmla="*/ 785 w 795"/>
                <a:gd name="T11" fmla="*/ 618 h 654"/>
                <a:gd name="T12" fmla="*/ 788 w 795"/>
                <a:gd name="T13" fmla="*/ 646 h 654"/>
                <a:gd name="T14" fmla="*/ 772 w 795"/>
                <a:gd name="T15" fmla="*/ 654 h 65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5" h="654">
                  <a:moveTo>
                    <a:pt x="772" y="654"/>
                  </a:moveTo>
                  <a:cubicBezTo>
                    <a:pt x="768" y="654"/>
                    <a:pt x="763" y="652"/>
                    <a:pt x="759" y="64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" y="32"/>
                    <a:pt x="0" y="19"/>
                    <a:pt x="7" y="10"/>
                  </a:cubicBezTo>
                  <a:cubicBezTo>
                    <a:pt x="14" y="2"/>
                    <a:pt x="27" y="0"/>
                    <a:pt x="36" y="8"/>
                  </a:cubicBezTo>
                  <a:cubicBezTo>
                    <a:pt x="785" y="618"/>
                    <a:pt x="785" y="618"/>
                    <a:pt x="785" y="618"/>
                  </a:cubicBezTo>
                  <a:cubicBezTo>
                    <a:pt x="794" y="625"/>
                    <a:pt x="795" y="638"/>
                    <a:pt x="788" y="646"/>
                  </a:cubicBezTo>
                  <a:cubicBezTo>
                    <a:pt x="784" y="651"/>
                    <a:pt x="778" y="654"/>
                    <a:pt x="772" y="654"/>
                  </a:cubicBez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12" name="Freeform 14"/>
            <p:cNvSpPr/>
            <p:nvPr/>
          </p:nvSpPr>
          <p:spPr bwMode="auto">
            <a:xfrm>
              <a:off x="2600325" y="2459038"/>
              <a:ext cx="280987" cy="119063"/>
            </a:xfrm>
            <a:custGeom>
              <a:gdLst>
                <a:gd name="T0" fmla="*/ 0 w 177"/>
                <a:gd name="T1" fmla="*/ 12 h 75"/>
                <a:gd name="T2" fmla="*/ 177 w 177"/>
                <a:gd name="T3" fmla="*/ 75 h 75"/>
                <a:gd name="T4" fmla="*/ 85 w 177"/>
                <a:gd name="T5" fmla="*/ 0 h 75"/>
                <a:gd name="T6" fmla="*/ 0 w 177"/>
                <a:gd name="T7" fmla="*/ 12 h 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77" h="75">
                  <a:moveTo>
                    <a:pt x="0" y="12"/>
                  </a:moveTo>
                  <a:lnTo>
                    <a:pt x="177" y="75"/>
                  </a:lnTo>
                  <a:lnTo>
                    <a:pt x="85" y="0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13" name="Freeform 15"/>
            <p:cNvSpPr/>
            <p:nvPr/>
          </p:nvSpPr>
          <p:spPr bwMode="auto">
            <a:xfrm>
              <a:off x="2725738" y="2324101"/>
              <a:ext cx="155575" cy="254000"/>
            </a:xfrm>
            <a:custGeom>
              <a:gdLst>
                <a:gd name="T0" fmla="*/ 6 w 98"/>
                <a:gd name="T1" fmla="*/ 85 h 160"/>
                <a:gd name="T2" fmla="*/ 98 w 98"/>
                <a:gd name="T3" fmla="*/ 160 h 160"/>
                <a:gd name="T4" fmla="*/ 0 w 98"/>
                <a:gd name="T5" fmla="*/ 0 h 160"/>
                <a:gd name="T6" fmla="*/ 6 w 98"/>
                <a:gd name="T7" fmla="*/ 85 h 1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" h="160">
                  <a:moveTo>
                    <a:pt x="6" y="85"/>
                  </a:moveTo>
                  <a:lnTo>
                    <a:pt x="98" y="160"/>
                  </a:lnTo>
                  <a:lnTo>
                    <a:pt x="0" y="0"/>
                  </a:lnTo>
                  <a:lnTo>
                    <a:pt x="6" y="85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14" name="组合 13" title=""/>
          <p:cNvGrpSpPr/>
          <p:nvPr/>
        </p:nvGrpSpPr>
        <p:grpSpPr>
          <a:xfrm>
            <a:off x="5651772" y="615696"/>
            <a:ext cx="5904692" cy="664494"/>
            <a:chOff x="6004114" y="2150980"/>
            <a:chExt cx="4142301" cy="286677"/>
          </a:xfrm>
        </p:grpSpPr>
        <p:sp>
          <p:nvSpPr>
            <p:cNvPr id="15" name="椭圆 14"/>
            <p:cNvSpPr/>
            <p:nvPr/>
          </p:nvSpPr>
          <p:spPr>
            <a:xfrm>
              <a:off x="6004114" y="2150980"/>
              <a:ext cx="774940" cy="28667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3200">
                <a:solidFill>
                  <a:srgbClr val="99BAC1"/>
                </a:solidFill>
                <a:cs typeface="+mn-ea"/>
                <a:sym typeface="+mn-lt"/>
              </a:endParaRPr>
            </a:p>
          </p:txBody>
        </p:sp>
        <p:sp>
          <p:nvSpPr>
            <p:cNvPr id="16" name="矩形 15"/>
            <p:cNvSpPr/>
            <p:nvPr/>
          </p:nvSpPr>
          <p:spPr>
            <a:xfrm>
              <a:off x="6779054" y="2150980"/>
              <a:ext cx="3367361" cy="19552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105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400" b="1" noProof="1" smtClean="0">
                  <a:solidFill>
                    <a:srgbClr val="CC0099"/>
                  </a:solidFill>
                  <a:latin typeface="Arial" pitchFamily="34" charset="0"/>
                  <a:cs typeface="+mn-ea"/>
                </a:rPr>
                <a:t>各种人称代词，不定代词等</a:t>
              </a:r>
              <a:endParaRPr lang="en-US" altLang="zh-CN" sz="2400" b="1" noProof="1">
                <a:solidFill>
                  <a:srgbClr val="CC0099"/>
                </a:solidFill>
                <a:latin typeface="Arial" pitchFamily="34" charset="0"/>
                <a:cs typeface="+mn-ea"/>
              </a:endParaRPr>
            </a:p>
          </p:txBody>
        </p:sp>
      </p:grpSp>
      <p:grpSp>
        <p:nvGrpSpPr>
          <p:cNvPr id="17" name="组合 16" title=""/>
          <p:cNvGrpSpPr/>
          <p:nvPr/>
        </p:nvGrpSpPr>
        <p:grpSpPr>
          <a:xfrm>
            <a:off x="2605866" y="1280191"/>
            <a:ext cx="9015118" cy="4680284"/>
            <a:chOff x="4730293" y="2449318"/>
            <a:chExt cx="6588848" cy="6051827"/>
          </a:xfrm>
        </p:grpSpPr>
        <p:sp>
          <p:nvSpPr>
            <p:cNvPr id="18" name="椭圆 17"/>
            <p:cNvSpPr/>
            <p:nvPr/>
          </p:nvSpPr>
          <p:spPr>
            <a:xfrm>
              <a:off x="5857744" y="2449318"/>
              <a:ext cx="902634" cy="1035998"/>
            </a:xfrm>
            <a:prstGeom prst="ellipse">
              <a:avLst/>
            </a:prstGeom>
            <a:solidFill>
              <a:srgbClr val="8BCCD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 smtClean="0">
                  <a:ln w="22225">
                    <a:solidFill>
                      <a:srgbClr val="333399"/>
                    </a:solidFill>
                    <a:prstDash val="solid"/>
                  </a:ln>
                  <a:solidFill>
                    <a:srgbClr val="333399">
                      <a:lumMod val="40000"/>
                      <a:lumOff val="60000"/>
                    </a:srgbClr>
                  </a:solidFill>
                  <a:latin typeface="Arial" pitchFamily="34" charset="0"/>
                  <a:cs typeface="+mn-ea"/>
                  <a:sym typeface="+mn-lt"/>
                </a:rPr>
                <a:t>名词</a:t>
              </a:r>
              <a:endParaRPr lang="zh-CN" altLang="en-US" sz="3200" b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cs typeface="+mn-ea"/>
                <a:sym typeface="+mn-lt"/>
              </a:endParaRPr>
            </a:p>
          </p:txBody>
        </p:sp>
        <p:sp>
          <p:nvSpPr>
            <p:cNvPr id="19" name="矩形 18"/>
            <p:cNvSpPr/>
            <p:nvPr/>
          </p:nvSpPr>
          <p:spPr>
            <a:xfrm>
              <a:off x="6978526" y="2854214"/>
              <a:ext cx="4340615" cy="60426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105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400" b="1" noProof="1" smtClean="0">
                  <a:solidFill>
                    <a:srgbClr val="000000"/>
                  </a:solidFill>
                  <a:latin typeface="Arial" pitchFamily="34" charset="0"/>
                  <a:cs typeface="+mn-ea"/>
                </a:rPr>
                <a:t>可数</a:t>
              </a:r>
              <a:r>
                <a:rPr lang="zh-CN" altLang="en-US" sz="2400" b="1" noProof="1">
                  <a:solidFill>
                    <a:srgbClr val="000000"/>
                  </a:solidFill>
                  <a:latin typeface="Arial" pitchFamily="34" charset="0"/>
                  <a:cs typeface="+mn-ea"/>
                </a:rPr>
                <a:t>、</a:t>
              </a:r>
              <a:r>
                <a:rPr lang="zh-CN" altLang="en-US" sz="2400" b="1" noProof="1" smtClean="0">
                  <a:solidFill>
                    <a:srgbClr val="000000"/>
                  </a:solidFill>
                  <a:latin typeface="Arial" pitchFamily="34" charset="0"/>
                  <a:cs typeface="+mn-ea"/>
                </a:rPr>
                <a:t>不可数及所有格等</a:t>
              </a:r>
              <a:endParaRPr lang="zh-CN" altLang="en-US" sz="2400" b="1" noProof="1">
                <a:solidFill>
                  <a:srgbClr val="000000"/>
                </a:solidFill>
                <a:latin typeface="Arial" pitchFamily="34" charset="0"/>
                <a:cs typeface="+mn-ea"/>
              </a:endParaRPr>
            </a:p>
          </p:txBody>
        </p:sp>
        <p:sp>
          <p:nvSpPr>
            <p:cNvPr id="34" name="椭圆 33"/>
            <p:cNvSpPr/>
            <p:nvPr/>
          </p:nvSpPr>
          <p:spPr>
            <a:xfrm>
              <a:off x="4730293" y="7465147"/>
              <a:ext cx="902634" cy="1035998"/>
            </a:xfrm>
            <a:prstGeom prst="ellipse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ln w="22225">
                    <a:solidFill>
                      <a:srgbClr val="333399"/>
                    </a:solidFill>
                    <a:prstDash val="solid"/>
                  </a:ln>
                  <a:solidFill>
                    <a:srgbClr val="333399">
                      <a:lumMod val="40000"/>
                      <a:lumOff val="60000"/>
                    </a:srgbClr>
                  </a:solidFill>
                  <a:latin typeface="Arial" pitchFamily="34" charset="0"/>
                  <a:cs typeface="+mn-ea"/>
                  <a:sym typeface="+mn-lt"/>
                </a:rPr>
                <a:t>动</a:t>
              </a:r>
              <a:r>
                <a:rPr lang="zh-CN" altLang="en-US" sz="3200" b="1" smtClean="0">
                  <a:ln w="22225">
                    <a:solidFill>
                      <a:srgbClr val="333399"/>
                    </a:solidFill>
                    <a:prstDash val="solid"/>
                  </a:ln>
                  <a:solidFill>
                    <a:srgbClr val="333399">
                      <a:lumMod val="40000"/>
                      <a:lumOff val="60000"/>
                    </a:srgbClr>
                  </a:solidFill>
                  <a:latin typeface="Arial" pitchFamily="34" charset="0"/>
                  <a:cs typeface="+mn-ea"/>
                  <a:sym typeface="+mn-lt"/>
                </a:rPr>
                <a:t>词</a:t>
              </a:r>
              <a:endParaRPr lang="zh-CN" altLang="en-US" sz="3200" b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cs typeface="+mn-ea"/>
                <a:sym typeface="+mn-lt"/>
              </a:endParaRPr>
            </a:p>
          </p:txBody>
        </p:sp>
      </p:grpSp>
      <p:grpSp>
        <p:nvGrpSpPr>
          <p:cNvPr id="20" name="组合 19" title=""/>
          <p:cNvGrpSpPr/>
          <p:nvPr/>
        </p:nvGrpSpPr>
        <p:grpSpPr>
          <a:xfrm>
            <a:off x="4629752" y="2658292"/>
            <a:ext cx="7125470" cy="765398"/>
            <a:chOff x="5396988" y="2953104"/>
            <a:chExt cx="6190963" cy="1020531"/>
          </a:xfrm>
        </p:grpSpPr>
        <p:sp>
          <p:nvSpPr>
            <p:cNvPr id="21" name="椭圆 20"/>
            <p:cNvSpPr/>
            <p:nvPr/>
          </p:nvSpPr>
          <p:spPr>
            <a:xfrm>
              <a:off x="5396988" y="2953104"/>
              <a:ext cx="2065392" cy="102053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 smtClean="0">
                  <a:ln w="22225">
                    <a:solidFill>
                      <a:srgbClr val="333399"/>
                    </a:solidFill>
                    <a:prstDash val="solid"/>
                  </a:ln>
                  <a:solidFill>
                    <a:srgbClr val="333399">
                      <a:lumMod val="40000"/>
                      <a:lumOff val="60000"/>
                    </a:srgbClr>
                  </a:solidFill>
                  <a:latin typeface="Arial" pitchFamily="34" charset="0"/>
                  <a:cs typeface="+mn-ea"/>
                  <a:sym typeface="+mn-lt"/>
                </a:rPr>
                <a:t>形容词</a:t>
              </a:r>
              <a:endParaRPr lang="en-US" altLang="zh-CN" sz="3200" b="1" smtClean="0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cs typeface="+mn-ea"/>
                <a:sym typeface="+mn-lt"/>
              </a:endParaRPr>
            </a:p>
            <a:p>
              <a:pPr algn="ctr"/>
              <a:r>
                <a:rPr lang="zh-CN" altLang="en-US" sz="3200" b="1" smtClean="0">
                  <a:ln w="22225">
                    <a:solidFill>
                      <a:srgbClr val="333399"/>
                    </a:solidFill>
                    <a:prstDash val="solid"/>
                  </a:ln>
                  <a:solidFill>
                    <a:srgbClr val="333399">
                      <a:lumMod val="40000"/>
                      <a:lumOff val="60000"/>
                    </a:srgbClr>
                  </a:solidFill>
                  <a:latin typeface="Arial" pitchFamily="34" charset="0"/>
                  <a:cs typeface="+mn-ea"/>
                  <a:sym typeface="+mn-lt"/>
                </a:rPr>
                <a:t>副词</a:t>
              </a:r>
              <a:endParaRPr lang="zh-CN" altLang="en-US" sz="3200" b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cs typeface="+mn-ea"/>
                <a:sym typeface="+mn-lt"/>
              </a:endParaRPr>
            </a:p>
          </p:txBody>
        </p:sp>
        <p:sp>
          <p:nvSpPr>
            <p:cNvPr id="22" name="矩形 21"/>
            <p:cNvSpPr/>
            <p:nvPr/>
          </p:nvSpPr>
          <p:spPr>
            <a:xfrm>
              <a:off x="7537645" y="3369367"/>
              <a:ext cx="4050306" cy="60426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105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400" b="1" noProof="1" smtClean="0">
                  <a:solidFill>
                    <a:srgbClr val="CC0099"/>
                  </a:solidFill>
                  <a:latin typeface="Arial" pitchFamily="34" charset="0"/>
                </a:rPr>
                <a:t>原形、比较级及最高级</a:t>
              </a:r>
              <a:endParaRPr lang="zh-CN" altLang="en-US" sz="2400" b="1" noProof="1">
                <a:solidFill>
                  <a:srgbClr val="CC0099"/>
                </a:solidFill>
                <a:latin typeface="Arial" pitchFamily="34" charset="0"/>
              </a:endParaRPr>
            </a:p>
          </p:txBody>
        </p:sp>
      </p:grpSp>
      <p:grpSp>
        <p:nvGrpSpPr>
          <p:cNvPr id="23" name="组合 22" title=""/>
          <p:cNvGrpSpPr/>
          <p:nvPr/>
        </p:nvGrpSpPr>
        <p:grpSpPr>
          <a:xfrm>
            <a:off x="4411058" y="3909268"/>
            <a:ext cx="7123324" cy="909974"/>
            <a:chOff x="4128664" y="3552162"/>
            <a:chExt cx="9497761" cy="1502010"/>
          </a:xfrm>
        </p:grpSpPr>
        <p:sp>
          <p:nvSpPr>
            <p:cNvPr id="24" name="椭圆 23"/>
            <p:cNvSpPr/>
            <p:nvPr/>
          </p:nvSpPr>
          <p:spPr>
            <a:xfrm>
              <a:off x="4128664" y="3552162"/>
              <a:ext cx="1854090" cy="1502010"/>
            </a:xfrm>
            <a:prstGeom prst="ellipse">
              <a:avLst/>
            </a:prstGeom>
            <a:solidFill>
              <a:srgbClr val="8BCCD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 smtClean="0">
                  <a:ln w="22225">
                    <a:solidFill>
                      <a:srgbClr val="333399"/>
                    </a:solidFill>
                    <a:prstDash val="solid"/>
                  </a:ln>
                  <a:solidFill>
                    <a:srgbClr val="333399">
                      <a:lumMod val="40000"/>
                      <a:lumOff val="60000"/>
                    </a:srgbClr>
                  </a:solidFill>
                  <a:latin typeface="Arial" pitchFamily="34" charset="0"/>
                  <a:cs typeface="+mn-ea"/>
                  <a:sym typeface="+mn-lt"/>
                </a:rPr>
                <a:t>数词</a:t>
              </a:r>
              <a:endParaRPr lang="zh-CN" altLang="en-US" sz="3200" b="1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cs typeface="+mn-ea"/>
                <a:sym typeface="+mn-lt"/>
              </a:endParaRPr>
            </a:p>
          </p:txBody>
        </p:sp>
        <p:sp>
          <p:nvSpPr>
            <p:cNvPr id="25" name="矩形 24"/>
            <p:cNvSpPr/>
            <p:nvPr/>
          </p:nvSpPr>
          <p:spPr>
            <a:xfrm>
              <a:off x="6005026" y="3960894"/>
              <a:ext cx="7621399" cy="84108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ct val="105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800" b="1" noProof="1" smtClean="0">
                  <a:solidFill>
                    <a:srgbClr val="CC0099"/>
                  </a:solidFill>
                  <a:latin typeface="Arial" pitchFamily="34" charset="0"/>
                  <a:cs typeface="+mn-ea"/>
                </a:rPr>
                <a:t>  </a:t>
              </a:r>
              <a:r>
                <a:rPr lang="zh-CN" altLang="en-US" sz="2800" b="1" noProof="1" smtClean="0">
                  <a:latin typeface="Arial" pitchFamily="34" charset="0"/>
                  <a:cs typeface="+mn-ea"/>
                </a:rPr>
                <a:t>基数词、序数词等</a:t>
              </a:r>
              <a:endParaRPr lang="zh-CN" altLang="en-US" sz="2400" b="1" noProof="1">
                <a:latin typeface="Arial" pitchFamily="34" charset="0"/>
                <a:cs typeface="+mn-ea"/>
              </a:endParaRPr>
            </a:p>
          </p:txBody>
        </p:sp>
      </p:grpSp>
      <p:grpSp>
        <p:nvGrpSpPr>
          <p:cNvPr id="27" name="组合 26" title=""/>
          <p:cNvGrpSpPr/>
          <p:nvPr/>
        </p:nvGrpSpPr>
        <p:grpSpPr>
          <a:xfrm>
            <a:off x="1294724" y="2100251"/>
            <a:ext cx="2954466" cy="1379297"/>
            <a:chOff x="468092" y="2214319"/>
            <a:chExt cx="2954466" cy="1379297"/>
          </a:xfrm>
        </p:grpSpPr>
        <p:sp>
          <p:nvSpPr>
            <p:cNvPr id="28" name="文本框 1"/>
            <p:cNvSpPr txBox="1"/>
            <p:nvPr/>
          </p:nvSpPr>
          <p:spPr>
            <a:xfrm>
              <a:off x="468092" y="2214319"/>
              <a:ext cx="184731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8000" b="1">
                <a:solidFill>
                  <a:srgbClr val="7030A0"/>
                </a:solidFill>
                <a:cs typeface="+mn-ea"/>
                <a:sym typeface="+mn-lt"/>
              </a:endParaRPr>
            </a:p>
          </p:txBody>
        </p:sp>
        <p:sp>
          <p:nvSpPr>
            <p:cNvPr id="29" name="矩形 28"/>
            <p:cNvSpPr/>
            <p:nvPr/>
          </p:nvSpPr>
          <p:spPr>
            <a:xfrm>
              <a:off x="1186048" y="2885730"/>
              <a:ext cx="2236510" cy="707886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000" b="1" kern="0">
                  <a:solidFill>
                    <a:srgbClr val="CC0099"/>
                  </a:solidFill>
                  <a:latin typeface="微软雅黑" panose="020b0503020204020204" pitchFamily="34" charset="-122"/>
                  <a:ea typeface="Microsoft YaHei UI" panose="020b0503020204020204" pitchFamily="34" charset="-122"/>
                  <a:sym typeface="+mn-lt"/>
                </a:rPr>
                <a:t>有</a:t>
              </a:r>
              <a:r>
                <a:rPr lang="zh-CN" altLang="en-US" sz="4000" b="1" kern="0" smtClean="0">
                  <a:solidFill>
                    <a:srgbClr val="CC0099"/>
                  </a:solidFill>
                  <a:latin typeface="微软雅黑" panose="020b0503020204020204" pitchFamily="34" charset="-122"/>
                  <a:ea typeface="Microsoft YaHei UI" panose="020b0503020204020204" pitchFamily="34" charset="-122"/>
                  <a:sym typeface="+mn-lt"/>
                </a:rPr>
                <a:t>提示</a:t>
              </a:r>
              <a:r>
                <a:rPr lang="zh-CN" altLang="en-US" sz="4000" b="1" kern="0">
                  <a:solidFill>
                    <a:srgbClr val="CC0099"/>
                  </a:solidFill>
                  <a:latin typeface="微软雅黑" panose="020b0503020204020204" pitchFamily="34" charset="-122"/>
                  <a:ea typeface="Microsoft YaHei UI" panose="020b0503020204020204" pitchFamily="34" charset="-122"/>
                  <a:sym typeface="+mn-lt"/>
                </a:rPr>
                <a:t>词</a:t>
              </a:r>
              <a:endParaRPr lang="zh-CN" altLang="en-US" sz="4000" b="1" kern="0">
                <a:solidFill>
                  <a:srgbClr val="CC0099"/>
                </a:solidFill>
                <a:latin typeface="微软雅黑" panose="020b0503020204020204" pitchFamily="34" charset="-122"/>
                <a:ea typeface="Microsoft YaHei UI" panose="020b0503020204020204" pitchFamily="34" charset="-122"/>
                <a:sym typeface="+mn-lt"/>
              </a:endParaRPr>
            </a:p>
          </p:txBody>
        </p:sp>
      </p:grpSp>
      <p:sp>
        <p:nvSpPr>
          <p:cNvPr id="30" name="TextBox 29" title=""/>
          <p:cNvSpPr txBox="1"/>
          <p:nvPr/>
        </p:nvSpPr>
        <p:spPr>
          <a:xfrm>
            <a:off x="5651773" y="657777"/>
            <a:ext cx="11046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latin typeface="Arial" pitchFamily="34" charset="0"/>
                <a:cs typeface="+mn-ea"/>
              </a:rPr>
              <a:t>代词</a:t>
            </a:r>
            <a:endParaRPr lang="zh-CN" altLang="en-US" sz="3200" b="1">
              <a:ln w="22225">
                <a:solidFill>
                  <a:srgbClr val="333399"/>
                </a:solidFill>
                <a:prstDash val="solid"/>
              </a:ln>
              <a:solidFill>
                <a:srgbClr val="333399">
                  <a:lumMod val="40000"/>
                  <a:lumOff val="60000"/>
                </a:srgbClr>
              </a:solidFill>
              <a:latin typeface="Arial" pitchFamily="34" charset="0"/>
              <a:cs typeface="+mn-ea"/>
            </a:endParaRPr>
          </a:p>
        </p:txBody>
      </p:sp>
      <p:sp>
        <p:nvSpPr>
          <p:cNvPr id="36" name="矩形 35" title=""/>
          <p:cNvSpPr/>
          <p:nvPr/>
        </p:nvSpPr>
        <p:spPr>
          <a:xfrm>
            <a:off x="4356396" y="5345373"/>
            <a:ext cx="4800045" cy="4801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05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noProof="1" smtClean="0">
                <a:solidFill>
                  <a:srgbClr val="CC0099"/>
                </a:solidFill>
                <a:latin typeface="Arial" pitchFamily="34" charset="0"/>
                <a:cs typeface="+mn-ea"/>
              </a:rPr>
              <a:t>谓语动词及非谓语动词</a:t>
            </a:r>
            <a:endParaRPr lang="en-US" altLang="zh-CN" sz="2400" b="1" noProof="1">
              <a:solidFill>
                <a:srgbClr val="CC0099"/>
              </a:solidFill>
              <a:latin typeface="Arial" pitchFamily="34" charset="0"/>
              <a:cs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dur="175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1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dur="175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1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dur="175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1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https://d.book118.com/458040070010006025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30">
      <vt:lpstr>Arial</vt:lpstr>
      <vt:lpstr>Calibri</vt:lpstr>
      <vt:lpstr>宋体</vt:lpstr>
      <vt:lpstr>微软雅黑</vt:lpstr>
      <vt:lpstr>仿宋</vt:lpstr>
      <vt:lpstr>Microsoft YaHei UI</vt:lpstr>
      <vt:lpstr>华文隶书</vt:lpstr>
      <vt:lpstr>等线 Light</vt:lpstr>
      <vt:lpstr>等线</vt:lpstr>
      <vt:lpstr>Times New Roman</vt:lpstr>
      <vt:lpstr>华文楷体</vt:lpstr>
      <vt:lpstr>华文琥珀</vt:lpstr>
      <vt:lpstr>华文彩云</vt:lpstr>
      <vt:lpstr>黑体</vt:lpstr>
      <vt:lpstr>Tahoma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2024-09-01T11:42:57.166</cp:lastPrinted>
  <dcterms:created xsi:type="dcterms:W3CDTF">2024-09-01T03:42:57Z</dcterms:created>
  <dcterms:modified xsi:type="dcterms:W3CDTF">2024-09-01T03:42:59Z</dcterms:modified>
</cp:coreProperties>
</file>