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WPPAF+LDGPIE+MicrosoftYaHei-Bold"/>
      <p:regular r:id="rId15"/>
    </p:embeddedFont>
    <p:embeddedFont>
      <p:font typeface="SIBVJR+KFEEEM+MicrosoftYaHei"/>
      <p:regular r:id="rId16"/>
    </p:embeddedFont>
    <p:embeddedFont>
      <p:font typeface="GKKJKR+MS-UIGothic"/>
      <p:regular r:id="rId17"/>
    </p:embeddedFont>
    <p:embeddedFont>
      <p:font typeface="TCWJJH+DDLFOH+ArialMT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55078-9F17-4BD7-B170-A6A7783F5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35FC2-AE61-421C-B485-30C596C5B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630D4-72DF-46D3-A5CE-974D059D9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A7BB9-0437-417C-BCF7-22626C295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75F254-B718-4EA9-8E45-016FD7CFE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FA9E2-9F5F-481E-A4A2-A965C5F95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2E609E-9587-469F-9984-279BCE688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087FA-F549-4B02-9486-4F64A40A1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671A7-18B1-4809-A03D-D261E3ED0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CBBAB-EDF2-4F20-B7B7-D33118A70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BE066-6BE2-41D1-B184-B4386D04B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0133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MWPPAF+LDGPIE+MicrosoftYaHei-Bold"/>
                <a:cs typeface="MWPPAF+LDGPIE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IBVJR+KFEEEM+MicrosoftYaHei"/>
                <a:cs typeface="SIBVJR+KFEEEM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GKKJKR+MS-UIGothic"/>
                <a:cs typeface="GKKJKR+MS-UIGothic"/>
              </a:rPr>
              <a:t>世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联</a:t>
            </a:r>
            <a:r>
              <a:rPr sz="4950">
                <a:solidFill>
                  <a:srgbClr val="131516"/>
                </a:solidFill>
                <a:latin typeface="GKKJKR+MS-UIGothic"/>
                <a:cs typeface="GKKJKR+MS-UIGothic"/>
              </a:rPr>
              <a:t>提案技巧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训练课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1069" y="2802140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GKKJKR+MS-UIGothic"/>
                <a:cs typeface="GKKJK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08195" y="139655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TCWJJH+DDLFOH+ArialMT"/>
                <a:cs typeface="TCWJJH+DDLFOH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GKKJKR+MS-UIGothic"/>
                <a:cs typeface="GKKJKR+MS-UIGothic"/>
              </a:rPr>
              <a:t>提案概述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08195" y="1908365"/>
            <a:ext cx="2795275" cy="2833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TCWJJH+DDLFOH+ArialMT"/>
                <a:cs typeface="TCWJJH+DDLFOH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GKKJKR+MS-UIGothic"/>
                <a:cs typeface="GKKJKR+MS-UIGothic"/>
              </a:rPr>
              <a:t>提案准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备阶</a:t>
            </a:r>
            <a:r>
              <a:rPr sz="2400">
                <a:solidFill>
                  <a:srgbClr val="131516"/>
                </a:solidFill>
                <a:latin typeface="GKKJKR+MS-UIGothic"/>
                <a:cs typeface="GKKJKR+MS-UIGothic"/>
              </a:rPr>
              <a:t>段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TCWJJH+DDLFOH+ArialMT"/>
                <a:cs typeface="TCWJJH+DDLFOH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GKKJKR+MS-UIGothic"/>
                <a:cs typeface="GKKJKR+MS-UIGothic"/>
              </a:rPr>
              <a:t>提案撰写技巧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TCWJJH+DDLFOH+ArialMT"/>
                <a:cs typeface="TCWJJH+DDLFOH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GKKJKR+MS-UIGothic"/>
                <a:cs typeface="GKKJKR+MS-UIGothic"/>
              </a:rPr>
              <a:t>提案演示技巧</a:t>
            </a:r>
          </a:p>
          <a:p>
            <a:pPr marL="0" marR="0">
              <a:lnSpc>
                <a:spcPts val="2552"/>
              </a:lnSpc>
              <a:spcBef>
                <a:spcPts val="148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TCWJJH+DDLFOH+ArialMT"/>
                <a:cs typeface="TCWJJH+DDLFOH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GKKJKR+MS-UIGothic"/>
                <a:cs typeface="GKKJKR+MS-UIGothic"/>
              </a:rPr>
              <a:t>提案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131516"/>
                </a:solidFill>
                <a:latin typeface="GKKJKR+MS-UIGothic"/>
                <a:cs typeface="GKKJKR+MS-UIGothic"/>
              </a:rPr>
              <a:t>估和反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馈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131516"/>
                </a:solidFill>
                <a:latin typeface="TCWJJH+DDLFOH+ArialMT"/>
                <a:cs typeface="TCWJJH+DDLFOH+ArialMT"/>
              </a:rPr>
              <a:t>•</a:t>
            </a:r>
            <a:r>
              <a:rPr sz="2450" spc="128">
                <a:solidFill>
                  <a:srgbClr val="131516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31516"/>
                </a:solidFill>
                <a:latin typeface="SimSun"/>
                <a:cs typeface="SimSun"/>
              </a:rPr>
              <a:t>实战</a:t>
            </a:r>
            <a:r>
              <a:rPr sz="2400">
                <a:solidFill>
                  <a:srgbClr val="131516"/>
                </a:solidFill>
                <a:latin typeface="GKKJKR+MS-UIGothic"/>
                <a:cs typeface="GKKJKR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MWPPAF+LDGPIE+MicrosoftYaHei-Bold"/>
                <a:cs typeface="MWPPAF+LDGPIE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IBVJR+KFEEEM+MicrosoftYaHei"/>
                <a:cs typeface="SIBVJR+KFEEEM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MWPPAF+LDGPIE+MicrosoftYaHei-Bold"/>
                <a:cs typeface="MWPPAF+LDGPIE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MWPPAF+LDGPIE+MicrosoftYaHei-Bold"/>
                <a:cs typeface="MWPPAF+LDGPIE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MWPPAF+LDGPIE+MicrosoftYaHei-Bold"/>
                <a:cs typeface="MWPPAF+LDGPIE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GKKJKR+MS-UIGothic"/>
                <a:cs typeface="GKKJKR+MS-UIGothic"/>
              </a:rPr>
              <a:t>提案概述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GKKJKR+MS-UIGothic"/>
                <a:cs typeface="GKKJKR+MS-UIGothic"/>
              </a:rPr>
              <a:t>提案的定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283F2"/>
                </a:solidFill>
                <a:latin typeface="GKKJKR+MS-UIGothic"/>
                <a:cs typeface="GKKJKR+MS-UIGothic"/>
              </a:rPr>
              <a:t>和重要性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GKKJKR+MS-UIGothic"/>
                <a:cs typeface="GKKJKR+MS-UIGothic"/>
              </a:rPr>
              <a:t>定</a:t>
            </a:r>
            <a:r>
              <a:rPr sz="1550">
                <a:solidFill>
                  <a:srgbClr val="4283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提案是一种正式的、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面或口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的提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或建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，用于向特定受众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展示解决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的最佳方案。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GKKJKR+MS-UIGothic"/>
                <a:cs typeface="GKKJKR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提案是沟通、合作和解决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重要工具，有助于提高工作效率、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进团队协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作和达成共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GKKJKR+MS-UIGothic"/>
                <a:cs typeface="GKKJKR+MS-UIGothic"/>
              </a:rPr>
              <a:t>提案的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283F2"/>
                </a:solidFill>
                <a:latin typeface="GKKJKR+MS-UIGothic"/>
                <a:cs typeface="GKKJKR+MS-UIGothic"/>
              </a:rPr>
              <a:t>型和特点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283F2"/>
                </a:solidFill>
                <a:latin typeface="SimSun"/>
                <a:cs typeface="SimSun"/>
              </a:rPr>
              <a:t>类</a:t>
            </a:r>
            <a:r>
              <a:rPr sz="1550">
                <a:solidFill>
                  <a:srgbClr val="4283F2"/>
                </a:solidFill>
                <a:latin typeface="GKKJKR+MS-UIGothic"/>
                <a:cs typeface="GKKJKR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提案可以分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提案、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目提案、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合作提案等，根据不同的需求和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合适的提案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GKKJKR+MS-UIGothic"/>
                <a:cs typeface="GKKJKR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好的提案需要有明确的主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、清晰的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构、有力的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据和吸引人的呈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式，能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够让</a:t>
            </a: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受众易于理解和接受。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GKKJKR+MS-UIGothic"/>
                <a:cs typeface="GKKJKR+MS-UIGothic"/>
              </a:rPr>
              <a:t>提案的基本流程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GKKJKR+MS-UIGothic"/>
                <a:cs typeface="GKKJKR+MS-UIGothic"/>
              </a:rPr>
              <a:t>准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备阶</a:t>
            </a:r>
            <a:r>
              <a:rPr sz="2000">
                <a:solidFill>
                  <a:srgbClr val="FFFFFF"/>
                </a:solidFill>
                <a:latin typeface="GKKJKR+MS-UIGothic"/>
                <a:cs typeface="GKKJKR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GKKJKR+MS-UIGothic"/>
                <a:cs typeface="GKKJKR+MS-UIGothic"/>
              </a:rPr>
              <a:t>撰写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FFF"/>
                </a:solidFill>
                <a:latin typeface="GKKJKR+MS-UIGothic"/>
                <a:cs typeface="GKKJKR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GKKJKR+MS-UIGothic"/>
                <a:cs typeface="GKKJKR+MS-UIGothic"/>
              </a:rPr>
              <a:t>提交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FFF"/>
                </a:solidFill>
                <a:latin typeface="GKKJKR+MS-UIGothic"/>
                <a:cs typeface="GKKJKR+MS-UIGothic"/>
              </a:rPr>
              <a:t>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000" spc="25">
                <a:solidFill>
                  <a:srgbClr val="FFFFFF"/>
                </a:solidFill>
                <a:latin typeface="GKKJKR+MS-UIGothic"/>
                <a:cs typeface="GKKJKR+MS-UIGothic"/>
              </a:rPr>
              <a:t>施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FFF"/>
                </a:solidFill>
                <a:latin typeface="GKKJKR+MS-UIGothic"/>
                <a:cs typeface="GKKJKR+MS-UIGothic"/>
              </a:rPr>
              <a:t>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写提案文档、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方式和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元素、准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演示文稿。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向受众展示提案、回答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和解答疑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、收集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整方案。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根据反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情况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整方案、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划并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86460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明确提案目的、收集和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分析数据、制定提案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GKKJKR+MS-UIGothic"/>
                <a:cs typeface="GKKJKR+MS-UIGothic"/>
              </a:rPr>
              <a:t>划。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MWPPAF+LDGPIE+MicrosoftYaHei-Bold"/>
                <a:cs typeface="MWPPAF+LDGPIE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SIBVJR+KFEEEM+MicrosoftYaHei"/>
                <a:cs typeface="SIBVJR+KFEEEM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MWPPAF+LDGPIE+MicrosoftYaHei-Bold"/>
                <a:cs typeface="MWPPAF+LDGPIE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MWPPAF+LDGPIE+MicrosoftYaHei-Bold"/>
                <a:cs typeface="MWPPAF+LDGPIE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MWPPAF+LDGPIE+MicrosoftYaHei-Bold"/>
                <a:cs typeface="MWPPAF+LDGPI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GKKJKR+MS-UIGothic"/>
                <a:cs typeface="GKKJKR+MS-UIGothic"/>
              </a:rPr>
              <a:t>提案准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备阶</a:t>
            </a:r>
            <a:r>
              <a:rPr sz="4500">
                <a:solidFill>
                  <a:srgbClr val="131516"/>
                </a:solidFill>
                <a:latin typeface="GKKJKR+MS-UIGothic"/>
                <a:cs typeface="GKKJKR+MS-UIGothic"/>
              </a:rPr>
              <a:t>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GKKJKR+MS-UIGothic"/>
                <a:cs typeface="GKKJKR+MS-UIGothic"/>
              </a:rPr>
              <a:t>确定提案目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283F2"/>
                </a:solidFill>
                <a:latin typeface="GKKJKR+MS-UIGothic"/>
                <a:cs typeface="GKKJKR+MS-UIGothic"/>
              </a:rPr>
              <a:t>明确提案目的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在开始准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提案之前，要明确提案的目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，包括希望解决的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、达成的目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期的成果。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4283F2"/>
                </a:solidFill>
                <a:latin typeface="SimSun"/>
                <a:cs typeface="SimSun"/>
              </a:rPr>
              <a:t>设</a:t>
            </a:r>
            <a:r>
              <a:rPr sz="2000" spc="15">
                <a:solidFill>
                  <a:srgbClr val="4283F2"/>
                </a:solidFill>
                <a:latin typeface="GKKJKR+MS-UIGothic"/>
                <a:cs typeface="GKKJKR+MS-UIGothic"/>
              </a:rPr>
              <a:t>定提案</a:t>
            </a:r>
            <a:r>
              <a:rPr sz="2000" spc="15">
                <a:solidFill>
                  <a:srgbClr val="4283F2"/>
                </a:solidFill>
                <a:latin typeface="SimSun"/>
                <a:cs typeface="SimSun"/>
              </a:rPr>
              <a:t>议题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相关的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议题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，确保提案内容与公司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略和目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相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514843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KKJKR+MS-UIGothic"/>
                <a:cs typeface="GKKJKR+MS-UIGothic"/>
              </a:rPr>
              <a:t>一致。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GKKJKR+MS-UIGothic"/>
                <a:cs typeface="GKKJKR+MS-UIGothic"/>
              </a:rPr>
              <a:t>收集和分析信息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GKKJKR+MS-UIGothic"/>
                <a:cs typeface="GKKJKR+MS-UIGothic"/>
              </a:rPr>
              <a:t>收集相关数据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场调查</a:t>
            </a: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、行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业报</a:t>
            </a: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告、客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等途径，收集与提案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议题</a:t>
            </a: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相关的数据和信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息。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GKKJKR+MS-UIGothic"/>
                <a:cs typeface="GKKJKR+MS-UIGothic"/>
              </a:rPr>
              <a:t>分析信息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2277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收集到的信息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、分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和整理，提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出有价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的信息，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提案提供有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3435" y="521308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KKJKR+MS-UIGothic"/>
                <a:cs typeface="GKKJKR+MS-UIGothic"/>
              </a:rPr>
              <a:t>力支撑。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GKKJKR+MS-UIGothic"/>
                <a:cs typeface="GKKJKR+MS-UIGothic"/>
              </a:rPr>
              <a:t>制定提案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4283F2"/>
                </a:solidFill>
                <a:latin typeface="GKKJKR+MS-UIGothic"/>
                <a:cs typeface="GKKJKR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GKKJKR+MS-UIGothic"/>
                <a:cs typeface="GKKJKR+MS-UIGothic"/>
              </a:rPr>
              <a:t>确定提案框架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50498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根据提案目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和信息分析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果，制定提案的框架和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构，确保内容条理清晰。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GKKJKR+MS-UIGothic"/>
                <a:cs typeface="GKKJKR+MS-UIGothic"/>
              </a:rPr>
              <a:t>安排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2300">
                <a:solidFill>
                  <a:srgbClr val="FFFFFF"/>
                </a:solidFill>
                <a:latin typeface="GKKJKR+MS-UIGothic"/>
                <a:cs typeface="GKKJKR+MS-UIGothic"/>
              </a:rPr>
              <a:t>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4387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制定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表，包括提案准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、修改和提交的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时间节</a:t>
            </a: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点，确保按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GKKJKR+MS-UIGothic"/>
                <a:cs typeface="GKKJKR+MS-UIGothic"/>
              </a:rPr>
              <a:t>完成。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https://d.book118.com/458040133140006037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MWPPAF+LDGPIE+MicrosoftYaHei-Bold</vt:lpstr>
      <vt:lpstr>SIBVJR+KFEEEM+MicrosoftYaHei</vt:lpstr>
      <vt:lpstr>GKKJKR+MS-UIGothic</vt:lpstr>
      <vt:lpstr>SimSun</vt:lpstr>
      <vt:lpstr>TCWJJH+DDLFOH+ArialMT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2024-09-18T00:52:54.348</cp:lastPrinted>
  <dcterms:created xsi:type="dcterms:W3CDTF">2024-09-17T16:52:54Z</dcterms:created>
  <dcterms:modified xsi:type="dcterms:W3CDTF">2024-09-17T16:52:55Z</dcterms:modified>
</cp:coreProperties>
</file>