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A35EBB-190C-4841-95BB-C029AB9D9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62FC0E-6645-455B-B8B4-E2EB8ABC3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E6064F-B896-4460-A455-30D3B2F3D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5E3531-79C6-4777-9091-EAD18F7476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80C6C8-3429-4541-A000-69D3FFEA2F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C5C69B-53F4-412F-9C39-7F943276A6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6712C1-3149-488F-ADD0-F14E41A354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0179B-9AD0-424A-803A-B8972C5F2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852A17-62A1-42B2-A7B3-9E56B2545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613357-521B-49CA-9521-FAFA48753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684FA1-EAE4-4B39-B7AD-5D750037CF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16" name="bg object 16"/>
          <p:cNvSpPr/>
          <p:nvPr/>
        </p:nvSpPr>
        <p:spPr>
          <a:xfrm>
            <a:off x="266700" y="2133600"/>
            <a:ext cx="8420100" cy="0"/>
          </a:xfrm>
          <a:custGeom>
            <a:rect l="l" t="t" r="r" b="b"/>
            <a:pathLst>
              <a:path w="8420100">
                <a:moveTo>
                  <a:pt x="0" y="0"/>
                </a:moveTo>
                <a:lnTo>
                  <a:pt x="8420100" y="0"/>
                </a:lnTo>
              </a:path>
            </a:pathLst>
          </a:custGeom>
          <a:ln w="57150">
            <a:solidFill>
              <a:srgbClr val="D0A660"/>
            </a:solidFill>
          </a:ln>
        </p:spPr>
        <p:txBody>
          <a:bodyPr wrap="square" lIns="0" tIns="0" rIns="0" bIns="0" rtlCol="0"/>
          <a:lstStyle/>
          <a:p/>
        </p:txBody>
      </p:sp>
      <p:sp>
        <p:nvSpPr>
          <p:cNvPr id="17" name="bg object 17"/>
          <p:cNvSpPr/>
          <p:nvPr/>
        </p:nvSpPr>
        <p:spPr>
          <a:xfrm>
            <a:off x="266700" y="3886200"/>
            <a:ext cx="8420100" cy="0"/>
          </a:xfrm>
          <a:custGeom>
            <a:rect l="l" t="t" r="r" b="b"/>
            <a:pathLst>
              <a:path w="8420100">
                <a:moveTo>
                  <a:pt x="0" y="0"/>
                </a:moveTo>
                <a:lnTo>
                  <a:pt x="8420100" y="0"/>
                </a:lnTo>
              </a:path>
            </a:pathLst>
          </a:custGeom>
          <a:ln w="57150">
            <a:solidFill>
              <a:srgbClr val="D0A660"/>
            </a:solidFill>
          </a:ln>
        </p:spPr>
        <p:txBody>
          <a:bodyPr wrap="square" lIns="0" tIns="0" rIns="0" bIns="0" rtlCol="0"/>
          <a:lstStyle/>
          <a:p/>
        </p:txBody>
      </p:sp>
      <p:pic>
        <p:nvPicPr>
          <p:cNvPr id="18" name="bg object 18"/>
          <p:cNvPicPr/>
          <p:nvPr/>
        </p:nvPicPr>
        <p:blipFill>
          <a:blip r:embed="rId1"/>
          <a:stretch>
            <a:fillRect/>
          </a:stretch>
        </p:blipFill>
        <p:spPr>
          <a:xfrm>
            <a:off x="6629400" y="304800"/>
            <a:ext cx="2146300" cy="595312"/>
          </a:xfrm>
          <a:prstGeom prst="rect">
            <a:avLst/>
          </a:prstGeom>
        </p:spPr>
      </p:pic>
      <p:sp>
        <p:nvSpPr>
          <p:cNvPr id="2" name="Holder 2"/>
          <p:cNvSpPr>
            <a:spLocks noGrp="1"/>
          </p:cNvSpPr>
          <p:nvPr>
            <p:ph type="ctrTitle"/>
          </p:nvPr>
        </p:nvSpPr>
        <p:spPr>
          <a:xfrm>
            <a:off x="571500" y="2565082"/>
            <a:ext cx="7848600" cy="695960"/>
          </a:xfrm>
          <a:prstGeom prst="rect">
            <a:avLst/>
          </a:prstGeom>
        </p:spPr>
        <p:txBody>
          <a:bodyPr wrap="square" lIns="0" tIns="0" rIns="0" bIns="0">
            <a:spAutoFit/>
          </a:bodyPr>
          <a:lstStyle>
            <a:lvl1pPr>
              <a:defRPr sz="3200" b="1" i="0">
                <a:solidFill>
                  <a:schemeClr val="tx1"/>
                </a:solidFill>
                <a:latin typeface="微软雅黑"/>
                <a:cs typeface="微软雅黑"/>
              </a:defRPr>
            </a:lvl1pPr>
          </a:lstStyle>
          <a:p/>
        </p:txBody>
      </p:sp>
      <p:sp>
        <p:nvSpPr>
          <p:cNvPr id="3" name="Holder 3"/>
          <p:cNvSpPr>
            <a:spLocks noGrp="1"/>
          </p:cNvSpPr>
          <p:nvPr>
            <p:ph type="subTitle" idx="4"/>
          </p:nvPr>
        </p:nvSpPr>
        <p:spPr>
          <a:xfrm>
            <a:off x="3111499" y="4491354"/>
            <a:ext cx="3073400" cy="1122679"/>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800" b="1" i="0">
                <a:solidFill>
                  <a:schemeClr val="tx1"/>
                </a:solidFill>
                <a:latin typeface="Microsoft JhengHei"/>
                <a:cs typeface="Microsoft JhengHei"/>
              </a:defRPr>
            </a:lvl1p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chemeClr val="tx1"/>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800" b="1" i="0">
                <a:solidFill>
                  <a:schemeClr val="tx1"/>
                </a:solidFill>
                <a:latin typeface="Microsoft JhengHei"/>
                <a:cs typeface="Microsoft JhengHei"/>
              </a:defRPr>
            </a:lvl1p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chemeClr val="tx1"/>
                </a:solidFill>
                <a:latin typeface="微软雅黑"/>
                <a:cs typeface="微软雅黑"/>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1800" b="1" i="0">
                <a:solidFill>
                  <a:schemeClr val="tx1"/>
                </a:solidFill>
                <a:latin typeface="Microsoft JhengHei"/>
                <a:cs typeface="Microsoft JhengHei"/>
              </a:defRPr>
            </a:lvl1p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a:solidFill>
                  <a:schemeClr val="tx1"/>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defRPr sz="1800" b="1" i="0">
                <a:solidFill>
                  <a:schemeClr val="tx1"/>
                </a:solidFill>
                <a:latin typeface="Microsoft JhengHei"/>
                <a:cs typeface="Microsoft JhengHei"/>
              </a:defRPr>
            </a:lvl1p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1800" b="1" i="0">
                <a:solidFill>
                  <a:schemeClr val="tx1"/>
                </a:solidFill>
                <a:latin typeface="Microsoft JhengHei"/>
                <a:cs typeface="Microsoft JhengHei"/>
              </a:defRPr>
            </a:lvl1p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image" Target="../media/image1.jpe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127000" y="1447800"/>
            <a:ext cx="560387" cy="422275"/>
          </a:xfrm>
          <a:prstGeom prst="rect">
            <a:avLst/>
          </a:prstGeom>
        </p:spPr>
      </p:pic>
      <p:sp>
        <p:nvSpPr>
          <p:cNvPr id="17" name="bg object 17"/>
          <p:cNvSpPr/>
          <p:nvPr/>
        </p:nvSpPr>
        <p:spPr>
          <a:xfrm>
            <a:off x="457200" y="1600200"/>
            <a:ext cx="8458200" cy="0"/>
          </a:xfrm>
          <a:custGeom>
            <a:rect l="l" t="t" r="r" b="b"/>
            <a:pathLst>
              <a:path w="8458200">
                <a:moveTo>
                  <a:pt x="0" y="0"/>
                </a:moveTo>
                <a:lnTo>
                  <a:pt x="8458200" y="0"/>
                </a:lnTo>
              </a:path>
            </a:pathLst>
          </a:custGeom>
          <a:ln w="57150">
            <a:solidFill>
              <a:srgbClr val="D0A660"/>
            </a:solidFill>
          </a:ln>
        </p:spPr>
        <p:txBody>
          <a:bodyPr wrap="square" lIns="0" tIns="0" rIns="0" bIns="0" rtlCol="0"/>
          <a:lstStyle/>
          <a:p/>
        </p:txBody>
      </p:sp>
      <p:pic>
        <p:nvPicPr>
          <p:cNvPr id="18" name="bg object 18"/>
          <p:cNvPicPr/>
          <p:nvPr/>
        </p:nvPicPr>
        <p:blipFill>
          <a:blip r:embed="rId7"/>
          <a:stretch>
            <a:fillRect/>
          </a:stretch>
        </p:blipFill>
        <p:spPr>
          <a:xfrm>
            <a:off x="304800" y="6096000"/>
            <a:ext cx="2044700" cy="566738"/>
          </a:xfrm>
          <a:prstGeom prst="rect">
            <a:avLst/>
          </a:prstGeom>
        </p:spPr>
      </p:pic>
      <p:sp>
        <p:nvSpPr>
          <p:cNvPr id="2" name="Holder 2"/>
          <p:cNvSpPr>
            <a:spLocks noGrp="1"/>
          </p:cNvSpPr>
          <p:nvPr>
            <p:ph type="title"/>
          </p:nvPr>
        </p:nvSpPr>
        <p:spPr>
          <a:xfrm>
            <a:off x="535940" y="883920"/>
            <a:ext cx="5918200" cy="513080"/>
          </a:xfrm>
          <a:prstGeom prst="rect">
            <a:avLst/>
          </a:prstGeom>
        </p:spPr>
        <p:txBody>
          <a:bodyPr wrap="square" lIns="0" tIns="0" rIns="0" bIns="0">
            <a:spAutoFit/>
          </a:bodyPr>
          <a:lstStyle>
            <a:lvl1pPr>
              <a:defRPr sz="3200" b="1" i="0">
                <a:solidFill>
                  <a:schemeClr val="tx1"/>
                </a:solidFill>
                <a:latin typeface="微软雅黑"/>
                <a:cs typeface="微软雅黑"/>
              </a:defRPr>
            </a:lvl1pPr>
          </a:lstStyle>
          <a:p/>
        </p:txBody>
      </p:sp>
      <p:sp>
        <p:nvSpPr>
          <p:cNvPr id="3" name="Holder 3"/>
          <p:cNvSpPr>
            <a:spLocks noGrp="1"/>
          </p:cNvSpPr>
          <p:nvPr>
            <p:ph type="body" idx="1"/>
          </p:nvPr>
        </p:nvSpPr>
        <p:spPr>
          <a:xfrm>
            <a:off x="383540" y="1614832"/>
            <a:ext cx="8597900" cy="4817220"/>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5458459" y="6320710"/>
            <a:ext cx="3225800" cy="254000"/>
          </a:xfrm>
          <a:prstGeom prst="rect">
            <a:avLst/>
          </a:prstGeom>
        </p:spPr>
        <p:txBody>
          <a:bodyPr wrap="square" lIns="0" tIns="0" rIns="0" bIns="0">
            <a:spAutoFit/>
          </a:bodyPr>
          <a:lstStyle>
            <a:defPPr>
              <a:defRPr kern="0"/>
            </a:defPPr>
            <a:lvl1pPr>
              <a:defRPr sz="1800" b="1" i="0">
                <a:solidFill>
                  <a:schemeClr val="tx1"/>
                </a:solidFill>
                <a:latin typeface="Microsoft JhengHei"/>
                <a:cs typeface="Microsoft JhengHei"/>
              </a:defRPr>
            </a:lvl1p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5400206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4400" b="0" spc="-5">
                <a:latin typeface="宋体"/>
                <a:cs typeface="宋体"/>
              </a:rPr>
              <a:t>借助信息化推动企业发展与变革</a:t>
            </a:r>
            <a:endParaRPr sz="4400">
              <a:latin typeface="宋体"/>
              <a:cs typeface="宋体"/>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3" name="object 3"/>
          <p:cNvSpPr txBox="1">
            <a:spLocks noGrp="1"/>
          </p:cNvSpPr>
          <p:nvPr>
            <p:ph type="subTitle" idx="4"/>
          </p:nvPr>
        </p:nvSpPr>
        <p:spPr>
          <a:prstGeom prst="rect">
            <a:avLst/>
          </a:prstGeom>
        </p:spPr>
        <p:txBody>
          <a:bodyPr vert="horz" wrap="square" lIns="0" tIns="12700" rIns="0" bIns="0" rtlCol="0">
            <a:spAutoFit/>
          </a:bodyPr>
          <a:lstStyle/>
          <a:p>
            <a:pPr marL="1078865" marR="5080" indent="-1066800">
              <a:lnSpc>
                <a:spcPct val="150000"/>
              </a:lnSpc>
              <a:spcBef>
                <a:spcPts val="100"/>
              </a:spcBef>
            </a:pPr>
            <a:r>
              <a:rPr spc="-5">
                <a:solidFill>
                  <a:srgbClr val="000099"/>
                </a:solidFill>
                <a:latin typeface="微软雅黑"/>
                <a:cs typeface="微软雅黑"/>
              </a:rPr>
              <a:t>清华紫光股份有限公司</a:t>
            </a:r>
            <a:r>
              <a:rPr spc="-20">
                <a:solidFill>
                  <a:srgbClr val="000099"/>
                </a:solidFill>
                <a:latin typeface="微软雅黑"/>
                <a:cs typeface="微软雅黑"/>
              </a:rPr>
              <a:t>王湘云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282575" rIns="0" bIns="0" rtlCol="0">
            <a:spAutoFit/>
          </a:bodyPr>
          <a:lstStyle/>
          <a:p>
            <a:pPr marL="354965" marR="309880" indent="-342900">
              <a:lnSpc>
                <a:spcPts val="2590"/>
              </a:lnSpc>
              <a:spcBef>
                <a:spcPts val="425"/>
              </a:spcBef>
              <a:buClr>
                <a:srgbClr val="7D0B00"/>
              </a:buClr>
              <a:buSzPct val="60416"/>
              <a:buFont typeface="Wingdings"/>
              <a:buChar char=""/>
              <a:tabLst>
                <a:tab pos="354965"/>
                <a:tab pos="355600"/>
              </a:tabLst>
            </a:pPr>
            <a:r>
              <a:rPr spc="-5">
                <a:latin typeface="微软雅黑"/>
                <a:cs typeface="微软雅黑"/>
              </a:rPr>
              <a:t>清华紫光是国内最早的高校企业之一，也是中关村最早的创</a:t>
            </a:r>
            <a:r>
              <a:rPr>
                <a:latin typeface="微软雅黑"/>
                <a:cs typeface="微软雅黑"/>
              </a:rPr>
              <a:t>业者之一，已有</a:t>
            </a:r>
            <a:r>
              <a:rPr spc="-285">
                <a:latin typeface="微软雅黑"/>
                <a:cs typeface="微软雅黑"/>
              </a:rPr>
              <a:t>15</a:t>
            </a:r>
            <a:r>
              <a:rPr spc="-10">
                <a:latin typeface="微软雅黑"/>
                <a:cs typeface="微软雅黑"/>
              </a:rPr>
              <a:t>年发展历史。</a:t>
            </a:r>
          </a:p>
          <a:p>
            <a:pPr marL="354965" marR="462280" indent="-342900">
              <a:lnSpc>
                <a:spcPts val="2590"/>
              </a:lnSpc>
              <a:spcBef>
                <a:spcPts val="580"/>
              </a:spcBef>
              <a:buClr>
                <a:srgbClr val="7D0B00"/>
              </a:buClr>
              <a:buSzPct val="60416"/>
              <a:buFont typeface="Wingdings"/>
              <a:buChar char=""/>
              <a:tabLst>
                <a:tab pos="354965"/>
                <a:tab pos="355600"/>
              </a:tabLst>
            </a:pPr>
            <a:r>
              <a:rPr>
                <a:latin typeface="微软雅黑"/>
                <a:cs typeface="微软雅黑"/>
              </a:rPr>
              <a:t>清华紫光是</a:t>
            </a:r>
            <a:r>
              <a:rPr spc="-615">
                <a:latin typeface="微软雅黑"/>
                <a:cs typeface="微软雅黑"/>
              </a:rPr>
              <a:t>A</a:t>
            </a:r>
            <a:r>
              <a:rPr>
                <a:latin typeface="微软雅黑"/>
                <a:cs typeface="微软雅黑"/>
              </a:rPr>
              <a:t>股上市公司，年销售额达</a:t>
            </a:r>
            <a:r>
              <a:rPr spc="-285">
                <a:latin typeface="微软雅黑"/>
                <a:cs typeface="微软雅黑"/>
              </a:rPr>
              <a:t>20</a:t>
            </a:r>
            <a:r>
              <a:rPr>
                <a:latin typeface="微软雅黑"/>
                <a:cs typeface="微软雅黑"/>
              </a:rPr>
              <a:t>多亿元，在IT</a:t>
            </a:r>
            <a:r>
              <a:rPr spc="-25">
                <a:latin typeface="微软雅黑"/>
                <a:cs typeface="微软雅黑"/>
              </a:rPr>
              <a:t>行业</a:t>
            </a:r>
            <a:r>
              <a:rPr spc="-5">
                <a:latin typeface="微软雅黑"/>
                <a:cs typeface="微软雅黑"/>
              </a:rPr>
              <a:t>拥有较高知名度，曾是国内股市百元大股。</a:t>
            </a:r>
          </a:p>
          <a:p>
            <a:pPr marL="354965" marR="309880" indent="-342900">
              <a:lnSpc>
                <a:spcPts val="2590"/>
              </a:lnSpc>
              <a:spcBef>
                <a:spcPts val="580"/>
              </a:spcBef>
              <a:buClr>
                <a:srgbClr val="7D0B00"/>
              </a:buClr>
              <a:buSzPct val="60416"/>
              <a:buFont typeface="Wingdings"/>
              <a:buChar char=""/>
              <a:tabLst>
                <a:tab pos="354965"/>
                <a:tab pos="355600"/>
              </a:tabLst>
            </a:pPr>
            <a:r>
              <a:rPr spc="-5">
                <a:latin typeface="微软雅黑"/>
                <a:cs typeface="微软雅黑"/>
              </a:rPr>
              <a:t>紫光扫描仪产品连续多年国内市场占有率第一，是除联想电</a:t>
            </a:r>
            <a:r>
              <a:rPr>
                <a:latin typeface="微软雅黑"/>
                <a:cs typeface="微软雅黑"/>
              </a:rPr>
              <a:t>脑之外唯一一个国内市场占有率第一的本土IT</a:t>
            </a:r>
            <a:r>
              <a:rPr spc="-20">
                <a:latin typeface="微软雅黑"/>
                <a:cs typeface="微软雅黑"/>
              </a:rPr>
              <a:t>品牌。</a:t>
            </a:r>
          </a:p>
          <a:p>
            <a:pPr marL="354965" marR="5080" indent="-342900">
              <a:lnSpc>
                <a:spcPts val="2590"/>
              </a:lnSpc>
              <a:spcBef>
                <a:spcPts val="580"/>
              </a:spcBef>
              <a:buClr>
                <a:srgbClr val="7D0B00"/>
              </a:buClr>
              <a:buSzPct val="60416"/>
              <a:buFont typeface="Wingdings"/>
              <a:buChar char=""/>
              <a:tabLst>
                <a:tab pos="354965"/>
                <a:tab pos="355600"/>
              </a:tabLst>
            </a:pPr>
            <a:r>
              <a:rPr spc="-5">
                <a:latin typeface="微软雅黑"/>
                <a:cs typeface="微软雅黑"/>
              </a:rPr>
              <a:t>上市后，资本的快速膨胀促使紫光加快了对外投资扩张的步</a:t>
            </a:r>
            <a:r>
              <a:rPr spc="-50">
                <a:latin typeface="微软雅黑"/>
                <a:cs typeface="微软雅黑"/>
              </a:rPr>
              <a:t> </a:t>
            </a:r>
            <a:r>
              <a:rPr spc="-5">
                <a:latin typeface="微软雅黑"/>
                <a:cs typeface="微软雅黑"/>
              </a:rPr>
              <a:t>伐，但由于管理控制能力没有跟上，连续投失误，加上行业竞</a:t>
            </a:r>
            <a:r>
              <a:rPr>
                <a:latin typeface="微软雅黑"/>
                <a:cs typeface="微软雅黑"/>
              </a:rPr>
              <a:t>竞争加剧，利润快速下降，最终在</a:t>
            </a:r>
            <a:r>
              <a:rPr spc="-285">
                <a:latin typeface="微软雅黑"/>
                <a:cs typeface="微软雅黑"/>
              </a:rPr>
              <a:t>2001</a:t>
            </a:r>
            <a:r>
              <a:rPr spc="-10">
                <a:latin typeface="微软雅黑"/>
                <a:cs typeface="微软雅黑"/>
              </a:rPr>
              <a:t>年发生整体性亏损</a:t>
            </a:r>
          </a:p>
          <a:p>
            <a:pPr marL="354965" marR="309880" indent="-342900">
              <a:lnSpc>
                <a:spcPts val="2590"/>
              </a:lnSpc>
              <a:spcBef>
                <a:spcPts val="585"/>
              </a:spcBef>
              <a:buClr>
                <a:srgbClr val="7D0B00"/>
              </a:buClr>
              <a:buSzPct val="60416"/>
              <a:buFont typeface="Wingdings"/>
              <a:buChar char=""/>
              <a:tabLst>
                <a:tab pos="354965"/>
                <a:tab pos="355600"/>
              </a:tabLst>
            </a:pPr>
            <a:r>
              <a:rPr spc="-285">
                <a:latin typeface="微软雅黑"/>
                <a:cs typeface="微软雅黑"/>
              </a:rPr>
              <a:t>2002</a:t>
            </a:r>
            <a:r>
              <a:rPr spc="-5">
                <a:latin typeface="微软雅黑"/>
                <a:cs typeface="微软雅黑"/>
              </a:rPr>
              <a:t>年初，公司新的领导班子走上前台，开始全面的管理变</a:t>
            </a:r>
            <a:r>
              <a:rPr spc="-25">
                <a:latin typeface="微软雅黑"/>
                <a:cs typeface="微软雅黑"/>
              </a:rPr>
              <a:t>革。</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3" name="object 3"/>
          <p:cNvSpPr txBox="1">
            <a:spLocks noGrp="1"/>
          </p:cNvSpPr>
          <p:nvPr>
            <p:ph type="title"/>
          </p:nvPr>
        </p:nvSpPr>
        <p:spPr>
          <a:xfrm>
            <a:off x="459740" y="733107"/>
            <a:ext cx="1854200" cy="574040"/>
          </a:xfrm>
          <a:prstGeom prst="rect">
            <a:avLst/>
          </a:prstGeom>
        </p:spPr>
        <p:txBody>
          <a:bodyPr vert="horz" wrap="square" lIns="0" tIns="12700" rIns="0" bIns="0" rtlCol="0">
            <a:spAutoFit/>
          </a:bodyPr>
          <a:lstStyle/>
          <a:p>
            <a:pPr marL="12700">
              <a:lnSpc>
                <a:spcPct val="100000"/>
              </a:lnSpc>
              <a:spcBef>
                <a:spcPts val="100"/>
              </a:spcBef>
            </a:pPr>
            <a:r>
              <a:rPr sz="3600" spc="-15"/>
              <a:t>背景介绍</a:t>
            </a:r>
            <a:endParaRPr sz="3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59739" y="2025332"/>
            <a:ext cx="3403600" cy="2585720"/>
          </a:xfrm>
          <a:prstGeom prst="rect">
            <a:avLst/>
          </a:prstGeom>
        </p:spPr>
        <p:txBody>
          <a:bodyPr vert="horz" wrap="square" lIns="0" tIns="12700" rIns="0" bIns="0" rtlCol="0">
            <a:spAutoFit/>
          </a:bodyPr>
          <a:lstStyle/>
          <a:p>
            <a:pPr marL="12700" marR="5080">
              <a:lnSpc>
                <a:spcPct val="100000"/>
              </a:lnSpc>
              <a:spcBef>
                <a:spcPts val="100"/>
              </a:spcBef>
            </a:pPr>
            <a:r>
              <a:rPr sz="2800" b="1" spc="-490">
                <a:latin typeface="微软雅黑"/>
                <a:cs typeface="微软雅黑"/>
              </a:rPr>
              <a:t>SAP</a:t>
            </a:r>
            <a:r>
              <a:rPr sz="2800" b="1" spc="-10">
                <a:latin typeface="微软雅黑"/>
                <a:cs typeface="微软雅黑"/>
              </a:rPr>
              <a:t>系统成功上线，标</a:t>
            </a:r>
            <a:r>
              <a:rPr sz="2800" b="1">
                <a:latin typeface="微软雅黑"/>
                <a:cs typeface="微软雅黑"/>
              </a:rPr>
              <a:t>志着紫光为期</a:t>
            </a:r>
            <a:r>
              <a:rPr sz="2800" b="1" spc="-330">
                <a:latin typeface="微软雅黑"/>
                <a:cs typeface="微软雅黑"/>
              </a:rPr>
              <a:t>14</a:t>
            </a:r>
            <a:r>
              <a:rPr sz="2800" b="1" spc="-50">
                <a:latin typeface="微软雅黑"/>
                <a:cs typeface="微软雅黑"/>
              </a:rPr>
              <a:t>个</a:t>
            </a:r>
            <a:endParaRPr sz="2800">
              <a:latin typeface="微软雅黑"/>
              <a:cs typeface="微软雅黑"/>
            </a:endParaRPr>
          </a:p>
          <a:p>
            <a:pPr marL="12700" marR="5080">
              <a:lnSpc>
                <a:spcPct val="100000"/>
              </a:lnSpc>
            </a:pPr>
            <a:r>
              <a:rPr sz="2800" b="1" spc="-10">
                <a:latin typeface="微软雅黑"/>
                <a:cs typeface="微软雅黑"/>
              </a:rPr>
              <a:t>月、历经管理变革、销售分支机构改制、</a:t>
            </a:r>
            <a:r>
              <a:rPr sz="2800" b="1" spc="-50">
                <a:latin typeface="微软雅黑"/>
                <a:cs typeface="微软雅黑"/>
              </a:rPr>
              <a:t> </a:t>
            </a:r>
            <a:r>
              <a:rPr sz="2800" b="1" spc="-415">
                <a:latin typeface="微软雅黑"/>
                <a:cs typeface="微软雅黑"/>
              </a:rPr>
              <a:t>ERP</a:t>
            </a:r>
            <a:r>
              <a:rPr sz="2800" b="1" spc="-10">
                <a:latin typeface="微软雅黑"/>
                <a:cs typeface="微软雅黑"/>
              </a:rPr>
              <a:t>上线三步曲的管理变革全面告捷。</a:t>
            </a:r>
            <a:endParaRPr sz="2800">
              <a:latin typeface="微软雅黑"/>
              <a:cs typeface="微软雅黑"/>
            </a:endParaRPr>
          </a:p>
        </p:txBody>
      </p:sp>
      <p:sp>
        <p:nvSpPr>
          <p:cNvPr id="3" name="object 3"/>
          <p:cNvSpPr txBox="1"/>
          <p:nvPr/>
        </p:nvSpPr>
        <p:spPr>
          <a:xfrm>
            <a:off x="4186237" y="1824037"/>
            <a:ext cx="4657725" cy="1000125"/>
          </a:xfrm>
          <a:prstGeom prst="rect">
            <a:avLst/>
          </a:prstGeom>
          <a:solidFill>
            <a:srgbClr val="D0A660"/>
          </a:solidFill>
        </p:spPr>
        <p:txBody>
          <a:bodyPr vert="horz" wrap="square" lIns="0" tIns="84455" rIns="0" bIns="0" rtlCol="0">
            <a:spAutoFit/>
          </a:bodyPr>
          <a:lstStyle/>
          <a:p>
            <a:pPr algn="ctr">
              <a:lnSpc>
                <a:spcPts val="3310"/>
              </a:lnSpc>
              <a:spcBef>
                <a:spcPts val="665"/>
              </a:spcBef>
            </a:pPr>
            <a:r>
              <a:rPr sz="2800" b="1" spc="-10">
                <a:latin typeface="微软雅黑"/>
                <a:cs typeface="微软雅黑"/>
              </a:rPr>
              <a:t>明确战略组织和流程</a:t>
            </a:r>
            <a:endParaRPr sz="2800">
              <a:latin typeface="微软雅黑"/>
              <a:cs typeface="微软雅黑"/>
            </a:endParaRPr>
          </a:p>
          <a:p>
            <a:pPr algn="ctr">
              <a:lnSpc>
                <a:spcPts val="3310"/>
              </a:lnSpc>
            </a:pPr>
            <a:r>
              <a:rPr sz="2800" b="1" spc="-10">
                <a:latin typeface="Tahoma"/>
                <a:cs typeface="Tahoma"/>
              </a:rPr>
              <a:t>2002.8-2002.12</a:t>
            </a:r>
            <a:endParaRPr sz="2800">
              <a:latin typeface="Tahoma"/>
              <a:cs typeface="Tahoma"/>
            </a:endParaRPr>
          </a:p>
        </p:txBody>
      </p:sp>
      <p:grpSp>
        <p:nvGrpSpPr>
          <p:cNvPr id="4" name="object 4"/>
          <p:cNvGrpSpPr/>
          <p:nvPr/>
        </p:nvGrpSpPr>
        <p:grpSpPr>
          <a:xfrm>
            <a:off x="4186237" y="3500437"/>
            <a:ext cx="4657725" cy="923925"/>
            <a:chOff x="4186237" y="3500437"/>
            <a:chExt cx="4657725" cy="923925"/>
          </a:xfrm>
        </p:grpSpPr>
        <p:sp>
          <p:nvSpPr>
            <p:cNvPr id="5" name="object 5"/>
            <p:cNvSpPr/>
            <p:nvPr/>
          </p:nvSpPr>
          <p:spPr>
            <a:xfrm>
              <a:off x="4191000" y="3505200"/>
              <a:ext cx="4648200" cy="914400"/>
            </a:xfrm>
            <a:custGeom>
              <a:rect l="l" t="t" r="r" b="b"/>
              <a:pathLst>
                <a:path w="4648200" h="914400">
                  <a:moveTo>
                    <a:pt x="4648200" y="914400"/>
                  </a:moveTo>
                  <a:lnTo>
                    <a:pt x="0" y="914400"/>
                  </a:lnTo>
                  <a:lnTo>
                    <a:pt x="0" y="0"/>
                  </a:lnTo>
                  <a:lnTo>
                    <a:pt x="4648200" y="0"/>
                  </a:lnTo>
                  <a:lnTo>
                    <a:pt x="4648200" y="914400"/>
                  </a:lnTo>
                  <a:close/>
                </a:path>
              </a:pathLst>
            </a:custGeom>
            <a:solidFill>
              <a:srgbClr val="D0A660"/>
            </a:solidFill>
          </p:spPr>
          <p:txBody>
            <a:bodyPr wrap="square" lIns="0" tIns="0" rIns="0" bIns="0" rtlCol="0"/>
            <a:lstStyle/>
            <a:p/>
          </p:txBody>
        </p:sp>
        <p:sp>
          <p:nvSpPr>
            <p:cNvPr id="6" name="object 6"/>
            <p:cNvSpPr/>
            <p:nvPr/>
          </p:nvSpPr>
          <p:spPr>
            <a:xfrm>
              <a:off x="4191000" y="3505200"/>
              <a:ext cx="4648200" cy="914400"/>
            </a:xfrm>
            <a:custGeom>
              <a:rect l="l" t="t" r="r" b="b"/>
              <a:pathLst>
                <a:path w="4648200" h="914400">
                  <a:moveTo>
                    <a:pt x="0" y="0"/>
                  </a:moveTo>
                  <a:lnTo>
                    <a:pt x="4648200" y="0"/>
                  </a:lnTo>
                  <a:lnTo>
                    <a:pt x="4648200" y="914400"/>
                  </a:lnTo>
                  <a:lnTo>
                    <a:pt x="0" y="914400"/>
                  </a:lnTo>
                  <a:lnTo>
                    <a:pt x="0" y="0"/>
                  </a:lnTo>
                  <a:close/>
                </a:path>
              </a:pathLst>
            </a:custGeom>
            <a:ln w="9525">
              <a:solidFill>
                <a:srgbClr val="D0A660"/>
              </a:solidFill>
            </a:ln>
          </p:spPr>
          <p:txBody>
            <a:bodyPr wrap="square" lIns="0" tIns="0" rIns="0" bIns="0" rtlCol="0"/>
            <a:lstStyle/>
            <a:p/>
          </p:txBody>
        </p:sp>
      </p:grpSp>
      <p:sp>
        <p:nvSpPr>
          <p:cNvPr id="7" name="object 7"/>
          <p:cNvSpPr txBox="1"/>
          <p:nvPr/>
        </p:nvSpPr>
        <p:spPr>
          <a:xfrm>
            <a:off x="4013200" y="3534092"/>
            <a:ext cx="50038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微软雅黑"/>
                <a:cs typeface="微软雅黑"/>
              </a:rPr>
              <a:t>销售分支机构改制打通业务瓶颈</a:t>
            </a:r>
            <a:endParaRPr sz="2800">
              <a:latin typeface="微软雅黑"/>
              <a:cs typeface="微软雅黑"/>
            </a:endParaRPr>
          </a:p>
        </p:txBody>
      </p:sp>
      <p:sp>
        <p:nvSpPr>
          <p:cNvPr id="8" name="object 8"/>
          <p:cNvSpPr txBox="1"/>
          <p:nvPr/>
        </p:nvSpPr>
        <p:spPr>
          <a:xfrm>
            <a:off x="5069321" y="3947801"/>
            <a:ext cx="2888615"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Tahoma"/>
                <a:cs typeface="Tahoma"/>
              </a:rPr>
              <a:t>2002.9-2002.12</a:t>
            </a:r>
            <a:endParaRPr sz="2800">
              <a:latin typeface="Tahoma"/>
              <a:cs typeface="Tahoma"/>
            </a:endParaRPr>
          </a:p>
        </p:txBody>
      </p:sp>
      <p:grpSp>
        <p:nvGrpSpPr>
          <p:cNvPr id="9" name="object 9"/>
          <p:cNvGrpSpPr/>
          <p:nvPr/>
        </p:nvGrpSpPr>
        <p:grpSpPr>
          <a:xfrm>
            <a:off x="4186237" y="5176837"/>
            <a:ext cx="4657725" cy="1000125"/>
            <a:chOff x="4186237" y="5176837"/>
            <a:chExt cx="4657725" cy="1000125"/>
          </a:xfrm>
        </p:grpSpPr>
        <p:sp>
          <p:nvSpPr>
            <p:cNvPr id="10" name="object 10"/>
            <p:cNvSpPr/>
            <p:nvPr/>
          </p:nvSpPr>
          <p:spPr>
            <a:xfrm>
              <a:off x="4191000" y="5181600"/>
              <a:ext cx="4648200" cy="990600"/>
            </a:xfrm>
            <a:custGeom>
              <a:rect l="l" t="t" r="r" b="b"/>
              <a:pathLst>
                <a:path w="4648200" h="990600">
                  <a:moveTo>
                    <a:pt x="4648200" y="990600"/>
                  </a:moveTo>
                  <a:lnTo>
                    <a:pt x="0" y="990600"/>
                  </a:lnTo>
                  <a:lnTo>
                    <a:pt x="0" y="0"/>
                  </a:lnTo>
                  <a:lnTo>
                    <a:pt x="4648200" y="0"/>
                  </a:lnTo>
                  <a:lnTo>
                    <a:pt x="4648200" y="990600"/>
                  </a:lnTo>
                  <a:close/>
                </a:path>
              </a:pathLst>
            </a:custGeom>
            <a:solidFill>
              <a:srgbClr val="D0A660"/>
            </a:solidFill>
          </p:spPr>
          <p:txBody>
            <a:bodyPr wrap="square" lIns="0" tIns="0" rIns="0" bIns="0" rtlCol="0"/>
            <a:lstStyle/>
            <a:p/>
          </p:txBody>
        </p:sp>
        <p:sp>
          <p:nvSpPr>
            <p:cNvPr id="11" name="object 11"/>
            <p:cNvSpPr/>
            <p:nvPr/>
          </p:nvSpPr>
          <p:spPr>
            <a:xfrm>
              <a:off x="4191000" y="5181600"/>
              <a:ext cx="4648200" cy="990600"/>
            </a:xfrm>
            <a:custGeom>
              <a:rect l="l" t="t" r="r" b="b"/>
              <a:pathLst>
                <a:path w="4648200" h="990600">
                  <a:moveTo>
                    <a:pt x="0" y="0"/>
                  </a:moveTo>
                  <a:lnTo>
                    <a:pt x="4648200" y="0"/>
                  </a:lnTo>
                  <a:lnTo>
                    <a:pt x="4648200" y="990600"/>
                  </a:lnTo>
                  <a:lnTo>
                    <a:pt x="0" y="990600"/>
                  </a:lnTo>
                  <a:lnTo>
                    <a:pt x="0" y="0"/>
                  </a:lnTo>
                  <a:close/>
                </a:path>
              </a:pathLst>
            </a:custGeom>
            <a:ln w="9525">
              <a:solidFill>
                <a:srgbClr val="D0A660"/>
              </a:solidFill>
            </a:ln>
          </p:spPr>
          <p:txBody>
            <a:bodyPr wrap="square" lIns="0" tIns="0" rIns="0" bIns="0" rtlCol="0"/>
            <a:lstStyle/>
            <a:p/>
          </p:txBody>
        </p:sp>
      </p:grpSp>
      <p:sp>
        <p:nvSpPr>
          <p:cNvPr id="12" name="object 12"/>
          <p:cNvSpPr txBox="1"/>
          <p:nvPr/>
        </p:nvSpPr>
        <p:spPr>
          <a:xfrm>
            <a:off x="4017888" y="5235581"/>
            <a:ext cx="4994910" cy="878840"/>
          </a:xfrm>
          <a:prstGeom prst="rect">
            <a:avLst/>
          </a:prstGeom>
        </p:spPr>
        <p:txBody>
          <a:bodyPr vert="horz" wrap="square" lIns="0" tIns="12700" rIns="0" bIns="0" rtlCol="0">
            <a:spAutoFit/>
          </a:bodyPr>
          <a:lstStyle/>
          <a:p>
            <a:pPr marL="1063625" marR="5080" indent="-1051560">
              <a:lnSpc>
                <a:spcPct val="100000"/>
              </a:lnSpc>
              <a:spcBef>
                <a:spcPts val="100"/>
              </a:spcBef>
            </a:pPr>
            <a:r>
              <a:rPr sz="2800" b="1" spc="-10">
                <a:latin typeface="Tahoma"/>
                <a:cs typeface="Tahoma"/>
              </a:rPr>
              <a:t>SAPERP</a:t>
            </a:r>
            <a:r>
              <a:rPr sz="2800" b="1" spc="-5">
                <a:latin typeface="微软雅黑"/>
                <a:cs typeface="微软雅黑"/>
              </a:rPr>
              <a:t>系统上线固化变革成果</a:t>
            </a:r>
            <a:r>
              <a:rPr sz="2800" b="1" spc="-50">
                <a:latin typeface="微软雅黑"/>
                <a:cs typeface="微软雅黑"/>
              </a:rPr>
              <a:t> </a:t>
            </a:r>
            <a:r>
              <a:rPr sz="2800" b="1" spc="-10">
                <a:latin typeface="Tahoma"/>
                <a:cs typeface="Tahoma"/>
              </a:rPr>
              <a:t>2003.6-2003.10</a:t>
            </a:r>
            <a:endParaRPr sz="2800">
              <a:latin typeface="Tahoma"/>
              <a:cs typeface="Tahoma"/>
            </a:endParaRPr>
          </a:p>
        </p:txBody>
      </p:sp>
      <p:grpSp>
        <p:nvGrpSpPr>
          <p:cNvPr id="13" name="object 13"/>
          <p:cNvGrpSpPr/>
          <p:nvPr/>
        </p:nvGrpSpPr>
        <p:grpSpPr>
          <a:xfrm>
            <a:off x="5786437" y="2814637"/>
            <a:ext cx="1457325" cy="619125"/>
            <a:chOff x="5786437" y="2814637"/>
            <a:chExt cx="1457325" cy="619125"/>
          </a:xfrm>
        </p:grpSpPr>
        <p:sp>
          <p:nvSpPr>
            <p:cNvPr id="14" name="object 14"/>
            <p:cNvSpPr/>
            <p:nvPr/>
          </p:nvSpPr>
          <p:spPr>
            <a:xfrm>
              <a:off x="5791200" y="2819400"/>
              <a:ext cx="1447800" cy="609600"/>
            </a:xfrm>
            <a:custGeom>
              <a:rect l="l" t="t" r="r" b="b"/>
              <a:pathLst>
                <a:path w="1447800" h="609600">
                  <a:moveTo>
                    <a:pt x="723900" y="609600"/>
                  </a:moveTo>
                  <a:lnTo>
                    <a:pt x="0" y="457200"/>
                  </a:lnTo>
                  <a:lnTo>
                    <a:pt x="361950" y="457200"/>
                  </a:lnTo>
                  <a:lnTo>
                    <a:pt x="361950" y="0"/>
                  </a:lnTo>
                  <a:lnTo>
                    <a:pt x="1085850" y="0"/>
                  </a:lnTo>
                  <a:lnTo>
                    <a:pt x="1085850" y="457200"/>
                  </a:lnTo>
                  <a:lnTo>
                    <a:pt x="1447800" y="457200"/>
                  </a:lnTo>
                  <a:lnTo>
                    <a:pt x="723900" y="609600"/>
                  </a:lnTo>
                  <a:close/>
                </a:path>
              </a:pathLst>
            </a:custGeom>
            <a:solidFill>
              <a:srgbClr val="FF9900"/>
            </a:solidFill>
          </p:spPr>
          <p:txBody>
            <a:bodyPr wrap="square" lIns="0" tIns="0" rIns="0" bIns="0" rtlCol="0"/>
            <a:lstStyle/>
            <a:p/>
          </p:txBody>
        </p:sp>
        <p:sp>
          <p:nvSpPr>
            <p:cNvPr id="15" name="object 15"/>
            <p:cNvSpPr/>
            <p:nvPr/>
          </p:nvSpPr>
          <p:spPr>
            <a:xfrm>
              <a:off x="5791200" y="2819400"/>
              <a:ext cx="1447800" cy="609600"/>
            </a:xfrm>
            <a:custGeom>
              <a:rect l="l" t="t" r="r" b="b"/>
              <a:pathLst>
                <a:path w="1447800" h="609600">
                  <a:moveTo>
                    <a:pt x="0" y="457200"/>
                  </a:moveTo>
                  <a:lnTo>
                    <a:pt x="361950" y="457200"/>
                  </a:lnTo>
                  <a:lnTo>
                    <a:pt x="361950" y="0"/>
                  </a:lnTo>
                  <a:lnTo>
                    <a:pt x="1085850" y="0"/>
                  </a:lnTo>
                  <a:lnTo>
                    <a:pt x="1085850" y="457200"/>
                  </a:lnTo>
                  <a:lnTo>
                    <a:pt x="1447800" y="457200"/>
                  </a:lnTo>
                  <a:lnTo>
                    <a:pt x="723900" y="609600"/>
                  </a:lnTo>
                  <a:lnTo>
                    <a:pt x="0" y="457200"/>
                  </a:lnTo>
                  <a:close/>
                </a:path>
              </a:pathLst>
            </a:custGeom>
            <a:ln w="9525">
              <a:solidFill>
                <a:srgbClr val="000000"/>
              </a:solidFill>
            </a:ln>
          </p:spPr>
          <p:txBody>
            <a:bodyPr wrap="square" lIns="0" tIns="0" rIns="0" bIns="0" rtlCol="0"/>
            <a:lstStyle/>
            <a:p/>
          </p:txBody>
        </p:sp>
      </p:grpSp>
      <p:grpSp>
        <p:nvGrpSpPr>
          <p:cNvPr id="16" name="object 16"/>
          <p:cNvGrpSpPr/>
          <p:nvPr/>
        </p:nvGrpSpPr>
        <p:grpSpPr>
          <a:xfrm>
            <a:off x="5786437" y="4414837"/>
            <a:ext cx="1457325" cy="695325"/>
            <a:chOff x="5786437" y="4414837"/>
            <a:chExt cx="1457325" cy="695325"/>
          </a:xfrm>
        </p:grpSpPr>
        <p:sp>
          <p:nvSpPr>
            <p:cNvPr id="17" name="object 17"/>
            <p:cNvSpPr/>
            <p:nvPr/>
          </p:nvSpPr>
          <p:spPr>
            <a:xfrm>
              <a:off x="5791200" y="4419600"/>
              <a:ext cx="1447800" cy="685800"/>
            </a:xfrm>
            <a:custGeom>
              <a:rect l="l" t="t" r="r" b="b"/>
              <a:pathLst>
                <a:path w="1447800" h="685800">
                  <a:moveTo>
                    <a:pt x="723900" y="685800"/>
                  </a:moveTo>
                  <a:lnTo>
                    <a:pt x="0" y="514350"/>
                  </a:lnTo>
                  <a:lnTo>
                    <a:pt x="361950" y="514350"/>
                  </a:lnTo>
                  <a:lnTo>
                    <a:pt x="361950" y="0"/>
                  </a:lnTo>
                  <a:lnTo>
                    <a:pt x="1085850" y="0"/>
                  </a:lnTo>
                  <a:lnTo>
                    <a:pt x="1085850" y="514350"/>
                  </a:lnTo>
                  <a:lnTo>
                    <a:pt x="1447800" y="514350"/>
                  </a:lnTo>
                  <a:lnTo>
                    <a:pt x="723900" y="685800"/>
                  </a:lnTo>
                  <a:close/>
                </a:path>
              </a:pathLst>
            </a:custGeom>
            <a:solidFill>
              <a:srgbClr val="FF9900"/>
            </a:solidFill>
          </p:spPr>
          <p:txBody>
            <a:bodyPr wrap="square" lIns="0" tIns="0" rIns="0" bIns="0" rtlCol="0"/>
            <a:lstStyle/>
            <a:p/>
          </p:txBody>
        </p:sp>
        <p:sp>
          <p:nvSpPr>
            <p:cNvPr id="18" name="object 18"/>
            <p:cNvSpPr/>
            <p:nvPr/>
          </p:nvSpPr>
          <p:spPr>
            <a:xfrm>
              <a:off x="5791200" y="4419600"/>
              <a:ext cx="1447800" cy="685800"/>
            </a:xfrm>
            <a:custGeom>
              <a:rect l="l" t="t" r="r" b="b"/>
              <a:pathLst>
                <a:path w="1447800" h="685800">
                  <a:moveTo>
                    <a:pt x="0" y="514350"/>
                  </a:moveTo>
                  <a:lnTo>
                    <a:pt x="361950" y="514350"/>
                  </a:lnTo>
                  <a:lnTo>
                    <a:pt x="361950" y="0"/>
                  </a:lnTo>
                  <a:lnTo>
                    <a:pt x="1085850" y="0"/>
                  </a:lnTo>
                  <a:lnTo>
                    <a:pt x="1085850" y="514350"/>
                  </a:lnTo>
                  <a:lnTo>
                    <a:pt x="1447800" y="514350"/>
                  </a:lnTo>
                  <a:lnTo>
                    <a:pt x="723900" y="685800"/>
                  </a:lnTo>
                  <a:lnTo>
                    <a:pt x="0" y="514350"/>
                  </a:lnTo>
                  <a:close/>
                </a:path>
              </a:pathLst>
            </a:custGeom>
            <a:ln w="9525">
              <a:solidFill>
                <a:srgbClr val="000000"/>
              </a:solidFill>
            </a:ln>
          </p:spPr>
          <p:txBody>
            <a:bodyPr wrap="square" lIns="0" tIns="0" rIns="0" bIns="0" rtlCol="0"/>
            <a:lstStyle/>
            <a:p/>
          </p:txBody>
        </p:sp>
      </p:grpSp>
      <p:sp>
        <p:nvSpPr>
          <p:cNvPr id="19" name="object 19"/>
          <p:cNvSpPr txBox="1"/>
          <p:nvPr/>
        </p:nvSpPr>
        <p:spPr>
          <a:xfrm>
            <a:off x="612140" y="348932"/>
            <a:ext cx="7848600" cy="1305560"/>
          </a:xfrm>
          <a:prstGeom prst="rect">
            <a:avLst/>
          </a:prstGeom>
        </p:spPr>
        <p:txBody>
          <a:bodyPr vert="horz" wrap="square" lIns="0" tIns="12700" rIns="0" bIns="0" rtlCol="0">
            <a:spAutoFit/>
          </a:bodyPr>
          <a:lstStyle/>
          <a:p>
            <a:pPr marL="12700" marR="5080" algn="just">
              <a:lnSpc>
                <a:spcPct val="100000"/>
              </a:lnSpc>
              <a:spcBef>
                <a:spcPts val="100"/>
              </a:spcBef>
            </a:pPr>
            <a:r>
              <a:rPr sz="2800" b="1" spc="-35">
                <a:latin typeface="微软雅黑"/>
                <a:cs typeface="微软雅黑"/>
              </a:rPr>
              <a:t>在生死攸关的变革过程中，</a:t>
            </a:r>
            <a:r>
              <a:rPr sz="2800" b="1" spc="-380">
                <a:latin typeface="微软雅黑"/>
                <a:cs typeface="微软雅黑"/>
              </a:rPr>
              <a:t>SAPERP</a:t>
            </a:r>
            <a:r>
              <a:rPr sz="2800" b="1" spc="-10">
                <a:latin typeface="微软雅黑"/>
                <a:cs typeface="微软雅黑"/>
              </a:rPr>
              <a:t>系统帮助紫光领</a:t>
            </a:r>
            <a:r>
              <a:rPr sz="2800" b="1" spc="-5">
                <a:latin typeface="微软雅黑"/>
                <a:cs typeface="微软雅黑"/>
              </a:rPr>
              <a:t>导层最终实现了对变革成果的固化和对公司运作的</a:t>
            </a:r>
            <a:r>
              <a:rPr sz="2800" b="1" spc="-10">
                <a:latin typeface="微软雅黑"/>
                <a:cs typeface="微软雅黑"/>
              </a:rPr>
              <a:t>全面掌控。</a:t>
            </a:r>
            <a:endParaRPr sz="2800">
              <a:latin typeface="微软雅黑"/>
              <a:cs typeface="微软雅黑"/>
            </a:endParaRPr>
          </a:p>
        </p:txBody>
      </p:sp>
      <p:sp>
        <p:nvSpPr>
          <p:cNvPr id="20" name="object 20"/>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83540" y="656907"/>
            <a:ext cx="4597400" cy="574040"/>
          </a:xfrm>
          <a:prstGeom prst="rect">
            <a:avLst/>
          </a:prstGeom>
        </p:spPr>
        <p:txBody>
          <a:bodyPr vert="horz" wrap="square" lIns="0" tIns="12700" rIns="0" bIns="0" rtlCol="0">
            <a:spAutoFit/>
          </a:bodyPr>
          <a:lstStyle/>
          <a:p>
            <a:pPr marL="12700">
              <a:lnSpc>
                <a:spcPct val="100000"/>
              </a:lnSpc>
              <a:spcBef>
                <a:spcPts val="100"/>
              </a:spcBef>
            </a:pPr>
            <a:r>
              <a:rPr sz="3600" spc="-5">
                <a:latin typeface="Microsoft JhengHei"/>
                <a:cs typeface="Microsoft JhengHei"/>
              </a:rPr>
              <a:t>回顾紫光的信息化历程</a:t>
            </a:r>
            <a:endParaRPr sz="3600">
              <a:latin typeface="Microsoft JhengHei"/>
              <a:cs typeface="Microsoft JhengHei"/>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3" name="object 3"/>
          <p:cNvSpPr txBox="1"/>
          <p:nvPr/>
        </p:nvSpPr>
        <p:spPr>
          <a:xfrm>
            <a:off x="840740" y="2023745"/>
            <a:ext cx="7493000" cy="3902710"/>
          </a:xfrm>
          <a:prstGeom prst="rect">
            <a:avLst/>
          </a:prstGeom>
        </p:spPr>
        <p:txBody>
          <a:bodyPr vert="horz" wrap="square" lIns="0" tIns="12700" rIns="0" bIns="0" rtlCol="0">
            <a:spAutoFit/>
          </a:bodyPr>
          <a:lstStyle/>
          <a:p>
            <a:pPr marL="12700">
              <a:lnSpc>
                <a:spcPct val="100000"/>
              </a:lnSpc>
              <a:spcBef>
                <a:spcPts val="100"/>
              </a:spcBef>
            </a:pPr>
            <a:r>
              <a:rPr sz="2400" b="1" spc="-365">
                <a:latin typeface="Microsoft JhengHei"/>
                <a:cs typeface="Microsoft JhengHei"/>
              </a:rPr>
              <a:t>—</a:t>
            </a:r>
            <a:r>
              <a:rPr sz="2400" b="1" spc="-170">
                <a:latin typeface="Microsoft JhengHei"/>
                <a:cs typeface="Microsoft JhengHei"/>
              </a:rPr>
              <a:t>1997</a:t>
            </a:r>
            <a:r>
              <a:rPr sz="2400" b="1" spc="-30">
                <a:latin typeface="Microsoft JhengHei"/>
                <a:cs typeface="Microsoft JhengHei"/>
              </a:rPr>
              <a:t>：万能财务软件</a:t>
            </a:r>
            <a:r>
              <a:rPr sz="2400" b="1" spc="-405">
                <a:latin typeface="Microsoft JhengHei"/>
                <a:cs typeface="Microsoft JhengHei"/>
              </a:rPr>
              <a:t>（DOS</a:t>
            </a:r>
            <a:r>
              <a:rPr sz="2400" b="1">
                <a:latin typeface="Microsoft JhengHei"/>
                <a:cs typeface="Microsoft JhengHei"/>
              </a:rPr>
              <a:t>版</a:t>
            </a:r>
            <a:r>
              <a:rPr sz="2400" b="1" spc="-50">
                <a:latin typeface="Microsoft JhengHei"/>
                <a:cs typeface="Microsoft JhengHei"/>
              </a:rPr>
              <a:t>）</a:t>
            </a:r>
            <a:endParaRPr sz="2400">
              <a:latin typeface="Microsoft JhengHei"/>
              <a:cs typeface="Microsoft JhengHei"/>
            </a:endParaRPr>
          </a:p>
          <a:p>
            <a:pPr>
              <a:lnSpc>
                <a:spcPct val="100000"/>
              </a:lnSpc>
              <a:spcBef>
                <a:spcPts val="75"/>
              </a:spcBef>
            </a:pPr>
            <a:endParaRPr sz="2150">
              <a:latin typeface="Microsoft JhengHei"/>
              <a:cs typeface="Microsoft JhengHei"/>
            </a:endParaRPr>
          </a:p>
          <a:p>
            <a:pPr marL="12700">
              <a:lnSpc>
                <a:spcPct val="100000"/>
              </a:lnSpc>
            </a:pPr>
            <a:r>
              <a:rPr sz="2400" b="1" spc="-245">
                <a:latin typeface="Microsoft JhengHei"/>
                <a:cs typeface="Microsoft JhengHei"/>
              </a:rPr>
              <a:t>1997—</a:t>
            </a:r>
            <a:r>
              <a:rPr sz="2400" b="1" spc="-200">
                <a:latin typeface="Microsoft JhengHei"/>
                <a:cs typeface="Microsoft JhengHei"/>
              </a:rPr>
              <a:t>2000</a:t>
            </a:r>
            <a:r>
              <a:rPr sz="2400" b="1" spc="-35">
                <a:latin typeface="Microsoft JhengHei"/>
                <a:cs typeface="Microsoft JhengHei"/>
              </a:rPr>
              <a:t>：国内财务软件</a:t>
            </a:r>
            <a:r>
              <a:rPr sz="2400" b="1" spc="-565">
                <a:latin typeface="Microsoft JhengHei"/>
                <a:cs typeface="Microsoft JhengHei"/>
              </a:rPr>
              <a:t>（WINDOWS</a:t>
            </a:r>
            <a:r>
              <a:rPr sz="2400" b="1">
                <a:latin typeface="Microsoft JhengHei"/>
                <a:cs typeface="Microsoft JhengHei"/>
              </a:rPr>
              <a:t>版</a:t>
            </a:r>
            <a:r>
              <a:rPr sz="2400" b="1" spc="-25">
                <a:latin typeface="Microsoft JhengHei"/>
                <a:cs typeface="Microsoft JhengHei"/>
              </a:rPr>
              <a:t>）；</a:t>
            </a:r>
            <a:endParaRPr sz="2400">
              <a:latin typeface="Microsoft JhengHei"/>
              <a:cs typeface="Microsoft JhengHei"/>
            </a:endParaRPr>
          </a:p>
          <a:p>
            <a:pPr>
              <a:lnSpc>
                <a:spcPct val="100000"/>
              </a:lnSpc>
              <a:spcBef>
                <a:spcPts val="80"/>
              </a:spcBef>
            </a:pPr>
            <a:endParaRPr sz="2150">
              <a:latin typeface="Microsoft JhengHei"/>
              <a:cs typeface="Microsoft JhengHei"/>
            </a:endParaRPr>
          </a:p>
          <a:p>
            <a:pPr marL="12700">
              <a:lnSpc>
                <a:spcPct val="100000"/>
              </a:lnSpc>
            </a:pPr>
            <a:r>
              <a:rPr sz="2400" b="1" spc="-245">
                <a:latin typeface="Microsoft JhengHei"/>
                <a:cs typeface="Microsoft JhengHei"/>
              </a:rPr>
              <a:t>1999—</a:t>
            </a:r>
            <a:r>
              <a:rPr sz="2400" b="1" spc="-200">
                <a:latin typeface="Microsoft JhengHei"/>
                <a:cs typeface="Microsoft JhengHei"/>
              </a:rPr>
              <a:t>2000</a:t>
            </a:r>
            <a:r>
              <a:rPr sz="2400" b="1" spc="-40">
                <a:latin typeface="Microsoft JhengHei"/>
                <a:cs typeface="Microsoft JhengHei"/>
              </a:rPr>
              <a:t>：自行开发，以失败而告终。</a:t>
            </a:r>
            <a:endParaRPr sz="2400">
              <a:latin typeface="Microsoft JhengHei"/>
              <a:cs typeface="Microsoft JhengHei"/>
            </a:endParaRPr>
          </a:p>
          <a:p>
            <a:pPr>
              <a:lnSpc>
                <a:spcPct val="100000"/>
              </a:lnSpc>
              <a:spcBef>
                <a:spcPts val="80"/>
              </a:spcBef>
            </a:pPr>
            <a:endParaRPr sz="2150">
              <a:latin typeface="Microsoft JhengHei"/>
              <a:cs typeface="Microsoft JhengHei"/>
            </a:endParaRPr>
          </a:p>
          <a:p>
            <a:pPr marL="12700">
              <a:lnSpc>
                <a:spcPct val="100000"/>
              </a:lnSpc>
            </a:pPr>
            <a:r>
              <a:rPr sz="2400" b="1" spc="-245">
                <a:latin typeface="Microsoft JhengHei"/>
                <a:cs typeface="Microsoft JhengHei"/>
              </a:rPr>
              <a:t>2000—</a:t>
            </a:r>
            <a:r>
              <a:rPr sz="2400" b="1" spc="-95">
                <a:latin typeface="Microsoft JhengHei"/>
                <a:cs typeface="Microsoft JhengHei"/>
              </a:rPr>
              <a:t>2003.9</a:t>
            </a:r>
            <a:r>
              <a:rPr sz="2400" b="1" spc="-35">
                <a:latin typeface="Microsoft JhengHei"/>
                <a:cs typeface="Microsoft JhengHei"/>
              </a:rPr>
              <a:t>：国内</a:t>
            </a:r>
            <a:r>
              <a:rPr sz="2400" b="1" spc="-285">
                <a:latin typeface="Microsoft JhengHei"/>
                <a:cs typeface="Microsoft JhengHei"/>
              </a:rPr>
              <a:t>ERP</a:t>
            </a:r>
            <a:r>
              <a:rPr sz="2400" b="1" spc="-25">
                <a:latin typeface="Microsoft JhengHei"/>
                <a:cs typeface="Microsoft JhengHei"/>
              </a:rPr>
              <a:t>系统</a:t>
            </a:r>
            <a:endParaRPr sz="2400">
              <a:latin typeface="Microsoft JhengHei"/>
              <a:cs typeface="Microsoft JhengHei"/>
            </a:endParaRPr>
          </a:p>
          <a:p>
            <a:pPr>
              <a:lnSpc>
                <a:spcPct val="100000"/>
              </a:lnSpc>
              <a:spcBef>
                <a:spcPts val="75"/>
              </a:spcBef>
            </a:pPr>
            <a:endParaRPr sz="2150">
              <a:latin typeface="Microsoft JhengHei"/>
              <a:cs typeface="Microsoft JhengHei"/>
            </a:endParaRPr>
          </a:p>
          <a:p>
            <a:pPr marL="12700">
              <a:lnSpc>
                <a:spcPct val="100000"/>
              </a:lnSpc>
            </a:pPr>
            <a:r>
              <a:rPr sz="2400" b="1" spc="-125">
                <a:latin typeface="Microsoft JhengHei"/>
                <a:cs typeface="Microsoft JhengHei"/>
              </a:rPr>
              <a:t>2003.9</a:t>
            </a:r>
            <a:r>
              <a:rPr sz="2400" b="1" spc="-35">
                <a:latin typeface="Microsoft JhengHei"/>
                <a:cs typeface="Microsoft JhengHei"/>
              </a:rPr>
              <a:t>—：至今</a:t>
            </a:r>
            <a:r>
              <a:rPr sz="2400" b="1" spc="-355">
                <a:latin typeface="Microsoft JhengHei"/>
                <a:cs typeface="Microsoft JhengHei"/>
              </a:rPr>
              <a:t>SAP</a:t>
            </a:r>
            <a:r>
              <a:rPr sz="2400" b="1">
                <a:latin typeface="Microsoft JhengHei"/>
                <a:cs typeface="Microsoft JhengHei"/>
              </a:rPr>
              <a:t>大型</a:t>
            </a:r>
            <a:r>
              <a:rPr sz="2400" b="1" spc="-285">
                <a:latin typeface="Microsoft JhengHei"/>
                <a:cs typeface="Microsoft JhengHei"/>
              </a:rPr>
              <a:t>ERP</a:t>
            </a:r>
            <a:r>
              <a:rPr sz="2400" b="1">
                <a:latin typeface="Microsoft JhengHei"/>
                <a:cs typeface="Microsoft JhengHei"/>
              </a:rPr>
              <a:t>软件</a:t>
            </a:r>
            <a:r>
              <a:rPr sz="2400" b="1" spc="-440">
                <a:latin typeface="Microsoft JhengHei"/>
                <a:cs typeface="Microsoft JhengHei"/>
              </a:rPr>
              <a:t>（MYSAP.COM</a:t>
            </a:r>
            <a:r>
              <a:rPr sz="2400" b="1">
                <a:latin typeface="Microsoft JhengHei"/>
                <a:cs typeface="Microsoft JhengHei"/>
              </a:rPr>
              <a:t>商务套件</a:t>
            </a:r>
            <a:r>
              <a:rPr sz="2400" b="1" spc="-50">
                <a:latin typeface="Microsoft JhengHei"/>
                <a:cs typeface="Microsoft JhengHei"/>
              </a:rPr>
              <a:t>）</a:t>
            </a:r>
            <a:endParaRPr sz="24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2140" y="580707"/>
            <a:ext cx="2311400" cy="574040"/>
          </a:xfrm>
          <a:prstGeom prst="rect">
            <a:avLst/>
          </a:prstGeom>
        </p:spPr>
        <p:txBody>
          <a:bodyPr vert="horz" wrap="square" lIns="0" tIns="12700" rIns="0" bIns="0" rtlCol="0">
            <a:spAutoFit/>
          </a:bodyPr>
          <a:lstStyle/>
          <a:p>
            <a:pPr marL="12700">
              <a:lnSpc>
                <a:spcPct val="100000"/>
              </a:lnSpc>
              <a:spcBef>
                <a:spcPts val="100"/>
              </a:spcBef>
            </a:pPr>
            <a:r>
              <a:rPr sz="3600" spc="-10">
                <a:latin typeface="Microsoft JhengHei"/>
                <a:cs typeface="Microsoft JhengHei"/>
              </a:rPr>
              <a:t>总结与回顾</a:t>
            </a:r>
            <a:endParaRPr sz="3600">
              <a:latin typeface="Microsoft JhengHei"/>
              <a:cs typeface="Microsoft JhengHei"/>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220">
                <a:latin typeface="微软雅黑"/>
                <a:cs typeface="微软雅黑"/>
              </a:rPr>
              <a:t>2005</a:t>
            </a:r>
            <a:r>
              <a:rPr spc="-5">
                <a:latin typeface="微软雅黑"/>
                <a:cs typeface="微软雅黑"/>
              </a:rPr>
              <a:t>年中国企业信息化用户论坛</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4965" indent="-342265">
              <a:lnSpc>
                <a:spcPts val="2735"/>
              </a:lnSpc>
              <a:spcBef>
                <a:spcPts val="100"/>
              </a:spcBef>
              <a:buClr>
                <a:srgbClr val="7D0B00"/>
              </a:buClr>
              <a:buSzPct val="60416"/>
              <a:buFont typeface="Wingdings"/>
              <a:buChar char=""/>
              <a:tabLst>
                <a:tab pos="354965"/>
                <a:tab pos="355600"/>
              </a:tabLst>
            </a:pPr>
            <a:r>
              <a:rPr/>
              <a:t>自行开发的</a:t>
            </a:r>
            <a:r>
              <a:rPr spc="-285"/>
              <a:t>ERP</a:t>
            </a:r>
            <a:r>
              <a:rPr spc="-5"/>
              <a:t>系统是按照当时的业务需求量身定制的，但</a:t>
            </a:r>
          </a:p>
          <a:p>
            <a:pPr marL="354965" marR="5080">
              <a:lnSpc>
                <a:spcPts val="2590"/>
              </a:lnSpc>
              <a:spcBef>
                <a:spcPts val="185"/>
              </a:spcBef>
            </a:pPr>
            <a:r>
              <a:rPr spc="-5"/>
              <a:t>由于流程的改进以及新的业务、新的模式的产生，导致新系统统处于不断变更开发需求和测试阶段。最后，迫不得已，仓</a:t>
            </a:r>
            <a:r>
              <a:rPr spc="-50"/>
              <a:t> </a:t>
            </a:r>
            <a:r>
              <a:rPr/>
              <a:t>促决定采用金蝶</a:t>
            </a:r>
            <a:r>
              <a:rPr spc="-285"/>
              <a:t>ERP</a:t>
            </a:r>
            <a:r>
              <a:rPr spc="-20"/>
              <a:t>系统。</a:t>
            </a:r>
          </a:p>
          <a:p>
            <a:pPr marL="354965" marR="43180" indent="-342900">
              <a:lnSpc>
                <a:spcPts val="2590"/>
              </a:lnSpc>
              <a:spcBef>
                <a:spcPts val="580"/>
              </a:spcBef>
            </a:pPr>
            <a:r>
              <a:rPr u="heavy">
                <a:uFill>
                  <a:solidFill>
                    <a:srgbClr val="000000"/>
                  </a:solidFill>
                </a:uFill>
              </a:rPr>
              <a:t>人的需求是无限的，更可怕的未必是合理的；软件技术与成熟</a:t>
            </a:r>
            <a:r>
              <a:rPr spc="-50"/>
              <a:t>度</a:t>
            </a:r>
            <a:r>
              <a:rPr u="heavy" spc="-5">
                <a:uFill>
                  <a:solidFill>
                    <a:srgbClr val="000000"/>
                  </a:solidFill>
                </a:uFill>
              </a:rPr>
              <a:t>度的意义超过了我们的预期。隐性投资、持续投资巨大。</a:t>
            </a:r>
          </a:p>
          <a:p>
            <a:pPr marL="354965" marR="309880" indent="-342900">
              <a:lnSpc>
                <a:spcPts val="2590"/>
              </a:lnSpc>
              <a:spcBef>
                <a:spcPts val="580"/>
              </a:spcBef>
              <a:buClr>
                <a:srgbClr val="7D0B00"/>
              </a:buClr>
              <a:buSzPct val="60416"/>
              <a:buFont typeface="Wingdings"/>
              <a:buChar char=""/>
              <a:tabLst>
                <a:tab pos="354965"/>
                <a:tab pos="355600"/>
              </a:tabLst>
            </a:pPr>
            <a:r>
              <a:rPr/>
              <a:t>国内</a:t>
            </a:r>
            <a:r>
              <a:rPr spc="-285"/>
              <a:t>ERP</a:t>
            </a:r>
            <a:r>
              <a:rPr spc="-5"/>
              <a:t>软件固然使紫光的业务系统从手工时代进入数字时</a:t>
            </a:r>
            <a:r>
              <a:rPr/>
              <a:t>代，为实施</a:t>
            </a:r>
            <a:r>
              <a:rPr spc="-355"/>
              <a:t>SAP</a:t>
            </a:r>
            <a:r>
              <a:rPr/>
              <a:t>的</a:t>
            </a:r>
            <a:r>
              <a:rPr spc="-285"/>
              <a:t>ERP</a:t>
            </a:r>
            <a:r>
              <a:rPr spc="-5"/>
              <a:t>软件奠定了一定的基础。但对于科学</a:t>
            </a:r>
            <a:r>
              <a:rPr spc="-50"/>
              <a:t> </a:t>
            </a:r>
            <a:r>
              <a:rPr/>
              <a:t>选型方法论的忽视，以及</a:t>
            </a:r>
            <a:r>
              <a:rPr u="heavy">
                <a:uFill>
                  <a:solidFill>
                    <a:srgbClr val="000000"/>
                  </a:solidFill>
                </a:uFill>
              </a:rPr>
              <a:t>系统本身实施方法论的不成熟、</a:t>
            </a:r>
            <a:r>
              <a:rPr spc="-50"/>
              <a:t>产</a:t>
            </a:r>
            <a:r>
              <a:rPr spc="-5"/>
              <a:t>品应用不成熟，导致系统并不能有效满足紫光的业务需要。</a:t>
            </a:r>
            <a:r>
              <a:rPr spc="-50"/>
              <a:t> </a:t>
            </a:r>
            <a:r>
              <a:rPr spc="-250"/>
              <a:t>2</a:t>
            </a:r>
            <a:r>
              <a:rPr spc="-5"/>
              <a:t>年多之后，紫光管理层忍痛决定全面替换原有系统。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58459" y="6288563"/>
            <a:ext cx="3225800" cy="299720"/>
          </a:xfrm>
          <a:prstGeom prst="rect">
            <a:avLst/>
          </a:prstGeom>
        </p:spPr>
        <p:txBody>
          <a:bodyPr vert="horz" wrap="square" lIns="0" tIns="12700" rIns="0" bIns="0" rtlCol="0">
            <a:spAutoFit/>
          </a:bodyPr>
          <a:lstStyle/>
          <a:p>
            <a:pPr marL="12700">
              <a:lnSpc>
                <a:spcPct val="100000"/>
              </a:lnSpc>
              <a:spcBef>
                <a:spcPts val="100"/>
              </a:spcBef>
            </a:pPr>
            <a:r>
              <a:rPr sz="1800" b="1" spc="-190">
                <a:latin typeface="Microsoft JhengHei"/>
                <a:cs typeface="Microsoft JhengHei"/>
              </a:rPr>
              <a:t>2005</a:t>
            </a:r>
            <a:r>
              <a:rPr sz="1800" b="1" spc="-5">
                <a:latin typeface="Microsoft JhengHei"/>
                <a:cs typeface="Microsoft JhengHei"/>
              </a:rPr>
              <a:t>年中国企业信息化用户论坛</a:t>
            </a:r>
            <a:endParaRPr sz="1800">
              <a:latin typeface="Microsoft JhengHei"/>
              <a:cs typeface="Microsoft JhengHei"/>
            </a:endParaRPr>
          </a:p>
        </p:txBody>
      </p:sp>
      <p:sp>
        <p:nvSpPr>
          <p:cNvPr id="3" name="object 3"/>
          <p:cNvSpPr txBox="1">
            <a:spLocks noGrp="1"/>
          </p:cNvSpPr>
          <p:nvPr>
            <p:ph type="title"/>
          </p:nvPr>
        </p:nvSpPr>
        <p:spPr>
          <a:xfrm>
            <a:off x="383540" y="347345"/>
            <a:ext cx="8102600" cy="1122680"/>
          </a:xfrm>
          <a:prstGeom prst="rect">
            <a:avLst/>
          </a:prstGeom>
        </p:spPr>
        <p:txBody>
          <a:bodyPr vert="horz" wrap="square" lIns="0" tIns="12700" rIns="0" bIns="0" rtlCol="0">
            <a:spAutoFit/>
          </a:bodyPr>
          <a:lstStyle/>
          <a:p>
            <a:pPr marL="12700" marR="5080">
              <a:lnSpc>
                <a:spcPct val="100000"/>
              </a:lnSpc>
              <a:spcBef>
                <a:spcPts val="100"/>
              </a:spcBef>
            </a:pPr>
            <a:r>
              <a:rPr sz="2400" spc="-250">
                <a:latin typeface="Microsoft JhengHei"/>
                <a:cs typeface="Microsoft JhengHei"/>
              </a:rPr>
              <a:t>2002</a:t>
            </a:r>
            <a:r>
              <a:rPr sz="2400">
                <a:latin typeface="Microsoft JhengHei"/>
                <a:cs typeface="Microsoft JhengHei"/>
              </a:rPr>
              <a:t>年</a:t>
            </a:r>
            <a:r>
              <a:rPr sz="2400" spc="-250">
                <a:latin typeface="Microsoft JhengHei"/>
                <a:cs typeface="Microsoft JhengHei"/>
              </a:rPr>
              <a:t>8</a:t>
            </a:r>
            <a:r>
              <a:rPr sz="2400" spc="-5">
                <a:latin typeface="Microsoft JhengHei"/>
                <a:cs typeface="Microsoft JhengHei"/>
              </a:rPr>
              <a:t>月，紫光重新确定了公司发展战略、组织架构，并规</a:t>
            </a:r>
            <a:r>
              <a:rPr sz="2400">
                <a:latin typeface="Microsoft JhengHei"/>
                <a:cs typeface="Microsoft JhengHei"/>
              </a:rPr>
              <a:t>划了业务流程、绩效体系、</a:t>
            </a:r>
            <a:r>
              <a:rPr sz="2400" spc="114">
                <a:latin typeface="Microsoft JhengHei"/>
                <a:cs typeface="Microsoft JhengHei"/>
              </a:rPr>
              <a:t>IT</a:t>
            </a:r>
            <a:r>
              <a:rPr sz="2400" spc="-5">
                <a:latin typeface="Microsoft JhengHei"/>
                <a:cs typeface="Microsoft JhengHei"/>
              </a:rPr>
              <a:t>战略。战略管理方案明确后，</a:t>
            </a:r>
            <a:r>
              <a:rPr sz="2400" spc="-10">
                <a:latin typeface="Microsoft JhengHei"/>
                <a:cs typeface="Microsoft JhengHei"/>
              </a:rPr>
              <a:t>有效执行成为关键。</a:t>
            </a:r>
            <a:endParaRPr sz="2400">
              <a:latin typeface="Microsoft JhengHei"/>
              <a:cs typeface="Microsoft JhengHei"/>
            </a:endParaRPr>
          </a:p>
        </p:txBody>
      </p:sp>
      <p:sp>
        <p:nvSpPr>
          <p:cNvPr id="4" name="object 4"/>
          <p:cNvSpPr txBox="1"/>
          <p:nvPr/>
        </p:nvSpPr>
        <p:spPr>
          <a:xfrm>
            <a:off x="1145539" y="3676829"/>
            <a:ext cx="939800" cy="299720"/>
          </a:xfrm>
          <a:prstGeom prst="rect">
            <a:avLst/>
          </a:prstGeom>
        </p:spPr>
        <p:txBody>
          <a:bodyPr vert="horz" wrap="square" lIns="0" tIns="12700" rIns="0" bIns="0" rtlCol="0">
            <a:spAutoFit/>
          </a:bodyPr>
          <a:lstStyle/>
          <a:p>
            <a:pPr marL="12700">
              <a:lnSpc>
                <a:spcPct val="100000"/>
              </a:lnSpc>
              <a:spcBef>
                <a:spcPts val="100"/>
              </a:spcBef>
            </a:pPr>
            <a:r>
              <a:rPr sz="1800" b="1" spc="-15">
                <a:latin typeface="Microsoft JhengHei"/>
                <a:cs typeface="Microsoft JhengHei"/>
              </a:rPr>
              <a:t>公司战略</a:t>
            </a:r>
            <a:endParaRPr sz="1800">
              <a:latin typeface="Microsoft JhengHei"/>
              <a:cs typeface="Microsoft JhengHei"/>
            </a:endParaRPr>
          </a:p>
        </p:txBody>
      </p:sp>
      <p:sp>
        <p:nvSpPr>
          <p:cNvPr id="5" name="object 5"/>
          <p:cNvSpPr txBox="1"/>
          <p:nvPr/>
        </p:nvSpPr>
        <p:spPr>
          <a:xfrm>
            <a:off x="3736340" y="3641904"/>
            <a:ext cx="939800" cy="299720"/>
          </a:xfrm>
          <a:prstGeom prst="rect">
            <a:avLst/>
          </a:prstGeom>
        </p:spPr>
        <p:txBody>
          <a:bodyPr vert="horz" wrap="square" lIns="0" tIns="12700" rIns="0" bIns="0" rtlCol="0">
            <a:spAutoFit/>
          </a:bodyPr>
          <a:lstStyle/>
          <a:p>
            <a:pPr marL="12700">
              <a:lnSpc>
                <a:spcPct val="100000"/>
              </a:lnSpc>
              <a:spcBef>
                <a:spcPts val="100"/>
              </a:spcBef>
            </a:pPr>
            <a:r>
              <a:rPr sz="1800" b="1" spc="-15">
                <a:latin typeface="Microsoft JhengHei"/>
                <a:cs typeface="Microsoft JhengHei"/>
              </a:rPr>
              <a:t>组织架构</a:t>
            </a:r>
            <a:endParaRPr sz="1800">
              <a:latin typeface="Microsoft JhengHei"/>
              <a:cs typeface="Microsoft JhengHei"/>
            </a:endParaRPr>
          </a:p>
        </p:txBody>
      </p:sp>
      <p:sp>
        <p:nvSpPr>
          <p:cNvPr id="6" name="object 6"/>
          <p:cNvSpPr txBox="1"/>
          <p:nvPr/>
        </p:nvSpPr>
        <p:spPr>
          <a:xfrm>
            <a:off x="993139" y="6115229"/>
            <a:ext cx="939800" cy="299720"/>
          </a:xfrm>
          <a:prstGeom prst="rect">
            <a:avLst/>
          </a:prstGeom>
        </p:spPr>
        <p:txBody>
          <a:bodyPr vert="horz" wrap="square" lIns="0" tIns="12700" rIns="0" bIns="0" rtlCol="0">
            <a:spAutoFit/>
          </a:bodyPr>
          <a:lstStyle/>
          <a:p>
            <a:pPr marL="12700">
              <a:lnSpc>
                <a:spcPct val="100000"/>
              </a:lnSpc>
              <a:spcBef>
                <a:spcPts val="100"/>
              </a:spcBef>
            </a:pPr>
            <a:r>
              <a:rPr sz="1800" b="1" spc="-15">
                <a:latin typeface="Microsoft JhengHei"/>
                <a:cs typeface="Microsoft JhengHei"/>
              </a:rPr>
              <a:t>业务流程</a:t>
            </a:r>
            <a:endParaRPr sz="1800">
              <a:latin typeface="Microsoft JhengHei"/>
              <a:cs typeface="Microsoft JhengHei"/>
            </a:endParaRPr>
          </a:p>
        </p:txBody>
      </p:sp>
      <p:sp>
        <p:nvSpPr>
          <p:cNvPr id="7" name="object 7"/>
          <p:cNvSpPr txBox="1"/>
          <p:nvPr/>
        </p:nvSpPr>
        <p:spPr>
          <a:xfrm>
            <a:off x="3812540" y="6191429"/>
            <a:ext cx="939800" cy="299720"/>
          </a:xfrm>
          <a:prstGeom prst="rect">
            <a:avLst/>
          </a:prstGeom>
        </p:spPr>
        <p:txBody>
          <a:bodyPr vert="horz" wrap="square" lIns="0" tIns="12700" rIns="0" bIns="0" rtlCol="0">
            <a:spAutoFit/>
          </a:bodyPr>
          <a:lstStyle/>
          <a:p>
            <a:pPr marL="12700">
              <a:lnSpc>
                <a:spcPct val="100000"/>
              </a:lnSpc>
              <a:spcBef>
                <a:spcPts val="100"/>
              </a:spcBef>
            </a:pPr>
            <a:r>
              <a:rPr sz="1800" b="1" spc="-15">
                <a:latin typeface="Microsoft JhengHei"/>
                <a:cs typeface="Microsoft JhengHei"/>
              </a:rPr>
              <a:t>绩效方案</a:t>
            </a:r>
            <a:endParaRPr sz="1800">
              <a:latin typeface="Microsoft JhengHei"/>
              <a:cs typeface="Microsoft JhengHei"/>
            </a:endParaRPr>
          </a:p>
        </p:txBody>
      </p:sp>
      <p:grpSp>
        <p:nvGrpSpPr>
          <p:cNvPr id="8" name="object 8"/>
          <p:cNvGrpSpPr/>
          <p:nvPr/>
        </p:nvGrpSpPr>
        <p:grpSpPr>
          <a:xfrm>
            <a:off x="3124200" y="1905000"/>
            <a:ext cx="2748280" cy="4079875"/>
            <a:chOff x="3124200" y="1905000"/>
            <a:chExt cx="2748280" cy="4079875"/>
          </a:xfrm>
        </p:grpSpPr>
        <p:pic>
          <p:nvPicPr>
            <p:cNvPr id="9" name="object 9"/>
            <p:cNvPicPr/>
            <p:nvPr/>
          </p:nvPicPr>
          <p:blipFill>
            <a:blip r:embed="rId2"/>
            <a:stretch>
              <a:fillRect/>
            </a:stretch>
          </p:blipFill>
          <p:spPr>
            <a:xfrm>
              <a:off x="3276600" y="1905000"/>
              <a:ext cx="2362200" cy="1636711"/>
            </a:xfrm>
            <a:prstGeom prst="rect">
              <a:avLst/>
            </a:prstGeom>
          </p:spPr>
        </p:pic>
        <p:pic>
          <p:nvPicPr>
            <p:cNvPr id="10" name="object 10"/>
            <p:cNvPicPr/>
            <p:nvPr/>
          </p:nvPicPr>
          <p:blipFill>
            <a:blip r:embed="rId3"/>
            <a:stretch>
              <a:fillRect/>
            </a:stretch>
          </p:blipFill>
          <p:spPr>
            <a:xfrm>
              <a:off x="3124200" y="4191000"/>
              <a:ext cx="2590800" cy="1793875"/>
            </a:xfrm>
            <a:prstGeom prst="rect">
              <a:avLst/>
            </a:prstGeom>
          </p:spPr>
        </p:pic>
        <p:sp>
          <p:nvSpPr>
            <p:cNvPr id="11" name="object 11"/>
            <p:cNvSpPr/>
            <p:nvPr/>
          </p:nvSpPr>
          <p:spPr>
            <a:xfrm>
              <a:off x="5562600" y="2743200"/>
              <a:ext cx="304800" cy="2590800"/>
            </a:xfrm>
            <a:custGeom>
              <a:rect l="l" t="t" r="r" b="b"/>
              <a:pathLst>
                <a:path w="304800" h="2590800">
                  <a:moveTo>
                    <a:pt x="0" y="0"/>
                  </a:moveTo>
                  <a:lnTo>
                    <a:pt x="0" y="2590800"/>
                  </a:lnTo>
                  <a:lnTo>
                    <a:pt x="304800" y="1295400"/>
                  </a:lnTo>
                  <a:lnTo>
                    <a:pt x="0" y="0"/>
                  </a:lnTo>
                  <a:close/>
                </a:path>
              </a:pathLst>
            </a:custGeom>
            <a:solidFill>
              <a:srgbClr val="FF9900"/>
            </a:solidFill>
          </p:spPr>
          <p:txBody>
            <a:bodyPr wrap="square" lIns="0" tIns="0" rIns="0" bIns="0" rtlCol="0"/>
            <a:lstStyle/>
            <a:p/>
          </p:txBody>
        </p:sp>
        <p:sp>
          <p:nvSpPr>
            <p:cNvPr id="12" name="object 12"/>
            <p:cNvSpPr/>
            <p:nvPr/>
          </p:nvSpPr>
          <p:spPr>
            <a:xfrm>
              <a:off x="5562600" y="2743200"/>
              <a:ext cx="304800" cy="2590800"/>
            </a:xfrm>
            <a:custGeom>
              <a:rect l="l" t="t" r="r" b="b"/>
              <a:pathLst>
                <a:path w="304800" h="2590800">
                  <a:moveTo>
                    <a:pt x="0" y="2590800"/>
                  </a:moveTo>
                  <a:lnTo>
                    <a:pt x="304800" y="1295400"/>
                  </a:lnTo>
                  <a:lnTo>
                    <a:pt x="0" y="0"/>
                  </a:lnTo>
                  <a:lnTo>
                    <a:pt x="0" y="2590800"/>
                  </a:lnTo>
                  <a:close/>
                </a:path>
              </a:pathLst>
            </a:custGeom>
            <a:ln w="9525">
              <a:solidFill>
                <a:srgbClr val="FF9900"/>
              </a:solidFill>
            </a:ln>
          </p:spPr>
          <p:txBody>
            <a:bodyPr wrap="square" lIns="0" tIns="0" rIns="0" bIns="0" rtlCol="0"/>
            <a:lstStyle/>
            <a:p/>
          </p:txBody>
        </p:sp>
      </p:grpSp>
      <p:pic>
        <p:nvPicPr>
          <p:cNvPr id="13" name="object 13"/>
          <p:cNvPicPr/>
          <p:nvPr/>
        </p:nvPicPr>
        <p:blipFill>
          <a:blip r:embed="rId4"/>
          <a:stretch>
            <a:fillRect/>
          </a:stretch>
        </p:blipFill>
        <p:spPr>
          <a:xfrm>
            <a:off x="457200" y="1905000"/>
            <a:ext cx="2590800" cy="1795461"/>
          </a:xfrm>
          <a:prstGeom prst="rect">
            <a:avLst/>
          </a:prstGeom>
        </p:spPr>
      </p:pic>
      <p:pic>
        <p:nvPicPr>
          <p:cNvPr id="14" name="object 14"/>
          <p:cNvPicPr/>
          <p:nvPr/>
        </p:nvPicPr>
        <p:blipFill>
          <a:blip r:embed="rId5"/>
          <a:stretch>
            <a:fillRect/>
          </a:stretch>
        </p:blipFill>
        <p:spPr>
          <a:xfrm>
            <a:off x="609600" y="4267200"/>
            <a:ext cx="2438400" cy="1687511"/>
          </a:xfrm>
          <a:prstGeom prst="rect">
            <a:avLst/>
          </a:prstGeom>
        </p:spPr>
      </p:pic>
      <p:sp>
        <p:nvSpPr>
          <p:cNvPr id="15" name="object 15"/>
          <p:cNvSpPr txBox="1"/>
          <p:nvPr/>
        </p:nvSpPr>
        <p:spPr>
          <a:xfrm>
            <a:off x="5869940" y="1779877"/>
            <a:ext cx="2949575" cy="4351020"/>
          </a:xfrm>
          <a:prstGeom prst="rect">
            <a:avLst/>
          </a:prstGeom>
        </p:spPr>
        <p:txBody>
          <a:bodyPr vert="horz" wrap="square" lIns="0" tIns="12700" rIns="0" bIns="0" rtlCol="0">
            <a:spAutoFit/>
          </a:bodyPr>
          <a:lstStyle/>
          <a:p>
            <a:pPr marL="142875" indent="-130810">
              <a:lnSpc>
                <a:spcPts val="2510"/>
              </a:lnSpc>
              <a:spcBef>
                <a:spcPts val="100"/>
              </a:spcBef>
              <a:buClr>
                <a:srgbClr val="7D0B00"/>
              </a:buClr>
              <a:buSzPct val="56818"/>
              <a:buFont typeface="Wingdings"/>
              <a:buChar char=""/>
              <a:tabLst>
                <a:tab pos="143510"/>
              </a:tabLst>
            </a:pPr>
            <a:r>
              <a:rPr sz="2200" b="1" spc="-10">
                <a:latin typeface="Microsoft JhengHei"/>
                <a:cs typeface="Microsoft JhengHei"/>
              </a:rPr>
              <a:t>如何提高公司的竞争</a:t>
            </a:r>
            <a:endParaRPr sz="2200">
              <a:latin typeface="Microsoft JhengHei"/>
              <a:cs typeface="Microsoft JhengHei"/>
            </a:endParaRPr>
          </a:p>
          <a:p>
            <a:pPr marL="12700">
              <a:lnSpc>
                <a:spcPts val="2510"/>
              </a:lnSpc>
            </a:pPr>
            <a:r>
              <a:rPr sz="2200" b="1" spc="-20">
                <a:latin typeface="Microsoft JhengHei"/>
                <a:cs typeface="Microsoft JhengHei"/>
              </a:rPr>
              <a:t>能力？</a:t>
            </a:r>
            <a:endParaRPr sz="2200">
              <a:latin typeface="Microsoft JhengHei"/>
              <a:cs typeface="Microsoft JhengHei"/>
            </a:endParaRPr>
          </a:p>
          <a:p>
            <a:pPr marL="142875" indent="-130810">
              <a:lnSpc>
                <a:spcPts val="2510"/>
              </a:lnSpc>
              <a:spcBef>
                <a:spcPts val="1055"/>
              </a:spcBef>
              <a:buClr>
                <a:srgbClr val="7D0B00"/>
              </a:buClr>
              <a:buSzPct val="56818"/>
              <a:buFont typeface="Wingdings"/>
              <a:buChar char=""/>
              <a:tabLst>
                <a:tab pos="143510"/>
              </a:tabLst>
            </a:pPr>
            <a:r>
              <a:rPr sz="2200" b="1" spc="-5">
                <a:latin typeface="Microsoft JhengHei"/>
                <a:cs typeface="Microsoft JhengHei"/>
              </a:rPr>
              <a:t>如何更好地控制费用，</a:t>
            </a:r>
            <a:endParaRPr sz="2200">
              <a:latin typeface="Microsoft JhengHei"/>
              <a:cs typeface="Microsoft JhengHei"/>
            </a:endParaRPr>
          </a:p>
          <a:p>
            <a:pPr marL="12700">
              <a:lnSpc>
                <a:spcPts val="2510"/>
              </a:lnSpc>
            </a:pPr>
            <a:r>
              <a:rPr sz="2200" b="1" spc="-10">
                <a:latin typeface="Microsoft JhengHei"/>
                <a:cs typeface="Microsoft JhengHei"/>
              </a:rPr>
              <a:t>降低风险；</a:t>
            </a:r>
            <a:endParaRPr sz="2200">
              <a:latin typeface="Microsoft JhengHei"/>
              <a:cs typeface="Microsoft JhengHei"/>
            </a:endParaRPr>
          </a:p>
          <a:p>
            <a:pPr marL="142875" indent="-130810">
              <a:lnSpc>
                <a:spcPts val="2510"/>
              </a:lnSpc>
              <a:spcBef>
                <a:spcPts val="1055"/>
              </a:spcBef>
              <a:buClr>
                <a:srgbClr val="7D0B00"/>
              </a:buClr>
              <a:buSzPct val="56818"/>
              <a:buFont typeface="Wingdings"/>
              <a:buChar char=""/>
              <a:tabLst>
                <a:tab pos="143510"/>
              </a:tabLst>
            </a:pPr>
            <a:r>
              <a:rPr sz="2200" b="1" spc="-10">
                <a:latin typeface="Microsoft JhengHei"/>
                <a:cs typeface="Microsoft JhengHei"/>
              </a:rPr>
              <a:t>如何能将纸面的流程</a:t>
            </a:r>
            <a:endParaRPr sz="2200">
              <a:latin typeface="Microsoft JhengHei"/>
              <a:cs typeface="Microsoft JhengHei"/>
            </a:endParaRPr>
          </a:p>
          <a:p>
            <a:pPr marL="12700" marR="693420">
              <a:lnSpc>
                <a:spcPts val="2380"/>
              </a:lnSpc>
              <a:spcBef>
                <a:spcPts val="165"/>
              </a:spcBef>
            </a:pPr>
            <a:r>
              <a:rPr sz="2200" b="1" spc="-10">
                <a:latin typeface="Microsoft JhengHei"/>
                <a:cs typeface="Microsoft JhengHei"/>
              </a:rPr>
              <a:t>有效的、不走样的执行和贯彻？</a:t>
            </a:r>
            <a:endParaRPr sz="2200">
              <a:latin typeface="Microsoft JhengHei"/>
              <a:cs typeface="Microsoft JhengHei"/>
            </a:endParaRPr>
          </a:p>
          <a:p>
            <a:pPr marL="142875" indent="-130810">
              <a:lnSpc>
                <a:spcPts val="2510"/>
              </a:lnSpc>
              <a:spcBef>
                <a:spcPts val="1015"/>
              </a:spcBef>
              <a:buClr>
                <a:srgbClr val="7D0B00"/>
              </a:buClr>
              <a:buSzPct val="56818"/>
              <a:buFont typeface="Wingdings"/>
              <a:buChar char=""/>
              <a:tabLst>
                <a:tab pos="143510"/>
              </a:tabLst>
            </a:pPr>
            <a:r>
              <a:rPr sz="2200" b="1" spc="-10">
                <a:latin typeface="Microsoft JhengHei"/>
                <a:cs typeface="Microsoft JhengHei"/>
              </a:rPr>
              <a:t>如何能将公司对各部</a:t>
            </a:r>
            <a:endParaRPr sz="2200">
              <a:latin typeface="Microsoft JhengHei"/>
              <a:cs typeface="Microsoft JhengHei"/>
            </a:endParaRPr>
          </a:p>
          <a:p>
            <a:pPr marL="12700">
              <a:lnSpc>
                <a:spcPts val="2510"/>
              </a:lnSpc>
            </a:pPr>
            <a:r>
              <a:rPr sz="2200" b="1" spc="-10">
                <a:latin typeface="Microsoft JhengHei"/>
                <a:cs typeface="Microsoft JhengHei"/>
              </a:rPr>
              <a:t>门的业绩考核政策</a:t>
            </a:r>
            <a:endParaRPr sz="2200">
              <a:latin typeface="Microsoft JhengHei"/>
              <a:cs typeface="Microsoft JhengHei"/>
            </a:endParaRPr>
          </a:p>
          <a:p>
            <a:pPr marL="142875" indent="-130810">
              <a:lnSpc>
                <a:spcPts val="2510"/>
              </a:lnSpc>
              <a:spcBef>
                <a:spcPts val="1055"/>
              </a:spcBef>
              <a:buClr>
                <a:srgbClr val="7D0B00"/>
              </a:buClr>
              <a:buSzPct val="56818"/>
              <a:buFont typeface="Wingdings"/>
              <a:buChar char=""/>
              <a:tabLst>
                <a:tab pos="143510"/>
              </a:tabLst>
            </a:pPr>
            <a:r>
              <a:rPr sz="2200" b="1" spc="-10">
                <a:latin typeface="Microsoft JhengHei"/>
                <a:cs typeface="Microsoft JhengHei"/>
              </a:rPr>
              <a:t>如何统计和分析大量</a:t>
            </a:r>
            <a:endParaRPr sz="2200">
              <a:latin typeface="Microsoft JhengHei"/>
              <a:cs typeface="Microsoft JhengHei"/>
            </a:endParaRPr>
          </a:p>
          <a:p>
            <a:pPr marL="12700">
              <a:lnSpc>
                <a:spcPts val="2375"/>
              </a:lnSpc>
            </a:pPr>
            <a:r>
              <a:rPr sz="2200" b="1" spc="-10">
                <a:latin typeface="Microsoft JhengHei"/>
                <a:cs typeface="Microsoft JhengHei"/>
              </a:rPr>
              <a:t>细化的绩效考核指标</a:t>
            </a:r>
            <a:endParaRPr sz="2200">
              <a:latin typeface="Microsoft JhengHei"/>
              <a:cs typeface="Microsoft JhengHei"/>
            </a:endParaRPr>
          </a:p>
          <a:p>
            <a:pPr marL="12700">
              <a:lnSpc>
                <a:spcPts val="2510"/>
              </a:lnSpc>
            </a:pPr>
            <a:r>
              <a:rPr sz="2200" b="1">
                <a:latin typeface="Microsoft JhengHei"/>
                <a:cs typeface="Microsoft JhengHei"/>
              </a:rPr>
              <a:t>？</a:t>
            </a:r>
            <a:endParaRPr sz="22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59740" y="347345"/>
            <a:ext cx="8255000" cy="1122680"/>
          </a:xfrm>
          <a:prstGeom prst="rect">
            <a:avLst/>
          </a:prstGeom>
        </p:spPr>
        <p:txBody>
          <a:bodyPr vert="horz" wrap="square" lIns="0" tIns="12700" rIns="0" bIns="0" rtlCol="0">
            <a:spAutoFit/>
          </a:bodyPr>
          <a:lstStyle/>
          <a:p>
            <a:pPr marL="12700" marR="5080">
              <a:lnSpc>
                <a:spcPct val="100000"/>
              </a:lnSpc>
              <a:spcBef>
                <a:spcPts val="100"/>
              </a:spcBef>
            </a:pPr>
            <a:r>
              <a:rPr sz="2400" spc="-250">
                <a:latin typeface="Microsoft JhengHei"/>
                <a:cs typeface="Microsoft JhengHei"/>
              </a:rPr>
              <a:t>2002</a:t>
            </a:r>
            <a:r>
              <a:rPr sz="2400">
                <a:latin typeface="Microsoft JhengHei"/>
                <a:cs typeface="Microsoft JhengHei"/>
              </a:rPr>
              <a:t>年</a:t>
            </a:r>
            <a:r>
              <a:rPr sz="2400" spc="-250">
                <a:latin typeface="Microsoft JhengHei"/>
                <a:cs typeface="Microsoft JhengHei"/>
              </a:rPr>
              <a:t>9</a:t>
            </a:r>
            <a:r>
              <a:rPr sz="2400" spc="-5">
                <a:latin typeface="Microsoft JhengHei"/>
                <a:cs typeface="Microsoft JhengHei"/>
              </a:rPr>
              <a:t>月，分支机构改制将各地销售公司从利润中心转为成成本费用中心。矩阵式的平台架构彻底理顺了销售管理体制，但“可以管”不代表可以“管得住、管得好”。</a:t>
            </a:r>
            <a:endParaRPr sz="2400">
              <a:latin typeface="Microsoft JhengHei"/>
              <a:cs typeface="Microsoft JhengHei"/>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190"/>
              <a:t>2005</a:t>
            </a:r>
            <a:r>
              <a:rPr spc="-5"/>
              <a:t>年中国企业信息化用户论坛</a:t>
            </a:r>
          </a:p>
        </p:txBody>
      </p:sp>
      <p:sp>
        <p:nvSpPr>
          <p:cNvPr id="3" name="object 3"/>
          <p:cNvSpPr txBox="1"/>
          <p:nvPr/>
        </p:nvSpPr>
        <p:spPr>
          <a:xfrm>
            <a:off x="535940" y="1840368"/>
            <a:ext cx="7657465" cy="4591685"/>
          </a:xfrm>
          <a:prstGeom prst="rect">
            <a:avLst/>
          </a:prstGeom>
        </p:spPr>
        <p:txBody>
          <a:bodyPr vert="horz" wrap="square" lIns="0" tIns="12700" rIns="0" bIns="0" rtlCol="0">
            <a:spAutoFit/>
          </a:bodyPr>
          <a:lstStyle/>
          <a:p>
            <a:pPr marL="177165" indent="-165100">
              <a:lnSpc>
                <a:spcPts val="3190"/>
              </a:lnSpc>
              <a:spcBef>
                <a:spcPts val="100"/>
              </a:spcBef>
              <a:buClr>
                <a:srgbClr val="7D0B00"/>
              </a:buClr>
              <a:buSzPct val="57142"/>
              <a:buFont typeface="Wingdings"/>
              <a:buChar char=""/>
              <a:tabLst>
                <a:tab pos="177800"/>
              </a:tabLst>
            </a:pPr>
            <a:r>
              <a:rPr sz="2800" b="1" spc="-5">
                <a:latin typeface="Microsoft JhengHei"/>
                <a:cs typeface="Microsoft JhengHei"/>
              </a:rPr>
              <a:t>如何能实时了解外地平台的销售状况以便能制定</a:t>
            </a:r>
            <a:endParaRPr sz="2800">
              <a:latin typeface="Microsoft JhengHei"/>
              <a:cs typeface="Microsoft JhengHei"/>
            </a:endParaRPr>
          </a:p>
          <a:p>
            <a:pPr marL="12700">
              <a:lnSpc>
                <a:spcPts val="3190"/>
              </a:lnSpc>
            </a:pPr>
            <a:r>
              <a:rPr sz="2800" b="1" spc="-5">
                <a:latin typeface="Microsoft JhengHei"/>
                <a:cs typeface="Microsoft JhengHei"/>
              </a:rPr>
              <a:t>出更为合理的管理政策？</a:t>
            </a:r>
            <a:endParaRPr sz="2800">
              <a:latin typeface="Microsoft JhengHei"/>
              <a:cs typeface="Microsoft JhengHei"/>
            </a:endParaRPr>
          </a:p>
          <a:p>
            <a:pPr marL="177165" indent="-165100">
              <a:lnSpc>
                <a:spcPct val="100000"/>
              </a:lnSpc>
              <a:spcBef>
                <a:spcPts val="1345"/>
              </a:spcBef>
              <a:buClr>
                <a:srgbClr val="7D0B00"/>
              </a:buClr>
              <a:buSzPct val="57142"/>
              <a:buFont typeface="Wingdings"/>
              <a:buChar char=""/>
              <a:tabLst>
                <a:tab pos="177800"/>
              </a:tabLst>
            </a:pPr>
            <a:r>
              <a:rPr sz="2800" b="1" spc="-5">
                <a:latin typeface="Microsoft JhengHei"/>
                <a:cs typeface="Microsoft JhengHei"/>
              </a:rPr>
              <a:t>如何保证平台能严格执行总部制订的价格政策？</a:t>
            </a:r>
            <a:endParaRPr sz="2800">
              <a:latin typeface="Microsoft JhengHei"/>
              <a:cs typeface="Microsoft JhengHei"/>
            </a:endParaRPr>
          </a:p>
          <a:p>
            <a:pPr marL="177165" indent="-165100">
              <a:lnSpc>
                <a:spcPct val="100000"/>
              </a:lnSpc>
              <a:spcBef>
                <a:spcPts val="1340"/>
              </a:spcBef>
              <a:buClr>
                <a:srgbClr val="7D0B00"/>
              </a:buClr>
              <a:buSzPct val="57142"/>
              <a:buFont typeface="Wingdings"/>
              <a:buChar char=""/>
              <a:tabLst>
                <a:tab pos="177800"/>
              </a:tabLst>
            </a:pPr>
            <a:r>
              <a:rPr sz="2800" b="1" spc="-5">
                <a:latin typeface="Microsoft JhengHei"/>
                <a:cs typeface="Microsoft JhengHei"/>
              </a:rPr>
              <a:t>如何能保证平台能严格执行总部的信用政策？</a:t>
            </a:r>
            <a:endParaRPr sz="2800">
              <a:latin typeface="Microsoft JhengHei"/>
              <a:cs typeface="Microsoft JhengHei"/>
            </a:endParaRPr>
          </a:p>
          <a:p>
            <a:pPr marL="177165" indent="-165100">
              <a:lnSpc>
                <a:spcPct val="100000"/>
              </a:lnSpc>
              <a:spcBef>
                <a:spcPts val="1345"/>
              </a:spcBef>
              <a:buClr>
                <a:srgbClr val="7D0B00"/>
              </a:buClr>
              <a:buSzPct val="57142"/>
              <a:buFont typeface="Wingdings"/>
              <a:buChar char=""/>
              <a:tabLst>
                <a:tab pos="177800"/>
              </a:tabLst>
            </a:pPr>
            <a:r>
              <a:rPr sz="2800" b="1" spc="-5">
                <a:latin typeface="Microsoft JhengHei"/>
                <a:cs typeface="Microsoft JhengHei"/>
              </a:rPr>
              <a:t>如何能更好地管理销售返款的执行情况？</a:t>
            </a:r>
            <a:endParaRPr sz="2800">
              <a:latin typeface="Microsoft JhengHei"/>
              <a:cs typeface="Microsoft JhengHei"/>
            </a:endParaRPr>
          </a:p>
          <a:p>
            <a:pPr marL="177165" indent="-165100">
              <a:lnSpc>
                <a:spcPts val="3190"/>
              </a:lnSpc>
              <a:spcBef>
                <a:spcPts val="1345"/>
              </a:spcBef>
              <a:buClr>
                <a:srgbClr val="7D0B00"/>
              </a:buClr>
              <a:buSzPct val="57142"/>
              <a:buFont typeface="Wingdings"/>
              <a:buChar char=""/>
              <a:tabLst>
                <a:tab pos="177800"/>
              </a:tabLst>
            </a:pPr>
            <a:r>
              <a:rPr sz="2800" b="1" spc="-5">
                <a:latin typeface="Microsoft JhengHei"/>
                <a:cs typeface="Microsoft JhengHei"/>
              </a:rPr>
              <a:t>如何能让产品经理和销售经理了解产品的实时库</a:t>
            </a:r>
            <a:endParaRPr sz="2800">
              <a:latin typeface="Microsoft JhengHei"/>
              <a:cs typeface="Microsoft JhengHei"/>
            </a:endParaRPr>
          </a:p>
          <a:p>
            <a:pPr marL="12700">
              <a:lnSpc>
                <a:spcPts val="3190"/>
              </a:lnSpc>
            </a:pPr>
            <a:r>
              <a:rPr sz="2800" b="1" spc="-5">
                <a:latin typeface="Microsoft JhengHei"/>
                <a:cs typeface="Microsoft JhengHei"/>
              </a:rPr>
              <a:t>存状况以便合理地安排采购和销售？</a:t>
            </a:r>
            <a:endParaRPr sz="2800">
              <a:latin typeface="Microsoft JhengHei"/>
              <a:cs typeface="Microsoft JhengHei"/>
            </a:endParaRPr>
          </a:p>
          <a:p>
            <a:pPr marL="177165" indent="-165100">
              <a:lnSpc>
                <a:spcPts val="3190"/>
              </a:lnSpc>
              <a:spcBef>
                <a:spcPts val="1345"/>
              </a:spcBef>
              <a:buClr>
                <a:srgbClr val="7D0B00"/>
              </a:buClr>
              <a:buSzPct val="57142"/>
              <a:buFont typeface="Wingdings"/>
              <a:buChar char=""/>
              <a:tabLst>
                <a:tab pos="177800"/>
              </a:tabLst>
            </a:pPr>
            <a:r>
              <a:rPr sz="2800" b="1" spc="-5">
                <a:latin typeface="Microsoft JhengHei"/>
                <a:cs typeface="Microsoft JhengHei"/>
              </a:rPr>
              <a:t>如何能更好地控制外地销售平台的费用预算执行</a:t>
            </a:r>
            <a:endParaRPr sz="2800">
              <a:latin typeface="Microsoft JhengHei"/>
              <a:cs typeface="Microsoft JhengHei"/>
            </a:endParaRPr>
          </a:p>
          <a:p>
            <a:pPr marL="12700">
              <a:lnSpc>
                <a:spcPts val="3190"/>
              </a:lnSpc>
            </a:pPr>
            <a:r>
              <a:rPr sz="2800" b="1" spc="-10">
                <a:latin typeface="Microsoft JhengHei"/>
                <a:cs typeface="Microsoft JhengHei"/>
              </a:rPr>
              <a:t>？？？？？</a:t>
            </a:r>
            <a:endParaRPr sz="28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59740" y="501332"/>
            <a:ext cx="7924800" cy="4460240"/>
          </a:xfrm>
          <a:prstGeom prst="rect">
            <a:avLst/>
          </a:prstGeom>
        </p:spPr>
        <p:txBody>
          <a:bodyPr vert="horz" wrap="square" lIns="0" tIns="12700" rIns="0" bIns="0" rtlCol="0">
            <a:spAutoFit/>
          </a:bodyPr>
          <a:lstStyle/>
          <a:p>
            <a:pPr marL="88900" marR="5080">
              <a:lnSpc>
                <a:spcPct val="100000"/>
              </a:lnSpc>
              <a:spcBef>
                <a:spcPts val="100"/>
              </a:spcBef>
            </a:pPr>
            <a:r>
              <a:rPr sz="2800" b="1" spc="-5">
                <a:latin typeface="Microsoft JhengHei"/>
                <a:cs typeface="Microsoft JhengHei"/>
              </a:rPr>
              <a:t>除了业务管理层面的需要，解决“信息倒置”的问问题成为公司领导层最为关心的问题之一；</a:t>
            </a:r>
            <a:endParaRPr sz="2800">
              <a:latin typeface="Microsoft JhengHei"/>
              <a:cs typeface="Microsoft JhengHei"/>
            </a:endParaRPr>
          </a:p>
          <a:p>
            <a:pPr>
              <a:lnSpc>
                <a:spcPct val="100000"/>
              </a:lnSpc>
              <a:spcBef>
                <a:spcPts val="50"/>
              </a:spcBef>
            </a:pPr>
            <a:endParaRPr sz="2150">
              <a:latin typeface="Microsoft JhengHei"/>
              <a:cs typeface="Microsoft JhengHei"/>
            </a:endParaRPr>
          </a:p>
          <a:p>
            <a:pPr marL="12700" marR="1148715">
              <a:lnSpc>
                <a:spcPct val="120000"/>
              </a:lnSpc>
              <a:spcBef>
                <a:spcPts val="5"/>
              </a:spcBef>
            </a:pPr>
            <a:r>
              <a:rPr sz="2800" b="1" spc="-5">
                <a:latin typeface="Microsoft JhengHei"/>
                <a:cs typeface="Microsoft JhengHei"/>
              </a:rPr>
              <a:t>信息倒置：领导总是最后一个了解情况的；</a:t>
            </a:r>
            <a:r>
              <a:rPr sz="2800" b="1" spc="-10">
                <a:latin typeface="Microsoft JhengHei"/>
                <a:cs typeface="Microsoft JhengHei"/>
              </a:rPr>
              <a:t>无法保证：及时性；</a:t>
            </a:r>
            <a:endParaRPr sz="2800">
              <a:latin typeface="Microsoft JhengHei"/>
              <a:cs typeface="Microsoft JhengHei"/>
            </a:endParaRPr>
          </a:p>
          <a:p>
            <a:pPr marL="12700" marR="6482715">
              <a:lnSpc>
                <a:spcPct val="120000"/>
              </a:lnSpc>
            </a:pPr>
            <a:r>
              <a:rPr sz="2800" b="1" spc="-15">
                <a:latin typeface="Microsoft JhengHei"/>
                <a:cs typeface="Microsoft JhengHei"/>
              </a:rPr>
              <a:t>统一性；全局性；</a:t>
            </a:r>
            <a:endParaRPr sz="2800">
              <a:latin typeface="Microsoft JhengHei"/>
              <a:cs typeface="Microsoft JhengHei"/>
            </a:endParaRPr>
          </a:p>
          <a:p>
            <a:pPr marL="12700">
              <a:lnSpc>
                <a:spcPct val="100000"/>
              </a:lnSpc>
              <a:spcBef>
                <a:spcPts val="484"/>
              </a:spcBef>
              <a:tabLst>
                <a:tab pos="1345565"/>
              </a:tabLst>
            </a:pPr>
            <a:r>
              <a:rPr sz="2800" b="1">
                <a:latin typeface="Microsoft JhengHei"/>
                <a:cs typeface="Microsoft JhengHei"/>
              </a:rPr>
              <a:t>常用</a:t>
            </a:r>
            <a:r>
              <a:rPr sz="2800" b="1" spc="-50">
                <a:latin typeface="Microsoft JhengHei"/>
                <a:cs typeface="Microsoft JhengHei"/>
              </a:rPr>
              <a:t>语</a:t>
            </a:r>
            <a:r>
              <a:rPr sz="2800" b="1">
                <a:latin typeface="Microsoft JhengHei"/>
                <a:cs typeface="Microsoft JhengHei"/>
              </a:rPr>
              <a:t>	</a:t>
            </a:r>
            <a:r>
              <a:rPr sz="2800" b="1" spc="-1400">
                <a:latin typeface="Microsoft JhengHei"/>
                <a:cs typeface="Microsoft JhengHei"/>
              </a:rPr>
              <a:t>：</a:t>
            </a:r>
            <a:r>
              <a:rPr sz="2800" b="1">
                <a:latin typeface="Times New Roman"/>
                <a:cs typeface="Times New Roman"/>
              </a:rPr>
              <a:t>“</a:t>
            </a:r>
            <a:r>
              <a:rPr sz="2800" b="1" spc="-1400">
                <a:latin typeface="Times New Roman"/>
                <a:cs typeface="Times New Roman"/>
              </a:rPr>
              <a:t>“</a:t>
            </a:r>
            <a:r>
              <a:rPr sz="2800" b="1">
                <a:latin typeface="Microsoft JhengHei"/>
                <a:cs typeface="Microsoft JhengHei"/>
              </a:rPr>
              <a:t>还可以</a:t>
            </a:r>
            <a:r>
              <a:rPr sz="2800" b="1">
                <a:latin typeface="Times New Roman"/>
                <a:cs typeface="Times New Roman"/>
              </a:rPr>
              <a:t>”</a:t>
            </a:r>
            <a:r>
              <a:rPr sz="2800" b="1">
                <a:latin typeface="Microsoft JhengHei"/>
                <a:cs typeface="Microsoft JhengHei"/>
              </a:rPr>
              <a:t>、</a:t>
            </a:r>
            <a:r>
              <a:rPr sz="2800" b="1">
                <a:latin typeface="Times New Roman"/>
                <a:cs typeface="Times New Roman"/>
              </a:rPr>
              <a:t>“</a:t>
            </a:r>
            <a:r>
              <a:rPr sz="2800" b="1">
                <a:latin typeface="Microsoft JhengHei"/>
                <a:cs typeface="Microsoft JhengHei"/>
              </a:rPr>
              <a:t>不错</a:t>
            </a:r>
            <a:r>
              <a:rPr sz="2800" b="1">
                <a:latin typeface="Times New Roman"/>
                <a:cs typeface="Times New Roman"/>
              </a:rPr>
              <a:t>”</a:t>
            </a:r>
            <a:r>
              <a:rPr sz="2800" b="1">
                <a:latin typeface="Microsoft JhengHei"/>
                <a:cs typeface="Microsoft JhengHei"/>
              </a:rPr>
              <a:t>、</a:t>
            </a:r>
            <a:r>
              <a:rPr sz="2800" b="1">
                <a:latin typeface="Times New Roman"/>
                <a:cs typeface="Times New Roman"/>
              </a:rPr>
              <a:t>“</a:t>
            </a:r>
            <a:r>
              <a:rPr sz="2800" b="1">
                <a:latin typeface="Microsoft JhengHei"/>
                <a:cs typeface="Microsoft JhengHei"/>
              </a:rPr>
              <a:t>很</a:t>
            </a:r>
            <a:r>
              <a:rPr sz="2800" b="1" spc="-1400">
                <a:latin typeface="Microsoft JhengHei"/>
                <a:cs typeface="Microsoft JhengHei"/>
              </a:rPr>
              <a:t>好</a:t>
            </a:r>
            <a:r>
              <a:rPr sz="2800" b="1" spc="-25">
                <a:latin typeface="Times New Roman"/>
                <a:cs typeface="Times New Roman"/>
              </a:rPr>
              <a:t>””</a:t>
            </a:r>
            <a:endParaRPr sz="2800">
              <a:latin typeface="Times New Roman"/>
              <a:cs typeface="Times New Roman"/>
            </a:endParaRPr>
          </a:p>
          <a:p>
            <a:pPr marL="12700">
              <a:lnSpc>
                <a:spcPct val="100000"/>
              </a:lnSpc>
              <a:spcBef>
                <a:spcPts val="855"/>
              </a:spcBef>
            </a:pPr>
            <a:r>
              <a:rPr sz="2800" b="1" spc="-10">
                <a:latin typeface="Microsoft JhengHei"/>
                <a:cs typeface="Microsoft JhengHei"/>
              </a:rPr>
              <a:t>没有数据说话</a:t>
            </a:r>
            <a:endParaRPr sz="2800">
              <a:latin typeface="Microsoft JhengHei"/>
              <a:cs typeface="Microsoft JhengHei"/>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190"/>
              <a:t>2005</a:t>
            </a:r>
            <a:r>
              <a:rPr spc="-5"/>
              <a:t>年中国企业信息化用户论坛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0850" y="1822450"/>
            <a:ext cx="8166100" cy="4203700"/>
            <a:chOff x="450850" y="1822450"/>
            <a:chExt cx="8166100" cy="4203700"/>
          </a:xfrm>
        </p:grpSpPr>
        <p:sp>
          <p:nvSpPr>
            <p:cNvPr id="3" name="object 3"/>
            <p:cNvSpPr/>
            <p:nvPr/>
          </p:nvSpPr>
          <p:spPr>
            <a:xfrm>
              <a:off x="457200" y="1828800"/>
              <a:ext cx="8153400" cy="4191000"/>
            </a:xfrm>
            <a:custGeom>
              <a:rect l="l" t="t" r="r" b="b"/>
              <a:pathLst>
                <a:path w="8153400" h="4191000">
                  <a:moveTo>
                    <a:pt x="7629525" y="4191000"/>
                  </a:moveTo>
                  <a:lnTo>
                    <a:pt x="0" y="4191000"/>
                  </a:lnTo>
                  <a:lnTo>
                    <a:pt x="0" y="0"/>
                  </a:lnTo>
                  <a:lnTo>
                    <a:pt x="8153400" y="0"/>
                  </a:lnTo>
                  <a:lnTo>
                    <a:pt x="8153400" y="3667125"/>
                  </a:lnTo>
                  <a:lnTo>
                    <a:pt x="7629525" y="4191000"/>
                  </a:lnTo>
                  <a:close/>
                </a:path>
              </a:pathLst>
            </a:custGeom>
            <a:solidFill>
              <a:srgbClr val="E2C89E"/>
            </a:solidFill>
          </p:spPr>
          <p:txBody>
            <a:bodyPr wrap="square" lIns="0" tIns="0" rIns="0" bIns="0" rtlCol="0"/>
            <a:lstStyle/>
            <a:p/>
          </p:txBody>
        </p:sp>
        <p:sp>
          <p:nvSpPr>
            <p:cNvPr id="4" name="object 4"/>
            <p:cNvSpPr/>
            <p:nvPr/>
          </p:nvSpPr>
          <p:spPr>
            <a:xfrm>
              <a:off x="8086725" y="5495925"/>
              <a:ext cx="523875" cy="523875"/>
            </a:xfrm>
            <a:custGeom>
              <a:rect l="l" t="t" r="r" b="b"/>
              <a:pathLst>
                <a:path w="523875" h="523875">
                  <a:moveTo>
                    <a:pt x="0" y="523875"/>
                  </a:moveTo>
                  <a:lnTo>
                    <a:pt x="104775" y="104775"/>
                  </a:lnTo>
                  <a:lnTo>
                    <a:pt x="523875" y="0"/>
                  </a:lnTo>
                  <a:lnTo>
                    <a:pt x="0" y="523875"/>
                  </a:lnTo>
                  <a:close/>
                </a:path>
              </a:pathLst>
            </a:custGeom>
            <a:solidFill>
              <a:srgbClr val="B4A07E"/>
            </a:solidFill>
          </p:spPr>
          <p:txBody>
            <a:bodyPr wrap="square" lIns="0" tIns="0" rIns="0" bIns="0" rtlCol="0"/>
            <a:lstStyle/>
            <a:p/>
          </p:txBody>
        </p:sp>
        <p:sp>
          <p:nvSpPr>
            <p:cNvPr id="5" name="object 5"/>
            <p:cNvSpPr/>
            <p:nvPr/>
          </p:nvSpPr>
          <p:spPr>
            <a:xfrm>
              <a:off x="457200" y="1828800"/>
              <a:ext cx="8153400" cy="4191000"/>
            </a:xfrm>
            <a:custGeom>
              <a:rect l="l" t="t" r="r" b="b"/>
              <a:pathLst>
                <a:path w="8153400" h="4191000">
                  <a:moveTo>
                    <a:pt x="7629525" y="4191000"/>
                  </a:moveTo>
                  <a:lnTo>
                    <a:pt x="7734300" y="3771900"/>
                  </a:lnTo>
                  <a:lnTo>
                    <a:pt x="8153400" y="3667125"/>
                  </a:lnTo>
                  <a:lnTo>
                    <a:pt x="7629525" y="4191000"/>
                  </a:lnTo>
                  <a:lnTo>
                    <a:pt x="0" y="4191000"/>
                  </a:lnTo>
                  <a:lnTo>
                    <a:pt x="0" y="0"/>
                  </a:lnTo>
                  <a:lnTo>
                    <a:pt x="8153400" y="0"/>
                  </a:lnTo>
                  <a:lnTo>
                    <a:pt x="8153400" y="3667125"/>
                  </a:lnTo>
                </a:path>
              </a:pathLst>
            </a:custGeom>
            <a:ln w="12700">
              <a:solidFill>
                <a:srgbClr val="000000"/>
              </a:solidFill>
            </a:ln>
          </p:spPr>
          <p:txBody>
            <a:bodyPr wrap="square" lIns="0" tIns="0" rIns="0" bIns="0" rtlCol="0"/>
            <a:lstStyle/>
            <a:p/>
          </p:txBody>
        </p:sp>
      </p:grpSp>
      <p:sp>
        <p:nvSpPr>
          <p:cNvPr id="6" name="object 6"/>
          <p:cNvSpPr txBox="1"/>
          <p:nvPr/>
        </p:nvSpPr>
        <p:spPr>
          <a:xfrm>
            <a:off x="535940" y="882332"/>
            <a:ext cx="8264525" cy="4460240"/>
          </a:xfrm>
          <a:prstGeom prst="rect">
            <a:avLst/>
          </a:prstGeom>
        </p:spPr>
        <p:txBody>
          <a:bodyPr vert="horz" wrap="square" lIns="0" tIns="12700" rIns="0" bIns="0" rtlCol="0">
            <a:spAutoFit/>
          </a:bodyPr>
          <a:lstStyle/>
          <a:p>
            <a:pPr marL="88900">
              <a:lnSpc>
                <a:spcPct val="100000"/>
              </a:lnSpc>
              <a:spcBef>
                <a:spcPts val="100"/>
              </a:spcBef>
            </a:pPr>
            <a:r>
              <a:rPr sz="2800" b="1" spc="-285">
                <a:latin typeface="Microsoft JhengHei"/>
                <a:cs typeface="Microsoft JhengHei"/>
              </a:rPr>
              <a:t>2003</a:t>
            </a:r>
            <a:r>
              <a:rPr sz="2800" b="1">
                <a:latin typeface="Microsoft JhengHei"/>
                <a:cs typeface="Microsoft JhengHei"/>
              </a:rPr>
              <a:t>年</a:t>
            </a:r>
            <a:r>
              <a:rPr sz="2800" b="1" spc="-285">
                <a:latin typeface="Microsoft JhengHei"/>
                <a:cs typeface="Microsoft JhengHei"/>
              </a:rPr>
              <a:t>3</a:t>
            </a:r>
            <a:r>
              <a:rPr sz="2800" b="1">
                <a:latin typeface="Microsoft JhengHei"/>
                <a:cs typeface="Microsoft JhengHei"/>
              </a:rPr>
              <a:t>月底，清华紫光</a:t>
            </a:r>
            <a:r>
              <a:rPr sz="2800" b="1" spc="-330">
                <a:latin typeface="Microsoft JhengHei"/>
                <a:cs typeface="Microsoft JhengHei"/>
              </a:rPr>
              <a:t>ERP</a:t>
            </a:r>
            <a:r>
              <a:rPr sz="2800" b="1" spc="-10">
                <a:latin typeface="Microsoft JhengHei"/>
                <a:cs typeface="Microsoft JhengHei"/>
              </a:rPr>
              <a:t>一期项目正式立项。</a:t>
            </a:r>
            <a:endParaRPr sz="2800">
              <a:latin typeface="Microsoft JhengHei"/>
              <a:cs typeface="Microsoft JhengHei"/>
            </a:endParaRPr>
          </a:p>
          <a:p>
            <a:pPr>
              <a:lnSpc>
                <a:spcPct val="100000"/>
              </a:lnSpc>
              <a:spcBef>
                <a:spcPts val="80"/>
              </a:spcBef>
            </a:pPr>
            <a:endParaRPr sz="2250">
              <a:latin typeface="Microsoft JhengHei"/>
              <a:cs typeface="Microsoft JhengHei"/>
            </a:endParaRPr>
          </a:p>
          <a:p>
            <a:pPr marL="73025" marR="5080" indent="-60325">
              <a:lnSpc>
                <a:spcPct val="153300"/>
              </a:lnSpc>
              <a:buSzPct val="98214"/>
              <a:buFont typeface="Times New Roman"/>
              <a:buChar char="•"/>
              <a:tabLst>
                <a:tab pos="140335"/>
              </a:tabLst>
            </a:pPr>
            <a:r>
              <a:rPr sz="2800" b="1" spc="-10">
                <a:latin typeface="Times New Roman"/>
                <a:cs typeface="Times New Roman"/>
              </a:rPr>
              <a:t>ERP</a:t>
            </a:r>
            <a:r>
              <a:rPr sz="2800" b="1" spc="-5">
                <a:latin typeface="Microsoft JhengHei"/>
                <a:cs typeface="Microsoft JhengHei"/>
              </a:rPr>
              <a:t>信息化项目是从技术上对公司战略调整和管理变革提供的最大支撑和保障，是对管理咨询和平台改</a:t>
            </a:r>
            <a:r>
              <a:rPr sz="2800" b="1" spc="-10">
                <a:latin typeface="Microsoft JhengHei"/>
                <a:cs typeface="Microsoft JhengHei"/>
              </a:rPr>
              <a:t>改制的固化和强化。</a:t>
            </a:r>
            <a:endParaRPr sz="2800">
              <a:latin typeface="Microsoft JhengHei"/>
              <a:cs typeface="Microsoft JhengHei"/>
            </a:endParaRPr>
          </a:p>
          <a:p>
            <a:pPr marL="73025" marR="294005" indent="-60325">
              <a:lnSpc>
                <a:spcPct val="156600"/>
              </a:lnSpc>
              <a:spcBef>
                <a:spcPts val="1110"/>
              </a:spcBef>
              <a:buSzPct val="98214"/>
              <a:buFont typeface="Times New Roman"/>
              <a:buChar char="•"/>
              <a:tabLst>
                <a:tab pos="140335"/>
              </a:tabLst>
            </a:pPr>
            <a:r>
              <a:rPr sz="2800" b="1">
                <a:latin typeface="Microsoft JhengHei"/>
                <a:cs typeface="Microsoft JhengHei"/>
              </a:rPr>
              <a:t>管理咨询和平台改制则反过来为</a:t>
            </a:r>
            <a:r>
              <a:rPr sz="2800" b="1" spc="-10">
                <a:latin typeface="Times New Roman"/>
                <a:cs typeface="Times New Roman"/>
              </a:rPr>
              <a:t>ERP</a:t>
            </a:r>
            <a:r>
              <a:rPr sz="2800" b="1" spc="-10">
                <a:latin typeface="Microsoft JhengHei"/>
                <a:cs typeface="Microsoft JhengHei"/>
              </a:rPr>
              <a:t>项目的实施提</a:t>
            </a:r>
            <a:r>
              <a:rPr sz="2800" b="1" spc="-5">
                <a:latin typeface="Microsoft JhengHei"/>
                <a:cs typeface="Microsoft JhengHei"/>
              </a:rPr>
              <a:t>供了理论支持、流程保障与组织保障。</a:t>
            </a:r>
            <a:endParaRPr sz="2800">
              <a:latin typeface="Microsoft JhengHei"/>
              <a:cs typeface="Microsoft JhengHei"/>
            </a:endParaRPr>
          </a:p>
        </p:txBody>
      </p:sp>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190"/>
              <a:t>2005</a:t>
            </a:r>
            <a:r>
              <a:rPr spc="-5"/>
              <a:t>年中国企业信息化用户论坛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0850" y="1822450"/>
            <a:ext cx="8166100" cy="4203700"/>
            <a:chOff x="450850" y="1822450"/>
            <a:chExt cx="8166100" cy="4203700"/>
          </a:xfrm>
        </p:grpSpPr>
        <p:sp>
          <p:nvSpPr>
            <p:cNvPr id="3" name="object 3"/>
            <p:cNvSpPr/>
            <p:nvPr/>
          </p:nvSpPr>
          <p:spPr>
            <a:xfrm>
              <a:off x="457200" y="1828800"/>
              <a:ext cx="8153400" cy="4191000"/>
            </a:xfrm>
            <a:custGeom>
              <a:rect l="l" t="t" r="r" b="b"/>
              <a:pathLst>
                <a:path w="8153400" h="4191000">
                  <a:moveTo>
                    <a:pt x="7629525" y="4191000"/>
                  </a:moveTo>
                  <a:lnTo>
                    <a:pt x="0" y="4191000"/>
                  </a:lnTo>
                  <a:lnTo>
                    <a:pt x="0" y="0"/>
                  </a:lnTo>
                  <a:lnTo>
                    <a:pt x="8153400" y="0"/>
                  </a:lnTo>
                  <a:lnTo>
                    <a:pt x="8153400" y="3667125"/>
                  </a:lnTo>
                  <a:lnTo>
                    <a:pt x="7629525" y="4191000"/>
                  </a:lnTo>
                  <a:close/>
                </a:path>
              </a:pathLst>
            </a:custGeom>
            <a:solidFill>
              <a:srgbClr val="E2C89E"/>
            </a:solidFill>
          </p:spPr>
          <p:txBody>
            <a:bodyPr wrap="square" lIns="0" tIns="0" rIns="0" bIns="0" rtlCol="0"/>
            <a:lstStyle/>
            <a:p/>
          </p:txBody>
        </p:sp>
        <p:sp>
          <p:nvSpPr>
            <p:cNvPr id="4" name="object 4"/>
            <p:cNvSpPr/>
            <p:nvPr/>
          </p:nvSpPr>
          <p:spPr>
            <a:xfrm>
              <a:off x="8086725" y="5495925"/>
              <a:ext cx="523875" cy="523875"/>
            </a:xfrm>
            <a:custGeom>
              <a:rect l="l" t="t" r="r" b="b"/>
              <a:pathLst>
                <a:path w="523875" h="523875">
                  <a:moveTo>
                    <a:pt x="0" y="523875"/>
                  </a:moveTo>
                  <a:lnTo>
                    <a:pt x="104775" y="104775"/>
                  </a:lnTo>
                  <a:lnTo>
                    <a:pt x="523875" y="0"/>
                  </a:lnTo>
                  <a:lnTo>
                    <a:pt x="0" y="523875"/>
                  </a:lnTo>
                  <a:close/>
                </a:path>
              </a:pathLst>
            </a:custGeom>
            <a:solidFill>
              <a:srgbClr val="B4A07E"/>
            </a:solidFill>
          </p:spPr>
          <p:txBody>
            <a:bodyPr wrap="square" lIns="0" tIns="0" rIns="0" bIns="0" rtlCol="0"/>
            <a:lstStyle/>
            <a:p/>
          </p:txBody>
        </p:sp>
        <p:sp>
          <p:nvSpPr>
            <p:cNvPr id="5" name="object 5"/>
            <p:cNvSpPr/>
            <p:nvPr/>
          </p:nvSpPr>
          <p:spPr>
            <a:xfrm>
              <a:off x="457200" y="1828800"/>
              <a:ext cx="8153400" cy="4191000"/>
            </a:xfrm>
            <a:custGeom>
              <a:rect l="l" t="t" r="r" b="b"/>
              <a:pathLst>
                <a:path w="8153400" h="4191000">
                  <a:moveTo>
                    <a:pt x="7629525" y="4191000"/>
                  </a:moveTo>
                  <a:lnTo>
                    <a:pt x="7734300" y="3771900"/>
                  </a:lnTo>
                  <a:lnTo>
                    <a:pt x="8153400" y="3667125"/>
                  </a:lnTo>
                  <a:lnTo>
                    <a:pt x="7629525" y="4191000"/>
                  </a:lnTo>
                  <a:lnTo>
                    <a:pt x="0" y="4191000"/>
                  </a:lnTo>
                  <a:lnTo>
                    <a:pt x="0" y="0"/>
                  </a:lnTo>
                  <a:lnTo>
                    <a:pt x="8153400" y="0"/>
                  </a:lnTo>
                  <a:lnTo>
                    <a:pt x="8153400" y="3667125"/>
                  </a:lnTo>
                </a:path>
              </a:pathLst>
            </a:custGeom>
            <a:ln w="12700">
              <a:solidFill>
                <a:srgbClr val="000000"/>
              </a:solidFill>
            </a:ln>
          </p:spPr>
          <p:txBody>
            <a:bodyPr wrap="square" lIns="0" tIns="0" rIns="0" bIns="0" rtlCol="0"/>
            <a:lstStyle/>
            <a:p/>
          </p:txBody>
        </p:sp>
      </p:grpSp>
      <p:sp>
        <p:nvSpPr>
          <p:cNvPr id="6" name="object 6"/>
          <p:cNvSpPr txBox="1"/>
          <p:nvPr/>
        </p:nvSpPr>
        <p:spPr>
          <a:xfrm>
            <a:off x="535940" y="1748160"/>
            <a:ext cx="8228330" cy="3740150"/>
          </a:xfrm>
          <a:prstGeom prst="rect">
            <a:avLst/>
          </a:prstGeom>
        </p:spPr>
        <p:txBody>
          <a:bodyPr vert="horz" wrap="square" lIns="0" tIns="4445" rIns="0" bIns="0" rtlCol="0">
            <a:spAutoFit/>
          </a:bodyPr>
          <a:lstStyle/>
          <a:p>
            <a:pPr marL="73025" marR="5080" indent="-60325">
              <a:lnSpc>
                <a:spcPct val="149300"/>
              </a:lnSpc>
              <a:spcBef>
                <a:spcPts val="35"/>
              </a:spcBef>
              <a:buSzPct val="97727"/>
              <a:buFont typeface="Times New Roman"/>
              <a:buChar char="•"/>
              <a:tabLst>
                <a:tab pos="113664"/>
              </a:tabLst>
            </a:pPr>
            <a:r>
              <a:rPr sz="2200" b="1">
                <a:latin typeface="微软雅黑"/>
                <a:cs typeface="微软雅黑"/>
              </a:rPr>
              <a:t>管理咨询为紫光完成了系统的</a:t>
            </a:r>
            <a:r>
              <a:rPr sz="2200" b="1" spc="-10">
                <a:latin typeface="Times New Roman"/>
                <a:cs typeface="Times New Roman"/>
              </a:rPr>
              <a:t>BPR</a:t>
            </a:r>
            <a:r>
              <a:rPr sz="2200" b="1" spc="-10">
                <a:latin typeface="微软雅黑"/>
                <a:cs typeface="微软雅黑"/>
              </a:rPr>
              <a:t>，紫光全面的优化了业务流程、</a:t>
            </a:r>
            <a:r>
              <a:rPr sz="2200" b="1">
                <a:latin typeface="微软雅黑"/>
                <a:cs typeface="微软雅黑"/>
              </a:rPr>
              <a:t>制度，软件招标时</a:t>
            </a:r>
            <a:r>
              <a:rPr sz="2200" b="1">
                <a:latin typeface="Times New Roman"/>
                <a:cs typeface="Times New Roman"/>
              </a:rPr>
              <a:t>533</a:t>
            </a:r>
            <a:r>
              <a:rPr sz="2200" b="1" spc="-5">
                <a:latin typeface="微软雅黑"/>
                <a:cs typeface="微软雅黑"/>
              </a:rPr>
              <a:t>个业务需求点已经体现出了高水平的流程能</a:t>
            </a:r>
            <a:r>
              <a:rPr sz="2200" b="1">
                <a:latin typeface="微软雅黑"/>
                <a:cs typeface="微软雅黑"/>
              </a:rPr>
              <a:t>能力，这大大缩短了</a:t>
            </a:r>
            <a:r>
              <a:rPr sz="2200" b="1" spc="-10">
                <a:latin typeface="Times New Roman"/>
                <a:cs typeface="Times New Roman"/>
              </a:rPr>
              <a:t>ERP</a:t>
            </a:r>
            <a:r>
              <a:rPr sz="2200" b="1" spc="-5">
                <a:latin typeface="微软雅黑"/>
                <a:cs typeface="微软雅黑"/>
              </a:rPr>
              <a:t>项目流程规划和业务蓝图的时间；</a:t>
            </a:r>
            <a:endParaRPr sz="2200">
              <a:latin typeface="微软雅黑"/>
              <a:cs typeface="微软雅黑"/>
            </a:endParaRPr>
          </a:p>
          <a:p>
            <a:pPr marL="73025" marR="5080" indent="-60325">
              <a:lnSpc>
                <a:spcPct val="149600"/>
              </a:lnSpc>
              <a:spcBef>
                <a:spcPts val="1460"/>
              </a:spcBef>
              <a:buSzPct val="97727"/>
              <a:buFont typeface="Times New Roman"/>
              <a:buChar char="•"/>
              <a:tabLst>
                <a:tab pos="113664"/>
              </a:tabLst>
            </a:pPr>
            <a:r>
              <a:rPr sz="2200" b="1" spc="-5">
                <a:latin typeface="微软雅黑"/>
                <a:cs typeface="微软雅黑"/>
              </a:rPr>
              <a:t>平台改制后分支机构管理的权力完全由总公司来实现，改制过程中</a:t>
            </a:r>
            <a:r>
              <a:rPr sz="2200" b="1">
                <a:latin typeface="微软雅黑"/>
                <a:cs typeface="微软雅黑"/>
              </a:rPr>
              <a:t>中对历史上</a:t>
            </a:r>
            <a:r>
              <a:rPr sz="2200" b="1">
                <a:latin typeface="Times New Roman"/>
                <a:cs typeface="Times New Roman"/>
              </a:rPr>
              <a:t>10</a:t>
            </a:r>
            <a:r>
              <a:rPr sz="2200" b="1" spc="-5">
                <a:latin typeface="微软雅黑"/>
                <a:cs typeface="微软雅黑"/>
              </a:rPr>
              <a:t>多年的数据进行了大量的清理工作。如果没有平台</a:t>
            </a:r>
            <a:r>
              <a:rPr sz="2200" b="1" spc="-50">
                <a:latin typeface="微软雅黑"/>
                <a:cs typeface="微软雅黑"/>
              </a:rPr>
              <a:t> </a:t>
            </a:r>
            <a:r>
              <a:rPr sz="2200" b="1" spc="-5">
                <a:latin typeface="微软雅黑"/>
                <a:cs typeface="微软雅黑"/>
              </a:rPr>
              <a:t>改制后的统一步调，</a:t>
            </a:r>
            <a:r>
              <a:rPr sz="2200" b="1" spc="-10">
                <a:latin typeface="Times New Roman"/>
                <a:cs typeface="Times New Roman"/>
              </a:rPr>
              <a:t>ERP</a:t>
            </a:r>
            <a:r>
              <a:rPr sz="2200" b="1" spc="-5">
                <a:latin typeface="微软雅黑"/>
                <a:cs typeface="微软雅黑"/>
              </a:rPr>
              <a:t>要想快速、成功地在外地实施几乎是没</a:t>
            </a:r>
            <a:r>
              <a:rPr sz="2200" b="1" spc="-50">
                <a:latin typeface="微软雅黑"/>
                <a:cs typeface="微软雅黑"/>
              </a:rPr>
              <a:t> </a:t>
            </a:r>
            <a:r>
              <a:rPr sz="2200" b="1" spc="-10">
                <a:latin typeface="微软雅黑"/>
                <a:cs typeface="微软雅黑"/>
              </a:rPr>
              <a:t>有可能的。</a:t>
            </a:r>
            <a:endParaRPr sz="2200">
              <a:latin typeface="微软雅黑"/>
              <a:cs typeface="微软雅黑"/>
            </a:endParaRPr>
          </a:p>
        </p:txBody>
      </p:sp>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2000"/>
              </a:lnSpc>
            </a:pPr>
            <a:r>
              <a:rPr spc="-190"/>
              <a:t>2005</a:t>
            </a:r>
            <a:r>
              <a:rPr spc="-5"/>
              <a:t>年中国企业信息化用户论坛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https://d.book118.com/458054002062006025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微软雅黑</vt:lpstr>
      <vt:lpstr>Microsoft JhengHei</vt:lpstr>
      <vt:lpstr>宋体</vt:lpstr>
      <vt:lpstr>Wingdings</vt:lpstr>
      <vt:lpstr>Tahoma</vt:lpstr>
      <vt:lpstr>Times New Roman</vt:lpstr>
      <vt:lpstr>Office Theme</vt:lpstr>
      <vt:lpstr>借助信息化推动企业发展与变革</vt:lpstr>
      <vt:lpstr>背景介绍</vt:lpstr>
      <vt:lpstr>PowerPoint Presentation</vt:lpstr>
      <vt:lpstr>回顾紫光的信息化历程</vt:lpstr>
      <vt:lpstr>总结与回顾</vt:lpstr>
      <vt:lpstr>2002年8月，紫光重新确定了公司发展战略、组织架构，并规划了业务流程、绩效体系、IT战略。战略管理方案明确后，有效执行成为关键。</vt:lpstr>
      <vt:lpstr>2002年9月，分支机构改制将各地销售公司从利润中心转为成成本费用中心。矩阵式的平台架构彻底理顺了销售管理体制，但“可以管”不代表可以“管得住、管得好”。</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2024-09-02T03:25:23.636</cp:lastPrinted>
  <dcterms:created xsi:type="dcterms:W3CDTF">2024-09-01T19:25:23Z</dcterms:created>
  <dcterms:modified xsi:type="dcterms:W3CDTF">2024-09-01T19:25:24Z</dcterms:modified>
</cp:coreProperties>
</file>