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086C74-9C04-47CD-9910-C87873EDF7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766D30-0995-4A4F-A753-6EB7601B44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A53CAD-B14D-4A1E-8071-FE204FF4F4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4CBF5F-2949-4778-AEF1-C05EDC0955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A559615-917B-468C-BA5D-1A33398FEF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89A6254-C49A-47E2-9AD4-8A7F2E01D0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06430CE-B629-45D4-8178-09EC1E2B77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DFE19B-E4AB-4214-A6DA-C492E62D35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F0B9FA-B375-4667-BFBE-ECBA8CCA85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AD7196-4689-4079-8BC7-F9F69C2085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A428C1-2E15-47D5-89C3-342246E784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FE2078-237D-7C2C-B630-C7B2BAB04B96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187022" y="3101725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chemeClr val="tx1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325406" y="3030016"/>
            <a:ext cx="623510" cy="653096"/>
            <a:chOff x="234950" y="2943226"/>
            <a:chExt cx="1344613" cy="1320800"/>
          </a:xfrm>
          <a:solidFill>
            <a:srgbClr val="2EA7E0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6BD825D-D090-2E79-D780-89C5C7CDF442}"/>
              </a:ext>
            </a:extLst>
          </p:cNvPr>
          <p:cNvGrpSpPr/>
          <p:nvPr/>
        </p:nvGrpSpPr>
        <p:grpSpPr>
          <a:xfrm>
            <a:off x="0" y="104696"/>
            <a:ext cx="867204" cy="555946"/>
            <a:chOff x="-1354596" y="1053296"/>
            <a:chExt cx="2592377" cy="1152000"/>
          </a:xfrm>
          <a:solidFill>
            <a:srgbClr val="4787C7"/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4BE4701-019A-B2B1-F6C4-C52B6F34A567}"/>
                </a:ext>
              </a:extLst>
            </p:cNvPr>
            <p:cNvSpPr/>
            <p:nvPr/>
          </p:nvSpPr>
          <p:spPr>
            <a:xfrm>
              <a:off x="-1354596" y="1053296"/>
              <a:ext cx="2106950" cy="115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Flowchart: Connector 8">
              <a:extLst>
                <a:ext uri="{FF2B5EF4-FFF2-40B4-BE49-F238E27FC236}">
                  <a16:creationId xmlns:a16="http://schemas.microsoft.com/office/drawing/2014/main" id="{61C522B5-FD12-D456-5F46-0168AB73E321}"/>
                </a:ext>
              </a:extLst>
            </p:cNvPr>
            <p:cNvSpPr/>
            <p:nvPr/>
          </p:nvSpPr>
          <p:spPr>
            <a:xfrm>
              <a:off x="85781" y="1053296"/>
              <a:ext cx="1152000" cy="1152000"/>
            </a:xfrm>
            <a:prstGeom prst="flowChartConnec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6D2F5E9-B0A3-F4C3-213F-5728E86B525D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775173" y="2828835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accent4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EA14705-0BCB-AEEA-AD97-B3E17A45A042}"/>
              </a:ext>
            </a:extLst>
          </p:cNvPr>
          <p:cNvSpPr txBox="1"/>
          <p:nvPr userDrawn="1"/>
        </p:nvSpPr>
        <p:spPr>
          <a:xfrm>
            <a:off x="891813" y="4029164"/>
            <a:ext cx="3422539" cy="903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377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800" b="1" i="0" u="none" strike="noStrike" kern="1200" cap="none" spc="0" normalizeH="0" baseline="0" noProof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Thank you</a:t>
            </a:r>
            <a:endParaRPr kumimoji="0" lang="zh-CN" altLang="en-US" sz="4800" b="1" i="0" u="none" strike="noStrike" kern="1200" cap="none" spc="0" normalizeH="0" baseline="0" noProof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0ED4890-3C16-3E33-1314-7CA5E1875DEA}"/>
              </a:ext>
            </a:extLst>
          </p:cNvPr>
          <p:cNvGrpSpPr/>
          <p:nvPr userDrawn="1"/>
        </p:nvGrpSpPr>
        <p:grpSpPr>
          <a:xfrm>
            <a:off x="9939566" y="131509"/>
            <a:ext cx="2194559" cy="1080000"/>
            <a:chOff x="9997441" y="131509"/>
            <a:chExt cx="2194559" cy="108000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23D8610-139E-055D-B613-86C0D02419CC}"/>
                </a:ext>
              </a:extLst>
            </p:cNvPr>
            <p:cNvGrpSpPr/>
            <p:nvPr/>
          </p:nvGrpSpPr>
          <p:grpSpPr>
            <a:xfrm rot="10800000">
              <a:off x="9997441" y="131509"/>
              <a:ext cx="2194559" cy="1080000"/>
              <a:chOff x="-1354596" y="1053296"/>
              <a:chExt cx="2592377" cy="1152000"/>
            </a:xfrm>
            <a:solidFill>
              <a:srgbClr val="4686C9"/>
            </a:solidFill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EE210B1-74BC-7137-9DBA-FAEE85C1042C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7" name="Flowchart: Connector 6">
                <a:extLst>
                  <a:ext uri="{FF2B5EF4-FFF2-40B4-BE49-F238E27FC236}">
                    <a16:creationId xmlns:a16="http://schemas.microsoft.com/office/drawing/2014/main" id="{BE030A12-50E2-38B2-5638-BF0844B7F729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BD9D86A-3D98-8F82-5B4A-AB72ABD6484F}"/>
                </a:ext>
              </a:extLst>
            </p:cNvPr>
            <p:cNvSpPr txBox="1"/>
            <p:nvPr/>
          </p:nvSpPr>
          <p:spPr>
            <a:xfrm>
              <a:off x="10317265" y="204282"/>
              <a:ext cx="1757125" cy="8466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76038" y="29114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56760" y="1096513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56761" y="1743386"/>
            <a:ext cx="676328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556760" y="3819674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4556760" y="4466547"/>
            <a:ext cx="676327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2" name="组合 43">
            <a:extLst>
              <a:ext uri="{FF2B5EF4-FFF2-40B4-BE49-F238E27FC236}">
                <a16:creationId xmlns:a16="http://schemas.microsoft.com/office/drawing/2014/main" id="{ECB38A02-1DDE-6888-F8E9-91EA25394B14}"/>
              </a:ext>
            </a:extLst>
          </p:cNvPr>
          <p:cNvGrpSpPr/>
          <p:nvPr userDrawn="1"/>
        </p:nvGrpSpPr>
        <p:grpSpPr>
          <a:xfrm>
            <a:off x="660399" y="2199674"/>
            <a:ext cx="3240000" cy="3240000"/>
            <a:chOff x="4299766" y="5946187"/>
            <a:chExt cx="305647" cy="305644"/>
          </a:xfrm>
        </p:grpSpPr>
        <p:grpSp>
          <p:nvGrpSpPr>
            <p:cNvPr id="22" name="组合 44">
              <a:extLst>
                <a:ext uri="{FF2B5EF4-FFF2-40B4-BE49-F238E27FC236}">
                  <a16:creationId xmlns:a16="http://schemas.microsoft.com/office/drawing/2014/main" id="{1F9C90C8-1B18-808D-C2C4-BFFB53D3501D}"/>
                </a:ext>
              </a:extLst>
            </p:cNvPr>
            <p:cNvGrpSpPr/>
            <p:nvPr/>
          </p:nvGrpSpPr>
          <p:grpSpPr>
            <a:xfrm>
              <a:off x="4299766" y="5946187"/>
              <a:ext cx="305647" cy="305644"/>
              <a:chOff x="1517330" y="1125257"/>
              <a:chExt cx="2204282" cy="2204282"/>
            </a:xfrm>
          </p:grpSpPr>
          <p:sp>
            <p:nvSpPr>
              <p:cNvPr id="60" name="椭圆 46">
                <a:extLst>
                  <a:ext uri="{FF2B5EF4-FFF2-40B4-BE49-F238E27FC236}">
                    <a16:creationId xmlns:a16="http://schemas.microsoft.com/office/drawing/2014/main" id="{7A1A0806-13F3-270C-B0EA-852A7360F8B0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椭圆 47">
                <a:extLst>
                  <a:ext uri="{FF2B5EF4-FFF2-40B4-BE49-F238E27FC236}">
                    <a16:creationId xmlns:a16="http://schemas.microsoft.com/office/drawing/2014/main" id="{140023CA-CB23-0D2C-24E2-A6DBE3CF5790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3" name="Freeform 45">
              <a:extLst>
                <a:ext uri="{FF2B5EF4-FFF2-40B4-BE49-F238E27FC236}">
                  <a16:creationId xmlns:a16="http://schemas.microsoft.com/office/drawing/2014/main" id="{5A8CDFE4-9F20-1339-B713-BCCD950D99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81353" y="6022165"/>
              <a:ext cx="142472" cy="146367"/>
            </a:xfrm>
            <a:custGeom>
              <a:gdLst>
                <a:gd name="T0" fmla="*/ 40 w 46"/>
                <a:gd name="T1" fmla="*/ 28 h 51"/>
                <a:gd name="T2" fmla="*/ 35 w 46"/>
                <a:gd name="T3" fmla="*/ 41 h 51"/>
                <a:gd name="T4" fmla="*/ 34 w 46"/>
                <a:gd name="T5" fmla="*/ 34 h 51"/>
                <a:gd name="T6" fmla="*/ 29 w 46"/>
                <a:gd name="T7" fmla="*/ 30 h 51"/>
                <a:gd name="T8" fmla="*/ 29 w 46"/>
                <a:gd name="T9" fmla="*/ 30 h 51"/>
                <a:gd name="T10" fmla="*/ 27 w 46"/>
                <a:gd name="T11" fmla="*/ 30 h 51"/>
                <a:gd name="T12" fmla="*/ 25 w 46"/>
                <a:gd name="T13" fmla="*/ 35 h 51"/>
                <a:gd name="T14" fmla="*/ 24 w 46"/>
                <a:gd name="T15" fmla="*/ 38 h 51"/>
                <a:gd name="T16" fmla="*/ 24 w 46"/>
                <a:gd name="T17" fmla="*/ 32 h 51"/>
                <a:gd name="T18" fmla="*/ 24 w 46"/>
                <a:gd name="T19" fmla="*/ 31 h 51"/>
                <a:gd name="T20" fmla="*/ 23 w 46"/>
                <a:gd name="T21" fmla="*/ 30 h 51"/>
                <a:gd name="T22" fmla="*/ 22 w 46"/>
                <a:gd name="T23" fmla="*/ 31 h 51"/>
                <a:gd name="T24" fmla="*/ 22 w 46"/>
                <a:gd name="T25" fmla="*/ 32 h 51"/>
                <a:gd name="T26" fmla="*/ 21 w 46"/>
                <a:gd name="T27" fmla="*/ 38 h 51"/>
                <a:gd name="T28" fmla="*/ 20 w 46"/>
                <a:gd name="T29" fmla="*/ 35 h 51"/>
                <a:gd name="T30" fmla="*/ 19 w 46"/>
                <a:gd name="T31" fmla="*/ 30 h 51"/>
                <a:gd name="T32" fmla="*/ 15 w 46"/>
                <a:gd name="T33" fmla="*/ 30 h 51"/>
                <a:gd name="T34" fmla="*/ 15 w 46"/>
                <a:gd name="T35" fmla="*/ 30 h 51"/>
                <a:gd name="T36" fmla="*/ 11 w 46"/>
                <a:gd name="T37" fmla="*/ 34 h 51"/>
                <a:gd name="T38" fmla="*/ 10 w 46"/>
                <a:gd name="T39" fmla="*/ 41 h 51"/>
                <a:gd name="T40" fmla="*/ 5 w 46"/>
                <a:gd name="T41" fmla="*/ 28 h 51"/>
                <a:gd name="T42" fmla="*/ 23 w 46"/>
                <a:gd name="T43" fmla="*/ 11 h 51"/>
                <a:gd name="T44" fmla="*/ 23 w 46"/>
                <a:gd name="T45" fmla="*/ 14 h 51"/>
                <a:gd name="T46" fmla="*/ 25 w 46"/>
                <a:gd name="T47" fmla="*/ 15 h 51"/>
                <a:gd name="T48" fmla="*/ 28 w 46"/>
                <a:gd name="T49" fmla="*/ 13 h 51"/>
                <a:gd name="T50" fmla="*/ 32 w 46"/>
                <a:gd name="T51" fmla="*/ 11 h 51"/>
                <a:gd name="T52" fmla="*/ 34 w 46"/>
                <a:gd name="T53" fmla="*/ 9 h 51"/>
                <a:gd name="T54" fmla="*/ 34 w 46"/>
                <a:gd name="T55" fmla="*/ 7 h 51"/>
                <a:gd name="T56" fmla="*/ 32 w 46"/>
                <a:gd name="T57" fmla="*/ 5 h 51"/>
                <a:gd name="T58" fmla="*/ 28 w 46"/>
                <a:gd name="T59" fmla="*/ 3 h 51"/>
                <a:gd name="T60" fmla="*/ 25 w 46"/>
                <a:gd name="T61" fmla="*/ 1 h 51"/>
                <a:gd name="T62" fmla="*/ 23 w 46"/>
                <a:gd name="T63" fmla="*/ 2 h 51"/>
                <a:gd name="T64" fmla="*/ 23 w 46"/>
                <a:gd name="T65" fmla="*/ 5 h 51"/>
                <a:gd name="T66" fmla="*/ 0 w 46"/>
                <a:gd name="T67" fmla="*/ 28 h 51"/>
                <a:gd name="T68" fmla="*/ 23 w 46"/>
                <a:gd name="T69" fmla="*/ 51 h 51"/>
                <a:gd name="T70" fmla="*/ 46 w 46"/>
                <a:gd name="T71" fmla="*/ 28 h 51"/>
                <a:gd name="T72" fmla="*/ 40 w 46"/>
                <a:gd name="T73" fmla="*/ 28 h 51"/>
                <a:gd name="T74" fmla="*/ 23 w 46"/>
                <a:gd name="T75" fmla="*/ 19 h 51"/>
                <a:gd name="T76" fmla="*/ 28 w 46"/>
                <a:gd name="T77" fmla="*/ 24 h 51"/>
                <a:gd name="T78" fmla="*/ 23 w 46"/>
                <a:gd name="T79" fmla="*/ 29 h 51"/>
                <a:gd name="T80" fmla="*/ 17 w 46"/>
                <a:gd name="T81" fmla="*/ 24 h 51"/>
                <a:gd name="T82" fmla="*/ 23 w 46"/>
                <a:gd name="T83" fmla="*/ 19 h 51"/>
                <a:gd name="T84" fmla="*/ 30 w 46"/>
                <a:gd name="T85" fmla="*/ 37 h 51"/>
                <a:gd name="T86" fmla="*/ 30 w 46"/>
                <a:gd name="T87" fmla="*/ 37 h 51"/>
                <a:gd name="T88" fmla="*/ 30 w 46"/>
                <a:gd name="T89" fmla="*/ 37 h 51"/>
                <a:gd name="T90" fmla="*/ 30 w 46"/>
                <a:gd name="T91" fmla="*/ 44 h 51"/>
                <a:gd name="T92" fmla="*/ 30 w 46"/>
                <a:gd name="T93" fmla="*/ 44 h 51"/>
                <a:gd name="T94" fmla="*/ 29 w 46"/>
                <a:gd name="T95" fmla="*/ 37 h 51"/>
                <a:gd name="T96" fmla="*/ 30 w 46"/>
                <a:gd name="T97" fmla="*/ 37 h 51"/>
                <a:gd name="T98" fmla="*/ 15 w 46"/>
                <a:gd name="T99" fmla="*/ 37 h 51"/>
                <a:gd name="T100" fmla="*/ 15 w 46"/>
                <a:gd name="T101" fmla="*/ 37 h 51"/>
                <a:gd name="T102" fmla="*/ 15 w 46"/>
                <a:gd name="T103" fmla="*/ 44 h 51"/>
                <a:gd name="T104" fmla="*/ 14 w 46"/>
                <a:gd name="T105" fmla="*/ 44 h 51"/>
                <a:gd name="T106" fmla="*/ 14 w 46"/>
                <a:gd name="T107" fmla="*/ 37 h 51"/>
                <a:gd name="T108" fmla="*/ 15 w 46"/>
                <a:gd name="T109" fmla="*/ 37 h 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1">
                  <a:moveTo>
                    <a:pt x="40" y="28"/>
                  </a:moveTo>
                  <a:cubicBezTo>
                    <a:pt x="40" y="33"/>
                    <a:pt x="38" y="38"/>
                    <a:pt x="35" y="41"/>
                  </a:cubicBezTo>
                  <a:cubicBezTo>
                    <a:pt x="34" y="38"/>
                    <a:pt x="34" y="35"/>
                    <a:pt x="34" y="34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3" y="30"/>
                    <a:pt x="23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1" y="31"/>
                    <a:pt x="11" y="34"/>
                  </a:cubicBezTo>
                  <a:cubicBezTo>
                    <a:pt x="10" y="35"/>
                    <a:pt x="10" y="37"/>
                    <a:pt x="10" y="41"/>
                  </a:cubicBezTo>
                  <a:cubicBezTo>
                    <a:pt x="7" y="37"/>
                    <a:pt x="5" y="33"/>
                    <a:pt x="5" y="28"/>
                  </a:cubicBezTo>
                  <a:cubicBezTo>
                    <a:pt x="5" y="19"/>
                    <a:pt x="13" y="11"/>
                    <a:pt x="23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30" y="11"/>
                    <a:pt x="32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8"/>
                    <a:pt x="36" y="7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5"/>
                    <a:pt x="0" y="16"/>
                    <a:pt x="0" y="28"/>
                  </a:cubicBezTo>
                  <a:cubicBezTo>
                    <a:pt x="0" y="41"/>
                    <a:pt x="10" y="51"/>
                    <a:pt x="23" y="51"/>
                  </a:cubicBezTo>
                  <a:cubicBezTo>
                    <a:pt x="35" y="51"/>
                    <a:pt x="46" y="41"/>
                    <a:pt x="46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23" y="19"/>
                  </a:moveTo>
                  <a:cubicBezTo>
                    <a:pt x="26" y="19"/>
                    <a:pt x="28" y="21"/>
                    <a:pt x="28" y="24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0" y="29"/>
                    <a:pt x="17" y="27"/>
                    <a:pt x="17" y="24"/>
                  </a:cubicBezTo>
                  <a:cubicBezTo>
                    <a:pt x="17" y="21"/>
                    <a:pt x="20" y="19"/>
                    <a:pt x="23" y="19"/>
                  </a:cubicBezTo>
                  <a:close/>
                  <a:moveTo>
                    <a:pt x="30" y="37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922343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57022DF-508D-E511-3A38-34ED78563EC4}"/>
              </a:ext>
            </a:extLst>
          </p:cNvPr>
          <p:cNvGrpSpPr/>
          <p:nvPr userDrawn="1"/>
        </p:nvGrpSpPr>
        <p:grpSpPr>
          <a:xfrm>
            <a:off x="8128290" y="2229680"/>
            <a:ext cx="2717187" cy="2982885"/>
            <a:chOff x="8128290" y="2229680"/>
            <a:chExt cx="2717187" cy="2982885"/>
          </a:xfrm>
        </p:grpSpPr>
        <p:sp>
          <p:nvSpPr>
            <p:cNvPr id="12" name="矩形: 对角圆角 36">
              <a:extLst>
                <a:ext uri="{FF2B5EF4-FFF2-40B4-BE49-F238E27FC236}">
                  <a16:creationId xmlns:a16="http://schemas.microsoft.com/office/drawing/2014/main" id="{595B5A32-9CD8-BB57-5D4B-123878C40D19}"/>
                </a:ext>
              </a:extLst>
            </p:cNvPr>
            <p:cNvSpPr/>
            <p:nvPr userDrawn="1"/>
          </p:nvSpPr>
          <p:spPr>
            <a:xfrm>
              <a:off x="8128290" y="2229680"/>
              <a:ext cx="2717187" cy="2982885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008DCA"/>
            </a:solidFill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" name="Freeform 39">
              <a:extLst>
                <a:ext uri="{FF2B5EF4-FFF2-40B4-BE49-F238E27FC236}">
                  <a16:creationId xmlns:a16="http://schemas.microsoft.com/office/drawing/2014/main" id="{870C6DF1-A833-2228-8EB9-4A8398B5D8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60012" y="2775466"/>
              <a:ext cx="1915076" cy="1823161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rgbClr val="2EA7E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grpSp>
        <p:nvGrpSpPr>
          <p:cNvPr id="4" name="组合 48">
            <a:extLst>
              <a:ext uri="{FF2B5EF4-FFF2-40B4-BE49-F238E27FC236}">
                <a16:creationId xmlns:a16="http://schemas.microsoft.com/office/drawing/2014/main" id="{A4931A2E-FCC2-002D-3256-4906A6E3C478}"/>
              </a:ext>
            </a:extLst>
          </p:cNvPr>
          <p:cNvGrpSpPr/>
          <p:nvPr userDrawn="1"/>
        </p:nvGrpSpPr>
        <p:grpSpPr>
          <a:xfrm>
            <a:off x="8343250" y="2308441"/>
            <a:ext cx="3240000" cy="3240000"/>
            <a:chOff x="4740390" y="5946187"/>
            <a:chExt cx="305647" cy="305644"/>
          </a:xfrm>
        </p:grpSpPr>
        <p:grpSp>
          <p:nvGrpSpPr>
            <p:cNvPr id="7" name="组合 49">
              <a:extLst>
                <a:ext uri="{FF2B5EF4-FFF2-40B4-BE49-F238E27FC236}">
                  <a16:creationId xmlns:a16="http://schemas.microsoft.com/office/drawing/2014/main" id="{866A97E3-65EB-8F9A-EDC3-59909EEE8332}"/>
                </a:ext>
              </a:extLst>
            </p:cNvPr>
            <p:cNvGrpSpPr/>
            <p:nvPr/>
          </p:nvGrpSpPr>
          <p:grpSpPr>
            <a:xfrm>
              <a:off x="4740390" y="5946187"/>
              <a:ext cx="305647" cy="305644"/>
              <a:chOff x="1517330" y="1125257"/>
              <a:chExt cx="2204282" cy="2204282"/>
            </a:xfrm>
          </p:grpSpPr>
          <p:sp>
            <p:nvSpPr>
              <p:cNvPr id="10" name="椭圆 51">
                <a:extLst>
                  <a:ext uri="{FF2B5EF4-FFF2-40B4-BE49-F238E27FC236}">
                    <a16:creationId xmlns:a16="http://schemas.microsoft.com/office/drawing/2014/main" id="{01811794-BCAD-926B-45DA-48D75078070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椭圆 52">
                <a:extLst>
                  <a:ext uri="{FF2B5EF4-FFF2-40B4-BE49-F238E27FC236}">
                    <a16:creationId xmlns:a16="http://schemas.microsoft.com/office/drawing/2014/main" id="{CAFA8ABF-F688-AD84-2B4E-5DBE18FB2AEC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" name="Freeform 39">
              <a:extLst>
                <a:ext uri="{FF2B5EF4-FFF2-40B4-BE49-F238E27FC236}">
                  <a16:creationId xmlns:a16="http://schemas.microsoft.com/office/drawing/2014/main" id="{1EFDCA82-AF73-33E9-0820-2F3847842E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4511" y="6022165"/>
              <a:ext cx="157403" cy="145529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33202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" name="组合 38">
            <a:extLst>
              <a:ext uri="{FF2B5EF4-FFF2-40B4-BE49-F238E27FC236}">
                <a16:creationId xmlns:a16="http://schemas.microsoft.com/office/drawing/2014/main" id="{0F870DA3-5B01-F71E-9018-8D1DAF1C069F}"/>
              </a:ext>
            </a:extLst>
          </p:cNvPr>
          <p:cNvGrpSpPr/>
          <p:nvPr userDrawn="1"/>
        </p:nvGrpSpPr>
        <p:grpSpPr>
          <a:xfrm>
            <a:off x="746760" y="2237130"/>
            <a:ext cx="3240000" cy="3240000"/>
            <a:chOff x="5638883" y="5946187"/>
            <a:chExt cx="305647" cy="305644"/>
          </a:xfrm>
        </p:grpSpPr>
        <p:grpSp>
          <p:nvGrpSpPr>
            <p:cNvPr id="4" name="组合 39">
              <a:extLst>
                <a:ext uri="{FF2B5EF4-FFF2-40B4-BE49-F238E27FC236}">
                  <a16:creationId xmlns:a16="http://schemas.microsoft.com/office/drawing/2014/main" id="{D00F3826-B199-7DE2-BC25-D93D3FCD4F1B}"/>
                </a:ext>
              </a:extLst>
            </p:cNvPr>
            <p:cNvGrpSpPr/>
            <p:nvPr/>
          </p:nvGrpSpPr>
          <p:grpSpPr>
            <a:xfrm>
              <a:off x="5638883" y="5946187"/>
              <a:ext cx="305647" cy="305644"/>
              <a:chOff x="1517330" y="1125257"/>
              <a:chExt cx="2204282" cy="2204282"/>
            </a:xfrm>
          </p:grpSpPr>
          <p:sp>
            <p:nvSpPr>
              <p:cNvPr id="7" name="椭圆 41">
                <a:extLst>
                  <a:ext uri="{FF2B5EF4-FFF2-40B4-BE49-F238E27FC236}">
                    <a16:creationId xmlns:a16="http://schemas.microsoft.com/office/drawing/2014/main" id="{1C7672FF-FF39-31D8-B138-5540B0E3735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椭圆 42">
                <a:extLst>
                  <a:ext uri="{FF2B5EF4-FFF2-40B4-BE49-F238E27FC236}">
                    <a16:creationId xmlns:a16="http://schemas.microsoft.com/office/drawing/2014/main" id="{5345CFFD-4E4D-D659-47A5-1D1845523FD4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025B41AB-EFC9-1813-164E-5B6105A4D6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94390" y="6035130"/>
              <a:ext cx="194632" cy="113061"/>
            </a:xfrm>
            <a:custGeom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0739591-6F80-03B9-68FB-3302837D5D70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125E6B77-A820-60D3-F237-2BB7843B3F46}"/>
              </a:ext>
            </a:extLst>
          </p:cNvPr>
          <p:cNvGrpSpPr/>
          <p:nvPr userDrawn="1"/>
        </p:nvGrpSpPr>
        <p:grpSpPr>
          <a:xfrm>
            <a:off x="9939566" y="131509"/>
            <a:ext cx="2194559" cy="1080000"/>
            <a:chOff x="9997441" y="131509"/>
            <a:chExt cx="2194559" cy="1080000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0859A5C-723B-0791-E02B-1FC25352E9FA}"/>
                </a:ext>
              </a:extLst>
            </p:cNvPr>
            <p:cNvGrpSpPr/>
            <p:nvPr/>
          </p:nvGrpSpPr>
          <p:grpSpPr>
            <a:xfrm rot="10800000">
              <a:off x="9997441" y="131509"/>
              <a:ext cx="2194559" cy="1080000"/>
              <a:chOff x="-1354596" y="1053296"/>
              <a:chExt cx="2592377" cy="1152000"/>
            </a:xfrm>
            <a:solidFill>
              <a:srgbClr val="4686C9"/>
            </a:solidFill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1D009657-9EC1-E7FF-9505-408AC72E4776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0" name="Flowchart: Connector 19">
                <a:extLst>
                  <a:ext uri="{FF2B5EF4-FFF2-40B4-BE49-F238E27FC236}">
                    <a16:creationId xmlns:a16="http://schemas.microsoft.com/office/drawing/2014/main" id="{F992DE8E-995A-9CF5-35E4-15DA672D25D4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411BAF4-F369-DF23-0547-8CA0580D84F6}"/>
                </a:ext>
              </a:extLst>
            </p:cNvPr>
            <p:cNvSpPr txBox="1"/>
            <p:nvPr/>
          </p:nvSpPr>
          <p:spPr>
            <a:xfrm>
              <a:off x="10317265" y="204282"/>
              <a:ext cx="1757125" cy="8466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8054004111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14"/>
          <p:cNvSpPr txBox="1"/>
          <p:nvPr/>
        </p:nvSpPr>
        <p:spPr>
          <a:xfrm>
            <a:off x="1087217" y="2900574"/>
            <a:ext cx="9665664" cy="802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200" b="1">
                <a:solidFill>
                  <a:srgbClr val="003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中国体育教育行业未来展望</a:t>
            </a:r>
            <a:endParaRPr lang="en-US" altLang="zh-CN" sz="4200" b="1">
              <a:solidFill>
                <a:srgbClr val="003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DB93DD-8314-CC2E-0444-E8DC6CC887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136740" y="3108818"/>
            <a:ext cx="8032828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indent="-685800" defTabSz="914377">
              <a:lnSpc>
                <a:spcPts val="5000"/>
              </a:lnSpc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 体育教育转型：数字科技推动创新教学。
 精准人才培养：建立科学合理的体育人才选拔机制。
 提升就业质量：强化体育教育与市场需求的衔接。
 体育教育模式改革：创新教学理念，构建系统化课程体系。
 教学资源优化：构建符合时代发展的体育课程资源。
 实施素质教育：提升体育与健康教育的比重。
 提升教师素质：加强对体育教师专业培训和发展。
 建立健全体育教育评价体系。</a:t>
            </a:r>
          </a:p>
        </p:txBody>
      </p: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532109" y="191308"/>
            <a:ext cx="1979598" cy="1715045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95918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35952"/>
              <a:ext cx="1655322" cy="43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8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体育教育转型：数字科技推动创新教学。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中国体育教育行业未来展望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体育教育转型：数字科技推动创新教学。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体育教育数字化转型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充分利用信息技术，将传统体育教育教学与网络平台结合起来，打造出一种全新的教育模式。</a:t>
            </a:r>
          </a:p>
          <a:p>
            <a:r>
              <a:t>2. 在线学习平台的建立提供了一个新的教学环境，方便学生随时随地学习体育知识，提高学习效率。</a:t>
            </a:r>
          </a:p>
          <a:p>
            <a:r>
              <a:t>3. 利用人工智能、大数据等技术，对学生的身体素质、运动表现等进行个性化的分析和评估，制定个性化的训练计划。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体育教育线上线下混合模式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结合在线和线下的教学模式，满足学生不同的学习需求，拓展体育教育的教学场景。</a:t>
            </a:r>
          </a:p>
          <a:p>
            <a:r>
              <a:t>2. 线上学习可以实现跨时空无障碍教学，突破传统课堂教学的局限性，实现个性化教育。</a:t>
            </a:r>
          </a:p>
          <a:p>
            <a:r>
              <a:t>3. 线下教学可以提供沉浸式的体育体验，增强学生对体育的兴趣和热情。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体育教育转型：数字科技推动创新教学。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体育教育内容创新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融合科技与体育，如利用 VR/AR 虚拟现实技术、可穿戴设备等，使其变得更具趣味性、吸引力。</a:t>
            </a:r>
          </a:p>
          <a:p>
            <a:r>
              <a:t>2. 更加注重学生身体素质的全面发展，培养学生正确锻炼习惯和健康生活方式。  </a:t>
            </a:r>
          </a:p>
          <a:p>
            <a:r>
              <a:t>3. 借助跨学科教育理念，将体育教育和其他学科相结合，提升学生综合素质。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体育教育评价体系创新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采用多元化的评价方式，不仅关注学生体育技能，还关注学生在运动过程中的表现。</a:t>
            </a:r>
          </a:p>
          <a:p>
            <a:r>
              <a:t>2. 利用科技手段，如运动追踪器或智能手机等，可以更客观地评估学生运动表现。</a:t>
            </a:r>
          </a:p>
          <a:p>
            <a:r>
              <a:t>3. 建立科学、合理的评价体系，来全面、客观的评价学生的体育成绩。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体育教育转型：数字科技推动创新教学。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体育教育师资培养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加强对体育教育教师的信息技术培训，提升教师信息素养，使其能够驾驭现代科技手段进行教学。</a:t>
            </a:r>
          </a:p>
          <a:p>
            <a:r>
              <a:t>2. 注重培养体育教育教师的创新能力，使其能够根据实际教学情况，设计和实施创新的教学方法和内容。</a:t>
            </a:r>
          </a:p>
          <a:p>
            <a:r>
              <a:t>3. 鼓励体育教育教师进行跨学科学习和研究，丰富自身知识结构，拓宽视野，更好地进行体育教学。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精准人才培养：建立科学合理的体育人才选拔机制。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中国体育教育行业未来展望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精准人才培养：建立科学合理的体育人才选拔机制。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创新人才培养模式：实施多层次、多样化的体育人才培养路径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打破传统的人才培养模式，建立以学生为中心、以能力为导向的个性化培养体系，根据学生的兴趣、特长和职业规划，提供多层次、多样化的培养路径。</a:t>
            </a:r>
          </a:p>
          <a:p>
            <a:r>
              <a:t>2. 推进职业教育与普通教育的融合，构建职业教育与普通教育相互衔接、相互渗透、相互促进的立体化人才培养体系，为学生提供更多元化的选择。</a:t>
            </a:r>
          </a:p>
          <a:p>
            <a:r>
              <a:t>3. 开展国际合作、引进国外先进经验和技术，建立国际化的体育人才培养体系，培养具有国际视野和竞争力的体育人才。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提高教师队伍素质：建设一支高素质的体育教师团队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加强教师培训，提高教师的专业水平和教学能力，为教师提供更多的培训机会，帮助教师掌握最新的体育教育理念和教学方法。</a:t>
            </a:r>
          </a:p>
          <a:p>
            <a:r>
              <a:t>2. 建立健全教师评价体系，对教师的教学水平和育人能力进行全面的评价，并根据评价结果对教师进行奖惩，激励教师不断提高教学质量。</a:t>
            </a:r>
          </a:p>
          <a:p>
            <a:r>
              <a:t>3. 吸引优秀人才加入体育教师队伍，通过公开招聘、人才引进等方式，为体育教师队伍注入新鲜血液。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提升就业质量：强化体育教育与市场需求的衔接。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中国体育教育行业未来展望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提升就业质量：强化体育教育与市场需求的衔接。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人工智能技术在体育教育领域的发展：人工智能技术在体育教育领域得到了广泛应用，如运动技能分析、运动伤害预防、运动康复训练等。</a:t>
            </a:r>
          </a:p>
          <a:p>
            <a:r>
              <a:t>2. 人工智能技术对体育教育就业质量的提升：人工智能技术的应用可以有效提升体育教育就业质量，如通过人工智能技术可以实现体育教育的个性化、智能化和精准化，从而提高体育教育的质量，进而提升体育教育从业人员的就业质量。</a:t>
            </a:r>
          </a:p>
          <a:p>
            <a:r>
              <a:t>3. 人工智能技术在体育教育就业质量提升中的作用：人工智能技术在体育教育就业质量提升中发挥着重要作用，如人工智能技术可以帮助体育教育从业人员提高专业技能、拓展就业渠道、提升就业竞争力等。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增强体育教育与市场需求的契合度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体育教育与市场需求的衔接现状：体育教育与市场需求的衔接现状不容乐观，如体育教育专业毕业生的就业率低、就业质量差等。</a:t>
            </a:r>
          </a:p>
          <a:p>
            <a:r>
              <a:t>2. 增强体育教育与市场需求衔接的措施：为了增强体育教育与市场需求的契合度，应采取一系列措施，如调整体育教育专业课程设置、加强体育教育与市场需求的合作、提高体育教育从业人员的职业素养等。</a:t>
            </a:r>
          </a:p>
          <a:p>
            <a:r>
              <a:t>3. 增强体育教育与市场需求衔接的意义：增强体育教育与市场需求的契合度具有重要意义，如可以提高体育教育就业质量、促进体育产业发展、推动体育事业发展等。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人工智能技术赋能体育教育就业质量提升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提升就业质量：强化体育教育与市场需求的衔接。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拓展体育教育就业渠道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体育教育就业渠道的现状：体育教育就业渠道狭窄，如体育教育专业毕业生主要就业于学校、体育场馆和体育俱乐部等。</a:t>
            </a:r>
          </a:p>
          <a:p>
            <a:r>
              <a:t>2. 拓展体育教育就业渠道的措施：为了拓展体育教育就业渠道，应采取一系列措施，如支持体育教育专业毕业生自主创业、鼓励体育教育专业毕业生参加社会实践、帮助体育教育专业毕业生获得就业信息等。</a:t>
            </a:r>
          </a:p>
          <a:p>
            <a:r>
              <a:t>3. 拓展体育教育就业渠道的意义：拓展体育教育就业渠道具有重要意义，如可以提高体育教育就业率、促进体育产业发展、推动体育事业发展等。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加强体育教育与职业教育的融合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体育教育与职业教育融合的现状：体育教育与职业教育融合程度低，如职业学校的体育教育课程设置不合理、职业学校的体育教育师资力量薄弱等。</a:t>
            </a:r>
          </a:p>
          <a:p>
            <a:r>
              <a:t>2. 加强体育教育与职业教育融合的措施：为了加强体育教育与职业教育融合，应采取一系列措施，如改革职业学校的体育教育课程设置、加强职业学校的体育教育师资力量建设、开展体育教育与职业教育融合的试点等。</a:t>
            </a:r>
          </a:p>
          <a:p>
            <a:r>
              <a:t>3. 加强体育教育与职业教育融合的意义：加强体育教育与职业教育融合具有重要意义，如可以提高体育教育的质量、促进职业教育的发展、推动体育事业的发展等。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提升就业质量：强化体育教育与市场需求的衔接。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深化体育教育与社会体育的协同发展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体育教育与社会体育协同发展现状：体育教育与社会体育协同发展程度低，如社会体育场地设施不足、社会体育活动开展不充分等。</a:t>
            </a:r>
          </a:p>
          <a:p>
            <a:r>
              <a:t>2. 深化体育教育与社会体育协同发展的措施：为了深化体育教育与社会体育协同发展，应采取一系列措施，如完善社会体育场地设施、丰富社会体育活动、加强体育教育与社会体育合作等。</a:t>
            </a:r>
          </a:p>
          <a:p>
            <a:r>
              <a:t>3. 深化体育教育与社会体育协同发展的意义：深化体育教育与社会体育协同发展具有重要意义，如可以提高国民身体素质、促进体育产业发展、推动体育事业发展等。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提升体育教师的职业素养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体育教师职业素养的现状：体育教师职业素养有待提高，如体育教师专业知识不够扎实、体育教师教学方法单一、体育教师职业道德不够理想等。</a:t>
            </a:r>
          </a:p>
          <a:p>
            <a:r>
              <a:t>2. 提升体育教师职业素养的措施：为了提升体育教师职业素养，应采取一系列措施，如加强体育教师的专业培训、改进体育教师的教学方法、加强体育教师的职业道德教育等。</a:t>
            </a:r>
          </a:p>
          <a:p>
            <a:r>
              <a:t>3. 提升体育教师职业素养的意义：提升体育教师职业素养具有重要意义，如可以提高体育教学质量、促进体育事业发展、推动体育产业发展等。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体育教育模式改革：创新教学理念，构建系统化课程体系。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中国体育教育行业未来展望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体育教育模式改革：创新教学理念，构建系统化课程体系。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创新教学理念，提升学生主动学习热情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增强学生主体地位，以学生发展为中心，尊重个体差异，完善评价体系，注重学生全面素质提升；</a:t>
            </a:r>
          </a:p>
          <a:p>
            <a:r>
              <a:t>2. 完善教学方式，促进学生自主学习，通过技术支持，利用在线学习平台，以及开展课外延伸学习，增强学习兴趣；</a:t>
            </a:r>
          </a:p>
          <a:p>
            <a:r>
              <a:t>3. 倡导合作学习，重视知识分享，通过小组合作、学校俱乐部，以及社会公益活动，培养合作默契，提升沟通表达能力。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多元化教学手段，拓展学习空间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利用互联网，实现网上教学，让学习随时随地；</a:t>
            </a:r>
          </a:p>
          <a:p>
            <a:r>
              <a:t>2. 使用智能电子设备，如平板电脑、虚拟现实设备等，打造科技化的学习体验；</a:t>
            </a:r>
          </a:p>
          <a:p>
            <a:r>
              <a:t>3. 增强师生互动，搭建多元化沟通平台，促进教学互动、评估反馈，提升教育质量。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https://d.book118.com/458054004111006034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6">
      <vt:lpstr>Arial</vt:lpstr>
      <vt:lpstr>Calibri</vt:lpstr>
      <vt:lpstr>黑体</vt:lpstr>
      <vt:lpstr>微软雅黑</vt:lpstr>
      <vt:lpstr>Wingdings</vt:lpstr>
      <vt:lpstr>Franklin Gothic Book</vt:lpstr>
      <vt:lpstr>宋体</vt:lpstr>
      <vt:lpstr>仿宋_GB2312</vt:lpstr>
      <vt:lpstr>Agency FB</vt:lpstr>
      <vt:lpstr>Adobe 宋体 Std L</vt:lpstr>
      <vt:lpstr>Office Theme</vt:lpstr>
      <vt:lpstr>PowerPoint Presentation</vt:lpstr>
      <vt:lpstr>PowerPoint Presentation</vt:lpstr>
      <vt:lpstr> 体育教育转型：数字科技推动创新教学。</vt:lpstr>
      <vt:lpstr> 体育教育转型：数字科技推动创新教学。</vt:lpstr>
      <vt:lpstr> 体育教育转型：数字科技推动创新教学。</vt:lpstr>
      <vt:lpstr> 体育教育转型：数字科技推动创新教学。</vt:lpstr>
      <vt:lpstr> 精准人才培养：建立科学合理的体育人才选拔机制。</vt:lpstr>
      <vt:lpstr> 精准人才培养：建立科学合理的体育人才选拔机制。</vt:lpstr>
      <vt:lpstr> 提升就业质量：强化体育教育与市场需求的衔接。</vt:lpstr>
      <vt:lpstr> 提升就业质量：强化体育教育与市场需求的衔接。</vt:lpstr>
      <vt:lpstr> 提升就业质量：强化体育教育与市场需求的衔接。</vt:lpstr>
      <vt:lpstr> 提升就业质量：强化体育教育与市场需求的衔接。</vt:lpstr>
      <vt:lpstr> 体育教育模式改革：创新教学理念，构建系统化课程体系。</vt:lpstr>
      <vt:lpstr> 体育教育模式改革：创新教学理念，构建系统化课程体系。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2024-09-13T05:03:57.005</cp:lastPrinted>
  <dcterms:created xsi:type="dcterms:W3CDTF">2024-09-12T21:03:57Z</dcterms:created>
  <dcterms:modified xsi:type="dcterms:W3CDTF">2024-09-12T21:03:59Z</dcterms:modified>
</cp:coreProperties>
</file>