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CB1F-2830-4C31-8D5F-2A964BDE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59903-6AEB-4CE8-B59C-4C15A3F3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2736F-2C67-47A0-BFC2-DB2DA575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F1064-F4FB-4455-99A0-AD5CBD6B8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5750A-4B27-456D-B17B-10BBE6AB8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3840C-3FC1-4542-A9A3-F76E6953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26C6A-4FCD-4A27-B7C4-D68897DB2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84E4D-09D6-46C3-BABE-A7C4CF87C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532A1-BAF3-4276-AD3B-7B6DADE8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E2209-1D86-4D4F-85E9-74E39E87A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892F-A061-400E-9759-FB06A42C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69631" y="2076769"/>
            <a:ext cx="1303655" cy="1303655"/>
          </a:xfrm>
          <a:custGeom>
            <a:rect l="l" t="t" r="r" b="b"/>
            <a:pathLst>
              <a:path w="1303655" h="1303654">
                <a:moveTo>
                  <a:pt x="1303225" y="651613"/>
                </a:moveTo>
                <a:lnTo>
                  <a:pt x="0" y="651613"/>
                </a:lnTo>
                <a:lnTo>
                  <a:pt x="1788" y="602982"/>
                </a:lnTo>
                <a:lnTo>
                  <a:pt x="7066" y="555321"/>
                </a:lnTo>
                <a:lnTo>
                  <a:pt x="15708" y="508758"/>
                </a:lnTo>
                <a:lnTo>
                  <a:pt x="27589" y="463418"/>
                </a:lnTo>
                <a:lnTo>
                  <a:pt x="42583" y="419426"/>
                </a:lnTo>
                <a:lnTo>
                  <a:pt x="60563" y="376908"/>
                </a:lnTo>
                <a:lnTo>
                  <a:pt x="81404" y="335992"/>
                </a:lnTo>
                <a:lnTo>
                  <a:pt x="104980" y="296802"/>
                </a:lnTo>
                <a:lnTo>
                  <a:pt x="131164" y="259464"/>
                </a:lnTo>
                <a:lnTo>
                  <a:pt x="159831" y="224106"/>
                </a:lnTo>
                <a:lnTo>
                  <a:pt x="190854" y="190852"/>
                </a:lnTo>
                <a:lnTo>
                  <a:pt x="224108" y="159829"/>
                </a:lnTo>
                <a:lnTo>
                  <a:pt x="259467" y="131162"/>
                </a:lnTo>
                <a:lnTo>
                  <a:pt x="296804" y="104978"/>
                </a:lnTo>
                <a:lnTo>
                  <a:pt x="335994" y="81402"/>
                </a:lnTo>
                <a:lnTo>
                  <a:pt x="376911" y="60562"/>
                </a:lnTo>
                <a:lnTo>
                  <a:pt x="419429" y="42581"/>
                </a:lnTo>
                <a:lnTo>
                  <a:pt x="463421" y="27588"/>
                </a:lnTo>
                <a:lnTo>
                  <a:pt x="508762" y="15707"/>
                </a:lnTo>
                <a:lnTo>
                  <a:pt x="555326" y="7065"/>
                </a:lnTo>
                <a:lnTo>
                  <a:pt x="602991" y="1787"/>
                </a:lnTo>
                <a:lnTo>
                  <a:pt x="651613" y="0"/>
                </a:lnTo>
                <a:lnTo>
                  <a:pt x="700245" y="1787"/>
                </a:lnTo>
                <a:lnTo>
                  <a:pt x="747904" y="7065"/>
                </a:lnTo>
                <a:lnTo>
                  <a:pt x="794467" y="15707"/>
                </a:lnTo>
                <a:lnTo>
                  <a:pt x="839808" y="27589"/>
                </a:lnTo>
                <a:lnTo>
                  <a:pt x="883800" y="42582"/>
                </a:lnTo>
                <a:lnTo>
                  <a:pt x="926317" y="60563"/>
                </a:lnTo>
                <a:lnTo>
                  <a:pt x="967233" y="81403"/>
                </a:lnTo>
                <a:lnTo>
                  <a:pt x="1006423" y="104979"/>
                </a:lnTo>
                <a:lnTo>
                  <a:pt x="1043760" y="131163"/>
                </a:lnTo>
                <a:lnTo>
                  <a:pt x="1079119" y="159830"/>
                </a:lnTo>
                <a:lnTo>
                  <a:pt x="1112373" y="190853"/>
                </a:lnTo>
                <a:lnTo>
                  <a:pt x="1143396" y="224107"/>
                </a:lnTo>
                <a:lnTo>
                  <a:pt x="1172063" y="259466"/>
                </a:lnTo>
                <a:lnTo>
                  <a:pt x="1198247" y="296803"/>
                </a:lnTo>
                <a:lnTo>
                  <a:pt x="1221822" y="335993"/>
                </a:lnTo>
                <a:lnTo>
                  <a:pt x="1242663" y="376910"/>
                </a:lnTo>
                <a:lnTo>
                  <a:pt x="1260643" y="419427"/>
                </a:lnTo>
                <a:lnTo>
                  <a:pt x="1275637" y="463419"/>
                </a:lnTo>
                <a:lnTo>
                  <a:pt x="1287518" y="508759"/>
                </a:lnTo>
                <a:lnTo>
                  <a:pt x="1296160" y="555323"/>
                </a:lnTo>
                <a:lnTo>
                  <a:pt x="1301438" y="602983"/>
                </a:lnTo>
                <a:lnTo>
                  <a:pt x="1303225" y="651613"/>
                </a:lnTo>
                <a:close/>
              </a:path>
              <a:path w="1303655" h="1303654">
                <a:moveTo>
                  <a:pt x="1303225" y="651613"/>
                </a:moveTo>
                <a:close/>
              </a:path>
              <a:path w="1303655" h="1303654">
                <a:moveTo>
                  <a:pt x="651612" y="1303225"/>
                </a:moveTo>
                <a:lnTo>
                  <a:pt x="602982" y="1301438"/>
                </a:lnTo>
                <a:lnTo>
                  <a:pt x="555322" y="1296160"/>
                </a:lnTo>
                <a:lnTo>
                  <a:pt x="508759" y="1287518"/>
                </a:lnTo>
                <a:lnTo>
                  <a:pt x="463418" y="1275637"/>
                </a:lnTo>
                <a:lnTo>
                  <a:pt x="419426" y="1260643"/>
                </a:lnTo>
                <a:lnTo>
                  <a:pt x="376909" y="1242663"/>
                </a:lnTo>
                <a:lnTo>
                  <a:pt x="335993" y="1221822"/>
                </a:lnTo>
                <a:lnTo>
                  <a:pt x="296803" y="1198247"/>
                </a:lnTo>
                <a:lnTo>
                  <a:pt x="259465" y="1172062"/>
                </a:lnTo>
                <a:lnTo>
                  <a:pt x="224107" y="1143396"/>
                </a:lnTo>
                <a:lnTo>
                  <a:pt x="190853" y="1112372"/>
                </a:lnTo>
                <a:lnTo>
                  <a:pt x="159829" y="1079119"/>
                </a:lnTo>
                <a:lnTo>
                  <a:pt x="131163" y="1043760"/>
                </a:lnTo>
                <a:lnTo>
                  <a:pt x="104979" y="1006423"/>
                </a:lnTo>
                <a:lnTo>
                  <a:pt x="81403" y="967233"/>
                </a:lnTo>
                <a:lnTo>
                  <a:pt x="60562" y="926316"/>
                </a:lnTo>
                <a:lnTo>
                  <a:pt x="42582" y="883799"/>
                </a:lnTo>
                <a:lnTo>
                  <a:pt x="27588" y="839807"/>
                </a:lnTo>
                <a:lnTo>
                  <a:pt x="15707" y="794466"/>
                </a:lnTo>
                <a:lnTo>
                  <a:pt x="7065" y="747903"/>
                </a:lnTo>
                <a:lnTo>
                  <a:pt x="1787" y="700243"/>
                </a:lnTo>
                <a:lnTo>
                  <a:pt x="0" y="651613"/>
                </a:lnTo>
                <a:lnTo>
                  <a:pt x="1303225" y="651613"/>
                </a:lnTo>
                <a:lnTo>
                  <a:pt x="1301438" y="700243"/>
                </a:lnTo>
                <a:lnTo>
                  <a:pt x="1296160" y="747903"/>
                </a:lnTo>
                <a:lnTo>
                  <a:pt x="1287518" y="794467"/>
                </a:lnTo>
                <a:lnTo>
                  <a:pt x="1275637" y="839807"/>
                </a:lnTo>
                <a:lnTo>
                  <a:pt x="1260643" y="883799"/>
                </a:lnTo>
                <a:lnTo>
                  <a:pt x="1242663" y="926316"/>
                </a:lnTo>
                <a:lnTo>
                  <a:pt x="1221822" y="967233"/>
                </a:lnTo>
                <a:lnTo>
                  <a:pt x="1198246" y="1006423"/>
                </a:lnTo>
                <a:lnTo>
                  <a:pt x="1172062" y="1043760"/>
                </a:lnTo>
                <a:lnTo>
                  <a:pt x="1143396" y="1079119"/>
                </a:lnTo>
                <a:lnTo>
                  <a:pt x="1112372" y="1112373"/>
                </a:lnTo>
                <a:lnTo>
                  <a:pt x="1079118" y="1143396"/>
                </a:lnTo>
                <a:lnTo>
                  <a:pt x="1043760" y="1172062"/>
                </a:lnTo>
                <a:lnTo>
                  <a:pt x="1006422" y="1198247"/>
                </a:lnTo>
                <a:lnTo>
                  <a:pt x="967233" y="1221822"/>
                </a:lnTo>
                <a:lnTo>
                  <a:pt x="926316" y="1242663"/>
                </a:lnTo>
                <a:lnTo>
                  <a:pt x="883799" y="1260643"/>
                </a:lnTo>
                <a:lnTo>
                  <a:pt x="839807" y="1275637"/>
                </a:lnTo>
                <a:lnTo>
                  <a:pt x="794466" y="1287518"/>
                </a:lnTo>
                <a:lnTo>
                  <a:pt x="747903" y="1296160"/>
                </a:lnTo>
                <a:lnTo>
                  <a:pt x="700243" y="1301438"/>
                </a:lnTo>
                <a:lnTo>
                  <a:pt x="651612" y="130322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405043" y="2076769"/>
            <a:ext cx="1348105" cy="1348105"/>
          </a:xfrm>
          <a:custGeom>
            <a:rect l="l" t="t" r="r" b="b"/>
            <a:pathLst>
              <a:path w="1348104" h="1348104">
                <a:moveTo>
                  <a:pt x="673985" y="0"/>
                </a:moveTo>
                <a:close/>
              </a:path>
              <a:path w="1348104" h="1348104">
                <a:moveTo>
                  <a:pt x="1347971" y="673986"/>
                </a:moveTo>
                <a:lnTo>
                  <a:pt x="0" y="673986"/>
                </a:lnTo>
                <a:lnTo>
                  <a:pt x="1693" y="625852"/>
                </a:lnTo>
                <a:lnTo>
                  <a:pt x="6693" y="578632"/>
                </a:lnTo>
                <a:lnTo>
                  <a:pt x="14889" y="532439"/>
                </a:lnTo>
                <a:lnTo>
                  <a:pt x="26164" y="487388"/>
                </a:lnTo>
                <a:lnTo>
                  <a:pt x="40406" y="443593"/>
                </a:lnTo>
                <a:lnTo>
                  <a:pt x="57501" y="401167"/>
                </a:lnTo>
                <a:lnTo>
                  <a:pt x="77333" y="360225"/>
                </a:lnTo>
                <a:lnTo>
                  <a:pt x="99790" y="320881"/>
                </a:lnTo>
                <a:lnTo>
                  <a:pt x="124757" y="283248"/>
                </a:lnTo>
                <a:lnTo>
                  <a:pt x="152120" y="247442"/>
                </a:lnTo>
                <a:lnTo>
                  <a:pt x="181765" y="213575"/>
                </a:lnTo>
                <a:lnTo>
                  <a:pt x="213578" y="181762"/>
                </a:lnTo>
                <a:lnTo>
                  <a:pt x="247445" y="152117"/>
                </a:lnTo>
                <a:lnTo>
                  <a:pt x="283251" y="124755"/>
                </a:lnTo>
                <a:lnTo>
                  <a:pt x="320884" y="99788"/>
                </a:lnTo>
                <a:lnTo>
                  <a:pt x="360228" y="77331"/>
                </a:lnTo>
                <a:lnTo>
                  <a:pt x="401171" y="57499"/>
                </a:lnTo>
                <a:lnTo>
                  <a:pt x="443596" y="40405"/>
                </a:lnTo>
                <a:lnTo>
                  <a:pt x="487392" y="26163"/>
                </a:lnTo>
                <a:lnTo>
                  <a:pt x="532443" y="14887"/>
                </a:lnTo>
                <a:lnTo>
                  <a:pt x="578636" y="6692"/>
                </a:lnTo>
                <a:lnTo>
                  <a:pt x="625857" y="1692"/>
                </a:lnTo>
                <a:lnTo>
                  <a:pt x="673985" y="0"/>
                </a:lnTo>
                <a:lnTo>
                  <a:pt x="722119" y="1692"/>
                </a:lnTo>
                <a:lnTo>
                  <a:pt x="769340" y="6693"/>
                </a:lnTo>
                <a:lnTo>
                  <a:pt x="815532" y="14888"/>
                </a:lnTo>
                <a:lnTo>
                  <a:pt x="860583" y="26163"/>
                </a:lnTo>
                <a:lnTo>
                  <a:pt x="904378" y="40405"/>
                </a:lnTo>
                <a:lnTo>
                  <a:pt x="946804" y="57500"/>
                </a:lnTo>
                <a:lnTo>
                  <a:pt x="987746" y="77332"/>
                </a:lnTo>
                <a:lnTo>
                  <a:pt x="1027090" y="99789"/>
                </a:lnTo>
                <a:lnTo>
                  <a:pt x="1064723" y="124756"/>
                </a:lnTo>
                <a:lnTo>
                  <a:pt x="1100529" y="152118"/>
                </a:lnTo>
                <a:lnTo>
                  <a:pt x="1134396" y="181763"/>
                </a:lnTo>
                <a:lnTo>
                  <a:pt x="1166209" y="213576"/>
                </a:lnTo>
                <a:lnTo>
                  <a:pt x="1195854" y="247443"/>
                </a:lnTo>
                <a:lnTo>
                  <a:pt x="1223216" y="283250"/>
                </a:lnTo>
                <a:lnTo>
                  <a:pt x="1248183" y="320882"/>
                </a:lnTo>
                <a:lnTo>
                  <a:pt x="1270640" y="360226"/>
                </a:lnTo>
                <a:lnTo>
                  <a:pt x="1290472" y="401169"/>
                </a:lnTo>
                <a:lnTo>
                  <a:pt x="1307566" y="443594"/>
                </a:lnTo>
                <a:lnTo>
                  <a:pt x="1321808" y="487390"/>
                </a:lnTo>
                <a:lnTo>
                  <a:pt x="1333083" y="532440"/>
                </a:lnTo>
                <a:lnTo>
                  <a:pt x="1341279" y="578633"/>
                </a:lnTo>
                <a:lnTo>
                  <a:pt x="1346279" y="625853"/>
                </a:lnTo>
                <a:lnTo>
                  <a:pt x="1347971" y="673986"/>
                </a:lnTo>
                <a:close/>
              </a:path>
              <a:path w="1348104" h="1348104">
                <a:moveTo>
                  <a:pt x="673985" y="1347971"/>
                </a:moveTo>
                <a:lnTo>
                  <a:pt x="625852" y="1346279"/>
                </a:lnTo>
                <a:lnTo>
                  <a:pt x="578632" y="1341278"/>
                </a:lnTo>
                <a:lnTo>
                  <a:pt x="532440" y="1333083"/>
                </a:lnTo>
                <a:lnTo>
                  <a:pt x="487389" y="1321808"/>
                </a:lnTo>
                <a:lnTo>
                  <a:pt x="443594" y="1307566"/>
                </a:lnTo>
                <a:lnTo>
                  <a:pt x="401168" y="1290471"/>
                </a:lnTo>
                <a:lnTo>
                  <a:pt x="360226" y="1270639"/>
                </a:lnTo>
                <a:lnTo>
                  <a:pt x="320881" y="1248182"/>
                </a:lnTo>
                <a:lnTo>
                  <a:pt x="283249" y="1223216"/>
                </a:lnTo>
                <a:lnTo>
                  <a:pt x="247442" y="1195853"/>
                </a:lnTo>
                <a:lnTo>
                  <a:pt x="213575" y="1166208"/>
                </a:lnTo>
                <a:lnTo>
                  <a:pt x="181763" y="1134395"/>
                </a:lnTo>
                <a:lnTo>
                  <a:pt x="152118" y="1100528"/>
                </a:lnTo>
                <a:lnTo>
                  <a:pt x="124755" y="1064722"/>
                </a:lnTo>
                <a:lnTo>
                  <a:pt x="99788" y="1027089"/>
                </a:lnTo>
                <a:lnTo>
                  <a:pt x="77332" y="987745"/>
                </a:lnTo>
                <a:lnTo>
                  <a:pt x="57499" y="946803"/>
                </a:lnTo>
                <a:lnTo>
                  <a:pt x="40405" y="904377"/>
                </a:lnTo>
                <a:lnTo>
                  <a:pt x="26163" y="860582"/>
                </a:lnTo>
                <a:lnTo>
                  <a:pt x="14888" y="815531"/>
                </a:lnTo>
                <a:lnTo>
                  <a:pt x="6692" y="769339"/>
                </a:lnTo>
                <a:lnTo>
                  <a:pt x="1692" y="722119"/>
                </a:lnTo>
                <a:lnTo>
                  <a:pt x="0" y="673986"/>
                </a:lnTo>
                <a:lnTo>
                  <a:pt x="1347971" y="673986"/>
                </a:lnTo>
                <a:lnTo>
                  <a:pt x="1346278" y="722119"/>
                </a:lnTo>
                <a:lnTo>
                  <a:pt x="1341278" y="769339"/>
                </a:lnTo>
                <a:lnTo>
                  <a:pt x="1333082" y="815531"/>
                </a:lnTo>
                <a:lnTo>
                  <a:pt x="1321807" y="860582"/>
                </a:lnTo>
                <a:lnTo>
                  <a:pt x="1307565" y="904378"/>
                </a:lnTo>
                <a:lnTo>
                  <a:pt x="1290471" y="946803"/>
                </a:lnTo>
                <a:lnTo>
                  <a:pt x="1270638" y="987745"/>
                </a:lnTo>
                <a:lnTo>
                  <a:pt x="1248182" y="1027090"/>
                </a:lnTo>
                <a:lnTo>
                  <a:pt x="1223215" y="1064722"/>
                </a:lnTo>
                <a:lnTo>
                  <a:pt x="1195852" y="1100529"/>
                </a:lnTo>
                <a:lnTo>
                  <a:pt x="1166207" y="1134395"/>
                </a:lnTo>
                <a:lnTo>
                  <a:pt x="1134394" y="1166208"/>
                </a:lnTo>
                <a:lnTo>
                  <a:pt x="1100528" y="1195853"/>
                </a:lnTo>
                <a:lnTo>
                  <a:pt x="1064721" y="1223216"/>
                </a:lnTo>
                <a:lnTo>
                  <a:pt x="1027089" y="1248183"/>
                </a:lnTo>
                <a:lnTo>
                  <a:pt x="987744" y="1270639"/>
                </a:lnTo>
                <a:lnTo>
                  <a:pt x="946802" y="1290472"/>
                </a:lnTo>
                <a:lnTo>
                  <a:pt x="904377" y="1307566"/>
                </a:lnTo>
                <a:lnTo>
                  <a:pt x="860582" y="1321808"/>
                </a:lnTo>
                <a:lnTo>
                  <a:pt x="815531" y="1333083"/>
                </a:lnTo>
                <a:lnTo>
                  <a:pt x="769339" y="1341278"/>
                </a:lnTo>
                <a:lnTo>
                  <a:pt x="722119" y="1346279"/>
                </a:lnTo>
                <a:lnTo>
                  <a:pt x="673985" y="1347971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2061121" y="2280475"/>
            <a:ext cx="3507104" cy="76200"/>
          </a:xfrm>
          <a:custGeom>
            <a:rect l="l" t="t" r="r" b="b"/>
            <a:pathLst>
              <a:path w="3507104" h="76200">
                <a:moveTo>
                  <a:pt x="3506736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36" y="44450"/>
                </a:lnTo>
                <a:lnTo>
                  <a:pt x="3506736" y="38100"/>
                </a:lnTo>
                <a:lnTo>
                  <a:pt x="3506736" y="3175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6478676" y="2280475"/>
            <a:ext cx="3507104" cy="76200"/>
          </a:xfrm>
          <a:custGeom>
            <a:rect l="l" t="t" r="r" b="b"/>
            <a:pathLst>
              <a:path w="3507104" h="76200">
                <a:moveTo>
                  <a:pt x="3506749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33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63" y="11163"/>
                </a:lnTo>
                <a:lnTo>
                  <a:pt x="2997" y="23266"/>
                </a:lnTo>
                <a:lnTo>
                  <a:pt x="0" y="38100"/>
                </a:lnTo>
                <a:lnTo>
                  <a:pt x="2997" y="52933"/>
                </a:lnTo>
                <a:lnTo>
                  <a:pt x="11163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33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49" y="44450"/>
                </a:lnTo>
                <a:lnTo>
                  <a:pt x="3506749" y="38100"/>
                </a:lnTo>
                <a:lnTo>
                  <a:pt x="3506749" y="3175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83345" y="1366163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11" Type="http://schemas.openxmlformats.org/officeDocument/2006/relationships/image" Target="../media/image18.png" /><Relationship Id="rId12" Type="http://schemas.openxmlformats.org/officeDocument/2006/relationships/image" Target="../media/image19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2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5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5.png" /><Relationship Id="rId12" Type="http://schemas.openxmlformats.org/officeDocument/2006/relationships/image" Target="../media/image14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9.png" /><Relationship Id="rId16" Type="http://schemas.openxmlformats.org/officeDocument/2006/relationships/image" Target="../media/image18.png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Relationship Id="rId7" Type="http://schemas.openxmlformats.org/officeDocument/2006/relationships/image" Target="../media/image31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5133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03808" y="1534638"/>
            <a:ext cx="5940425" cy="19183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20600"/>
              </a:lnSpc>
              <a:spcBef>
                <a:spcPts val="90"/>
              </a:spcBef>
            </a:pPr>
            <a:r>
              <a:rPr sz="5150" spc="-10">
                <a:solidFill>
                  <a:srgbClr val="27DFF4"/>
                </a:solidFill>
              </a:rPr>
              <a:t>意大利餐具市场分析</a:t>
            </a:r>
            <a:r>
              <a:rPr sz="5150" spc="-25">
                <a:solidFill>
                  <a:srgbClr val="27DFF4"/>
                </a:solidFill>
              </a:rPr>
              <a:t>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5907" y="1361747"/>
            <a:ext cx="5105400" cy="385762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意大利餐具市场规模和增长趋势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意大利餐具市场的主要参与者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意大利餐具市场的消费者行为和偏好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意大利餐具市场的竞争格局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6FF"/>
                </a:solidFill>
                <a:latin typeface="微软雅黑"/>
                <a:cs typeface="微软雅黑"/>
              </a:rPr>
              <a:t>意大利餐具市场的未来趋势和机会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结论和建议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B3BE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20800" y="1514689"/>
            <a:ext cx="1222375" cy="212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15"/>
              </a:spcBef>
            </a:pPr>
            <a:r>
              <a:rPr sz="3800" spc="-25">
                <a:solidFill>
                  <a:srgbClr val="27DFF4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642363" y="1506960"/>
            <a:ext cx="27686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本报告旨在分析意大利餐具市场的现状和未来发展趋势，为相关企业和投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资者提供决策依据。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54963" y="3878729"/>
            <a:ext cx="3974465" cy="2162810"/>
          </a:xfrm>
          <a:prstGeom prst="rect">
            <a:avLst/>
          </a:prstGeom>
          <a:solidFill>
            <a:srgbClr val="0089BF">
              <a:alpha val="76861"/>
            </a:srgbClr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950">
              <a:latin typeface="Times New Roman"/>
              <a:cs typeface="Times New Roman"/>
            </a:endParaRPr>
          </a:p>
          <a:p>
            <a:pPr marL="226060" marR="996315" algn="just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随着人们生活水平的提高，餐具作为生活必需品，其市场需求不断增长，而意大利作为世界著名的餐具制造和出口国，其市场地位不容忽视。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3" name="object 3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405D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904944" y="1398354"/>
            <a:ext cx="3195955" cy="4346575"/>
            <a:chOff x="904944" y="1398354"/>
            <a:chExt cx="3195955" cy="4346575"/>
          </a:xfrm>
        </p:grpSpPr>
        <p:sp>
          <p:nvSpPr>
            <p:cNvPr id="9" name="object 9"/>
            <p:cNvSpPr/>
            <p:nvPr/>
          </p:nvSpPr>
          <p:spPr>
            <a:xfrm>
              <a:off x="904944" y="1398354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51069" y="1506389"/>
                  </a:move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79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8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5" y="205939"/>
                  </a:lnTo>
                  <a:lnTo>
                    <a:pt x="15707" y="163463"/>
                  </a:lnTo>
                  <a:lnTo>
                    <a:pt x="34278" y="124349"/>
                  </a:lnTo>
                  <a:lnTo>
                    <a:pt x="59048" y="89308"/>
                  </a:lnTo>
                  <a:lnTo>
                    <a:pt x="89309" y="59048"/>
                  </a:lnTo>
                  <a:lnTo>
                    <a:pt x="124350" y="34278"/>
                  </a:lnTo>
                  <a:lnTo>
                    <a:pt x="163463" y="15707"/>
                  </a:lnTo>
                  <a:lnTo>
                    <a:pt x="205940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4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5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5" y="1342925"/>
                  </a:lnTo>
                  <a:lnTo>
                    <a:pt x="2555844" y="1382038"/>
                  </a:lnTo>
                  <a:lnTo>
                    <a:pt x="2531074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lnTo>
                    <a:pt x="251069" y="150638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7"/>
                  </a:moveTo>
                  <a:lnTo>
                    <a:pt x="429715" y="3140355"/>
                  </a:lnTo>
                  <a:lnTo>
                    <a:pt x="382190" y="3133101"/>
                  </a:lnTo>
                  <a:lnTo>
                    <a:pt x="336318" y="3121307"/>
                  </a:lnTo>
                  <a:lnTo>
                    <a:pt x="292341" y="3105211"/>
                  </a:lnTo>
                  <a:lnTo>
                    <a:pt x="250500" y="3085055"/>
                  </a:lnTo>
                  <a:lnTo>
                    <a:pt x="211035" y="3061079"/>
                  </a:lnTo>
                  <a:lnTo>
                    <a:pt x="174186" y="3033524"/>
                  </a:lnTo>
                  <a:lnTo>
                    <a:pt x="140195" y="3002630"/>
                  </a:lnTo>
                  <a:lnTo>
                    <a:pt x="109301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4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5" y="109302"/>
                  </a:lnTo>
                  <a:lnTo>
                    <a:pt x="2731697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9"/>
                  </a:lnTo>
                  <a:lnTo>
                    <a:pt x="2862167" y="2760635"/>
                  </a:lnTo>
                  <a:lnTo>
                    <a:pt x="2850372" y="2806507"/>
                  </a:lnTo>
                  <a:lnTo>
                    <a:pt x="2834276" y="2850484"/>
                  </a:lnTo>
                  <a:lnTo>
                    <a:pt x="2814120" y="2892326"/>
                  </a:lnTo>
                  <a:lnTo>
                    <a:pt x="2790144" y="2931791"/>
                  </a:lnTo>
                  <a:lnTo>
                    <a:pt x="2762589" y="2968640"/>
                  </a:lnTo>
                  <a:lnTo>
                    <a:pt x="2731696" y="3002631"/>
                  </a:lnTo>
                  <a:lnTo>
                    <a:pt x="2697704" y="3033525"/>
                  </a:lnTo>
                  <a:lnTo>
                    <a:pt x="2660855" y="3061079"/>
                  </a:lnTo>
                  <a:lnTo>
                    <a:pt x="2621390" y="3085055"/>
                  </a:lnTo>
                  <a:lnTo>
                    <a:pt x="2579548" y="3105211"/>
                  </a:lnTo>
                  <a:lnTo>
                    <a:pt x="2535570" y="3121307"/>
                  </a:lnTo>
                  <a:lnTo>
                    <a:pt x="2489697" y="3133102"/>
                  </a:lnTo>
                  <a:lnTo>
                    <a:pt x="2442165" y="3140355"/>
                  </a:lnTo>
                  <a:lnTo>
                    <a:pt x="2393234" y="3142826"/>
                  </a:lnTo>
                  <a:lnTo>
                    <a:pt x="478658" y="3142827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D9D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218873" y="2592502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6" y="109302"/>
                  </a:lnTo>
                  <a:lnTo>
                    <a:pt x="211035" y="81747"/>
                  </a:lnTo>
                  <a:lnTo>
                    <a:pt x="250500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9" y="37615"/>
                  </a:lnTo>
                  <a:lnTo>
                    <a:pt x="2621390" y="57771"/>
                  </a:lnTo>
                  <a:lnTo>
                    <a:pt x="2660856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5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6" y="3002630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1"/>
                  </a:lnTo>
                  <a:lnTo>
                    <a:pt x="2442174" y="3140355"/>
                  </a:lnTo>
                  <a:lnTo>
                    <a:pt x="2393234" y="3142826"/>
                  </a:lnTo>
                  <a:lnTo>
                    <a:pt x="478658" y="3142827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5"/>
                  </a:lnTo>
                  <a:lnTo>
                    <a:pt x="140196" y="3002631"/>
                  </a:lnTo>
                  <a:lnTo>
                    <a:pt x="109302" y="2968640"/>
                  </a:lnTo>
                  <a:lnTo>
                    <a:pt x="81747" y="2931791"/>
                  </a:lnTo>
                  <a:lnTo>
                    <a:pt x="57771" y="2892326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9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03089" y="1424900"/>
            <a:ext cx="3195955" cy="4346575"/>
            <a:chOff x="4503089" y="1424900"/>
            <a:chExt cx="3195955" cy="4346575"/>
          </a:xfrm>
        </p:grpSpPr>
        <p:sp>
          <p:nvSpPr>
            <p:cNvPr id="13" name="object 13"/>
            <p:cNvSpPr/>
            <p:nvPr/>
          </p:nvSpPr>
          <p:spPr>
            <a:xfrm>
              <a:off x="4503089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2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3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3" y="0"/>
                  </a:lnTo>
                  <a:lnTo>
                    <a:pt x="2384182" y="4045"/>
                  </a:lnTo>
                  <a:lnTo>
                    <a:pt x="2426658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3" y="89308"/>
                  </a:lnTo>
                  <a:lnTo>
                    <a:pt x="2555843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3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8" y="1490681"/>
                  </a:lnTo>
                  <a:lnTo>
                    <a:pt x="2384182" y="1502343"/>
                  </a:lnTo>
                  <a:lnTo>
                    <a:pt x="2339052" y="1506388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8" y="3142826"/>
                  </a:moveTo>
                  <a:lnTo>
                    <a:pt x="429718" y="3140355"/>
                  </a:lnTo>
                  <a:lnTo>
                    <a:pt x="382191" y="3133101"/>
                  </a:lnTo>
                  <a:lnTo>
                    <a:pt x="336319" y="3121307"/>
                  </a:lnTo>
                  <a:lnTo>
                    <a:pt x="292342" y="3105211"/>
                  </a:lnTo>
                  <a:lnTo>
                    <a:pt x="250501" y="3085055"/>
                  </a:lnTo>
                  <a:lnTo>
                    <a:pt x="211035" y="3061079"/>
                  </a:lnTo>
                  <a:lnTo>
                    <a:pt x="174187" y="3033524"/>
                  </a:lnTo>
                  <a:lnTo>
                    <a:pt x="140195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3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0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7"/>
                  </a:lnTo>
                  <a:lnTo>
                    <a:pt x="2697705" y="109302"/>
                  </a:lnTo>
                  <a:lnTo>
                    <a:pt x="2731696" y="140196"/>
                  </a:lnTo>
                  <a:lnTo>
                    <a:pt x="2762590" y="174187"/>
                  </a:lnTo>
                  <a:lnTo>
                    <a:pt x="2790145" y="211036"/>
                  </a:lnTo>
                  <a:lnTo>
                    <a:pt x="2814121" y="250501"/>
                  </a:lnTo>
                  <a:lnTo>
                    <a:pt x="2834277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8" y="3142826"/>
                  </a:lnTo>
                  <a:close/>
                </a:path>
              </a:pathLst>
            </a:custGeom>
            <a:solidFill>
              <a:srgbClr val="CCE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817017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7" y="2471"/>
                  </a:lnTo>
                  <a:lnTo>
                    <a:pt x="478657" y="0"/>
                  </a:lnTo>
                  <a:lnTo>
                    <a:pt x="2393234" y="0"/>
                  </a:lnTo>
                  <a:lnTo>
                    <a:pt x="2442173" y="2471"/>
                  </a:lnTo>
                  <a:lnTo>
                    <a:pt x="2489699" y="9724"/>
                  </a:lnTo>
                  <a:lnTo>
                    <a:pt x="2535571" y="21519"/>
                  </a:lnTo>
                  <a:lnTo>
                    <a:pt x="2579548" y="37615"/>
                  </a:lnTo>
                  <a:lnTo>
                    <a:pt x="2621390" y="57771"/>
                  </a:lnTo>
                  <a:lnTo>
                    <a:pt x="2660855" y="81746"/>
                  </a:lnTo>
                  <a:lnTo>
                    <a:pt x="2697704" y="109301"/>
                  </a:lnTo>
                  <a:lnTo>
                    <a:pt x="2731696" y="140195"/>
                  </a:lnTo>
                  <a:lnTo>
                    <a:pt x="2762589" y="174186"/>
                  </a:lnTo>
                  <a:lnTo>
                    <a:pt x="2790144" y="211035"/>
                  </a:lnTo>
                  <a:lnTo>
                    <a:pt x="2814120" y="250501"/>
                  </a:lnTo>
                  <a:lnTo>
                    <a:pt x="2834277" y="292342"/>
                  </a:lnTo>
                  <a:lnTo>
                    <a:pt x="2850372" y="336319"/>
                  </a:lnTo>
                  <a:lnTo>
                    <a:pt x="2862168" y="382191"/>
                  </a:lnTo>
                  <a:lnTo>
                    <a:pt x="2869421" y="429718"/>
                  </a:lnTo>
                  <a:lnTo>
                    <a:pt x="2871892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8" y="3142826"/>
                  </a:lnTo>
                  <a:lnTo>
                    <a:pt x="429718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8201328" y="1424900"/>
            <a:ext cx="3195955" cy="4346575"/>
            <a:chOff x="8201328" y="1424900"/>
            <a:chExt cx="3195955" cy="4346575"/>
          </a:xfrm>
        </p:grpSpPr>
        <p:sp>
          <p:nvSpPr>
            <p:cNvPr id="17" name="object 17"/>
            <p:cNvSpPr/>
            <p:nvPr/>
          </p:nvSpPr>
          <p:spPr>
            <a:xfrm>
              <a:off x="8201328" y="1424900"/>
              <a:ext cx="2590165" cy="1506855"/>
            </a:xfrm>
            <a:custGeom>
              <a:rect l="l" t="t" r="r" b="b"/>
              <a:pathLst>
                <a:path w="2590165" h="1506855">
                  <a:moveTo>
                    <a:pt x="2339053" y="1506388"/>
                  </a:moveTo>
                  <a:lnTo>
                    <a:pt x="251069" y="1506388"/>
                  </a:lnTo>
                  <a:lnTo>
                    <a:pt x="205939" y="1502343"/>
                  </a:lnTo>
                  <a:lnTo>
                    <a:pt x="163463" y="1490681"/>
                  </a:lnTo>
                  <a:lnTo>
                    <a:pt x="124350" y="1472110"/>
                  </a:lnTo>
                  <a:lnTo>
                    <a:pt x="89308" y="1447340"/>
                  </a:lnTo>
                  <a:lnTo>
                    <a:pt x="59048" y="1417080"/>
                  </a:lnTo>
                  <a:lnTo>
                    <a:pt x="34278" y="1382038"/>
                  </a:lnTo>
                  <a:lnTo>
                    <a:pt x="15707" y="1342925"/>
                  </a:lnTo>
                  <a:lnTo>
                    <a:pt x="4045" y="1300449"/>
                  </a:lnTo>
                  <a:lnTo>
                    <a:pt x="0" y="1255319"/>
                  </a:lnTo>
                  <a:lnTo>
                    <a:pt x="0" y="251069"/>
                  </a:lnTo>
                  <a:lnTo>
                    <a:pt x="4044" y="205939"/>
                  </a:lnTo>
                  <a:lnTo>
                    <a:pt x="15707" y="163463"/>
                  </a:lnTo>
                  <a:lnTo>
                    <a:pt x="34278" y="124350"/>
                  </a:lnTo>
                  <a:lnTo>
                    <a:pt x="59048" y="89308"/>
                  </a:lnTo>
                  <a:lnTo>
                    <a:pt x="89308" y="59048"/>
                  </a:lnTo>
                  <a:lnTo>
                    <a:pt x="124349" y="34278"/>
                  </a:lnTo>
                  <a:lnTo>
                    <a:pt x="163462" y="15707"/>
                  </a:lnTo>
                  <a:lnTo>
                    <a:pt x="205939" y="4045"/>
                  </a:lnTo>
                  <a:lnTo>
                    <a:pt x="251069" y="0"/>
                  </a:lnTo>
                  <a:lnTo>
                    <a:pt x="2339054" y="0"/>
                  </a:lnTo>
                  <a:lnTo>
                    <a:pt x="2384182" y="4045"/>
                  </a:lnTo>
                  <a:lnTo>
                    <a:pt x="2426659" y="15707"/>
                  </a:lnTo>
                  <a:lnTo>
                    <a:pt x="2465772" y="34278"/>
                  </a:lnTo>
                  <a:lnTo>
                    <a:pt x="2500813" y="59048"/>
                  </a:lnTo>
                  <a:lnTo>
                    <a:pt x="2531074" y="89308"/>
                  </a:lnTo>
                  <a:lnTo>
                    <a:pt x="2555844" y="124350"/>
                  </a:lnTo>
                  <a:lnTo>
                    <a:pt x="2574414" y="163463"/>
                  </a:lnTo>
                  <a:lnTo>
                    <a:pt x="2586077" y="205939"/>
                  </a:lnTo>
                  <a:lnTo>
                    <a:pt x="2590122" y="251069"/>
                  </a:lnTo>
                  <a:lnTo>
                    <a:pt x="2590122" y="1255319"/>
                  </a:lnTo>
                  <a:lnTo>
                    <a:pt x="2586077" y="1300449"/>
                  </a:lnTo>
                  <a:lnTo>
                    <a:pt x="2574414" y="1342925"/>
                  </a:lnTo>
                  <a:lnTo>
                    <a:pt x="2555844" y="1382038"/>
                  </a:lnTo>
                  <a:lnTo>
                    <a:pt x="2531073" y="1417080"/>
                  </a:lnTo>
                  <a:lnTo>
                    <a:pt x="2500813" y="1447340"/>
                  </a:lnTo>
                  <a:lnTo>
                    <a:pt x="2465772" y="1472110"/>
                  </a:lnTo>
                  <a:lnTo>
                    <a:pt x="2426659" y="1490681"/>
                  </a:lnTo>
                  <a:lnTo>
                    <a:pt x="2384183" y="1502343"/>
                  </a:lnTo>
                  <a:lnTo>
                    <a:pt x="2339053" y="1506388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478659" y="3142826"/>
                  </a:moveTo>
                  <a:lnTo>
                    <a:pt x="429718" y="3140355"/>
                  </a:lnTo>
                  <a:lnTo>
                    <a:pt x="382192" y="3133101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1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0"/>
                  </a:lnTo>
                  <a:lnTo>
                    <a:pt x="109302" y="2968639"/>
                  </a:lnTo>
                  <a:lnTo>
                    <a:pt x="81747" y="2931790"/>
                  </a:lnTo>
                  <a:lnTo>
                    <a:pt x="57771" y="2892325"/>
                  </a:lnTo>
                  <a:lnTo>
                    <a:pt x="37615" y="2850483"/>
                  </a:lnTo>
                  <a:lnTo>
                    <a:pt x="21519" y="2806506"/>
                  </a:lnTo>
                  <a:lnTo>
                    <a:pt x="9724" y="2760634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lnTo>
                    <a:pt x="2471" y="429718"/>
                  </a:lnTo>
                  <a:lnTo>
                    <a:pt x="9724" y="382191"/>
                  </a:lnTo>
                  <a:lnTo>
                    <a:pt x="21519" y="336319"/>
                  </a:lnTo>
                  <a:lnTo>
                    <a:pt x="37615" y="292342"/>
                  </a:lnTo>
                  <a:lnTo>
                    <a:pt x="57771" y="250501"/>
                  </a:lnTo>
                  <a:lnTo>
                    <a:pt x="81747" y="211035"/>
                  </a:lnTo>
                  <a:lnTo>
                    <a:pt x="109302" y="174186"/>
                  </a:lnTo>
                  <a:lnTo>
                    <a:pt x="140196" y="140195"/>
                  </a:lnTo>
                  <a:lnTo>
                    <a:pt x="174187" y="109301"/>
                  </a:lnTo>
                  <a:lnTo>
                    <a:pt x="211036" y="81746"/>
                  </a:lnTo>
                  <a:lnTo>
                    <a:pt x="250502" y="57771"/>
                  </a:lnTo>
                  <a:lnTo>
                    <a:pt x="292344" y="37615"/>
                  </a:lnTo>
                  <a:lnTo>
                    <a:pt x="336321" y="21519"/>
                  </a:lnTo>
                  <a:lnTo>
                    <a:pt x="382193" y="9724"/>
                  </a:lnTo>
                  <a:lnTo>
                    <a:pt x="429721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4" y="2471"/>
                  </a:lnTo>
                  <a:lnTo>
                    <a:pt x="2489701" y="9724"/>
                  </a:lnTo>
                  <a:lnTo>
                    <a:pt x="2535573" y="21519"/>
                  </a:lnTo>
                  <a:lnTo>
                    <a:pt x="2579550" y="37615"/>
                  </a:lnTo>
                  <a:lnTo>
                    <a:pt x="2621391" y="57771"/>
                  </a:lnTo>
                  <a:lnTo>
                    <a:pt x="2660857" y="81747"/>
                  </a:lnTo>
                  <a:lnTo>
                    <a:pt x="2697706" y="109302"/>
                  </a:lnTo>
                  <a:lnTo>
                    <a:pt x="2731697" y="140196"/>
                  </a:lnTo>
                  <a:lnTo>
                    <a:pt x="2762591" y="174187"/>
                  </a:lnTo>
                  <a:lnTo>
                    <a:pt x="2790146" y="211036"/>
                  </a:lnTo>
                  <a:lnTo>
                    <a:pt x="2814121" y="250501"/>
                  </a:lnTo>
                  <a:lnTo>
                    <a:pt x="2834278" y="292343"/>
                  </a:lnTo>
                  <a:lnTo>
                    <a:pt x="2850373" y="336320"/>
                  </a:lnTo>
                  <a:lnTo>
                    <a:pt x="2862168" y="382192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2" y="2664168"/>
                  </a:lnTo>
                  <a:lnTo>
                    <a:pt x="2869421" y="2713108"/>
                  </a:lnTo>
                  <a:lnTo>
                    <a:pt x="2862168" y="2760635"/>
                  </a:lnTo>
                  <a:lnTo>
                    <a:pt x="2850373" y="2806507"/>
                  </a:lnTo>
                  <a:lnTo>
                    <a:pt x="2834277" y="2850484"/>
                  </a:lnTo>
                  <a:lnTo>
                    <a:pt x="2814121" y="2892325"/>
                  </a:lnTo>
                  <a:lnTo>
                    <a:pt x="2790145" y="2931791"/>
                  </a:lnTo>
                  <a:lnTo>
                    <a:pt x="2762590" y="2968639"/>
                  </a:lnTo>
                  <a:lnTo>
                    <a:pt x="2731696" y="3002631"/>
                  </a:lnTo>
                  <a:lnTo>
                    <a:pt x="2697705" y="3033524"/>
                  </a:lnTo>
                  <a:lnTo>
                    <a:pt x="2660856" y="3061079"/>
                  </a:lnTo>
                  <a:lnTo>
                    <a:pt x="2621391" y="3085055"/>
                  </a:lnTo>
                  <a:lnTo>
                    <a:pt x="2579549" y="3105211"/>
                  </a:lnTo>
                  <a:lnTo>
                    <a:pt x="2535572" y="3121307"/>
                  </a:lnTo>
                  <a:lnTo>
                    <a:pt x="2489700" y="3133102"/>
                  </a:lnTo>
                  <a:lnTo>
                    <a:pt x="2442173" y="3140355"/>
                  </a:lnTo>
                  <a:lnTo>
                    <a:pt x="2393235" y="3142826"/>
                  </a:lnTo>
                  <a:lnTo>
                    <a:pt x="478659" y="3142826"/>
                  </a:lnTo>
                  <a:close/>
                </a:path>
                <a:path w="2872104" h="3143250">
                  <a:moveTo>
                    <a:pt x="2871893" y="2664168"/>
                  </a:moveTo>
                  <a:close/>
                </a:path>
              </a:pathLst>
            </a:custGeom>
            <a:solidFill>
              <a:srgbClr val="D9DFFF">
                <a:alpha val="90194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8515256" y="2619048"/>
              <a:ext cx="2872105" cy="3143250"/>
            </a:xfrm>
            <a:custGeom>
              <a:rect l="l" t="t" r="r" b="b"/>
              <a:pathLst>
                <a:path w="2872104" h="3143250">
                  <a:moveTo>
                    <a:pt x="0" y="478658"/>
                  </a:moveTo>
                  <a:lnTo>
                    <a:pt x="2471" y="429718"/>
                  </a:lnTo>
                  <a:lnTo>
                    <a:pt x="9724" y="382192"/>
                  </a:lnTo>
                  <a:lnTo>
                    <a:pt x="21519" y="336320"/>
                  </a:lnTo>
                  <a:lnTo>
                    <a:pt x="37615" y="292343"/>
                  </a:lnTo>
                  <a:lnTo>
                    <a:pt x="57771" y="250501"/>
                  </a:lnTo>
                  <a:lnTo>
                    <a:pt x="81747" y="211036"/>
                  </a:lnTo>
                  <a:lnTo>
                    <a:pt x="109302" y="174187"/>
                  </a:lnTo>
                  <a:lnTo>
                    <a:pt x="140195" y="140196"/>
                  </a:lnTo>
                  <a:lnTo>
                    <a:pt x="174187" y="109302"/>
                  </a:lnTo>
                  <a:lnTo>
                    <a:pt x="211035" y="81747"/>
                  </a:lnTo>
                  <a:lnTo>
                    <a:pt x="250501" y="57771"/>
                  </a:lnTo>
                  <a:lnTo>
                    <a:pt x="292342" y="37615"/>
                  </a:lnTo>
                  <a:lnTo>
                    <a:pt x="336319" y="21519"/>
                  </a:lnTo>
                  <a:lnTo>
                    <a:pt x="382191" y="9724"/>
                  </a:lnTo>
                  <a:lnTo>
                    <a:pt x="429718" y="2471"/>
                  </a:lnTo>
                  <a:lnTo>
                    <a:pt x="478658" y="0"/>
                  </a:lnTo>
                  <a:lnTo>
                    <a:pt x="2393235" y="0"/>
                  </a:lnTo>
                  <a:lnTo>
                    <a:pt x="2442173" y="2471"/>
                  </a:lnTo>
                  <a:lnTo>
                    <a:pt x="2489700" y="9724"/>
                  </a:lnTo>
                  <a:lnTo>
                    <a:pt x="2535572" y="21519"/>
                  </a:lnTo>
                  <a:lnTo>
                    <a:pt x="2579549" y="37615"/>
                  </a:lnTo>
                  <a:lnTo>
                    <a:pt x="2621391" y="57771"/>
                  </a:lnTo>
                  <a:lnTo>
                    <a:pt x="2660856" y="81746"/>
                  </a:lnTo>
                  <a:lnTo>
                    <a:pt x="2697705" y="109301"/>
                  </a:lnTo>
                  <a:lnTo>
                    <a:pt x="2731696" y="140195"/>
                  </a:lnTo>
                  <a:lnTo>
                    <a:pt x="2762590" y="174186"/>
                  </a:lnTo>
                  <a:lnTo>
                    <a:pt x="2790145" y="211035"/>
                  </a:lnTo>
                  <a:lnTo>
                    <a:pt x="2814121" y="250501"/>
                  </a:lnTo>
                  <a:lnTo>
                    <a:pt x="2834277" y="292342"/>
                  </a:lnTo>
                  <a:lnTo>
                    <a:pt x="2850373" y="336319"/>
                  </a:lnTo>
                  <a:lnTo>
                    <a:pt x="2862168" y="382191"/>
                  </a:lnTo>
                  <a:lnTo>
                    <a:pt x="2869422" y="429718"/>
                  </a:lnTo>
                  <a:lnTo>
                    <a:pt x="2871893" y="478658"/>
                  </a:lnTo>
                  <a:lnTo>
                    <a:pt x="2871893" y="2664168"/>
                  </a:lnTo>
                  <a:lnTo>
                    <a:pt x="2869421" y="2713108"/>
                  </a:lnTo>
                  <a:lnTo>
                    <a:pt x="2862168" y="2760634"/>
                  </a:lnTo>
                  <a:lnTo>
                    <a:pt x="2850373" y="2806506"/>
                  </a:lnTo>
                  <a:lnTo>
                    <a:pt x="2834277" y="2850483"/>
                  </a:lnTo>
                  <a:lnTo>
                    <a:pt x="2814121" y="2892325"/>
                  </a:lnTo>
                  <a:lnTo>
                    <a:pt x="2790145" y="2931790"/>
                  </a:lnTo>
                  <a:lnTo>
                    <a:pt x="2762590" y="2968639"/>
                  </a:lnTo>
                  <a:lnTo>
                    <a:pt x="2731697" y="3002630"/>
                  </a:lnTo>
                  <a:lnTo>
                    <a:pt x="2697705" y="3033524"/>
                  </a:lnTo>
                  <a:lnTo>
                    <a:pt x="2660857" y="3061079"/>
                  </a:lnTo>
                  <a:lnTo>
                    <a:pt x="2621391" y="3085055"/>
                  </a:lnTo>
                  <a:lnTo>
                    <a:pt x="2579550" y="3105211"/>
                  </a:lnTo>
                  <a:lnTo>
                    <a:pt x="2535573" y="3121307"/>
                  </a:lnTo>
                  <a:lnTo>
                    <a:pt x="2489701" y="3133101"/>
                  </a:lnTo>
                  <a:lnTo>
                    <a:pt x="2442175" y="3140355"/>
                  </a:lnTo>
                  <a:lnTo>
                    <a:pt x="2393235" y="3142826"/>
                  </a:lnTo>
                  <a:lnTo>
                    <a:pt x="478659" y="3142826"/>
                  </a:lnTo>
                  <a:lnTo>
                    <a:pt x="429719" y="3140355"/>
                  </a:lnTo>
                  <a:lnTo>
                    <a:pt x="382192" y="3133102"/>
                  </a:lnTo>
                  <a:lnTo>
                    <a:pt x="336320" y="3121307"/>
                  </a:lnTo>
                  <a:lnTo>
                    <a:pt x="292343" y="3105211"/>
                  </a:lnTo>
                  <a:lnTo>
                    <a:pt x="250502" y="3085055"/>
                  </a:lnTo>
                  <a:lnTo>
                    <a:pt x="211036" y="3061079"/>
                  </a:lnTo>
                  <a:lnTo>
                    <a:pt x="174187" y="3033524"/>
                  </a:lnTo>
                  <a:lnTo>
                    <a:pt x="140196" y="3002631"/>
                  </a:lnTo>
                  <a:lnTo>
                    <a:pt x="109302" y="2968639"/>
                  </a:lnTo>
                  <a:lnTo>
                    <a:pt x="81747" y="2931791"/>
                  </a:lnTo>
                  <a:lnTo>
                    <a:pt x="57771" y="2892325"/>
                  </a:lnTo>
                  <a:lnTo>
                    <a:pt x="37615" y="2850484"/>
                  </a:lnTo>
                  <a:lnTo>
                    <a:pt x="21519" y="2806507"/>
                  </a:lnTo>
                  <a:lnTo>
                    <a:pt x="9724" y="2760635"/>
                  </a:lnTo>
                  <a:lnTo>
                    <a:pt x="2471" y="2713108"/>
                  </a:lnTo>
                  <a:lnTo>
                    <a:pt x="0" y="2664168"/>
                  </a:lnTo>
                  <a:lnTo>
                    <a:pt x="0" y="478658"/>
                  </a:lnTo>
                  <a:close/>
                </a:path>
              </a:pathLst>
            </a:custGeom>
            <a:ln w="19050">
              <a:solidFill>
                <a:srgbClr val="405D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/>
          <p:nvPr/>
        </p:nvSpPr>
        <p:spPr>
          <a:xfrm>
            <a:off x="3734987" y="1845394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434233" y="1784899"/>
            <a:ext cx="509905" cy="509905"/>
          </a:xfrm>
          <a:custGeom>
            <a:rect l="l" t="t" r="r" b="b"/>
            <a:pathLst>
              <a:path w="509904" h="509905">
                <a:moveTo>
                  <a:pt x="254677" y="509354"/>
                </a:moveTo>
                <a:lnTo>
                  <a:pt x="254677" y="382016"/>
                </a:lnTo>
                <a:lnTo>
                  <a:pt x="0" y="382016"/>
                </a:lnTo>
                <a:lnTo>
                  <a:pt x="0" y="127338"/>
                </a:lnTo>
                <a:lnTo>
                  <a:pt x="254677" y="127338"/>
                </a:lnTo>
                <a:lnTo>
                  <a:pt x="254677" y="0"/>
                </a:lnTo>
                <a:lnTo>
                  <a:pt x="509354" y="254677"/>
                </a:lnTo>
                <a:lnTo>
                  <a:pt x="254677" y="509354"/>
                </a:lnTo>
                <a:close/>
              </a:path>
            </a:pathLst>
          </a:custGeom>
          <a:solidFill>
            <a:srgbClr val="00B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1525375" y="1738708"/>
            <a:ext cx="2254250" cy="25768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669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4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意大利餐具市场历史悠久，拥有众多知名品牌和制造商，产品种类丰富，涵盖了陶瓷、玻璃、金属等多种材质。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110960" y="1798991"/>
            <a:ext cx="2254250" cy="25165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6797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2965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意大利餐具市场以中高端产品为主，价格相对较高，但品质优良，设计独特，深受消费者</a:t>
            </a:r>
            <a:r>
              <a:rPr sz="1350" spc="-20">
                <a:solidFill>
                  <a:srgbClr val="061C40"/>
                </a:solidFill>
                <a:latin typeface="微软雅黑"/>
                <a:cs typeface="微软雅黑"/>
              </a:rPr>
              <a:t>喜爱。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43067" y="1762539"/>
            <a:ext cx="2254250" cy="25527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34315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250"/>
              </a:spcBef>
            </a:pPr>
            <a:r>
              <a:rPr sz="1350" spc="-5">
                <a:solidFill>
                  <a:srgbClr val="061C40"/>
                </a:solidFill>
                <a:latin typeface="微软雅黑"/>
                <a:cs typeface="微软雅黑"/>
              </a:rPr>
              <a:t>意大利餐具市场主要出口到欧洲、北美等发达国家，近年来亚洲市场也逐渐成为重要的出</a:t>
            </a:r>
            <a:r>
              <a:rPr sz="1350" spc="-10">
                <a:solidFill>
                  <a:srgbClr val="061C40"/>
                </a:solidFill>
                <a:latin typeface="微软雅黑"/>
                <a:cs typeface="微软雅黑"/>
              </a:rPr>
              <a:t>口目的地。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6" name="object 4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市场概述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20800" y="3035089"/>
            <a:ext cx="68262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5">
                <a:solidFill>
                  <a:srgbClr val="27DFF4"/>
                </a:solidFill>
                <a:latin typeface="微软雅黑"/>
                <a:cs typeface="微软雅黑"/>
              </a:rPr>
              <a:t>意大利餐具市场规模和增长趋势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08332" y="1388873"/>
            <a:ext cx="11358880" cy="721995"/>
            <a:chOff x="508332" y="1388873"/>
            <a:chExt cx="11358880" cy="721995"/>
          </a:xfrm>
        </p:grpSpPr>
        <p:sp>
          <p:nvSpPr>
            <p:cNvPr id="3" name="object 3"/>
            <p:cNvSpPr/>
            <p:nvPr/>
          </p:nvSpPr>
          <p:spPr>
            <a:xfrm>
              <a:off x="508332" y="1708879"/>
              <a:ext cx="11358880" cy="33020"/>
            </a:xfrm>
            <a:custGeom>
              <a:rect l="l" t="t" r="r" b="b"/>
              <a:pathLst>
                <a:path w="11358880" h="33019">
                  <a:moveTo>
                    <a:pt x="11358866" y="32821"/>
                  </a:moveTo>
                  <a:lnTo>
                    <a:pt x="0" y="32821"/>
                  </a:lnTo>
                  <a:lnTo>
                    <a:pt x="0" y="0"/>
                  </a:lnTo>
                  <a:lnTo>
                    <a:pt x="11358866" y="0"/>
                  </a:lnTo>
                  <a:lnTo>
                    <a:pt x="11358866" y="32821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092902" y="1388873"/>
              <a:ext cx="721995" cy="721995"/>
            </a:xfrm>
            <a:custGeom>
              <a:rect l="l" t="t" r="r" b="b"/>
              <a:pathLst>
                <a:path w="721994" h="721994">
                  <a:moveTo>
                    <a:pt x="721600" y="360800"/>
                  </a:moveTo>
                  <a:lnTo>
                    <a:pt x="1" y="360800"/>
                  </a:lnTo>
                  <a:lnTo>
                    <a:pt x="3294" y="311841"/>
                  </a:lnTo>
                  <a:lnTo>
                    <a:pt x="12889" y="264884"/>
                  </a:lnTo>
                  <a:lnTo>
                    <a:pt x="28354" y="220360"/>
                  </a:lnTo>
                  <a:lnTo>
                    <a:pt x="49261" y="178696"/>
                  </a:lnTo>
                  <a:lnTo>
                    <a:pt x="75178" y="140325"/>
                  </a:lnTo>
                  <a:lnTo>
                    <a:pt x="105677" y="105675"/>
                  </a:lnTo>
                  <a:lnTo>
                    <a:pt x="140327" y="75176"/>
                  </a:lnTo>
                  <a:lnTo>
                    <a:pt x="178698" y="49259"/>
                  </a:lnTo>
                  <a:lnTo>
                    <a:pt x="220362" y="28353"/>
                  </a:lnTo>
                  <a:lnTo>
                    <a:pt x="264886" y="12888"/>
                  </a:lnTo>
                  <a:lnTo>
                    <a:pt x="311843" y="3293"/>
                  </a:lnTo>
                  <a:lnTo>
                    <a:pt x="360800" y="0"/>
                  </a:lnTo>
                  <a:lnTo>
                    <a:pt x="409758" y="3293"/>
                  </a:lnTo>
                  <a:lnTo>
                    <a:pt x="456715" y="12888"/>
                  </a:lnTo>
                  <a:lnTo>
                    <a:pt x="501240" y="28353"/>
                  </a:lnTo>
                  <a:lnTo>
                    <a:pt x="542903" y="49259"/>
                  </a:lnTo>
                  <a:lnTo>
                    <a:pt x="581274" y="75177"/>
                  </a:lnTo>
                  <a:lnTo>
                    <a:pt x="615924" y="105676"/>
                  </a:lnTo>
                  <a:lnTo>
                    <a:pt x="646423" y="140326"/>
                  </a:lnTo>
                  <a:lnTo>
                    <a:pt x="672340" y="178697"/>
                  </a:lnTo>
                  <a:lnTo>
                    <a:pt x="693247" y="220360"/>
                  </a:lnTo>
                  <a:lnTo>
                    <a:pt x="708712" y="264885"/>
                  </a:lnTo>
                  <a:lnTo>
                    <a:pt x="718306" y="311841"/>
                  </a:lnTo>
                  <a:lnTo>
                    <a:pt x="721600" y="360800"/>
                  </a:lnTo>
                  <a:close/>
                </a:path>
                <a:path w="721994" h="721994">
                  <a:moveTo>
                    <a:pt x="360800" y="721599"/>
                  </a:moveTo>
                  <a:lnTo>
                    <a:pt x="311841" y="718306"/>
                  </a:lnTo>
                  <a:lnTo>
                    <a:pt x="264885" y="708711"/>
                  </a:lnTo>
                  <a:lnTo>
                    <a:pt x="220360" y="693246"/>
                  </a:lnTo>
                  <a:lnTo>
                    <a:pt x="178697" y="672340"/>
                  </a:lnTo>
                  <a:lnTo>
                    <a:pt x="140326" y="646422"/>
                  </a:lnTo>
                  <a:lnTo>
                    <a:pt x="105676" y="615923"/>
                  </a:lnTo>
                  <a:lnTo>
                    <a:pt x="75177" y="581274"/>
                  </a:lnTo>
                  <a:lnTo>
                    <a:pt x="49259" y="542902"/>
                  </a:lnTo>
                  <a:lnTo>
                    <a:pt x="28353" y="501239"/>
                  </a:lnTo>
                  <a:lnTo>
                    <a:pt x="12888" y="456714"/>
                  </a:lnTo>
                  <a:lnTo>
                    <a:pt x="3293" y="409758"/>
                  </a:lnTo>
                  <a:lnTo>
                    <a:pt x="0" y="360800"/>
                  </a:lnTo>
                  <a:lnTo>
                    <a:pt x="721600" y="360800"/>
                  </a:lnTo>
                  <a:lnTo>
                    <a:pt x="718306" y="409758"/>
                  </a:lnTo>
                  <a:lnTo>
                    <a:pt x="708711" y="456714"/>
                  </a:lnTo>
                  <a:lnTo>
                    <a:pt x="693246" y="501239"/>
                  </a:lnTo>
                  <a:lnTo>
                    <a:pt x="672340" y="542902"/>
                  </a:lnTo>
                  <a:lnTo>
                    <a:pt x="646422" y="581274"/>
                  </a:lnTo>
                  <a:lnTo>
                    <a:pt x="615924" y="615924"/>
                  </a:lnTo>
                  <a:lnTo>
                    <a:pt x="581274" y="646422"/>
                  </a:lnTo>
                  <a:lnTo>
                    <a:pt x="542902" y="672340"/>
                  </a:lnTo>
                  <a:lnTo>
                    <a:pt x="501239" y="693246"/>
                  </a:lnTo>
                  <a:lnTo>
                    <a:pt x="456715" y="708711"/>
                  </a:lnTo>
                  <a:lnTo>
                    <a:pt x="409758" y="718306"/>
                  </a:lnTo>
                  <a:lnTo>
                    <a:pt x="360800" y="721599"/>
                  </a:lnTo>
                  <a:close/>
                </a:path>
              </a:pathLst>
            </a:custGeom>
            <a:solidFill>
              <a:srgbClr val="00B6FF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196513" y="1498972"/>
              <a:ext cx="501650" cy="501650"/>
            </a:xfrm>
            <a:custGeom>
              <a:rect l="l" t="t" r="r" b="b"/>
              <a:pathLst>
                <a:path w="501650" h="501650">
                  <a:moveTo>
                    <a:pt x="250701" y="0"/>
                  </a:moveTo>
                  <a:close/>
                </a:path>
                <a:path w="501650" h="501650">
                  <a:moveTo>
                    <a:pt x="250701" y="501403"/>
                  </a:moveTo>
                  <a:lnTo>
                    <a:pt x="205637" y="497364"/>
                  </a:lnTo>
                  <a:lnTo>
                    <a:pt x="163223" y="485719"/>
                  </a:lnTo>
                  <a:lnTo>
                    <a:pt x="124167" y="467175"/>
                  </a:lnTo>
                  <a:lnTo>
                    <a:pt x="89177" y="442441"/>
                  </a:lnTo>
                  <a:lnTo>
                    <a:pt x="58961" y="412225"/>
                  </a:lnTo>
                  <a:lnTo>
                    <a:pt x="34227" y="377235"/>
                  </a:lnTo>
                  <a:lnTo>
                    <a:pt x="15684" y="338179"/>
                  </a:lnTo>
                  <a:lnTo>
                    <a:pt x="4038" y="295765"/>
                  </a:lnTo>
                  <a:lnTo>
                    <a:pt x="0" y="250701"/>
                  </a:lnTo>
                  <a:lnTo>
                    <a:pt x="4039" y="205637"/>
                  </a:lnTo>
                  <a:lnTo>
                    <a:pt x="15684" y="163223"/>
                  </a:lnTo>
                  <a:lnTo>
                    <a:pt x="34228" y="124167"/>
                  </a:lnTo>
                  <a:lnTo>
                    <a:pt x="58962" y="89177"/>
                  </a:lnTo>
                  <a:lnTo>
                    <a:pt x="89178" y="58961"/>
                  </a:lnTo>
                  <a:lnTo>
                    <a:pt x="124168" y="34227"/>
                  </a:lnTo>
                  <a:lnTo>
                    <a:pt x="163224" y="15684"/>
                  </a:lnTo>
                  <a:lnTo>
                    <a:pt x="205638" y="4039"/>
                  </a:lnTo>
                  <a:lnTo>
                    <a:pt x="250701" y="0"/>
                  </a:lnTo>
                  <a:lnTo>
                    <a:pt x="295765" y="4039"/>
                  </a:lnTo>
                  <a:lnTo>
                    <a:pt x="338179" y="15684"/>
                  </a:lnTo>
                  <a:lnTo>
                    <a:pt x="377235" y="34228"/>
                  </a:lnTo>
                  <a:lnTo>
                    <a:pt x="412225" y="58962"/>
                  </a:lnTo>
                  <a:lnTo>
                    <a:pt x="442441" y="89177"/>
                  </a:lnTo>
                  <a:lnTo>
                    <a:pt x="467175" y="124167"/>
                  </a:lnTo>
                  <a:lnTo>
                    <a:pt x="485719" y="163224"/>
                  </a:lnTo>
                  <a:lnTo>
                    <a:pt x="497364" y="205638"/>
                  </a:lnTo>
                  <a:lnTo>
                    <a:pt x="501403" y="250702"/>
                  </a:lnTo>
                  <a:lnTo>
                    <a:pt x="497364" y="295766"/>
                  </a:lnTo>
                  <a:lnTo>
                    <a:pt x="485719" y="338180"/>
                  </a:lnTo>
                  <a:lnTo>
                    <a:pt x="467175" y="377236"/>
                  </a:lnTo>
                  <a:lnTo>
                    <a:pt x="442441" y="412226"/>
                  </a:lnTo>
                  <a:lnTo>
                    <a:pt x="412225" y="442442"/>
                  </a:lnTo>
                  <a:lnTo>
                    <a:pt x="377235" y="467175"/>
                  </a:lnTo>
                  <a:lnTo>
                    <a:pt x="338179" y="485719"/>
                  </a:lnTo>
                  <a:lnTo>
                    <a:pt x="295765" y="497364"/>
                  </a:lnTo>
                  <a:lnTo>
                    <a:pt x="250701" y="50140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689836" y="1388873"/>
              <a:ext cx="721995" cy="721995"/>
            </a:xfrm>
            <a:custGeom>
              <a:rect l="l" t="t" r="r" b="b"/>
              <a:pathLst>
                <a:path w="721995" h="721994">
                  <a:moveTo>
                    <a:pt x="721600" y="360800"/>
                  </a:moveTo>
                  <a:lnTo>
                    <a:pt x="1" y="360800"/>
                  </a:lnTo>
                  <a:lnTo>
                    <a:pt x="3295" y="311841"/>
                  </a:lnTo>
                  <a:lnTo>
                    <a:pt x="12890" y="264884"/>
                  </a:lnTo>
                  <a:lnTo>
                    <a:pt x="28355" y="220360"/>
                  </a:lnTo>
                  <a:lnTo>
                    <a:pt x="49261" y="178696"/>
                  </a:lnTo>
                  <a:lnTo>
                    <a:pt x="75179" y="140325"/>
                  </a:lnTo>
                  <a:lnTo>
                    <a:pt x="105678" y="105675"/>
                  </a:lnTo>
                  <a:lnTo>
                    <a:pt x="140328" y="75176"/>
                  </a:lnTo>
                  <a:lnTo>
                    <a:pt x="178699" y="49259"/>
                  </a:lnTo>
                  <a:lnTo>
                    <a:pt x="220362" y="28353"/>
                  </a:lnTo>
                  <a:lnTo>
                    <a:pt x="264887" y="12888"/>
                  </a:lnTo>
                  <a:lnTo>
                    <a:pt x="311843" y="3293"/>
                  </a:lnTo>
                  <a:lnTo>
                    <a:pt x="360801" y="0"/>
                  </a:lnTo>
                  <a:lnTo>
                    <a:pt x="409759" y="3293"/>
                  </a:lnTo>
                  <a:lnTo>
                    <a:pt x="456715" y="12888"/>
                  </a:lnTo>
                  <a:lnTo>
                    <a:pt x="501240" y="28353"/>
                  </a:lnTo>
                  <a:lnTo>
                    <a:pt x="542903" y="49259"/>
                  </a:lnTo>
                  <a:lnTo>
                    <a:pt x="581275" y="75177"/>
                  </a:lnTo>
                  <a:lnTo>
                    <a:pt x="615925" y="105676"/>
                  </a:lnTo>
                  <a:lnTo>
                    <a:pt x="646423" y="140326"/>
                  </a:lnTo>
                  <a:lnTo>
                    <a:pt x="672341" y="178697"/>
                  </a:lnTo>
                  <a:lnTo>
                    <a:pt x="693247" y="220360"/>
                  </a:lnTo>
                  <a:lnTo>
                    <a:pt x="708712" y="264885"/>
                  </a:lnTo>
                  <a:lnTo>
                    <a:pt x="718307" y="311841"/>
                  </a:lnTo>
                  <a:lnTo>
                    <a:pt x="721600" y="360800"/>
                  </a:lnTo>
                  <a:close/>
                </a:path>
                <a:path w="721995" h="721994">
                  <a:moveTo>
                    <a:pt x="360800" y="721599"/>
                  </a:moveTo>
                  <a:lnTo>
                    <a:pt x="311841" y="718306"/>
                  </a:lnTo>
                  <a:lnTo>
                    <a:pt x="264885" y="708711"/>
                  </a:lnTo>
                  <a:lnTo>
                    <a:pt x="220360" y="693246"/>
                  </a:lnTo>
                  <a:lnTo>
                    <a:pt x="178697" y="672340"/>
                  </a:lnTo>
                  <a:lnTo>
                    <a:pt x="140325" y="646422"/>
                  </a:lnTo>
                  <a:lnTo>
                    <a:pt x="105675" y="615923"/>
                  </a:lnTo>
                  <a:lnTo>
                    <a:pt x="75177" y="581274"/>
                  </a:lnTo>
                  <a:lnTo>
                    <a:pt x="49259" y="542902"/>
                  </a:lnTo>
                  <a:lnTo>
                    <a:pt x="28353" y="501239"/>
                  </a:lnTo>
                  <a:lnTo>
                    <a:pt x="12888" y="456714"/>
                  </a:lnTo>
                  <a:lnTo>
                    <a:pt x="3293" y="409758"/>
                  </a:lnTo>
                  <a:lnTo>
                    <a:pt x="0" y="360800"/>
                  </a:lnTo>
                  <a:lnTo>
                    <a:pt x="721600" y="360800"/>
                  </a:lnTo>
                  <a:lnTo>
                    <a:pt x="718306" y="409758"/>
                  </a:lnTo>
                  <a:lnTo>
                    <a:pt x="708711" y="456714"/>
                  </a:lnTo>
                  <a:lnTo>
                    <a:pt x="693246" y="501239"/>
                  </a:lnTo>
                  <a:lnTo>
                    <a:pt x="672340" y="542902"/>
                  </a:lnTo>
                  <a:lnTo>
                    <a:pt x="646423" y="581274"/>
                  </a:lnTo>
                  <a:lnTo>
                    <a:pt x="615924" y="615924"/>
                  </a:lnTo>
                  <a:lnTo>
                    <a:pt x="581274" y="646422"/>
                  </a:lnTo>
                  <a:lnTo>
                    <a:pt x="542902" y="672340"/>
                  </a:lnTo>
                  <a:lnTo>
                    <a:pt x="501239" y="693246"/>
                  </a:lnTo>
                  <a:lnTo>
                    <a:pt x="456715" y="708711"/>
                  </a:lnTo>
                  <a:lnTo>
                    <a:pt x="409758" y="718306"/>
                  </a:lnTo>
                  <a:lnTo>
                    <a:pt x="360800" y="721599"/>
                  </a:lnTo>
                  <a:close/>
                </a:path>
              </a:pathLst>
            </a:custGeom>
            <a:solidFill>
              <a:srgbClr val="00B6FF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93447" y="1498972"/>
              <a:ext cx="501650" cy="501650"/>
            </a:xfrm>
            <a:custGeom>
              <a:rect l="l" t="t" r="r" b="b"/>
              <a:pathLst>
                <a:path w="501650" h="501650">
                  <a:moveTo>
                    <a:pt x="250701" y="0"/>
                  </a:moveTo>
                  <a:close/>
                </a:path>
                <a:path w="501650" h="501650">
                  <a:moveTo>
                    <a:pt x="250700" y="501403"/>
                  </a:moveTo>
                  <a:lnTo>
                    <a:pt x="205635" y="497364"/>
                  </a:lnTo>
                  <a:lnTo>
                    <a:pt x="163221" y="485719"/>
                  </a:lnTo>
                  <a:lnTo>
                    <a:pt x="124165" y="467175"/>
                  </a:lnTo>
                  <a:lnTo>
                    <a:pt x="89175" y="442441"/>
                  </a:lnTo>
                  <a:lnTo>
                    <a:pt x="58959" y="412225"/>
                  </a:lnTo>
                  <a:lnTo>
                    <a:pt x="34226" y="377235"/>
                  </a:lnTo>
                  <a:lnTo>
                    <a:pt x="15682" y="338179"/>
                  </a:lnTo>
                  <a:lnTo>
                    <a:pt x="4037" y="295765"/>
                  </a:lnTo>
                  <a:lnTo>
                    <a:pt x="0" y="250701"/>
                  </a:lnTo>
                  <a:lnTo>
                    <a:pt x="4039" y="205637"/>
                  </a:lnTo>
                  <a:lnTo>
                    <a:pt x="15684" y="163223"/>
                  </a:lnTo>
                  <a:lnTo>
                    <a:pt x="34228" y="124167"/>
                  </a:lnTo>
                  <a:lnTo>
                    <a:pt x="58962" y="89177"/>
                  </a:lnTo>
                  <a:lnTo>
                    <a:pt x="89178" y="58961"/>
                  </a:lnTo>
                  <a:lnTo>
                    <a:pt x="124168" y="34227"/>
                  </a:lnTo>
                  <a:lnTo>
                    <a:pt x="163224" y="15684"/>
                  </a:lnTo>
                  <a:lnTo>
                    <a:pt x="205638" y="4039"/>
                  </a:lnTo>
                  <a:lnTo>
                    <a:pt x="250701" y="0"/>
                  </a:lnTo>
                  <a:lnTo>
                    <a:pt x="295764" y="4039"/>
                  </a:lnTo>
                  <a:lnTo>
                    <a:pt x="338179" y="15684"/>
                  </a:lnTo>
                  <a:lnTo>
                    <a:pt x="377235" y="34228"/>
                  </a:lnTo>
                  <a:lnTo>
                    <a:pt x="412225" y="58962"/>
                  </a:lnTo>
                  <a:lnTo>
                    <a:pt x="442441" y="89177"/>
                  </a:lnTo>
                  <a:lnTo>
                    <a:pt x="467174" y="124167"/>
                  </a:lnTo>
                  <a:lnTo>
                    <a:pt x="485718" y="163224"/>
                  </a:lnTo>
                  <a:lnTo>
                    <a:pt x="497363" y="205638"/>
                  </a:lnTo>
                  <a:lnTo>
                    <a:pt x="501403" y="250702"/>
                  </a:lnTo>
                  <a:lnTo>
                    <a:pt x="497363" y="295766"/>
                  </a:lnTo>
                  <a:lnTo>
                    <a:pt x="485717" y="338180"/>
                  </a:lnTo>
                  <a:lnTo>
                    <a:pt x="467174" y="377236"/>
                  </a:lnTo>
                  <a:lnTo>
                    <a:pt x="442440" y="412226"/>
                  </a:lnTo>
                  <a:lnTo>
                    <a:pt x="412224" y="442442"/>
                  </a:lnTo>
                  <a:lnTo>
                    <a:pt x="377234" y="467175"/>
                  </a:lnTo>
                  <a:lnTo>
                    <a:pt x="338178" y="485719"/>
                  </a:lnTo>
                  <a:lnTo>
                    <a:pt x="295763" y="497364"/>
                  </a:lnTo>
                  <a:lnTo>
                    <a:pt x="250700" y="50140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354310" y="1388873"/>
              <a:ext cx="721995" cy="721995"/>
            </a:xfrm>
            <a:custGeom>
              <a:rect l="l" t="t" r="r" b="b"/>
              <a:pathLst>
                <a:path w="721995" h="721994">
                  <a:moveTo>
                    <a:pt x="721600" y="360800"/>
                  </a:moveTo>
                  <a:lnTo>
                    <a:pt x="0" y="360800"/>
                  </a:lnTo>
                  <a:lnTo>
                    <a:pt x="3294" y="311841"/>
                  </a:lnTo>
                  <a:lnTo>
                    <a:pt x="12889" y="264884"/>
                  </a:lnTo>
                  <a:lnTo>
                    <a:pt x="28354" y="220360"/>
                  </a:lnTo>
                  <a:lnTo>
                    <a:pt x="49260" y="178696"/>
                  </a:lnTo>
                  <a:lnTo>
                    <a:pt x="75178" y="140325"/>
                  </a:lnTo>
                  <a:lnTo>
                    <a:pt x="105677" y="105675"/>
                  </a:lnTo>
                  <a:lnTo>
                    <a:pt x="140327" y="75176"/>
                  </a:lnTo>
                  <a:lnTo>
                    <a:pt x="178698" y="49259"/>
                  </a:lnTo>
                  <a:lnTo>
                    <a:pt x="220361" y="28353"/>
                  </a:lnTo>
                  <a:lnTo>
                    <a:pt x="264886" y="12888"/>
                  </a:lnTo>
                  <a:lnTo>
                    <a:pt x="311842" y="3293"/>
                  </a:lnTo>
                  <a:lnTo>
                    <a:pt x="360800" y="0"/>
                  </a:lnTo>
                  <a:lnTo>
                    <a:pt x="409758" y="3293"/>
                  </a:lnTo>
                  <a:lnTo>
                    <a:pt x="456714" y="12888"/>
                  </a:lnTo>
                  <a:lnTo>
                    <a:pt x="501239" y="28353"/>
                  </a:lnTo>
                  <a:lnTo>
                    <a:pt x="542902" y="49259"/>
                  </a:lnTo>
                  <a:lnTo>
                    <a:pt x="581274" y="75177"/>
                  </a:lnTo>
                  <a:lnTo>
                    <a:pt x="615924" y="105676"/>
                  </a:lnTo>
                  <a:lnTo>
                    <a:pt x="646422" y="140326"/>
                  </a:lnTo>
                  <a:lnTo>
                    <a:pt x="672340" y="178697"/>
                  </a:lnTo>
                  <a:lnTo>
                    <a:pt x="693246" y="220360"/>
                  </a:lnTo>
                  <a:lnTo>
                    <a:pt x="708711" y="264885"/>
                  </a:lnTo>
                  <a:lnTo>
                    <a:pt x="718306" y="311841"/>
                  </a:lnTo>
                  <a:lnTo>
                    <a:pt x="721600" y="360800"/>
                  </a:lnTo>
                  <a:close/>
                </a:path>
                <a:path w="721995" h="721994">
                  <a:moveTo>
                    <a:pt x="360800" y="721599"/>
                  </a:moveTo>
                  <a:lnTo>
                    <a:pt x="311841" y="718306"/>
                  </a:lnTo>
                  <a:lnTo>
                    <a:pt x="264885" y="708711"/>
                  </a:lnTo>
                  <a:lnTo>
                    <a:pt x="220360" y="693246"/>
                  </a:lnTo>
                  <a:lnTo>
                    <a:pt x="178697" y="672340"/>
                  </a:lnTo>
                  <a:lnTo>
                    <a:pt x="140326" y="646422"/>
                  </a:lnTo>
                  <a:lnTo>
                    <a:pt x="105676" y="615923"/>
                  </a:lnTo>
                  <a:lnTo>
                    <a:pt x="75177" y="581274"/>
                  </a:lnTo>
                  <a:lnTo>
                    <a:pt x="49259" y="542902"/>
                  </a:lnTo>
                  <a:lnTo>
                    <a:pt x="28353" y="501239"/>
                  </a:lnTo>
                  <a:lnTo>
                    <a:pt x="12888" y="456714"/>
                  </a:lnTo>
                  <a:lnTo>
                    <a:pt x="3293" y="409758"/>
                  </a:lnTo>
                  <a:lnTo>
                    <a:pt x="0" y="360800"/>
                  </a:lnTo>
                  <a:lnTo>
                    <a:pt x="721600" y="360800"/>
                  </a:lnTo>
                  <a:lnTo>
                    <a:pt x="718306" y="409758"/>
                  </a:lnTo>
                  <a:lnTo>
                    <a:pt x="708711" y="456714"/>
                  </a:lnTo>
                  <a:lnTo>
                    <a:pt x="693246" y="501239"/>
                  </a:lnTo>
                  <a:lnTo>
                    <a:pt x="672340" y="542902"/>
                  </a:lnTo>
                  <a:lnTo>
                    <a:pt x="646422" y="581274"/>
                  </a:lnTo>
                  <a:lnTo>
                    <a:pt x="615924" y="615924"/>
                  </a:lnTo>
                  <a:lnTo>
                    <a:pt x="581274" y="646422"/>
                  </a:lnTo>
                  <a:lnTo>
                    <a:pt x="542902" y="672340"/>
                  </a:lnTo>
                  <a:lnTo>
                    <a:pt x="501239" y="693246"/>
                  </a:lnTo>
                  <a:lnTo>
                    <a:pt x="456715" y="708711"/>
                  </a:lnTo>
                  <a:lnTo>
                    <a:pt x="409758" y="718306"/>
                  </a:lnTo>
                  <a:lnTo>
                    <a:pt x="360800" y="721599"/>
                  </a:lnTo>
                  <a:close/>
                </a:path>
              </a:pathLst>
            </a:custGeom>
            <a:solidFill>
              <a:srgbClr val="00B6FF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9457920" y="1498972"/>
              <a:ext cx="501650" cy="501650"/>
            </a:xfrm>
            <a:custGeom>
              <a:rect l="l" t="t" r="r" b="b"/>
              <a:pathLst>
                <a:path w="501650" h="501650">
                  <a:moveTo>
                    <a:pt x="250701" y="0"/>
                  </a:moveTo>
                  <a:close/>
                </a:path>
                <a:path w="501650" h="501650">
                  <a:moveTo>
                    <a:pt x="250701" y="501403"/>
                  </a:moveTo>
                  <a:lnTo>
                    <a:pt x="205637" y="497364"/>
                  </a:lnTo>
                  <a:lnTo>
                    <a:pt x="163223" y="485719"/>
                  </a:lnTo>
                  <a:lnTo>
                    <a:pt x="124167" y="467175"/>
                  </a:lnTo>
                  <a:lnTo>
                    <a:pt x="89177" y="442441"/>
                  </a:lnTo>
                  <a:lnTo>
                    <a:pt x="58961" y="412225"/>
                  </a:lnTo>
                  <a:lnTo>
                    <a:pt x="34227" y="377235"/>
                  </a:lnTo>
                  <a:lnTo>
                    <a:pt x="15683" y="338179"/>
                  </a:lnTo>
                  <a:lnTo>
                    <a:pt x="4038" y="295765"/>
                  </a:lnTo>
                  <a:lnTo>
                    <a:pt x="0" y="250701"/>
                  </a:lnTo>
                  <a:lnTo>
                    <a:pt x="4039" y="205637"/>
                  </a:lnTo>
                  <a:lnTo>
                    <a:pt x="15684" y="163223"/>
                  </a:lnTo>
                  <a:lnTo>
                    <a:pt x="34228" y="124167"/>
                  </a:lnTo>
                  <a:lnTo>
                    <a:pt x="58962" y="89177"/>
                  </a:lnTo>
                  <a:lnTo>
                    <a:pt x="89178" y="58961"/>
                  </a:lnTo>
                  <a:lnTo>
                    <a:pt x="124168" y="34227"/>
                  </a:lnTo>
                  <a:lnTo>
                    <a:pt x="163224" y="15684"/>
                  </a:lnTo>
                  <a:lnTo>
                    <a:pt x="205638" y="4039"/>
                  </a:lnTo>
                  <a:lnTo>
                    <a:pt x="250701" y="0"/>
                  </a:lnTo>
                  <a:lnTo>
                    <a:pt x="295765" y="4039"/>
                  </a:lnTo>
                  <a:lnTo>
                    <a:pt x="338179" y="15684"/>
                  </a:lnTo>
                  <a:lnTo>
                    <a:pt x="377235" y="34228"/>
                  </a:lnTo>
                  <a:lnTo>
                    <a:pt x="412225" y="58962"/>
                  </a:lnTo>
                  <a:lnTo>
                    <a:pt x="442441" y="89177"/>
                  </a:lnTo>
                  <a:lnTo>
                    <a:pt x="467175" y="124167"/>
                  </a:lnTo>
                  <a:lnTo>
                    <a:pt x="485718" y="163224"/>
                  </a:lnTo>
                  <a:lnTo>
                    <a:pt x="497364" y="205638"/>
                  </a:lnTo>
                  <a:lnTo>
                    <a:pt x="501403" y="250702"/>
                  </a:lnTo>
                  <a:lnTo>
                    <a:pt x="497364" y="295766"/>
                  </a:lnTo>
                  <a:lnTo>
                    <a:pt x="485718" y="338180"/>
                  </a:lnTo>
                  <a:lnTo>
                    <a:pt x="467175" y="377236"/>
                  </a:lnTo>
                  <a:lnTo>
                    <a:pt x="442441" y="412226"/>
                  </a:lnTo>
                  <a:lnTo>
                    <a:pt x="412225" y="442442"/>
                  </a:lnTo>
                  <a:lnTo>
                    <a:pt x="377235" y="467175"/>
                  </a:lnTo>
                  <a:lnTo>
                    <a:pt x="338179" y="485719"/>
                  </a:lnTo>
                  <a:lnTo>
                    <a:pt x="295764" y="497364"/>
                  </a:lnTo>
                  <a:lnTo>
                    <a:pt x="250701" y="501403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1668788" y="243091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总体市场规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47528" y="3341575"/>
            <a:ext cx="2815590" cy="1739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意大利餐具市场在近年来呈现出稳步增长的趋势。根据市场研究报告，意大利餐具市场的总规模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约为X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亿欧元，其中高端市场占据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了约X%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的份额。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99240" y="243091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出口市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82704" y="3341575"/>
            <a:ext cx="2692400" cy="2082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意大利餐具出口占据了相当大的市场份额，主要出口到欧洲、北美和亚洲等地。由于意大利餐具的高品质和设计感，其出口额逐年增长，成为意大利经济增长的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重要推动力。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236248" y="243091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进口市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场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419713" y="3341575"/>
            <a:ext cx="2882900" cy="2082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尽管意大利餐具市场已经相当成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熟，但仍然有一些餐具品种和款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式需要进口。这些进口产品主要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来自中国、德国和西班牙等国家，为意大利餐具市场提供了更多的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选择和补充。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总体市场规模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年增长率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3177540" cy="44018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B6FF"/>
                </a:solidFill>
                <a:latin typeface="微软雅黑"/>
                <a:cs typeface="微软雅黑"/>
              </a:rPr>
              <a:t>年增长</a:t>
            </a:r>
            <a:r>
              <a:rPr sz="2000" b="1" spc="-50">
                <a:solidFill>
                  <a:srgbClr val="00B6FF"/>
                </a:solidFill>
                <a:latin typeface="微软雅黑"/>
                <a:cs typeface="微软雅黑"/>
              </a:rPr>
              <a:t>率</a:t>
            </a:r>
            <a:endParaRPr sz="2000">
              <a:latin typeface="微软雅黑"/>
              <a:cs typeface="微软雅黑"/>
            </a:endParaRPr>
          </a:p>
          <a:p>
            <a:pPr marL="14604" marR="5080">
              <a:lnSpc>
                <a:spcPct val="150000"/>
              </a:lnSpc>
              <a:spcBef>
                <a:spcPts val="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近年来，意大利餐具市场的年增长率</a:t>
            </a: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一直保持在X%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左右。随着消费者对高品质和设计感餐具的需求增加，预计未来几年意大利餐具市场将继续保持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稳定的增长趋势。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00B6FF"/>
                </a:solidFill>
                <a:latin typeface="微软雅黑"/>
                <a:cs typeface="微软雅黑"/>
              </a:rPr>
              <a:t>影响因</a:t>
            </a:r>
            <a:r>
              <a:rPr sz="2000" b="1" spc="-50">
                <a:solidFill>
                  <a:srgbClr val="00B6FF"/>
                </a:solidFill>
                <a:latin typeface="微软雅黑"/>
                <a:cs typeface="微软雅黑"/>
              </a:rPr>
              <a:t>素</a:t>
            </a:r>
            <a:endParaRPr sz="2000">
              <a:latin typeface="微软雅黑"/>
              <a:cs typeface="微软雅黑"/>
            </a:endParaRPr>
          </a:p>
          <a:p>
            <a:pPr marL="65405" marR="55880" algn="just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意大利餐具市场的年增长率受到多种因素的影响，包括消费者购买力的提高、品牌营销的推广、新技术的引入以及国际贸易环境的变化等。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区域市场分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意大利餐具市场主要集中在北部地区，特别是伦巴第大区。伦巴第大区的餐具制造业发达，拥有众多知名品牌和生产厂家，是意大利餐具市场的核心区域。此外，艾米利亚-罗马涅大区和威尼托大区也是餐具市场的重要区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城市分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布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意大利餐具市场的城市分布也较为集中，米兰、罗马、都灵等大城市占据了相当大的市场份额。这些城市的消费者对餐具有着较高的品质和设计要求，因此吸引了众多高端品牌和生产厂家的进驻。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区域市场分布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20800" y="3035089"/>
            <a:ext cx="634047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5">
                <a:solidFill>
                  <a:srgbClr val="27DFF4"/>
                </a:solidFill>
                <a:latin typeface="微软雅黑"/>
                <a:cs typeface="微软雅黑"/>
              </a:rPr>
              <a:t>意大利餐具市场的主要参与者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/>
              <a:t>Astori</a:t>
            </a: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作为意大利最知名的餐具品牌之一，</a:t>
            </a:r>
            <a:r>
              <a:rPr sz="1500" b="0" spc="-10">
                <a:solidFill>
                  <a:srgbClr val="FFFFFF"/>
                </a:solidFill>
                <a:latin typeface="微软雅黑"/>
                <a:cs typeface="微软雅黑"/>
              </a:rPr>
              <a:t>Astori</a:t>
            </a: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以其高质量和设计感强的产品而闻名。其产品线覆盖了从餐具到厨房用具的全方位需求，深受消费</a:t>
            </a:r>
            <a:r>
              <a:rPr sz="1500" b="0" spc="-15">
                <a:solidFill>
                  <a:srgbClr val="FFFFFF"/>
                </a:solidFill>
                <a:latin typeface="微软雅黑"/>
                <a:cs typeface="微软雅黑"/>
              </a:rPr>
              <a:t>者喜爱。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43761" y="3104952"/>
            <a:ext cx="6121400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Bormioli</a:t>
            </a:r>
            <a:r>
              <a:rPr sz="2300" b="1" spc="60">
                <a:solidFill>
                  <a:srgbClr val="00B6FF"/>
                </a:solidFill>
                <a:latin typeface="微软雅黑"/>
                <a:cs typeface="微软雅黑"/>
              </a:rPr>
              <a:t> </a:t>
            </a:r>
            <a:r>
              <a:rPr sz="2300" b="1" spc="-10">
                <a:solidFill>
                  <a:srgbClr val="00B6FF"/>
                </a:solidFill>
                <a:latin typeface="微软雅黑"/>
                <a:cs typeface="微软雅黑"/>
              </a:rPr>
              <a:t>Rocco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Bormioli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Rocco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是一家历史悠久的意大利玻璃器皿制造商，其产品包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括各种形状和大小的玻璃水瓶、酒杯和餐具，广泛应用于家庭和餐饮业。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5926455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00B6FF"/>
                </a:solidFill>
                <a:latin typeface="微软雅黑"/>
                <a:cs typeface="微软雅黑"/>
              </a:rPr>
              <a:t>RCR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RCR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是一家专注于陶瓷餐具的制造商，其产品线包括各种形状和设计的盘子、碗、杯子等，设计风格简约而优雅，深受消费者喜爱。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领先品牌和制造商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2" y="1490308"/>
            <a:ext cx="44831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意大利餐具市场竞争激烈，市场集中度较高。少数几家大型品牌和制造商占据了市场的主要份额，这些品牌和制造商在产品质量、设计和价格方面具有竞争优势。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2" y="3786285"/>
            <a:ext cx="44831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随着消费者对餐具品质和设计的关注度不断提高，市场集中度有进一步增强的趋势。中小型餐具制造商在品牌知名度和市场份额方面面临挑战。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市场集中度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142EB9">
                <a:alpha val="8313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00B6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5" y="2215937"/>
            <a:ext cx="60261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尽管意大利餐具市场竞争激烈，但仍有一些新进入者在市场上取得了一席之地。这些新进入者通常注重创新和差异化，通过推出独特的产品设计和功能来吸引消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费者。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4199290"/>
            <a:ext cx="60261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同时，也有一些餐具制造商因为经营不善或市场竞争压力而退出市场。这些退出者通常缺乏核心竞争力或适应市场变化的能力。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新进入者和退出者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27DFF4"/>
                </a:solidFill>
              </a:rPr>
              <a:t>04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320800" y="3035089"/>
            <a:ext cx="77978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5">
                <a:solidFill>
                  <a:srgbClr val="27DFF4"/>
                </a:solidFill>
                <a:latin typeface="微软雅黑"/>
                <a:cs typeface="微软雅黑"/>
              </a:rPr>
              <a:t>意大利餐具市场的消费者行为和偏好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https://d.book118.com/458055133021006044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意大利餐具市场分析报告</vt:lpstr>
      <vt:lpstr>PowerPoint Presentation</vt:lpstr>
      <vt:lpstr>PowerPoint Presentation</vt:lpstr>
      <vt:lpstr>报告目的和背景</vt:lpstr>
      <vt:lpstr>市场概述</vt:lpstr>
      <vt:lpstr>意大利餐具市场规模和增长趋势</vt:lpstr>
      <vt:lpstr>总体市场规模</vt:lpstr>
      <vt:lpstr>年增长率</vt:lpstr>
      <vt:lpstr>区域市场分布</vt:lpstr>
      <vt:lpstr>意大利餐具市场的主要参与者</vt:lpstr>
      <vt:lpstr>领先品牌和制造商</vt:lpstr>
      <vt:lpstr>市场集中度</vt:lpstr>
      <vt:lpstr>新进入者和退出者</vt:lpstr>
      <vt:lpstr>04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2024-09-24T00:48:16.404</cp:lastPrinted>
  <dcterms:created xsi:type="dcterms:W3CDTF">2024-09-23T16:48:16Z</dcterms:created>
  <dcterms:modified xsi:type="dcterms:W3CDTF">2024-09-23T16:48:17Z</dcterms:modified>
</cp:coreProperties>
</file>