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DPTPSK+MS-UIGothic"/>
      <p:regular r:id="rId18"/>
    </p:embeddedFont>
    <p:embeddedFont>
      <p:font typeface="MUAGMH+UGPNCL+ArialMT"/>
      <p:regular r:id="rId19"/>
    </p:embeddedFont>
    <p:embeddedFont>
      <p:font typeface="GADLCE+GOMLUW+MicrosoftYaHei-Bold"/>
      <p:regular r:id="rId20"/>
    </p:embeddedFont>
    <p:embeddedFont>
      <p:font typeface="LLLRFC+VMJSJB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B215B-0CAF-48E2-ACEA-E849DF470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B90D3-CC2C-4D97-91F4-B1415455D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D2061-AD22-4965-8D39-C436EBE20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07685-7E7D-412C-81CF-EC513E213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34D49F-3398-4B2E-B3E8-078AFA1AD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6D4A52-26F2-4B0D-BD9F-C45143C8E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9B5706-7317-4D0E-9CB8-844DF4FD5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579E6-8BCB-46F8-A60B-B4EDDD5B8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75EE4-926E-4080-8445-C086BC03B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E9BEC-2368-4A43-84D0-55A68246C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0204F-820A-433C-8258-6D9362EAC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65131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41069" y="1896629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实</a:t>
            </a:r>
            <a:r>
              <a:rPr sz="4950">
                <a:solidFill>
                  <a:srgbClr val="2C4A1E"/>
                </a:solidFill>
                <a:latin typeface="DPTPSK+MS-UIGothic"/>
                <a:cs typeface="DPTPSK+MS-UIGothic"/>
              </a:rPr>
              <a:t>用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销</a:t>
            </a:r>
            <a:r>
              <a:rPr sz="4950">
                <a:solidFill>
                  <a:srgbClr val="2C4A1E"/>
                </a:solidFill>
                <a:latin typeface="DPTPSK+MS-UIGothic"/>
                <a:cs typeface="DPTPSK+MS-UIGothic"/>
              </a:rPr>
              <a:t>售培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训课</a:t>
            </a:r>
            <a:r>
              <a:rPr sz="4950">
                <a:solidFill>
                  <a:srgbClr val="2C4A1E"/>
                </a:solidFill>
                <a:latin typeface="DPTPSK+MS-UIGothic"/>
                <a:cs typeface="DPTPSK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651490" y="1046003"/>
            <a:ext cx="1736445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2C4A1E"/>
                </a:solidFill>
                <a:latin typeface="DPTPSK+MS-UIGothic"/>
                <a:cs typeface="DPTPSK+MS-UIGothic"/>
              </a:rPr>
              <a:t>目</a:t>
            </a:r>
            <a:r>
              <a:rPr sz="3600" spc="173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2C4A1E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65015" y="236874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MUAGMH+UGPNCL+ArialMT"/>
                <a:cs typeface="MUAGMH+UGPNCL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销</a:t>
            </a:r>
            <a:r>
              <a:rPr sz="2400">
                <a:solidFill>
                  <a:srgbClr val="2C4A1E"/>
                </a:solidFill>
                <a:latin typeface="DPTPSK+MS-UIGothic"/>
                <a:cs typeface="DPTPSK+MS-UIGothic"/>
              </a:rPr>
              <a:t>售基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础</a:t>
            </a:r>
            <a:r>
              <a:rPr sz="2400">
                <a:solidFill>
                  <a:srgbClr val="2C4A1E"/>
                </a:solidFill>
                <a:latin typeface="DPTPSK+MS-UIGothic"/>
                <a:cs typeface="DPTPSK+MS-UIGothic"/>
              </a:rPr>
              <a:t>理念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65015" y="291738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MUAGMH+UGPNCL+ArialMT"/>
                <a:cs typeface="MUAGMH+UGPNCL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销</a:t>
            </a:r>
            <a:r>
              <a:rPr sz="2400">
                <a:solidFill>
                  <a:srgbClr val="2C4A1E"/>
                </a:solidFill>
                <a:latin typeface="DPTPSK+MS-UIGothic"/>
                <a:cs typeface="DPTPSK+MS-UIGothic"/>
              </a:rPr>
              <a:t>售技巧提升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65015" y="3466020"/>
            <a:ext cx="3404502" cy="242951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MUAGMH+UGPNCL+ArialMT"/>
                <a:cs typeface="MUAGMH+UGPNCL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产</a:t>
            </a:r>
            <a:r>
              <a:rPr sz="2400">
                <a:solidFill>
                  <a:srgbClr val="2C4A1E"/>
                </a:solidFill>
                <a:latin typeface="DPTPSK+MS-UIGothic"/>
                <a:cs typeface="DPTPSK+MS-UIGothic"/>
              </a:rPr>
              <a:t>品知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2C4A1E"/>
                </a:solidFill>
                <a:latin typeface="DPTPSK+MS-UIGothic"/>
                <a:cs typeface="DPTPSK+MS-UIGothic"/>
              </a:rPr>
              <a:t>及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竞</a:t>
            </a:r>
            <a:r>
              <a:rPr sz="2400">
                <a:solidFill>
                  <a:srgbClr val="2C4A1E"/>
                </a:solidFill>
                <a:latin typeface="DPTPSK+MS-UIGothic"/>
                <a:cs typeface="DPTPSK+MS-UIGothic"/>
              </a:rPr>
              <a:t>品分析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MUAGMH+UGPNCL+ArialMT"/>
                <a:cs typeface="MUAGMH+UGPNCL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DPTPSK+MS-UIGothic"/>
                <a:cs typeface="DPTPSK+MS-UIGothic"/>
              </a:rPr>
              <a:t>客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2C4A1E"/>
                </a:solidFill>
                <a:latin typeface="DPTPSK+MS-UIGothic"/>
                <a:cs typeface="DPTPSK+MS-UIGothic"/>
              </a:rPr>
              <a:t>关系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维护</a:t>
            </a:r>
            <a:r>
              <a:rPr sz="2400">
                <a:solidFill>
                  <a:srgbClr val="2C4A1E"/>
                </a:solidFill>
                <a:latin typeface="DPTPSK+MS-UIGothic"/>
                <a:cs typeface="DPTPSK+MS-UIGothic"/>
              </a:rPr>
              <a:t>与拓展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MUAGMH+UGPNCL+ArialMT"/>
                <a:cs typeface="MUAGMH+UGPNCL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团队</a:t>
            </a:r>
            <a:r>
              <a:rPr sz="2400">
                <a:solidFill>
                  <a:srgbClr val="2C4A1E"/>
                </a:solidFill>
                <a:latin typeface="DPTPSK+MS-UIGothic"/>
                <a:cs typeface="DPTPSK+MS-UIGothic"/>
              </a:rPr>
              <a:t>合作与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协</a:t>
            </a:r>
            <a:r>
              <a:rPr sz="2400">
                <a:solidFill>
                  <a:srgbClr val="2C4A1E"/>
                </a:solidFill>
                <a:latin typeface="DPTPSK+MS-UIGothic"/>
                <a:cs typeface="DPTPSK+MS-UIGothic"/>
              </a:rPr>
              <a:t>同作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2C4A1E"/>
                </a:solidFill>
                <a:latin typeface="MUAGMH+UGPNCL+ArialMT"/>
                <a:cs typeface="MUAGMH+UGPNCL+ArialMT"/>
              </a:rPr>
              <a:t>•</a:t>
            </a:r>
            <a:r>
              <a:rPr sz="2450" spc="128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4A1E"/>
                </a:solidFill>
                <a:latin typeface="DPTPSK+MS-UIGothic"/>
                <a:cs typeface="DPTPSK+MS-UIGothic"/>
              </a:rPr>
              <a:t>自我管理与</a:t>
            </a:r>
            <a:r>
              <a:rPr sz="2400">
                <a:solidFill>
                  <a:srgbClr val="2C4A1E"/>
                </a:solidFill>
                <a:latin typeface="SimSun"/>
                <a:cs typeface="SimSun"/>
              </a:rPr>
              <a:t>时间规</a:t>
            </a:r>
            <a:r>
              <a:rPr sz="2400">
                <a:solidFill>
                  <a:srgbClr val="2C4A1E"/>
                </a:solidFill>
                <a:latin typeface="DPTPSK+MS-UIGothic"/>
                <a:cs typeface="DPTPSK+MS-UIGothic"/>
              </a:rPr>
              <a:t>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GADLCE+GOMLUW+MicrosoftYaHei-Bold"/>
                <a:cs typeface="GADLCE+GOMLUW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GADLCE+GOMLUW+MicrosoftYaHei-Bold"/>
                <a:cs typeface="GADLCE+GOMLUW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GADLCE+GOMLUW+MicrosoftYaHei-Bold"/>
                <a:cs typeface="GADLCE+GOMLU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6335" y="256283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销</a:t>
            </a:r>
            <a:r>
              <a:rPr sz="4500">
                <a:solidFill>
                  <a:srgbClr val="2C4A1E"/>
                </a:solidFill>
                <a:latin typeface="DPTPSK+MS-UIGothic"/>
                <a:cs typeface="DPTPSK+MS-UIGothic"/>
              </a:rPr>
              <a:t>售基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础</a:t>
            </a:r>
            <a:r>
              <a:rPr sz="4500">
                <a:solidFill>
                  <a:srgbClr val="2C4A1E"/>
                </a:solidFill>
                <a:latin typeface="DPTPSK+MS-UIGothic"/>
                <a:cs typeface="DPTPSK+MS-UIGothic"/>
              </a:rPr>
              <a:t>理念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2C4A1E"/>
                </a:solidFill>
                <a:latin typeface="DPTPSK+MS-UIGothic"/>
                <a:cs typeface="DPTPSK+MS-UIGothic"/>
              </a:rPr>
              <a:t>售的定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2C4A1E"/>
                </a:solidFill>
                <a:latin typeface="DPTPSK+MS-UIGothic"/>
                <a:cs typeface="DPTPSK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销</a:t>
            </a:r>
            <a:r>
              <a:rPr sz="1550" spc="25">
                <a:solidFill>
                  <a:srgbClr val="2C4A1E"/>
                </a:solidFill>
                <a:latin typeface="DPTPSK+MS-UIGothic"/>
                <a:cs typeface="DPTPSK+MS-UIGothic"/>
              </a:rPr>
              <a:t>售定</a:t>
            </a:r>
            <a:r>
              <a:rPr sz="1550">
                <a:solidFill>
                  <a:srgbClr val="2C4A1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售是通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一系列活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，包括推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介、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说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服、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协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商等，使潜在客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生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意愿并付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诸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的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销</a:t>
            </a:r>
            <a:r>
              <a:rPr sz="1550" spc="25">
                <a:solidFill>
                  <a:srgbClr val="2C4A1E"/>
                </a:solidFill>
                <a:latin typeface="DPTPSK+MS-UIGothic"/>
                <a:cs typeface="DPTPSK+MS-UIGothic"/>
              </a:rPr>
              <a:t>售重要性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售是企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业实现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收益和利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增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的关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键环节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于企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业发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展至关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重要。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2C4A1E"/>
                </a:solidFill>
                <a:latin typeface="DPTPSK+MS-UIGothic"/>
                <a:cs typeface="DPTPSK+MS-UIGothic"/>
              </a:rPr>
              <a:t>售人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2C4A1E"/>
                </a:solidFill>
                <a:latin typeface="DPTPSK+MS-UIGothic"/>
                <a:cs typeface="DPTPSK+MS-UIGothic"/>
              </a:rPr>
              <a:t>角色定位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ADLCE+GOMLUW+MicrosoftYaHei-Bold"/>
                <a:cs typeface="GADLCE+GOMLU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ADLCE+GOMLUW+MicrosoftYaHei-Bold"/>
                <a:cs typeface="GADLCE+GOMLU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ADLCE+GOMLUW+MicrosoftYaHei-Bold"/>
                <a:cs typeface="GADLCE+GOMLU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C4A1E"/>
                </a:solidFill>
                <a:latin typeface="SimSun"/>
                <a:cs typeface="SimSun"/>
              </a:rPr>
              <a:t>专业</a:t>
            </a:r>
            <a:r>
              <a:rPr sz="2000" spc="25">
                <a:solidFill>
                  <a:srgbClr val="2C4A1E"/>
                </a:solidFill>
                <a:latin typeface="DPTPSK+MS-UIGothic"/>
                <a:cs typeface="DPTPSK+MS-UIGothic"/>
              </a:rPr>
              <a:t>知</a:t>
            </a:r>
            <a:r>
              <a:rPr sz="2000" spc="23">
                <a:solidFill>
                  <a:srgbClr val="2C4A1E"/>
                </a:solidFill>
                <a:latin typeface="SimSun"/>
                <a:cs typeface="SimSun"/>
              </a:rPr>
              <a:t>识</a:t>
            </a:r>
            <a:r>
              <a:rPr sz="2000" spc="25">
                <a:solidFill>
                  <a:srgbClr val="2C4A1E"/>
                </a:solidFill>
                <a:latin typeface="DPTPSK+MS-UIGothic"/>
                <a:cs typeface="DPTPSK+MS-UIGothic"/>
              </a:rPr>
              <a:t>与技能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C4A1E"/>
                </a:solidFill>
                <a:latin typeface="DPTPSK+MS-UIGothic"/>
                <a:cs typeface="DPTPSK+MS-UIGothic"/>
              </a:rPr>
              <a:t>沟通与</a:t>
            </a:r>
            <a:r>
              <a:rPr sz="2000" spc="25">
                <a:solidFill>
                  <a:srgbClr val="2C4A1E"/>
                </a:solidFill>
                <a:latin typeface="SimSun"/>
                <a:cs typeface="SimSun"/>
              </a:rPr>
              <a:t>协调</a:t>
            </a:r>
            <a:r>
              <a:rPr sz="2000" spc="23">
                <a:solidFill>
                  <a:srgbClr val="2C4A1E"/>
                </a:solidFill>
                <a:latin typeface="DPTPSK+MS-UIGothic"/>
                <a:cs typeface="DPTPSK+MS-UIGothic"/>
              </a:rPr>
              <a:t>能力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C4A1E"/>
                </a:solidFill>
                <a:latin typeface="DPTPSK+MS-UIGothic"/>
                <a:cs typeface="DPTPSK+MS-UIGothic"/>
              </a:rPr>
              <a:t>客</a:t>
            </a:r>
            <a:r>
              <a:rPr sz="2000" spc="25">
                <a:solidFill>
                  <a:srgbClr val="2C4A1E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2C4A1E"/>
                </a:solidFill>
                <a:latin typeface="DPTPSK+MS-UIGothic"/>
                <a:cs typeface="DPTPSK+MS-UIGothic"/>
              </a:rPr>
              <a:t>服</a:t>
            </a:r>
            <a:r>
              <a:rPr sz="2000" spc="23">
                <a:solidFill>
                  <a:srgbClr val="2C4A1E"/>
                </a:solidFill>
                <a:latin typeface="SimSun"/>
                <a:cs typeface="SimSun"/>
              </a:rPr>
              <a:t>务</a:t>
            </a:r>
            <a:r>
              <a:rPr sz="2000" spc="25">
                <a:solidFill>
                  <a:srgbClr val="2C4A1E"/>
                </a:solidFill>
                <a:latin typeface="DPTPSK+MS-UIGothic"/>
                <a:cs typeface="DPTPSK+MS-UIGothic"/>
              </a:rPr>
              <a:t>意</a:t>
            </a:r>
            <a:r>
              <a:rPr sz="2000">
                <a:solidFill>
                  <a:srgbClr val="2C4A1E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售人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具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备产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品知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市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分析和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售技巧等方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面的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知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和技能。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售人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需要具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良好的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沟通和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能力，以便与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客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和内部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有效合作。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售人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以客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户为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中心，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提供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服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立企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良好形象。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DPTPSK+MS-UIGothic"/>
                <a:cs typeface="DPTPSK+MS-UIGothic"/>
              </a:rPr>
              <a:t>客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2C4A1E"/>
                </a:solidFill>
                <a:latin typeface="DPTPSK+MS-UIGothic"/>
                <a:cs typeface="DPTPSK+MS-UIGothic"/>
              </a:rPr>
              <a:t>需求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2C4A1E"/>
                </a:solidFill>
                <a:latin typeface="DPTPSK+MS-UIGothic"/>
                <a:cs typeface="DPTPSK+MS-UIGothic"/>
              </a:rPr>
              <a:t>向思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DPTPSK+MS-UIGothic"/>
                <a:cs typeface="DPTPSK+MS-UIGothic"/>
              </a:rPr>
              <a:t>关注客</a:t>
            </a:r>
            <a:r>
              <a:rPr sz="2300" spc="23">
                <a:solidFill>
                  <a:srgbClr val="2C4A1E"/>
                </a:solidFill>
                <a:latin typeface="SimSun"/>
                <a:cs typeface="SimSun"/>
              </a:rPr>
              <a:t>户</a:t>
            </a:r>
            <a:r>
              <a:rPr sz="2300" spc="25">
                <a:solidFill>
                  <a:srgbClr val="2C4A1E"/>
                </a:solidFill>
                <a:latin typeface="DPTPSK+MS-UIGothic"/>
                <a:cs typeface="DPTPSK+MS-UIGothic"/>
              </a:rPr>
              <a:t>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DPTPSK+MS-UIGothic"/>
                <a:cs typeface="DPTPSK+MS-UIGothic"/>
              </a:rPr>
              <a:t>提供解决方案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DPTPSK+MS-UIGothic"/>
                <a:cs typeface="DPTPSK+MS-UIGothic"/>
              </a:rPr>
              <a:t>持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续</a:t>
            </a:r>
            <a:r>
              <a:rPr sz="2300" spc="25">
                <a:solidFill>
                  <a:srgbClr val="2C4A1E"/>
                </a:solidFill>
                <a:latin typeface="DPTPSK+MS-UIGothic"/>
                <a:cs typeface="DPTPSK+MS-UIGothic"/>
              </a:rPr>
              <a:t>跟</a:t>
            </a:r>
            <a:r>
              <a:rPr sz="2300" spc="23">
                <a:solidFill>
                  <a:srgbClr val="2C4A1E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2C4A1E"/>
                </a:solidFill>
                <a:latin typeface="DPTPSK+MS-UIGothic"/>
                <a:cs typeface="DPTPSK+MS-UIGothic"/>
              </a:rPr>
              <a:t>与反</a:t>
            </a:r>
            <a:r>
              <a:rPr sz="2300">
                <a:solidFill>
                  <a:srgbClr val="2C4A1E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售人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密切关注客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需求，了解客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的期望和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偏好。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55530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售人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根据客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需求，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提供合适的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品或服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解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决方案。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7007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售人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员应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在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售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程中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跟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客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反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，及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整策略，确保客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户满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意度。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GADLCE+GOMLUW+MicrosoftYaHei-Bold"/>
                <a:cs typeface="GADLCE+GOMLUW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GADLCE+GOMLUW+MicrosoftYaHei-Bold"/>
                <a:cs typeface="GADLCE+GOMLUW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GADLCE+GOMLUW+MicrosoftYaHei-Bold"/>
                <a:cs typeface="GADLCE+GOMLUW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6335" y="256283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销</a:t>
            </a:r>
            <a:r>
              <a:rPr sz="4500">
                <a:solidFill>
                  <a:srgbClr val="2C4A1E"/>
                </a:solidFill>
                <a:latin typeface="DPTPSK+MS-UIGothic"/>
                <a:cs typeface="DPTPSK+MS-UIGothic"/>
              </a:rPr>
              <a:t>售技巧提升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DPTPSK+MS-UIGothic"/>
                <a:cs typeface="DPTPSK+MS-UIGothic"/>
              </a:rPr>
              <a:t>有效沟通技巧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DPTPSK+MS-UIGothic"/>
                <a:cs typeface="DPTPSK+MS-UIGothic"/>
              </a:rPr>
              <a:t>明确沟通目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DPTPSK+MS-UIGothic"/>
                <a:cs typeface="DPTPSK+MS-UIGothic"/>
              </a:rPr>
              <a:t>使用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2000" spc="23">
                <a:solidFill>
                  <a:srgbClr val="FFFFFF"/>
                </a:solidFill>
                <a:latin typeface="DPTPSK+MS-UIGothic"/>
                <a:cs typeface="DPTPSK+MS-UIGothic"/>
              </a:rPr>
              <a:t>极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2000">
                <a:solidFill>
                  <a:srgbClr val="FFFFFF"/>
                </a:solidFill>
                <a:latin typeface="DPTPSK+MS-UIGothic"/>
                <a:cs typeface="DPTPSK+MS-UIGothic"/>
              </a:rPr>
              <a:t>言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67500" y="372036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DPTPSK+MS-UIGothic"/>
                <a:cs typeface="DPTPSK+MS-UIGothic"/>
              </a:rPr>
              <a:t>掌握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节</a:t>
            </a:r>
            <a:r>
              <a:rPr sz="2000" spc="25">
                <a:solidFill>
                  <a:srgbClr val="FFFFFF"/>
                </a:solidFill>
                <a:latin typeface="DPTPSK+MS-UIGothic"/>
                <a:cs typeface="DPTPSK+MS-UIGothic"/>
              </a:rPr>
              <a:t>奏与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语</a:t>
            </a:r>
            <a:r>
              <a:rPr sz="2000">
                <a:solidFill>
                  <a:srgbClr val="FFFFFF"/>
                </a:solidFill>
                <a:latin typeface="DPTPSK+MS-UIGothic"/>
                <a:cs typeface="DPTPSK+MS-UIGothic"/>
              </a:rPr>
              <a:t>气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DPTPSK+MS-UIGothic"/>
                <a:cs typeface="DPTPSK+MS-UIGothic"/>
              </a:rPr>
              <a:t>有效反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在与客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交流前，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明确的沟通目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，确保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沟通方向一致。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63315" y="4839708"/>
            <a:ext cx="22626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运用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极、肯定的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言，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传递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正能量，提高客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信任度。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提出的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或建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议给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予及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，展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9701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根据沟通内容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奏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406515" y="5354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气，保持客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关注度。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倾</a:t>
            </a:r>
            <a:r>
              <a:rPr sz="3000">
                <a:solidFill>
                  <a:srgbClr val="2C4A1E"/>
                </a:solidFill>
                <a:latin typeface="DPTPSK+MS-UIGothic"/>
                <a:cs typeface="DPTPSK+MS-UIGothic"/>
              </a:rPr>
              <a:t>听与理解能力培养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LLRFC+VMJSJB+MicrosoftYaHei"/>
                <a:cs typeface="LLLRFC+VMJSJB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LLRFC+VMJSJB+MicrosoftYaHei"/>
                <a:cs typeface="LLLRFC+VMJSJB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LLRFC+VMJSJB+MicrosoftYaHei"/>
                <a:cs typeface="LLLRFC+VMJSJB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LLRFC+VMJSJB+MicrosoftYaHei"/>
                <a:cs typeface="LLLRFC+VMJSJB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专</a:t>
            </a:r>
            <a:r>
              <a:rPr sz="1550" spc="25">
                <a:solidFill>
                  <a:srgbClr val="2C4A1E"/>
                </a:solidFill>
                <a:latin typeface="DPTPSK+MS-UIGothic"/>
                <a:cs typeface="DPTPSK+MS-UIGothic"/>
              </a:rPr>
              <a:t>注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倾</a:t>
            </a:r>
            <a:r>
              <a:rPr sz="1550">
                <a:solidFill>
                  <a:srgbClr val="2C4A1E"/>
                </a:solidFill>
                <a:latin typeface="DPTPSK+MS-UIGothic"/>
                <a:cs typeface="DPTPSK+MS-UIGothic"/>
              </a:rPr>
              <a:t>听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DPTPSK+MS-UIGothic"/>
                <a:cs typeface="DPTPSK+MS-UIGothic"/>
              </a:rPr>
              <a:t>捕捉关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键</a:t>
            </a:r>
            <a:r>
              <a:rPr sz="1550" spc="25">
                <a:solidFill>
                  <a:srgbClr val="2C4A1E"/>
                </a:solidFill>
                <a:latin typeface="DPTPSK+MS-UIGothic"/>
                <a:cs typeface="DPTPSK+MS-UIGothic"/>
              </a:rPr>
              <a:t>信息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DPTPSK+MS-UIGothic"/>
                <a:cs typeface="DPTPSK+MS-UIGothic"/>
              </a:rPr>
              <a:t>确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认</a:t>
            </a:r>
            <a:r>
              <a:rPr sz="1550" spc="25">
                <a:solidFill>
                  <a:srgbClr val="2C4A1E"/>
                </a:solidFill>
                <a:latin typeface="DPTPSK+MS-UIGothic"/>
                <a:cs typeface="DPTPSK+MS-UIGothic"/>
              </a:rPr>
              <a:t>理解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积</a:t>
            </a:r>
            <a:r>
              <a:rPr sz="1550" spc="25">
                <a:solidFill>
                  <a:srgbClr val="2C4A1E"/>
                </a:solidFill>
                <a:latin typeface="DPTPSK+MS-UIGothic"/>
                <a:cs typeface="DPTPSK+MS-UIGothic"/>
              </a:rPr>
              <a:t>极回</a:t>
            </a:r>
            <a:r>
              <a:rPr sz="1550">
                <a:solidFill>
                  <a:srgbClr val="2C4A1E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在与客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交流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，保持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专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注，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不打断客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户发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言，充分尊重客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从客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户发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言中捕捉关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信息，</a:t>
            </a:r>
          </a:p>
          <a:p>
            <a:pPr marL="25717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了解客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需求与期望。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在适当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候反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自己的理解，</a:t>
            </a:r>
          </a:p>
          <a:p>
            <a:pPr marL="257174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确保与客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达成共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客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的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或需求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予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极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回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，提供有效解决方案。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应对</a:t>
            </a:r>
            <a:r>
              <a:rPr sz="3000">
                <a:solidFill>
                  <a:srgbClr val="2C4A1E"/>
                </a:solidFill>
                <a:latin typeface="DPTPSK+MS-UIGothic"/>
                <a:cs typeface="DPTPSK+MS-UIGothic"/>
              </a:rPr>
              <a:t>客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户</a:t>
            </a:r>
            <a:r>
              <a:rPr sz="3000">
                <a:solidFill>
                  <a:srgbClr val="2C4A1E"/>
                </a:solidFill>
                <a:latin typeface="DPTPSK+MS-UIGothic"/>
                <a:cs typeface="DPTPSK+MS-UIGothic"/>
              </a:rPr>
              <a:t>异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议</a:t>
            </a:r>
            <a:r>
              <a:rPr sz="3000">
                <a:solidFill>
                  <a:srgbClr val="2C4A1E"/>
                </a:solidFill>
                <a:latin typeface="DPTPSK+MS-UIGothic"/>
                <a:cs typeface="DPTPSK+MS-UIGothic"/>
              </a:rPr>
              <a:t>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DPTPSK+MS-UIGothic"/>
                <a:cs typeface="DPTPSK+MS-UIGothic"/>
              </a:rPr>
              <a:t>保持冷静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DPTPSK+MS-UIGothic"/>
                <a:cs typeface="DPTPSK+MS-UIGothic"/>
              </a:rPr>
              <a:t>提供解决方案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面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客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异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议时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，保持冷静与</a:t>
            </a:r>
          </a:p>
          <a:p>
            <a:pPr marL="5143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理智，避免情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绪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化反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客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异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，提供合理的解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决方案或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补偿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措施。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DPTPSK+MS-UIGothic"/>
                <a:cs typeface="DPTPSK+MS-UIGothic"/>
              </a:rPr>
              <a:t>探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寻</a:t>
            </a:r>
            <a:r>
              <a:rPr sz="1550" spc="25">
                <a:solidFill>
                  <a:srgbClr val="2C4A1E"/>
                </a:solidFill>
                <a:latin typeface="DPTPSK+MS-UIGothic"/>
                <a:cs typeface="DPTPSK+MS-UIGothic"/>
              </a:rPr>
              <a:t>原因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DPTPSK+MS-UIGothic"/>
                <a:cs typeface="DPTPSK+MS-UIGothic"/>
              </a:rPr>
              <a:t>跟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进</a:t>
            </a:r>
            <a:r>
              <a:rPr sz="1550" spc="25">
                <a:solidFill>
                  <a:srgbClr val="2C4A1E"/>
                </a:solidFill>
                <a:latin typeface="DPTPSK+MS-UIGothic"/>
                <a:cs typeface="DPTPSK+MS-UIGothic"/>
              </a:rPr>
              <a:t>与反</a:t>
            </a:r>
            <a:r>
              <a:rPr sz="1550">
                <a:solidFill>
                  <a:srgbClr val="2C4A1E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694109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深入了解客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异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背后的原因，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找到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根源。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在解决客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异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后，及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跟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并反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馈处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理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果，确保客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户满</a:t>
            </a:r>
          </a:p>
          <a:p>
            <a:pPr marL="18859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DPTPSK+MS-UIGothic"/>
                <a:cs typeface="DPTPSK+MS-UIGothic"/>
              </a:rPr>
              <a:t>意度。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GADLCE+GOMLUW+MicrosoftYaHei-Bold"/>
                <a:cs typeface="GADLCE+GOMLUW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GADLCE+GOMLUW+MicrosoftYaHei-Bold"/>
                <a:cs typeface="GADLCE+GOMLUW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GADLCE+GOMLUW+MicrosoftYaHei-Bold"/>
                <a:cs typeface="GADLCE+GOMLUW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69085" y="256283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产</a:t>
            </a:r>
            <a:r>
              <a:rPr sz="4500">
                <a:solidFill>
                  <a:srgbClr val="2C4A1E"/>
                </a:solidFill>
                <a:latin typeface="DPTPSK+MS-UIGothic"/>
                <a:cs typeface="DPTPSK+MS-UIGothic"/>
              </a:rPr>
              <a:t>品知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识</a:t>
            </a:r>
            <a:r>
              <a:rPr sz="4500">
                <a:solidFill>
                  <a:srgbClr val="2C4A1E"/>
                </a:solidFill>
                <a:latin typeface="DPTPSK+MS-UIGothic"/>
                <a:cs typeface="DPTPSK+MS-UIGothic"/>
              </a:rPr>
              <a:t>及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竞</a:t>
            </a:r>
            <a:r>
              <a:rPr sz="4500">
                <a:solidFill>
                  <a:srgbClr val="2C4A1E"/>
                </a:solidFill>
                <a:latin typeface="DPTPSK+MS-UIGothic"/>
                <a:cs typeface="DPTPSK+MS-UIGothic"/>
              </a:rPr>
              <a:t>品分析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2C4A1E"/>
                </a:solidFill>
                <a:latin typeface="DPTPSK+MS-UIGothic"/>
                <a:cs typeface="DPTPSK+MS-UIGothic"/>
              </a:rPr>
              <a:t>品特点与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优势</a:t>
            </a:r>
            <a:r>
              <a:rPr sz="3000">
                <a:solidFill>
                  <a:srgbClr val="2C4A1E"/>
                </a:solidFill>
                <a:latin typeface="DPTPSK+MS-UIGothic"/>
                <a:cs typeface="DPTPSK+MS-UIGothic"/>
              </a:rPr>
              <a:t>掌握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PTPSK+MS-UIGothic"/>
                <a:cs typeface="DPTPSK+MS-UIGothic"/>
              </a:rPr>
              <a:t>深入了解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2000">
                <a:solidFill>
                  <a:srgbClr val="FFFDFD"/>
                </a:solidFill>
                <a:latin typeface="DPTPSK+MS-UIGothic"/>
                <a:cs typeface="DPTPSK+MS-UIGothic"/>
              </a:rPr>
              <a:t>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DPTPSK+MS-UIGothic"/>
                <a:cs typeface="DPTPSK+MS-UIGothic"/>
              </a:rPr>
              <a:t>熟悉市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2000" spc="25">
                <a:solidFill>
                  <a:srgbClr val="FFFDFD"/>
                </a:solidFill>
                <a:latin typeface="DPTPSK+MS-UIGothic"/>
                <a:cs typeface="DPTPSK+MS-UIGothic"/>
              </a:rPr>
              <a:t>反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并掌握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品的功能、性能、使用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景等方面的信息。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了解用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户对产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品的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价，以便更好地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展示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品价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DPTPSK+MS-UIGothic"/>
                <a:cs typeface="DPTPSK+MS-UIGothic"/>
              </a:rPr>
              <a:t>提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炼产</a:t>
            </a:r>
            <a:r>
              <a:rPr sz="2000" spc="23">
                <a:solidFill>
                  <a:srgbClr val="FFFDFD"/>
                </a:solidFill>
                <a:latin typeface="DPTPSK+MS-UIGothic"/>
                <a:cs typeface="DPTPSK+MS-UIGothic"/>
              </a:rPr>
              <a:t>品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从用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角度出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总结产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品相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品的独特之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DFD"/>
                </a:solidFill>
                <a:latin typeface="DPTPSK+MS-UIGothic"/>
                <a:cs typeface="DPTPSK+MS-UIGothic"/>
              </a:rPr>
              <a:t>点。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2C4A1E"/>
                </a:solidFill>
                <a:latin typeface="DPTPSK+MS-UIGothic"/>
                <a:cs typeface="DPTPSK+MS-UIGothic"/>
              </a:rPr>
              <a:t>品信息收集方法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竞</a:t>
            </a:r>
            <a:r>
              <a:rPr sz="2300" spc="25">
                <a:solidFill>
                  <a:srgbClr val="2C4A1E"/>
                </a:solidFill>
                <a:latin typeface="DPTPSK+MS-UIGothic"/>
                <a:cs typeface="DPTPSK+MS-UIGothic"/>
              </a:rPr>
              <a:t>品官方网站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访问竞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品官方网站，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取其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品介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绍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、功能特点等信息。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DPTPSK+MS-UIGothic"/>
                <a:cs typeface="DPTPSK+MS-UIGothic"/>
              </a:rPr>
              <a:t>行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业报</a:t>
            </a:r>
            <a:r>
              <a:rPr sz="2300" spc="23">
                <a:solidFill>
                  <a:srgbClr val="2C4A1E"/>
                </a:solidFill>
                <a:latin typeface="DPTPSK+MS-UIGothic"/>
                <a:cs typeface="DPTPSK+MS-UIGothic"/>
              </a:rPr>
              <a:t>告与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资讯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查阅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相关行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业报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告、新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闻资讯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，</a:t>
            </a:r>
          </a:p>
          <a:p>
            <a:pPr marL="571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了解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动态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和市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场趋势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DPTPSK+MS-UIGothic"/>
                <a:cs typeface="DPTPSK+MS-UIGothic"/>
              </a:rPr>
              <a:t>用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户评</a:t>
            </a:r>
            <a:r>
              <a:rPr sz="2300" spc="25">
                <a:solidFill>
                  <a:srgbClr val="2C4A1E"/>
                </a:solidFill>
                <a:latin typeface="DPTPSK+MS-UIGothic"/>
                <a:cs typeface="DPTPSK+MS-UIGothic"/>
              </a:rPr>
              <a:t>价与反</a:t>
            </a:r>
            <a:r>
              <a:rPr sz="2300">
                <a:solidFill>
                  <a:srgbClr val="2C4A1E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关注用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户对竞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品的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价和反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，了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解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缺点及市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41400"/>
                </a:solidFill>
                <a:latin typeface="DPTPSK+MS-UIGothic"/>
                <a:cs typeface="DPTPSK+MS-UIGothic"/>
              </a:rPr>
              <a:t>口碑。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https://d.book118.com/458065131070006042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DPTPSK+MS-UIGothic</vt:lpstr>
      <vt:lpstr>Times New Roman</vt:lpstr>
      <vt:lpstr>MUAGMH+UGPNCL+ArialMT</vt:lpstr>
      <vt:lpstr>GADLCE+GOMLUW+MicrosoftYaHei-Bold</vt:lpstr>
      <vt:lpstr>LLLRFC+VMJSJB+MicrosoftYaHei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2024-09-21T16:34:17.788</cp:lastPrinted>
  <dcterms:created xsi:type="dcterms:W3CDTF">2024-09-21T08:34:17Z</dcterms:created>
  <dcterms:modified xsi:type="dcterms:W3CDTF">2024-09-21T08:34:19Z</dcterms:modified>
</cp:coreProperties>
</file>