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83156B-2C91-45D4-9F0D-4008F43430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2EF3B43-B8EE-40B7-999B-C79515CB57C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761AB2-2C25-448A-8FEB-1E1A74A06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189CE-4C7E-4BB9-8244-35ABEC547A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AB4E665-ABEC-43E6-AA5B-5F8FF6D206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651C93F-9AB7-412B-BAB6-2FF9BC8F69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779C6D-5D00-44E0-BFAB-34B26A9FE3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493896E-9110-4C35-9EA4-1E8D2B2E38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C603DBB-0644-4B85-8FE0-316766DDDC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9DF54CB-01FC-4A62-BEF0-74AFEE089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FD6357-12D9-448A-8EB6-6811AF6ED7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1.jpeg" /><Relationship Id="rId4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8075140017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42747" y="1226293"/>
            <a:ext cx="9106507" cy="1906231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护理规培结业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2739291" y="3540703"/>
            <a:ext cx="6713418" cy="489827"/>
            <a:chOff x="2739291" y="3540703"/>
            <a:chExt cx="6713418" cy="489827"/>
          </a:xfrm>
        </p:grpSpPr>
        <p:sp>
          <p:nvSpPr>
            <p:cNvPr id="4" name="AutoShape 4"/>
            <p:cNvSpPr/>
            <p:nvPr/>
          </p:nvSpPr>
          <p:spPr>
            <a:xfrm>
              <a:off x="2739291" y="3540703"/>
              <a:ext cx="340143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汇报人：文小库</a:t>
              </a:r>
              <a:endParaRPr lang="en-US" sz="1100"/>
            </a:p>
          </p:txBody>
        </p:sp>
        <p:sp>
          <p:nvSpPr>
            <p:cNvPr id="5" name="AutoShape 5"/>
            <p:cNvSpPr/>
            <p:nvPr/>
          </p:nvSpPr>
          <p:spPr>
            <a:xfrm>
              <a:off x="6140725" y="3540703"/>
              <a:ext cx="3311984" cy="489827"/>
            </a:xfrm>
            <a:prstGeom prst="rect">
              <a:avLst/>
            </a:prstGeom>
            <a:noFill/>
          </p:spPr>
          <p:txBody>
            <a:bodyPr vert="horz" wrap="square" lIns="85725" tIns="85725" rIns="47625" bIns="85725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  <a:spcBef>
                  <a:spcPts val="375"/>
                </a:spcBef>
                <a:defRPr/>
              </a:pPr>
              <a:r>
                <a:rPr lang="en-US" sz="2025">
                  <a:solidFill>
                    <a:srgbClr val="0000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2024-01-09</a:t>
              </a:r>
              <a:endParaRPr lang="en-US" sz="1100"/>
            </a:p>
          </p:txBody>
        </p:sp>
      </p:grp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59520" y="535260"/>
            <a:ext cx="10672960" cy="5769193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35260"/>
            <a:ext cx="5567207" cy="6839712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6276259" y="861481"/>
            <a:ext cx="3746772" cy="597533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5" name="TextBox 5"/>
          <p:cNvSpPr txBox="1"/>
          <p:nvPr/>
        </p:nvSpPr>
        <p:spPr>
          <a:xfrm>
            <a:off x="6083808" y="1823759"/>
            <a:ext cx="4638675" cy="44577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护理规培概述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护理规培内容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护理规培实践与反思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结业考核与评价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结业典礼与庆祝活动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护理规培概述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0365" r="30365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365" r="30365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护理规培的定义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护理规培通常在临床医院或医疗机构中进行，是护理专业教育的重要组成部分。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护理规培是指对护理专业人员进行规范化培训，以提高其临床护理能力、专业素养和实践技能的过程。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4542" r="14542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促进职业发展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规培结业证书是护理人员职业发展的重要证明，可以为护理人员未来的职业发展打下坚实的基础。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提高护理人员的临床护理能力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通过实践操作和案例分析，提高护理人员在临床工作中的护理技能和应对能力。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培养专业素养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通过培训和学习，培养护理人员的专业素养和职业道德，提高其责任心和服务意识。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护理规培的目标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52605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通过规范化培训，提高护理人员的专业素养和实践技能，从而提高临床护理的质量和安全性。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1462164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专业素养高的护理人员能够更好地为患者提供优质的护理服务，保障患者的权益。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4394429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规范化培训有助于提高整个护理行业的专业水平和服务质量，推动护理事业的发展。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38438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9536" r="29536"/>
          <a:stretch>
            <a:fillRect/>
          </a:stretch>
        </p:blipFill>
        <p:spPr>
          <a:xfrm>
            <a:off x="4495323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5" name="AutoShape 25"/>
          <p:cNvSpPr/>
          <p:nvPr/>
        </p:nvSpPr>
        <p:spPr>
          <a:xfrm>
            <a:off x="455981" y="2535936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提高护理质量</a:t>
            </a:r>
            <a:endParaRPr lang="en-US" sz="1100"/>
          </a:p>
        </p:txBody>
      </p:sp>
      <p:sp>
        <p:nvSpPr>
          <p:cNvPr id="26" name="AutoShape 26"/>
          <p:cNvSpPr/>
          <p:nvPr/>
        </p:nvSpPr>
        <p:spPr>
          <a:xfrm>
            <a:off x="8503125" y="1054893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保障患者权益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8503125" y="4009655"/>
            <a:ext cx="2746302" cy="407270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推动护理事业发展</a:t>
            </a:r>
            <a:endParaRPr lang="en-US" sz="1100"/>
          </a:p>
        </p:txBody>
      </p:sp>
      <p:grpSp>
        <p:nvGrpSpPr>
          <p:cNvPr id="28" name="Group 2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9" name="AutoShape 2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TextBox 4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护理规培的重要性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护理规培内容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44286" y="2972012"/>
            <a:ext cx="2353053" cy="1956378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基础护理技能是护理规培的重要内容之一，包括无菌技术、注射、输液、采血、心肺复苏等基础操作技能。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8684852" y="995439"/>
            <a:ext cx="2382848" cy="1991137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培训过程中，学员需要熟练掌握这些技能，并能够在紧急情况下迅速、准确地应用。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8684852" y="3927704"/>
            <a:ext cx="2382848" cy="1962565"/>
          </a:xfrm>
          <a:prstGeom prst="rect">
            <a:avLst/>
          </a:prstGeom>
          <a:noFill/>
        </p:spPr>
        <p:txBody>
          <a:bodyPr vert="horz"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基础护理技能的培训有助于提高护理人员的专业水平，为患者提供更好的护理服务。</a:t>
            </a:r>
            <a:endParaRPr lang="en-US" sz="1100"/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>
            <a:alphaModFix amt="75000"/>
          </a:blip>
          <a:srcRect l="31868" t="13068" r="31502" b="30114"/>
          <a:stretch>
            <a:fillRect/>
          </a:stretch>
        </p:blipFill>
        <p:spPr>
          <a:xfrm>
            <a:off x="4217947" y="1403432"/>
            <a:ext cx="3545264" cy="5454568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8539" r="28539"/>
          <a:stretch>
            <a:fillRect/>
          </a:stretch>
        </p:blipFill>
        <p:spPr>
          <a:xfrm>
            <a:off x="4495322" y="1838813"/>
            <a:ext cx="2952950" cy="4810026"/>
          </a:xfrm>
          <a:prstGeom prst="rect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3239789" y="3141586"/>
            <a:ext cx="1463040" cy="1463040"/>
            <a:chOff x="3239789" y="3141586"/>
            <a:chExt cx="1463040" cy="1463040"/>
          </a:xfrm>
        </p:grpSpPr>
        <p:sp>
          <p:nvSpPr>
            <p:cNvPr id="8" name="AutoShape 8"/>
            <p:cNvSpPr/>
            <p:nvPr/>
          </p:nvSpPr>
          <p:spPr>
            <a:xfrm>
              <a:off x="3239789" y="3141586"/>
              <a:ext cx="1463040" cy="1463040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12771" y="3559447"/>
            <a:ext cx="702092" cy="584684"/>
            <a:chOff x="3612771" y="3559447"/>
            <a:chExt cx="702092" cy="584684"/>
          </a:xfrm>
        </p:grpSpPr>
        <p:sp>
          <p:nvSpPr>
            <p:cNvPr id="10" name="Freeform 10"/>
            <p:cNvSpPr/>
            <p:nvPr/>
          </p:nvSpPr>
          <p:spPr>
            <a:xfrm>
              <a:off x="3612771" y="4122895"/>
              <a:ext cx="702092" cy="21236"/>
            </a:xfrm>
            <a:custGeom>
              <a:rect l="l" t="t" r="r" b="b"/>
              <a:pathLst>
                <a:path w="76" h="2">
                  <a:moveTo>
                    <a:pt x="2" y="2"/>
                  </a:moveTo>
                  <a:cubicBezTo>
                    <a:pt x="1" y="2"/>
                    <a:pt x="0" y="2"/>
                    <a:pt x="0" y="1"/>
                  </a:cubicBezTo>
                  <a:cubicBezTo>
                    <a:pt x="0" y="0"/>
                    <a:pt x="1" y="0"/>
                    <a:pt x="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5" y="0"/>
                    <a:pt x="76" y="0"/>
                    <a:pt x="76" y="1"/>
                  </a:cubicBezTo>
                  <a:cubicBezTo>
                    <a:pt x="76" y="2"/>
                    <a:pt x="75" y="2"/>
                    <a:pt x="75" y="2"/>
                  </a:cubicBezTo>
                  <a:lnTo>
                    <a:pt x="2" y="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3702447" y="3690774"/>
              <a:ext cx="101383" cy="37274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3850662" y="3559447"/>
              <a:ext cx="101383" cy="504071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998877" y="3720392"/>
              <a:ext cx="101383" cy="343126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147092" y="3830623"/>
              <a:ext cx="101383" cy="233035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6924196" y="1127033"/>
            <a:ext cx="1463040" cy="1463040"/>
            <a:chOff x="6924196" y="1127033"/>
            <a:chExt cx="1463040" cy="1463040"/>
          </a:xfrm>
        </p:grpSpPr>
        <p:sp>
          <p:nvSpPr>
            <p:cNvPr id="16" name="Freeform 16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924196" y="1127033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7364596" y="1565888"/>
              <a:ext cx="575749" cy="390208"/>
            </a:xfrm>
            <a:custGeom>
              <a:rect l="l" t="t" r="r" b="b"/>
              <a:pathLst>
                <a:path w="56" h="35">
                  <a:moveTo>
                    <a:pt x="52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2" y="0"/>
                    <a:pt x="0" y="2"/>
                    <a:pt x="0" y="4"/>
                  </a:cubicBezTo>
                  <a:cubicBezTo>
                    <a:pt x="0" y="31"/>
                    <a:pt x="0" y="31"/>
                    <a:pt x="0" y="31"/>
                  </a:cubicBezTo>
                  <a:cubicBezTo>
                    <a:pt x="0" y="33"/>
                    <a:pt x="2" y="35"/>
                    <a:pt x="4" y="35"/>
                  </a:cubicBezTo>
                  <a:cubicBezTo>
                    <a:pt x="52" y="35"/>
                    <a:pt x="52" y="35"/>
                    <a:pt x="52" y="35"/>
                  </a:cubicBezTo>
                  <a:cubicBezTo>
                    <a:pt x="54" y="35"/>
                    <a:pt x="56" y="33"/>
                    <a:pt x="56" y="31"/>
                  </a:cubicBezTo>
                  <a:cubicBezTo>
                    <a:pt x="56" y="4"/>
                    <a:pt x="56" y="4"/>
                    <a:pt x="56" y="4"/>
                  </a:cubicBezTo>
                  <a:cubicBezTo>
                    <a:pt x="56" y="2"/>
                    <a:pt x="54" y="0"/>
                    <a:pt x="52" y="0"/>
                  </a:cubicBezTo>
                  <a:close/>
                  <a:moveTo>
                    <a:pt x="49" y="27"/>
                  </a:moveTo>
                  <a:cubicBezTo>
                    <a:pt x="49" y="29"/>
                    <a:pt x="48" y="30"/>
                    <a:pt x="46" y="30"/>
                  </a:cubicBezTo>
                  <a:cubicBezTo>
                    <a:pt x="9" y="30"/>
                    <a:pt x="9" y="30"/>
                    <a:pt x="9" y="30"/>
                  </a:cubicBezTo>
                  <a:cubicBezTo>
                    <a:pt x="7" y="30"/>
                    <a:pt x="6" y="29"/>
                    <a:pt x="6" y="27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6" y="6"/>
                    <a:pt x="7" y="5"/>
                    <a:pt x="9" y="5"/>
                  </a:cubicBezTo>
                  <a:cubicBezTo>
                    <a:pt x="46" y="5"/>
                    <a:pt x="46" y="5"/>
                    <a:pt x="46" y="5"/>
                  </a:cubicBezTo>
                  <a:cubicBezTo>
                    <a:pt x="48" y="5"/>
                    <a:pt x="49" y="6"/>
                    <a:pt x="49" y="8"/>
                  </a:cubicBezTo>
                  <a:lnTo>
                    <a:pt x="49" y="27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7273763" y="1974818"/>
              <a:ext cx="748924" cy="211520"/>
            </a:xfrm>
            <a:custGeom>
              <a:rect l="l" t="t" r="r" b="b"/>
              <a:pathLst>
                <a:path w="73" h="19">
                  <a:moveTo>
                    <a:pt x="67" y="3"/>
                  </a:moveTo>
                  <a:cubicBezTo>
                    <a:pt x="66" y="1"/>
                    <a:pt x="65" y="0"/>
                    <a:pt x="63" y="0"/>
                  </a:cubicBezTo>
                  <a:cubicBezTo>
                    <a:pt x="10" y="0"/>
                    <a:pt x="10" y="0"/>
                    <a:pt x="10" y="0"/>
                  </a:cubicBezTo>
                  <a:cubicBezTo>
                    <a:pt x="8" y="0"/>
                    <a:pt x="7" y="2"/>
                    <a:pt x="7" y="3"/>
                  </a:cubicBezTo>
                  <a:cubicBezTo>
                    <a:pt x="1" y="13"/>
                    <a:pt x="1" y="13"/>
                    <a:pt x="1" y="13"/>
                  </a:cubicBezTo>
                  <a:cubicBezTo>
                    <a:pt x="73" y="13"/>
                    <a:pt x="73" y="13"/>
                    <a:pt x="73" y="13"/>
                  </a:cubicBezTo>
                  <a:lnTo>
                    <a:pt x="67" y="3"/>
                  </a:lnTo>
                  <a:close/>
                  <a:moveTo>
                    <a:pt x="25" y="12"/>
                  </a:moveTo>
                  <a:cubicBezTo>
                    <a:pt x="27" y="9"/>
                    <a:pt x="27" y="9"/>
                    <a:pt x="2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8" y="12"/>
                    <a:pt x="48" y="12"/>
                    <a:pt x="48" y="12"/>
                  </a:cubicBezTo>
                  <a:lnTo>
                    <a:pt x="25" y="12"/>
                  </a:lnTo>
                  <a:close/>
                  <a:moveTo>
                    <a:pt x="62" y="7"/>
                  </a:moveTo>
                  <a:cubicBezTo>
                    <a:pt x="12" y="7"/>
                    <a:pt x="12" y="7"/>
                    <a:pt x="12" y="7"/>
                  </a:cubicBezTo>
                  <a:cubicBezTo>
                    <a:pt x="9" y="7"/>
                    <a:pt x="9" y="6"/>
                    <a:pt x="9" y="6"/>
                  </a:cubicBezTo>
                  <a:cubicBezTo>
                    <a:pt x="10" y="3"/>
                    <a:pt x="10" y="3"/>
                    <a:pt x="10" y="3"/>
                  </a:cubicBezTo>
                  <a:cubicBezTo>
                    <a:pt x="11" y="3"/>
                    <a:pt x="11" y="2"/>
                    <a:pt x="13" y="2"/>
                  </a:cubicBezTo>
                  <a:cubicBezTo>
                    <a:pt x="61" y="2"/>
                    <a:pt x="61" y="2"/>
                    <a:pt x="61" y="2"/>
                  </a:cubicBezTo>
                  <a:cubicBezTo>
                    <a:pt x="62" y="2"/>
                    <a:pt x="63" y="3"/>
                    <a:pt x="63" y="3"/>
                  </a:cubicBezTo>
                  <a:cubicBezTo>
                    <a:pt x="65" y="6"/>
                    <a:pt x="65" y="6"/>
                    <a:pt x="65" y="6"/>
                  </a:cubicBezTo>
                  <a:cubicBezTo>
                    <a:pt x="65" y="6"/>
                    <a:pt x="65" y="7"/>
                    <a:pt x="62" y="7"/>
                  </a:cubicBezTo>
                  <a:close/>
                  <a:moveTo>
                    <a:pt x="0" y="15"/>
                  </a:moveTo>
                  <a:cubicBezTo>
                    <a:pt x="0" y="16"/>
                    <a:pt x="2" y="17"/>
                    <a:pt x="3" y="19"/>
                  </a:cubicBezTo>
                  <a:cubicBezTo>
                    <a:pt x="70" y="19"/>
                    <a:pt x="70" y="19"/>
                    <a:pt x="70" y="19"/>
                  </a:cubicBezTo>
                  <a:cubicBezTo>
                    <a:pt x="72" y="17"/>
                    <a:pt x="73" y="16"/>
                    <a:pt x="73" y="15"/>
                  </a:cubicBezTo>
                  <a:lnTo>
                    <a:pt x="0" y="1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6924196" y="4151964"/>
            <a:ext cx="1463040" cy="1463040"/>
            <a:chOff x="6924196" y="4151964"/>
            <a:chExt cx="1463040" cy="1463040"/>
          </a:xfrm>
        </p:grpSpPr>
        <p:sp>
          <p:nvSpPr>
            <p:cNvPr id="22" name="AutoShape 22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924196" y="4151964"/>
              <a:ext cx="1463040" cy="146304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285470" y="4642335"/>
              <a:ext cx="725508" cy="572110"/>
            </a:xfrm>
            <a:prstGeom prst="wedgeEllipseCallou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5" name="Connector 5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904945" y="1398355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218874" y="2592503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503089" y="1424901"/>
            <a:ext cx="2590123" cy="150638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817018" y="2619049"/>
            <a:ext cx="2871893" cy="3142827"/>
          </a:xfrm>
          <a:prstGeom prst="roundRect">
            <a:avLst/>
          </a:prstGeom>
          <a:solidFill>
            <a:schemeClr val="accent1">
              <a:lumMod val="20000"/>
              <a:lumOff val="80000"/>
              <a:alpha val="90000"/>
            </a:schemeClr>
          </a:solidFill>
          <a:ln w="19050">
            <a:solidFill>
              <a:schemeClr val="accent1">
                <a:alpha val="9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201329" y="1424901"/>
            <a:ext cx="2590123" cy="150638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8515258" y="2619049"/>
            <a:ext cx="2871893" cy="3142827"/>
          </a:xfrm>
          <a:prstGeom prst="roundRect">
            <a:avLst/>
          </a:prstGeom>
          <a:solidFill>
            <a:schemeClr val="accent2">
              <a:lumMod val="20000"/>
              <a:lumOff val="80000"/>
              <a:alpha val="90000"/>
            </a:schemeClr>
          </a:solidFill>
          <a:ln w="19050">
            <a:solidFill>
              <a:schemeClr val="accent2">
                <a:alpha val="9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6F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1414251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临床护理技能是护理规培的核心内容，包括病情观察、患者沟通、护理记录、药物管理等临床护理实践技能。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999835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培训过程中，学员需要在模拟病例和实际临床环境中进行实践操作，提高临床思维和应对能力。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731942" y="2980276"/>
            <a:ext cx="2506259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071D4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临床护理技能的培训有助于提高护理人员的临床实践能力，为患者提供更加专业、全面的护理服务。</a:t>
            </a:r>
          </a:p>
        </p:txBody>
      </p:sp>
      <p:sp>
        <p:nvSpPr>
          <p:cNvPr id="15" name="Freeform 15"/>
          <p:cNvSpPr/>
          <p:nvPr/>
        </p:nvSpPr>
        <p:spPr>
          <a:xfrm>
            <a:off x="3734987" y="1845395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434234" y="1784900"/>
            <a:ext cx="509355" cy="509355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1622109" y="1191768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5220252" y="1252051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8918492" y="1215599"/>
            <a:ext cx="1155795" cy="18440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临床护理技能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护理管理与教育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护理管理与教育是护理规培的重要内容之一，包括护理管理、护理教育、护理科研等方面的知识和技能。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培训过程中，学员需要了解护理管理的理论和实践，掌握护理教育的方法和技巧，培养科研意识和能力。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护理管理与教育的培训有助于提高护理人员的综合素质和管理水平，推动护理学科的发展。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9458" r="9458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57080" y="1431615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20871" y="1321887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1612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27285" y="3051549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75049" y="4866556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51032" y="4756828"/>
            <a:ext cx="1111026" cy="161544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431615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科研能力培养是护理规培的重要内容之一，包括科研设计、数据收集与分析、论文撰写等方面的知识和技能。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3135142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培训过程中，学员需要掌握科研的基本方法和技巧，了解国内外护理学科的研究动态和发展趋势。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4866556"/>
            <a:ext cx="4235703" cy="13411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科研能力培养有助于提高护理人员的学术水平和创新能力，推动护理学科的学术交流和发展。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科研能力培养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39506" y="5227774"/>
            <a:ext cx="7312987" cy="729897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30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护理规培实践与反思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954829" y="2485096"/>
            <a:ext cx="2082658" cy="1318935"/>
          </a:xfrm>
          <a:prstGeom prst="rect">
            <a:avLst/>
          </a:prstGeom>
          <a:noFill/>
        </p:spPr>
        <p:txBody>
          <a:bodyPr vert="horz" wrap="square" lIns="85725" tIns="38100" rIns="85725" bIns="3810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https://d.book118.com/458075140017006043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2024-09-22T14:02:41.169</cp:lastPrinted>
  <dcterms:created xsi:type="dcterms:W3CDTF">2024-09-22T06:02:41Z</dcterms:created>
  <dcterms:modified xsi:type="dcterms:W3CDTF">2024-09-22T06:02:43Z</dcterms:modified>
</cp:coreProperties>
</file>