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05CEC0-A8E1-48E6-B63B-B85E8468C7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54EC7D-4A84-4D90-83F9-980AE2774A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97B1F4D-2360-456E-A2E4-6ED2EE8C53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F6EE79E-1CE8-4E8D-90DA-B381625693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7B03889-DD66-466D-9ACB-FFC3268254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F273699-AAC5-4013-83F1-0BF46644C8E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CA3EEEB-B6E2-46E0-880F-A8FAC577F2E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70701A-D376-4C95-83FA-6F2B5D1310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8A6486-B3CB-4367-A268-1C7BD9CEA6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C9AABA-9948-4FCA-8159-CB737FD0F1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04C007-B287-4891-836E-95376B000E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9.png" /><Relationship Id="rId6"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png" /><Relationship Id="rId3" Type="http://schemas.openxmlformats.org/officeDocument/2006/relationships/image" Target="../media/image13.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8100047077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化学试剂的存放及实验安全ppt教案</a:t>
            </a:r>
            <a:endParaRPr lang="en-US" sz="1100"/>
          </a:p>
        </p:txBody>
      </p:sp>
      <p:sp>
        <p:nvSpPr>
          <p:cNvPr id="5" name="AutoShape 5"/>
          <p:cNvSpPr/>
          <p:nvPr/>
        </p:nvSpPr>
        <p:spPr>
          <a:xfrm>
            <a:off x="5838648" y="4167778"/>
            <a:ext cx="2333375" cy="34144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a:t>
            </a:r>
            <a:endParaRPr lang="en-US" sz="1100"/>
          </a:p>
        </p:txBody>
      </p:sp>
      <p:sp>
        <p:nvSpPr>
          <p:cNvPr id="6" name="AutoShape 6"/>
          <p:cNvSpPr/>
          <p:nvPr/>
        </p:nvSpPr>
        <p:spPr>
          <a:xfrm>
            <a:off x="8587678" y="4167778"/>
            <a:ext cx="2820047" cy="34144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2024-01-01</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化学试剂基本知识与分类</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化学试剂存放规范与操作指南</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实验室安全制度与应急措施</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危险源辨识与风险评估方法</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实验操作规范与注意事项</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事故案例分析与教训总结</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化学试剂基本知识与分类</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492" b="21492"/>
          <a:stretch>
            <a:fillRect/>
          </a:stretch>
        </p:blipFill>
        <p:spPr>
          <a:xfrm>
            <a:off x="1040081" y="1665908"/>
            <a:ext cx="5058967" cy="2163308"/>
          </a:xfrm>
          <a:prstGeom prst="rect">
            <a:avLst/>
          </a:prstGeom>
        </p:spPr>
      </p:pic>
      <p:pic>
        <p:nvPicPr>
          <p:cNvPr id="3" name="Picture 3"/>
          <p:cNvPicPr>
            <a:picLocks noChangeAspect="1"/>
          </p:cNvPicPr>
          <p:nvPr/>
        </p:nvPicPr>
        <p:blipFill>
          <a:blip r:embed="rId3"/>
          <a:srcRect t="17564" b="17564"/>
          <a:stretch>
            <a:fillRect/>
          </a:stretch>
        </p:blipFill>
        <p:spPr>
          <a:xfrm>
            <a:off x="6099049" y="3829217"/>
            <a:ext cx="5058967" cy="2163308"/>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化学试剂作用</a:t>
            </a:r>
            <a:endParaRPr lang="en-US" sz="1100"/>
          </a:p>
        </p:txBody>
      </p:sp>
      <p:sp>
        <p:nvSpPr>
          <p:cNvPr id="9" name="AutoShape 9"/>
          <p:cNvSpPr/>
          <p:nvPr/>
        </p:nvSpPr>
        <p:spPr>
          <a:xfrm>
            <a:off x="1199338" y="430954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在化学反应过程中，化学试剂可以作为反应物、催化剂、指示剂等，对实验过程和结果产生重要影响。</a:t>
            </a:r>
            <a:endParaRPr lang="en-US" sz="1100"/>
          </a:p>
        </p:txBody>
      </p:sp>
      <p:sp>
        <p:nvSpPr>
          <p:cNvPr id="10" name="AutoShape 10"/>
          <p:cNvSpPr/>
          <p:nvPr/>
        </p:nvSpPr>
        <p:spPr>
          <a:xfrm>
            <a:off x="6258305" y="1738966"/>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化学试剂定义</a:t>
            </a:r>
            <a:endParaRPr lang="en-US" sz="1100"/>
          </a:p>
        </p:txBody>
      </p:sp>
      <p:sp>
        <p:nvSpPr>
          <p:cNvPr id="11" name="AutoShape 11"/>
          <p:cNvSpPr/>
          <p:nvPr/>
        </p:nvSpPr>
        <p:spPr>
          <a:xfrm>
            <a:off x="6258305" y="2146237"/>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化学试剂是进行化学研究、成分分析的相对标准物质，是科技进步的重要条件，广泛用于物质的合成、分离、定性和定量分析。</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化学试剂定义及作用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72922" y="2599767"/>
            <a:ext cx="2150213" cy="2889707"/>
            <a:chOff x="972922" y="2599767"/>
            <a:chExt cx="2150213" cy="2889707"/>
          </a:xfrm>
        </p:grpSpPr>
        <p:sp>
          <p:nvSpPr>
            <p:cNvPr id="3" name="AutoShape 3"/>
            <p:cNvSpPr/>
            <p:nvPr/>
          </p:nvSpPr>
          <p:spPr>
            <a:xfrm>
              <a:off x="97292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 name="AutoShape 4"/>
          <p:cNvSpPr/>
          <p:nvPr/>
        </p:nvSpPr>
        <p:spPr>
          <a:xfrm>
            <a:off x="1588976"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1834231" y="2348202"/>
            <a:ext cx="427404" cy="503036"/>
          </a:xfrm>
          <a:prstGeom prst="rect">
            <a:avLst/>
          </a:prstGeom>
        </p:spPr>
      </p:pic>
      <p:grpSp>
        <p:nvGrpSpPr>
          <p:cNvPr id="6" name="Group 6"/>
          <p:cNvGrpSpPr/>
          <p:nvPr/>
        </p:nvGrpSpPr>
        <p:grpSpPr>
          <a:xfrm>
            <a:off x="3705053" y="2599767"/>
            <a:ext cx="2150213" cy="2889707"/>
            <a:chOff x="3705053" y="2599767"/>
            <a:chExt cx="2150213" cy="2889707"/>
          </a:xfrm>
        </p:grpSpPr>
        <p:sp>
          <p:nvSpPr>
            <p:cNvPr id="7" name="AutoShape 7"/>
            <p:cNvSpPr/>
            <p:nvPr/>
          </p:nvSpPr>
          <p:spPr>
            <a:xfrm>
              <a:off x="3705053"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4321203"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3"/>
          <a:stretch>
            <a:fillRect/>
          </a:stretch>
        </p:blipFill>
        <p:spPr>
          <a:xfrm>
            <a:off x="4554410" y="2409492"/>
            <a:ext cx="451403" cy="451403"/>
          </a:xfrm>
          <a:prstGeom prst="rect">
            <a:avLst/>
          </a:prstGeom>
        </p:spPr>
      </p:pic>
      <p:grpSp>
        <p:nvGrpSpPr>
          <p:cNvPr id="10" name="Group 10"/>
          <p:cNvGrpSpPr/>
          <p:nvPr/>
        </p:nvGrpSpPr>
        <p:grpSpPr>
          <a:xfrm>
            <a:off x="6437185" y="2599767"/>
            <a:ext cx="2150213" cy="2889707"/>
            <a:chOff x="6437185" y="2599767"/>
            <a:chExt cx="2150213" cy="2889707"/>
          </a:xfrm>
        </p:grpSpPr>
        <p:sp>
          <p:nvSpPr>
            <p:cNvPr id="11" name="AutoShape 11"/>
            <p:cNvSpPr/>
            <p:nvPr/>
          </p:nvSpPr>
          <p:spPr>
            <a:xfrm>
              <a:off x="6437185"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AutoShape 12"/>
          <p:cNvSpPr/>
          <p:nvPr/>
        </p:nvSpPr>
        <p:spPr>
          <a:xfrm>
            <a:off x="7053335"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3" name="Picture 13"/>
          <p:cNvPicPr>
            <a:picLocks noChangeAspect="1"/>
          </p:cNvPicPr>
          <p:nvPr/>
        </p:nvPicPr>
        <p:blipFill>
          <a:blip r:embed="rId4"/>
          <a:stretch>
            <a:fillRect/>
          </a:stretch>
        </p:blipFill>
        <p:spPr>
          <a:xfrm>
            <a:off x="7263307" y="2346672"/>
            <a:ext cx="498064" cy="506191"/>
          </a:xfrm>
          <a:prstGeom prst="rect">
            <a:avLst/>
          </a:prstGeom>
        </p:spPr>
      </p:pic>
      <p:grpSp>
        <p:nvGrpSpPr>
          <p:cNvPr id="14" name="Group 14"/>
          <p:cNvGrpSpPr/>
          <p:nvPr/>
        </p:nvGrpSpPr>
        <p:grpSpPr>
          <a:xfrm>
            <a:off x="9169412" y="2599767"/>
            <a:ext cx="2150213" cy="2889707"/>
            <a:chOff x="9169412" y="2599767"/>
            <a:chExt cx="2150213" cy="2889707"/>
          </a:xfrm>
        </p:grpSpPr>
        <p:sp>
          <p:nvSpPr>
            <p:cNvPr id="15" name="AutoShape 15"/>
            <p:cNvSpPr/>
            <p:nvPr/>
          </p:nvSpPr>
          <p:spPr>
            <a:xfrm>
              <a:off x="916941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9785562"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5"/>
          <a:stretch>
            <a:fillRect/>
          </a:stretch>
        </p:blipFill>
        <p:spPr>
          <a:xfrm>
            <a:off x="10010068" y="2412169"/>
            <a:ext cx="468901" cy="375102"/>
          </a:xfrm>
          <a:prstGeom prst="rect">
            <a:avLst/>
          </a:prstGeom>
        </p:spPr>
      </p:pic>
      <p:sp>
        <p:nvSpPr>
          <p:cNvPr id="18" name="AutoShape 18"/>
          <p:cNvSpPr/>
          <p:nvPr/>
        </p:nvSpPr>
        <p:spPr>
          <a:xfrm>
            <a:off x="924705" y="3279213"/>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无机试剂</a:t>
            </a:r>
            <a:endParaRPr lang="en-US" sz="1100"/>
          </a:p>
        </p:txBody>
      </p:sp>
      <p:sp>
        <p:nvSpPr>
          <p:cNvPr id="19" name="AutoShape 19"/>
          <p:cNvSpPr/>
          <p:nvPr/>
        </p:nvSpPr>
        <p:spPr>
          <a:xfrm>
            <a:off x="1030805" y="3664675"/>
            <a:ext cx="1980224" cy="162440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包括酸、碱、盐等，具有稳定性好、纯度高、价格相对较低等特点。</a:t>
            </a:r>
            <a:endParaRPr lang="en-US" sz="1100"/>
          </a:p>
        </p:txBody>
      </p:sp>
      <p:sp>
        <p:nvSpPr>
          <p:cNvPr id="20" name="AutoShape 20"/>
          <p:cNvSpPr/>
          <p:nvPr/>
        </p:nvSpPr>
        <p:spPr>
          <a:xfrm>
            <a:off x="3705053" y="3279213"/>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有机试剂</a:t>
            </a:r>
            <a:endParaRPr lang="en-US" sz="1100"/>
          </a:p>
        </p:txBody>
      </p:sp>
      <p:sp>
        <p:nvSpPr>
          <p:cNvPr id="21" name="AutoShape 21"/>
          <p:cNvSpPr/>
          <p:nvPr/>
        </p:nvSpPr>
        <p:spPr>
          <a:xfrm>
            <a:off x="3811153" y="3664675"/>
            <a:ext cx="1980224" cy="162440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包括烃、醇、醛、酮等，具有种类繁多、性质各异、易燃易爆等特点。</a:t>
            </a:r>
            <a:endParaRPr lang="en-US" sz="1100"/>
          </a:p>
        </p:txBody>
      </p:sp>
      <p:sp>
        <p:nvSpPr>
          <p:cNvPr id="22" name="AutoShape 22"/>
          <p:cNvSpPr/>
          <p:nvPr/>
        </p:nvSpPr>
        <p:spPr>
          <a:xfrm>
            <a:off x="6394975" y="3279213"/>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生化试剂</a:t>
            </a:r>
            <a:endParaRPr lang="en-US" sz="1100"/>
          </a:p>
        </p:txBody>
      </p:sp>
      <p:sp>
        <p:nvSpPr>
          <p:cNvPr id="23" name="AutoShape 23"/>
          <p:cNvSpPr/>
          <p:nvPr/>
        </p:nvSpPr>
        <p:spPr>
          <a:xfrm>
            <a:off x="6501074" y="3664675"/>
            <a:ext cx="1980224" cy="162440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包括氨基酸、蛋白质、酶等，具有生物活性、易失活等特点。</a:t>
            </a:r>
            <a:endParaRPr lang="en-US" sz="1100"/>
          </a:p>
        </p:txBody>
      </p:sp>
      <p:sp>
        <p:nvSpPr>
          <p:cNvPr id="24" name="AutoShape 24"/>
          <p:cNvSpPr/>
          <p:nvPr/>
        </p:nvSpPr>
        <p:spPr>
          <a:xfrm>
            <a:off x="9157221" y="3291405"/>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特种试剂</a:t>
            </a:r>
            <a:endParaRPr lang="en-US" sz="1100"/>
          </a:p>
        </p:txBody>
      </p:sp>
      <p:sp>
        <p:nvSpPr>
          <p:cNvPr id="25" name="AutoShape 25"/>
          <p:cNvSpPr/>
          <p:nvPr/>
        </p:nvSpPr>
        <p:spPr>
          <a:xfrm>
            <a:off x="9263320" y="3676867"/>
            <a:ext cx="1980224" cy="162440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包括贵金属试剂、稀有气体等，具有价格昂贵、用途特殊等特点。</a:t>
            </a:r>
            <a:endParaRPr lang="en-US" sz="1100"/>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常见化学试剂类型与特点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化学试剂通常根据其危险程度进行标识，如易燃、易爆、有毒、腐蚀性等。这些标识有助于实验人员快速了解试剂的危险性并采取相应的防护措施。</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SDS是一份详细描述化学试剂物理和化学性质、危险性、安全防护措施等信息的文件。实验人员在使用化学试剂前应认真阅读SDS，了解相关安全信息。</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危险性标识</a:t>
            </a:r>
            <a:endParaRPr lang="en-US" sz="1100"/>
          </a:p>
        </p:txBody>
      </p:sp>
      <p:sp>
        <p:nvSpPr>
          <p:cNvPr id="7" name="AutoShape 7"/>
          <p:cNvSpPr/>
          <p:nvPr/>
        </p:nvSpPr>
        <p:spPr>
          <a:xfrm>
            <a:off x="2127391" y="371801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安全数据表（SDS）</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危险性标识及安全数据表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化学试剂存放规范与操作指南</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460" b="21460"/>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17888" b="17888"/>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温湿度控制</a:t>
            </a:r>
            <a:endParaRPr lang="en-US" sz="1100"/>
          </a:p>
        </p:txBody>
      </p:sp>
      <p:sp>
        <p:nvSpPr>
          <p:cNvPr id="7" name="AutoShape 7"/>
          <p:cNvSpPr/>
          <p:nvPr/>
        </p:nvSpPr>
        <p:spPr>
          <a:xfrm>
            <a:off x="1306341" y="1734252"/>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化学试剂应存放在温度稳定、湿度适中的环境中，避免极端温湿度对试剂的影响。</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通风与光照</a:t>
            </a:r>
            <a:endParaRPr lang="en-US" sz="1100"/>
          </a:p>
        </p:txBody>
      </p:sp>
      <p:sp>
        <p:nvSpPr>
          <p:cNvPr id="11" name="AutoShape 11"/>
          <p:cNvSpPr/>
          <p:nvPr/>
        </p:nvSpPr>
        <p:spPr>
          <a:xfrm>
            <a:off x="1306341" y="348681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保持存放环境通风良好，避免阳光直射，以防止试剂分解或变质。</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防火与防爆</a:t>
            </a:r>
            <a:endParaRPr lang="en-US" sz="1100"/>
          </a:p>
        </p:txBody>
      </p:sp>
      <p:sp>
        <p:nvSpPr>
          <p:cNvPr id="15" name="AutoShape 15"/>
          <p:cNvSpPr/>
          <p:nvPr/>
        </p:nvSpPr>
        <p:spPr>
          <a:xfrm>
            <a:off x="1306341" y="5222301"/>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存放易燃、易爆试剂时，应远离火源、热源，并采取必要的防火、防爆措施。</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存放环境要求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4467" b="4467"/>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容器材质</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根据试剂的性质选择合适的容器材质，如玻璃、塑料等，确保容器密封性良好。</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标签信息</a:t>
            </a:r>
            <a:endParaRPr lang="en-US" sz="1100"/>
          </a:p>
        </p:txBody>
      </p:sp>
      <p:sp>
        <p:nvSpPr>
          <p:cNvPr id="23" name="AutoShape 23"/>
          <p:cNvSpPr/>
          <p:nvPr/>
        </p:nvSpPr>
        <p:spPr>
          <a:xfrm>
            <a:off x="1804696" y="347977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在容器上贴上标签，标明试剂名称、浓度、危险性等信息，以便识别和管理。</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存放顺序</a:t>
            </a:r>
            <a:endParaRPr lang="en-US" sz="1100"/>
          </a:p>
        </p:txBody>
      </p:sp>
      <p:sp>
        <p:nvSpPr>
          <p:cNvPr id="27" name="AutoShape 27"/>
          <p:cNvSpPr/>
          <p:nvPr/>
        </p:nvSpPr>
        <p:spPr>
          <a:xfrm>
            <a:off x="1804696" y="5247188"/>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按照试剂的性质和危险性分类存放，方便查找和使用。</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容器选择与标签管理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取用试剂前应检查标签信息，确认无误后方可取用。取用后应及时封闭容器，避免试剂挥发或污染。</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取用规范</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运输试剂时应采取防震、防倾倒措施，确保试剂在运输过程中不泄漏、不损坏。</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运输安全</a:t>
            </a:r>
          </a:p>
        </p:txBody>
      </p:sp>
      <p:pic>
        <p:nvPicPr>
          <p:cNvPr id="10" name="Picture 10"/>
          <p:cNvPicPr>
            <a:picLocks noChangeAspect="1"/>
          </p:cNvPicPr>
          <p:nvPr/>
        </p:nvPicPr>
        <p:blipFill>
          <a:blip r:embed="rId3"/>
          <a:srcRect l="16708" r="1670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24" r="1252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废弃的化学试剂应按照相关规定进行分类处理，避免对环境造成污染。对于有毒有害的废弃物，应采取专门的处置措施。</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废弃物处理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取用、运输和废弃物处理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实验室安全制度与应急措施</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79" b="257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96" b="269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98" b="269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实验室基本安全制度</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实验室准入制度</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进入实验室前需接受安全培训，了解实验室安全规定和操作规程，确保具备必要的安全意识和操作技能。</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化学品管理制度</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建立化学品台账，对化学品的采购、存放、使用、废弃等环节进行严格管理，确保化学品的安全使用。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实验操作规范</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制定详细的实验操作规范，明确实验步骤、注意事项和可能的风险，确保实验过程的可控性和安全性。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716" b="27716"/>
          <a:stretch>
            <a:fillRect/>
          </a:stretch>
        </p:blipFill>
        <p:spPr>
          <a:xfrm>
            <a:off x="3909691" y="1250241"/>
            <a:ext cx="7848600" cy="5248276"/>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根据实验需要配备适当的个人防护用品，如实验服、护目镜、手套、口罩等，降低实验过程中对个人造成的伤害风险。</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对实验室内的各种装备进行定期检查和维护，确保其处于良好状态；使用前需了解装备的使用方法和注意事项，避免因操作不当引发安全事故。</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个人防护措施及装备使用</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装备使用规范</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个人防护用品</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应急处理方案</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针对可能出现的实验事故，制定相应的应急处理方案，包括事故报告、现场处置、医疗救治等方面，确保在事故发生时能够迅速、有效地进行应对。</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应急演练</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定期组织实验室人员进行应急演练，提高应对突发事故的能力；演练过程中要注重实效，确保参演人员能够熟练掌握应急处理技能。</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应急处理方案及演练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https://d.book118.com/458100047077006023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2024-08-30T06:42:02.078</cp:lastPrinted>
  <dcterms:created xsi:type="dcterms:W3CDTF">2024-08-29T22:42:02Z</dcterms:created>
  <dcterms:modified xsi:type="dcterms:W3CDTF">2024-08-29T22:42:04Z</dcterms:modified>
</cp:coreProperties>
</file>