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525000" cy="53467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C0B22-0FBD-42C0-9C82-91CC77A56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4E8B3-D604-4245-B589-BD4FA0511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A5E3B-9448-4435-B7FE-6995A4FED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60107-478E-4CDC-A17F-D87D9CFBA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6282F8-E310-4E77-B297-73D170952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A74446-9A98-4B87-91F6-1187618CE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C63B7C-8AA8-4E8A-8A9A-6C2C348F7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8867D-357C-491C-ABEC-E86AF8992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CF883-B204-4C2B-B17C-7C19D14F2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D71F5-CB8D-4149-982F-CE37F429C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95920-C21C-4590-B363-5F5F24812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0110014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7294208" y="3656743"/>
            <a:ext cx="2230792" cy="1701070"/>
          </a:xfrm>
          <a:prstGeom prst="rtTriangle">
            <a:avLst/>
          </a:prstGeom>
          <a:solidFill>
            <a:schemeClr val="accent2">
              <a:alpha val="2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181855" y="3335242"/>
            <a:ext cx="4506515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177682" y="3815971"/>
            <a:ext cx="2510687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7" name="AutoShape 7"/>
          <p:cNvSpPr/>
          <p:nvPr/>
        </p:nvSpPr>
        <p:spPr>
          <a:xfrm>
            <a:off x="-6290" y="1359846"/>
            <a:ext cx="4156409" cy="3997967"/>
          </a:xfrm>
          <a:prstGeom prst="rtTriangle">
            <a:avLst/>
          </a:prstGeom>
          <a:solidFill>
            <a:schemeClr val="accent1">
              <a:alpha val="2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V="1">
            <a:off x="-6290" y="0"/>
            <a:ext cx="6327667" cy="4841975"/>
          </a:xfrm>
          <a:prstGeom prst="rtTriangle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1669" y="945356"/>
            <a:ext cx="7886700" cy="9620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云南省经济结构研究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261" y="0"/>
            <a:ext cx="3078497" cy="5357813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945863" y="-2054816"/>
            <a:ext cx="4305017" cy="4305017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1070470" y="-1193497"/>
            <a:ext cx="2554230" cy="2554230"/>
          </a:xfrm>
          <a:prstGeom prst="ellipse">
            <a:avLst/>
          </a:prstGeom>
          <a:solidFill>
            <a:schemeClr val="accent3">
              <a:alpha val="67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754141" y="890588"/>
            <a:ext cx="5127370" cy="286940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云南省经济发展现状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云南省经济结构存在的问题及原因分析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优化云南省经济结构的对策建议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811833" y="4652963"/>
            <a:ext cx="3444166" cy="9906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12036" y="2782468"/>
            <a:ext cx="2833586" cy="2095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0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lt1">
              <a:alpha val="100000"/>
            </a:schemeClr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944678" y="950451"/>
            <a:ext cx="0" cy="4410536"/>
          </a:xfrm>
          <a:prstGeom prst="line">
            <a:avLst/>
          </a:prstGeom>
          <a:ln w="19050">
            <a:solidFill>
              <a:schemeClr val="accent2"/>
            </a:solidFill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82184" y="1145670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2096" y="1235581"/>
            <a:ext cx="343207" cy="3432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681278" y="1127358"/>
            <a:ext cx="7179480" cy="9525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499845" y="1256259"/>
            <a:ext cx="216262" cy="24575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681278" y="2501124"/>
            <a:ext cx="7179480" cy="9525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499845" y="2630025"/>
            <a:ext cx="216262" cy="24575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81278" y="3874890"/>
            <a:ext cx="7179480" cy="9525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>
            <a:off x="1499845" y="4003791"/>
            <a:ext cx="216262" cy="24575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869264" y="1279758"/>
            <a:ext cx="6803508" cy="4191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云南省在中国经济发展中的地位和作用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52245" y="92437"/>
            <a:ext cx="7815272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研究背景和意义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2184" y="2501124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72096" y="2591035"/>
            <a:ext cx="343207" cy="3432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2184" y="3874890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2096" y="3964801"/>
            <a:ext cx="343207" cy="3432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814285" y="4027290"/>
            <a:ext cx="6913467" cy="4191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研究云南省经济结构的必要性和紧迫性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821892" y="2653524"/>
            <a:ext cx="6898253" cy="4191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云南省经济结构现状及存在的问题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研究内容和方法</a:t>
            </a:r>
          </a:p>
        </p:txBody>
      </p:sp>
      <p:sp>
        <p:nvSpPr>
          <p:cNvPr id="25" name="AutoShape 25"/>
          <p:cNvSpPr/>
          <p:nvPr/>
        </p:nvSpPr>
        <p:spPr>
          <a:xfrm>
            <a:off x="7871079" y="-1095442"/>
            <a:ext cx="1953818" cy="1953818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77012" y="976909"/>
            <a:ext cx="8170977" cy="19050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15683" y="1699833"/>
            <a:ext cx="7486645" cy="476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分析云南省经济结构的现状和特点，探讨其存在的问题和发展趋势，提出优化经济结构的对策建议。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15683" y="1078568"/>
            <a:ext cx="7357045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77012" y="3087895"/>
            <a:ext cx="8170977" cy="19050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06158" y="3804858"/>
            <a:ext cx="7486645" cy="476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采用定性和定量相结合的方法，包括文献综述、案例分析、数据分析等。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06158" y="3202643"/>
            <a:ext cx="7562946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cxnSp>
        <p:nvCxnSpPr>
          <p:cNvPr id="32" name="Connector 32"/>
          <p:cNvCxnSpPr/>
          <p:nvPr/>
        </p:nvCxnSpPr>
        <p:spPr>
          <a:xfrm>
            <a:off x="1151296" y="3773010"/>
            <a:ext cx="7203357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headEnd type="oval"/>
          </a:ln>
        </p:spPr>
      </p:cxnSp>
      <p:sp>
        <p:nvSpPr>
          <p:cNvPr id="33" name="AutoShape 33"/>
          <p:cNvSpPr/>
          <p:nvPr/>
        </p:nvSpPr>
        <p:spPr>
          <a:xfrm>
            <a:off x="-618470" y="4506684"/>
            <a:ext cx="973910" cy="973910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1157326" y="1699833"/>
            <a:ext cx="7203357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headEnd type="oval"/>
          </a:ln>
        </p:spPr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6900" y="1622477"/>
            <a:ext cx="1018145" cy="101814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8942" y="1622477"/>
            <a:ext cx="1053103" cy="105310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0" y="5210859"/>
            <a:ext cx="9525000" cy="146954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640017" y="1811381"/>
            <a:ext cx="2709877" cy="0"/>
          </a:xfrm>
          <a:prstGeom prst="line">
            <a:avLst/>
          </a:prstGeom>
          <a:ln w="9525">
            <a:solidFill>
              <a:schemeClr val="dk1"/>
            </a:solidFill>
            <a:head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1534447" y="1831805"/>
            <a:ext cx="2991516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为云南省经济发展提供科学依据和决策参考，促进云南省经济持续健康发展。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091237" y="1811381"/>
            <a:ext cx="2709877" cy="0"/>
          </a:xfrm>
          <a:prstGeom prst="line">
            <a:avLst/>
          </a:prstGeom>
          <a:ln w="9525">
            <a:solidFill>
              <a:schemeClr val="dk1"/>
            </a:solidFill>
            <a:head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4985668" y="1831805"/>
            <a:ext cx="2991516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通过对云南省经济结构的研究，提出优化经济结构的对策建议，推动云南省经济转型升级，实现高质量发展。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533501" y="1209839"/>
            <a:ext cx="3143274" cy="6350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985668" y="1209839"/>
            <a:ext cx="3143274" cy="6350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研究目的和目标</a:t>
            </a:r>
          </a:p>
        </p:txBody>
      </p:sp>
      <p:sp>
        <p:nvSpPr>
          <p:cNvPr id="34" name="Freeform 34"/>
          <p:cNvSpPr/>
          <p:nvPr/>
        </p:nvSpPr>
        <p:spPr>
          <a:xfrm>
            <a:off x="8407378" y="1900913"/>
            <a:ext cx="496232" cy="4962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620665" y="1876242"/>
            <a:ext cx="510616" cy="510616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lt1">
              <a:alpha val="100000"/>
            </a:schemeClr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云南省经济发展现状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总体经济概况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448969" y="1045031"/>
            <a:ext cx="2753967" cy="3675408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385516" y="1045031"/>
            <a:ext cx="2753967" cy="367540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40106" y="1045031"/>
            <a:ext cx="2753967" cy="3675408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120301" y="-720998"/>
            <a:ext cx="1029414" cy="523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9" name="AutoShape 9"/>
          <p:cNvSpPr/>
          <p:nvPr/>
        </p:nvSpPr>
        <p:spPr>
          <a:xfrm>
            <a:off x="6340106" y="1045031"/>
            <a:ext cx="1214515" cy="3952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311557" y="1045031"/>
            <a:ext cx="395268" cy="395268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395781" y="1045031"/>
            <a:ext cx="1214515" cy="3952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67232" y="1045031"/>
            <a:ext cx="395268" cy="395268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969" y="1045031"/>
            <a:ext cx="1214515" cy="3952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420419" y="1045031"/>
            <a:ext cx="395268" cy="395268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85865" y="15911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经济增长稳定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5865" y="2364664"/>
            <a:ext cx="233995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2022年云南省GDP总量为28954.20亿元，同比增长4.3%。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5865" y="985937"/>
            <a:ext cx="862258" cy="523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653139" y="985937"/>
            <a:ext cx="862258" cy="523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92521" y="15911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经济结构不断优化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592521" y="2364664"/>
            <a:ext cx="2339957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近年来，云南省不断推进经济结构调整，服务业和工业成为经济增长的重要支撑。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67285" y="15911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投资消费协调发展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67285" y="2364664"/>
            <a:ext cx="2339957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云南省在加大基础设施建设力度的同时，积极扩大消费市场，促进投资和消费的协调发展。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599308" y="987881"/>
            <a:ext cx="862258" cy="523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96777" y="4936668"/>
            <a:ext cx="548022" cy="9609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5440" y="493666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888840" y="493666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7" name="Connector 47"/>
          <p:cNvCxnSpPr/>
          <p:nvPr/>
        </p:nvCxnSpPr>
        <p:spPr>
          <a:xfrm>
            <a:off x="944799" y="4994660"/>
            <a:ext cx="858738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9094" y="4548709"/>
            <a:ext cx="552690" cy="51709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产业结构现状</a:t>
            </a:r>
          </a:p>
        </p:txBody>
      </p:sp>
      <p:sp>
        <p:nvSpPr>
          <p:cNvPr id="6" name="AutoShape 6"/>
          <p:cNvSpPr/>
          <p:nvPr/>
        </p:nvSpPr>
        <p:spPr>
          <a:xfrm>
            <a:off x="6759636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759636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29638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929638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9639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99639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93443" y="1965656"/>
            <a:ext cx="231407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服务业成为主导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5345" y="2777930"/>
            <a:ext cx="2350036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云南省服务业快速发展，占GDP比重逐年上升，成为经济增长的主导力量。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623442" y="1965656"/>
            <a:ext cx="231407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工业地位稳固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690433" y="2777930"/>
            <a:ext cx="2350036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云南省工业发展稳步提升，传统产业和高技术产业并重发展。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53440" y="1965656"/>
            <a:ext cx="231407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农业基础地位突出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32266" y="2777930"/>
            <a:ext cx="2350036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云南省农业保持稳定增长，高原特色农业和现代农业成为重要支柱。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81019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282442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117927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AutoShape 2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592499" y="-1242453"/>
            <a:ext cx="2381490" cy="2228107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97135" y="1335062"/>
            <a:ext cx="8874115" cy="256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35081" y="1085058"/>
            <a:ext cx="563750" cy="563750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716026" y="1171072"/>
            <a:ext cx="391721" cy="3917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45186" y="1085058"/>
            <a:ext cx="563750" cy="563750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26132" y="1171072"/>
            <a:ext cx="391721" cy="3917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056" y="1085058"/>
            <a:ext cx="563750" cy="563750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389001" y="1171072"/>
            <a:ext cx="391721" cy="3917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33" y="5052801"/>
            <a:ext cx="9523368" cy="1948849"/>
          </a:xfrm>
          <a:prstGeom prst="doubleWave">
            <a:avLst/>
          </a:prstGeom>
          <a:solidFill>
            <a:schemeClr val="accent1">
              <a:alpha val="7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158" y="4760709"/>
            <a:ext cx="9525000" cy="1731431"/>
          </a:xfrm>
          <a:prstGeom prst="doubleWav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809690" y="17816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经济增长动力多元化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09690" y="2555164"/>
            <a:ext cx="2339957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云南省经济增长不再过度依赖某一产业或领域，而是形成多元化增长格局。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649671" y="17816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新兴产业快速发展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649671" y="2555164"/>
            <a:ext cx="2339957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云南省积极推进新能源、数字经济等新兴产业的发展，为经济增长注入新动力。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91085" y="17816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创新驱动作用增强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491085" y="2555164"/>
            <a:ext cx="2339957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云南省在加大科技创新投入的同时，积极推动科技成果转化和应用，提高经济增长的质量和效益。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经济增长态势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lt1">
              <a:alpha val="100000"/>
            </a:schemeClr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1619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云南省经济结构存在的问题及原因分析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1180" y="1120097"/>
            <a:ext cx="526938" cy="526938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6839" y="1196329"/>
            <a:ext cx="366143" cy="36614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64307" y="4492564"/>
            <a:ext cx="283811" cy="28381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665322" y="1583851"/>
            <a:ext cx="8511" cy="318299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665322" y="4766850"/>
            <a:ext cx="2365837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790961" y="1587520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农业比重过大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90961" y="2361007"/>
            <a:ext cx="2339957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云南省农业增加值占GDP比重高于全国平均水平，但农业生产效率较低，缺乏市场竞争力。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产业结构不合理</a:t>
            </a:r>
          </a:p>
        </p:txBody>
      </p:sp>
      <p:sp>
        <p:nvSpPr>
          <p:cNvPr id="32" name="AutoShape 32"/>
          <p:cNvSpPr/>
          <p:nvPr/>
        </p:nvSpPr>
        <p:spPr>
          <a:xfrm>
            <a:off x="3195917" y="1120097"/>
            <a:ext cx="526938" cy="526938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271576" y="1196329"/>
            <a:ext cx="366143" cy="36614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439044" y="4492564"/>
            <a:ext cx="283811" cy="28381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3440059" y="1583851"/>
            <a:ext cx="8511" cy="318299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6" name="Connector 36"/>
          <p:cNvCxnSpPr/>
          <p:nvPr/>
        </p:nvCxnSpPr>
        <p:spPr>
          <a:xfrm flipH="1">
            <a:off x="3440059" y="4766850"/>
            <a:ext cx="2365837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7" name="TextBox 37"/>
          <p:cNvSpPr txBox="1"/>
          <p:nvPr/>
        </p:nvSpPr>
        <p:spPr>
          <a:xfrm>
            <a:off x="3565698" y="1587520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工业发展不足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565698" y="2361007"/>
            <a:ext cx="2391432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云南省工业增加值占GDP比重低于全国平均水平，且缺乏支柱产业和龙头企业，导致工业对经济增长的贡献有限。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6137321" y="1120097"/>
            <a:ext cx="526938" cy="526938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212981" y="1196329"/>
            <a:ext cx="366143" cy="36614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380448" y="4492564"/>
            <a:ext cx="283811" cy="28381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>
            <a:off x="6381463" y="1583851"/>
            <a:ext cx="8511" cy="318299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3" name="Connector 43"/>
          <p:cNvCxnSpPr/>
          <p:nvPr/>
        </p:nvCxnSpPr>
        <p:spPr>
          <a:xfrm flipH="1">
            <a:off x="6381463" y="4766850"/>
            <a:ext cx="2365837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4" name="TextBox 44"/>
          <p:cNvSpPr txBox="1"/>
          <p:nvPr/>
        </p:nvSpPr>
        <p:spPr>
          <a:xfrm>
            <a:off x="6507102" y="1587520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服务业发展滞后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507102" y="2361007"/>
            <a:ext cx="2401727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云南省服务业增加值占GDP比重低于全国平均水平，且服务业内部结构不够优化，制约了服务业的发展。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915833" y="2906733"/>
            <a:ext cx="1693333" cy="16565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882576" y="3019541"/>
            <a:ext cx="1693333" cy="1426782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950717" y="3019541"/>
            <a:ext cx="1693333" cy="1426782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15833" y="1336791"/>
            <a:ext cx="1693333" cy="1426782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创新能力不足</a:t>
            </a:r>
          </a:p>
        </p:txBody>
      </p:sp>
      <p:sp>
        <p:nvSpPr>
          <p:cNvPr id="29" name="Freeform 29"/>
          <p:cNvSpPr/>
          <p:nvPr/>
        </p:nvSpPr>
        <p:spPr>
          <a:xfrm>
            <a:off x="4487333" y="2361406"/>
            <a:ext cx="550333" cy="406400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7259206">
            <a:off x="5147733" y="3651840"/>
            <a:ext cx="550333" cy="406400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-7221168">
            <a:off x="3836613" y="3639400"/>
            <a:ext cx="550333" cy="406400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5326857" y="2565665"/>
            <a:ext cx="32088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8513498" y="2512748"/>
            <a:ext cx="118533" cy="1185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465878" y="943768"/>
            <a:ext cx="3047621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人才流失严重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465878" y="1599390"/>
            <a:ext cx="3166154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云南省高层次人才外流现象严重，导致人才资源储备不足，制约了创新能力的提升。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351042" y="2736056"/>
            <a:ext cx="2721475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创新环境不够完善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60567" y="3460462"/>
            <a:ext cx="2721475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云南省创新环境有待改善，缺乏良好的创新氛围和创新生态。</a:t>
            </a:r>
          </a:p>
        </p:txBody>
      </p:sp>
      <p:cxnSp>
        <p:nvCxnSpPr>
          <p:cNvPr id="38" name="Connector 38"/>
          <p:cNvCxnSpPr/>
          <p:nvPr/>
        </p:nvCxnSpPr>
        <p:spPr>
          <a:xfrm>
            <a:off x="5738767" y="4396581"/>
            <a:ext cx="32088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9" name="AutoShape 39"/>
          <p:cNvSpPr/>
          <p:nvPr/>
        </p:nvSpPr>
        <p:spPr>
          <a:xfrm>
            <a:off x="8925409" y="4343665"/>
            <a:ext cx="118533" cy="1185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0" name="Connector 40"/>
          <p:cNvCxnSpPr/>
          <p:nvPr/>
        </p:nvCxnSpPr>
        <p:spPr>
          <a:xfrm>
            <a:off x="706988" y="3585898"/>
            <a:ext cx="2963333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1" name="AutoShape 41"/>
          <p:cNvSpPr/>
          <p:nvPr/>
        </p:nvSpPr>
        <p:spPr>
          <a:xfrm>
            <a:off x="706988" y="3523456"/>
            <a:ext cx="118533" cy="1185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678911" y="1794044"/>
            <a:ext cx="2721475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科研投入不足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8911" y="2518449"/>
            <a:ext cx="2721475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云南省科研经费支出占GDP比重低于全国平均水平，缺乏科技创新的基础和动力。</a:t>
            </a:r>
          </a:p>
        </p:txBody>
      </p:sp>
      <p:sp>
        <p:nvSpPr>
          <p:cNvPr id="44" name="Freeform 44"/>
          <p:cNvSpPr/>
          <p:nvPr/>
        </p:nvSpPr>
        <p:spPr>
          <a:xfrm>
            <a:off x="4520633" y="3124956"/>
            <a:ext cx="517033" cy="5170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-944944" y="4613067"/>
            <a:ext cx="3083371" cy="3083371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49713" y="-903030"/>
            <a:ext cx="1364637" cy="1364637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https://d.book118.com/458101100142006027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2024-09-06T02:16:17.226</cp:lastPrinted>
  <dcterms:created xsi:type="dcterms:W3CDTF">2024-09-05T18:16:17Z</dcterms:created>
  <dcterms:modified xsi:type="dcterms:W3CDTF">2024-09-05T18:16:19Z</dcterms:modified>
</cp:coreProperties>
</file>