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E4E6B4B-DE76-479E-8463-2E827BD2F23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062237C-3E41-4BAC-95F4-0DF7C75025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F705887-3DB3-4A11-9F6F-3849A477C5F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7798C39-1C29-4980-9664-F1A50573C54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1ABAA29-4032-4D57-AA9C-3EB1019747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39DD92C-71F1-4D38-B15A-F70C3ECF86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482E230-606B-44BB-9815-289087F4F6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7E30A54-FD42-4269-B7E5-CB42EC77169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5E1AF71-FE59-4A5C-86EA-1AEFCCDE05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C0188C3-B61A-4CC1-9CAF-FB42A611B2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A312FB2-C06D-4DC8-BE53-BB210B2C2B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5810111704600602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625811" y="1717202"/>
            <a:ext cx="6025042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电磁辐射实验探索电磁波的传播和效应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实验背景与目的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电磁波传播特性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电磁辐射效应分析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电磁辐射实验方法与步骤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实验结果分析与讨论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实验总结与展望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实验背景与目的</a:t>
            </a:r>
          </a:p>
        </p:txBody>
      </p:sp>
      <p:sp>
        <p:nvSpPr>
          <p:cNvPr id="3" name="AutoShape 3"/>
          <p:cNvSpPr/>
          <p:nvPr/>
        </p:nvSpPr>
        <p:spPr>
          <a:xfrm>
            <a:off x="530711" y="774551"/>
            <a:ext cx="493417" cy="493417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0591670" y="5593080"/>
            <a:ext cx="689835" cy="689835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57538" y="1814132"/>
            <a:ext cx="2276924" cy="3364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10445" y="331660"/>
            <a:ext cx="6771110" cy="14824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电磁波是由电场和磁场交替变化而产生的一种波动现象，可以在真空中或物质中传播。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4500" r="14500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电磁波定义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根据频率和波长的不同，电磁波可分为无线电波、微波、红外线、可见光、紫外线、X射线和伽马射线等。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电磁波分类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21875" r="21875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650" r="16650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电磁波具有波动性和粒子性，其传播速度在真空中等于光速，且在不同介质中传播速度会有所变化。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电磁波性质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电磁波基本概念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t="20292" b="20292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通过实验观察和分析电磁波的传播过程，可以揭示电磁波在空间中的传播规律，加深对电磁波基本性质的理解。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揭示电磁波传播规律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研究电磁辐射对物质的作用和影响，有助于了解电磁辐射在各个领域中的应用和潜在风险。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探索电磁辐射效应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电磁辐射实验可以为无线通信、遥感探测、医学诊断等相关领域提供理论支持和实验依据，推动相关科技的进步和发展。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推动相关科技发展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电磁辐射实验意义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实验目标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通过搭建电磁辐射实验系统，观察和分析电磁波的传播过程及效应，验证电磁波基本理论和相关假设。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预期成果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获得电磁波在不同介质中的传播数据，揭示电磁波传播规律；探究电磁辐射对物质的作用机制，为相关领域提供实验依据；培养实验操作能力和科学探究精神。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4988" r="24988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实验目标与预期成果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电磁波传播特性</a:t>
            </a:r>
          </a:p>
        </p:txBody>
      </p:sp>
      <p:sp>
        <p:nvSpPr>
          <p:cNvPr id="3" name="AutoShape 3"/>
          <p:cNvSpPr/>
          <p:nvPr/>
        </p:nvSpPr>
        <p:spPr>
          <a:xfrm>
            <a:off x="530711" y="774551"/>
            <a:ext cx="493417" cy="493417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0591670" y="5593080"/>
            <a:ext cx="689835" cy="689835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57538" y="1814132"/>
            <a:ext cx="2276924" cy="3364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10445" y="331660"/>
            <a:ext cx="6771110" cy="14824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电磁波在空间中沿直线传播，遇到障碍物会发生反射、折射或衍射。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直射传播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t="16667" b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地面波传播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75" r="16675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天波传播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5259" r="15259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电磁波沿地球表面传播，受地面电导率和地形影响，传播距离有限。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电磁波经地面反射后，再经大气层折射返回地面，可实现远距离通信。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电磁波传播方式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在介质中传播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电磁波在介质（如空气、水、土壤等）中传播时，速度会减慢，同时发生反射、折射和散射现象。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介质对电磁波的影响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不同介质对电磁波的吸收、反射和折射程度不同，导致电磁波在传播过程中产生衰减和失真。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在真空中传播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电磁波在真空中以光速传播，不受任何物质阻碍。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电磁波在介质中传播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7310" r="17310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群速度与相速度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在色散介质中，电磁波的群速度（能量传播速度）和相速度（波动传播速度）不同，导致信号在传播过程中产生失真。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速度与频率关系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在真空中，所有频率的电磁波传播速度相同；在介质中，电磁波的传播速度与频率有关，通常频率越高，速度越快。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色散现象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由于介质对不同频率电磁波的折射率不同，导致不同频率的电磁波在介质中传播速度不同，从而产生色散现象。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电磁波传播速度与频率关系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电磁辐射效应分析</a:t>
            </a:r>
          </a:p>
        </p:txBody>
      </p:sp>
      <p:sp>
        <p:nvSpPr>
          <p:cNvPr id="3" name="AutoShape 3"/>
          <p:cNvSpPr/>
          <p:nvPr/>
        </p:nvSpPr>
        <p:spPr>
          <a:xfrm>
            <a:off x="530711" y="774551"/>
            <a:ext cx="493417" cy="493417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0591670" y="5593080"/>
            <a:ext cx="689835" cy="689835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57538" y="1814132"/>
            <a:ext cx="2276924" cy="3364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10445" y="331660"/>
            <a:ext cx="6771110" cy="14824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435703" y="1925288"/>
            <a:ext cx="3294412" cy="3432906"/>
            <a:chOff x="1435703" y="1925288"/>
            <a:chExt cx="3294412" cy="3432906"/>
          </a:xfrm>
        </p:grpSpPr>
        <p:sp>
          <p:nvSpPr>
            <p:cNvPr id="3" name="AutoShape 3"/>
            <p:cNvSpPr/>
            <p:nvPr/>
          </p:nvSpPr>
          <p:spPr>
            <a:xfrm>
              <a:off x="1435703" y="1925288"/>
              <a:ext cx="3294412" cy="3294412"/>
            </a:xfrm>
            <a:prstGeom prst="blockArc">
              <a:avLst/>
            </a:pr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 rot="10800000">
              <a:off x="1435703" y="2063782"/>
              <a:ext cx="3294412" cy="3294412"/>
            </a:xfrm>
            <a:prstGeom prst="blockArc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" name="Freeform 5"/>
          <p:cNvSpPr/>
          <p:nvPr/>
        </p:nvSpPr>
        <p:spPr>
          <a:xfrm>
            <a:off x="2699099" y="3358880"/>
            <a:ext cx="767367" cy="703933"/>
          </a:xfrm>
          <a:custGeom>
            <a:rect l="l" t="t" r="r" b="b"/>
            <a:pathLst>
              <a:path w="986" h="905">
                <a:moveTo>
                  <a:pt x="298" y="855"/>
                </a:moveTo>
                <a:lnTo>
                  <a:pt x="359" y="855"/>
                </a:lnTo>
                <a:lnTo>
                  <a:pt x="359" y="855"/>
                </a:lnTo>
                <a:lnTo>
                  <a:pt x="374" y="838"/>
                </a:lnTo>
                <a:lnTo>
                  <a:pt x="388" y="819"/>
                </a:lnTo>
                <a:lnTo>
                  <a:pt x="401" y="799"/>
                </a:lnTo>
                <a:lnTo>
                  <a:pt x="412" y="776"/>
                </a:lnTo>
                <a:lnTo>
                  <a:pt x="421" y="752"/>
                </a:lnTo>
                <a:lnTo>
                  <a:pt x="427" y="725"/>
                </a:lnTo>
                <a:lnTo>
                  <a:pt x="432" y="697"/>
                </a:lnTo>
                <a:lnTo>
                  <a:pt x="436" y="666"/>
                </a:lnTo>
                <a:lnTo>
                  <a:pt x="425" y="666"/>
                </a:lnTo>
                <a:lnTo>
                  <a:pt x="425" y="666"/>
                </a:lnTo>
                <a:lnTo>
                  <a:pt x="418" y="666"/>
                </a:lnTo>
                <a:lnTo>
                  <a:pt x="412" y="664"/>
                </a:lnTo>
                <a:lnTo>
                  <a:pt x="405" y="661"/>
                </a:lnTo>
                <a:lnTo>
                  <a:pt x="401" y="656"/>
                </a:lnTo>
                <a:lnTo>
                  <a:pt x="397" y="651"/>
                </a:lnTo>
                <a:lnTo>
                  <a:pt x="393" y="646"/>
                </a:lnTo>
                <a:lnTo>
                  <a:pt x="391" y="639"/>
                </a:lnTo>
                <a:lnTo>
                  <a:pt x="390" y="633"/>
                </a:lnTo>
                <a:lnTo>
                  <a:pt x="390" y="633"/>
                </a:lnTo>
                <a:lnTo>
                  <a:pt x="390" y="633"/>
                </a:lnTo>
                <a:lnTo>
                  <a:pt x="391" y="625"/>
                </a:lnTo>
                <a:lnTo>
                  <a:pt x="393" y="620"/>
                </a:lnTo>
                <a:lnTo>
                  <a:pt x="397" y="613"/>
                </a:lnTo>
                <a:lnTo>
                  <a:pt x="401" y="609"/>
                </a:lnTo>
                <a:lnTo>
                  <a:pt x="405" y="604"/>
                </a:lnTo>
                <a:lnTo>
                  <a:pt x="412" y="601"/>
                </a:lnTo>
                <a:lnTo>
                  <a:pt x="418" y="599"/>
                </a:lnTo>
                <a:lnTo>
                  <a:pt x="425" y="598"/>
                </a:lnTo>
                <a:lnTo>
                  <a:pt x="442" y="598"/>
                </a:lnTo>
                <a:lnTo>
                  <a:pt x="442" y="598"/>
                </a:lnTo>
                <a:lnTo>
                  <a:pt x="417" y="573"/>
                </a:lnTo>
                <a:lnTo>
                  <a:pt x="393" y="546"/>
                </a:lnTo>
                <a:lnTo>
                  <a:pt x="371" y="519"/>
                </a:lnTo>
                <a:lnTo>
                  <a:pt x="351" y="489"/>
                </a:lnTo>
                <a:lnTo>
                  <a:pt x="337" y="512"/>
                </a:lnTo>
                <a:lnTo>
                  <a:pt x="337" y="512"/>
                </a:lnTo>
                <a:lnTo>
                  <a:pt x="277" y="476"/>
                </a:lnTo>
                <a:lnTo>
                  <a:pt x="248" y="458"/>
                </a:lnTo>
                <a:lnTo>
                  <a:pt x="219" y="438"/>
                </a:lnTo>
                <a:lnTo>
                  <a:pt x="191" y="418"/>
                </a:lnTo>
                <a:lnTo>
                  <a:pt x="164" y="395"/>
                </a:lnTo>
                <a:lnTo>
                  <a:pt x="138" y="371"/>
                </a:lnTo>
                <a:lnTo>
                  <a:pt x="126" y="358"/>
                </a:lnTo>
                <a:lnTo>
                  <a:pt x="114" y="345"/>
                </a:lnTo>
                <a:lnTo>
                  <a:pt x="114" y="345"/>
                </a:lnTo>
                <a:lnTo>
                  <a:pt x="102" y="331"/>
                </a:lnTo>
                <a:lnTo>
                  <a:pt x="92" y="317"/>
                </a:lnTo>
                <a:lnTo>
                  <a:pt x="81" y="301"/>
                </a:lnTo>
                <a:lnTo>
                  <a:pt x="71" y="285"/>
                </a:lnTo>
                <a:lnTo>
                  <a:pt x="61" y="269"/>
                </a:lnTo>
                <a:lnTo>
                  <a:pt x="53" y="251"/>
                </a:lnTo>
                <a:lnTo>
                  <a:pt x="44" y="234"/>
                </a:lnTo>
                <a:lnTo>
                  <a:pt x="36" y="216"/>
                </a:lnTo>
                <a:lnTo>
                  <a:pt x="30" y="196"/>
                </a:lnTo>
                <a:lnTo>
                  <a:pt x="23" y="175"/>
                </a:lnTo>
                <a:lnTo>
                  <a:pt x="18" y="154"/>
                </a:lnTo>
                <a:lnTo>
                  <a:pt x="13" y="132"/>
                </a:lnTo>
                <a:lnTo>
                  <a:pt x="9" y="108"/>
                </a:lnTo>
                <a:lnTo>
                  <a:pt x="6" y="84"/>
                </a:lnTo>
                <a:lnTo>
                  <a:pt x="4" y="59"/>
                </a:lnTo>
                <a:lnTo>
                  <a:pt x="3" y="33"/>
                </a:lnTo>
                <a:lnTo>
                  <a:pt x="0" y="0"/>
                </a:lnTo>
                <a:lnTo>
                  <a:pt x="33" y="7"/>
                </a:lnTo>
                <a:lnTo>
                  <a:pt x="239" y="55"/>
                </a:lnTo>
                <a:lnTo>
                  <a:pt x="252" y="58"/>
                </a:lnTo>
                <a:lnTo>
                  <a:pt x="252" y="58"/>
                </a:lnTo>
                <a:lnTo>
                  <a:pt x="256" y="23"/>
                </a:lnTo>
                <a:lnTo>
                  <a:pt x="473" y="23"/>
                </a:lnTo>
                <a:lnTo>
                  <a:pt x="520" y="23"/>
                </a:lnTo>
                <a:lnTo>
                  <a:pt x="737" y="23"/>
                </a:lnTo>
                <a:lnTo>
                  <a:pt x="737" y="23"/>
                </a:lnTo>
                <a:lnTo>
                  <a:pt x="740" y="57"/>
                </a:lnTo>
                <a:lnTo>
                  <a:pt x="751" y="55"/>
                </a:lnTo>
                <a:lnTo>
                  <a:pt x="956" y="7"/>
                </a:lnTo>
                <a:lnTo>
                  <a:pt x="988" y="0"/>
                </a:lnTo>
                <a:lnTo>
                  <a:pt x="987" y="33"/>
                </a:lnTo>
                <a:lnTo>
                  <a:pt x="987" y="33"/>
                </a:lnTo>
                <a:lnTo>
                  <a:pt x="986" y="59"/>
                </a:lnTo>
                <a:lnTo>
                  <a:pt x="983" y="84"/>
                </a:lnTo>
                <a:lnTo>
                  <a:pt x="980" y="108"/>
                </a:lnTo>
                <a:lnTo>
                  <a:pt x="976" y="132"/>
                </a:lnTo>
                <a:lnTo>
                  <a:pt x="971" y="154"/>
                </a:lnTo>
                <a:lnTo>
                  <a:pt x="965" y="175"/>
                </a:lnTo>
                <a:lnTo>
                  <a:pt x="960" y="196"/>
                </a:lnTo>
                <a:lnTo>
                  <a:pt x="952" y="216"/>
                </a:lnTo>
                <a:lnTo>
                  <a:pt x="945" y="234"/>
                </a:lnTo>
                <a:lnTo>
                  <a:pt x="936" y="251"/>
                </a:lnTo>
                <a:lnTo>
                  <a:pt x="927" y="269"/>
                </a:lnTo>
                <a:lnTo>
                  <a:pt x="918" y="285"/>
                </a:lnTo>
                <a:lnTo>
                  <a:pt x="908" y="301"/>
                </a:lnTo>
                <a:lnTo>
                  <a:pt x="897" y="317"/>
                </a:lnTo>
                <a:lnTo>
                  <a:pt x="886" y="331"/>
                </a:lnTo>
                <a:lnTo>
                  <a:pt x="874" y="345"/>
                </a:lnTo>
                <a:lnTo>
                  <a:pt x="874" y="345"/>
                </a:lnTo>
                <a:lnTo>
                  <a:pt x="862" y="358"/>
                </a:lnTo>
                <a:lnTo>
                  <a:pt x="850" y="371"/>
                </a:lnTo>
                <a:lnTo>
                  <a:pt x="825" y="395"/>
                </a:lnTo>
                <a:lnTo>
                  <a:pt x="798" y="418"/>
                </a:lnTo>
                <a:lnTo>
                  <a:pt x="770" y="438"/>
                </a:lnTo>
                <a:lnTo>
                  <a:pt x="742" y="458"/>
                </a:lnTo>
                <a:lnTo>
                  <a:pt x="713" y="476"/>
                </a:lnTo>
                <a:lnTo>
                  <a:pt x="653" y="512"/>
                </a:lnTo>
                <a:lnTo>
                  <a:pt x="640" y="491"/>
                </a:lnTo>
                <a:lnTo>
                  <a:pt x="640" y="491"/>
                </a:lnTo>
                <a:lnTo>
                  <a:pt x="620" y="521"/>
                </a:lnTo>
                <a:lnTo>
                  <a:pt x="599" y="548"/>
                </a:lnTo>
                <a:lnTo>
                  <a:pt x="576" y="574"/>
                </a:lnTo>
                <a:lnTo>
                  <a:pt x="551" y="598"/>
                </a:lnTo>
                <a:lnTo>
                  <a:pt x="567" y="598"/>
                </a:lnTo>
                <a:lnTo>
                  <a:pt x="567" y="598"/>
                </a:lnTo>
                <a:lnTo>
                  <a:pt x="574" y="599"/>
                </a:lnTo>
                <a:lnTo>
                  <a:pt x="580" y="601"/>
                </a:lnTo>
                <a:lnTo>
                  <a:pt x="586" y="604"/>
                </a:lnTo>
                <a:lnTo>
                  <a:pt x="591" y="609"/>
                </a:lnTo>
                <a:lnTo>
                  <a:pt x="595" y="613"/>
                </a:lnTo>
                <a:lnTo>
                  <a:pt x="599" y="620"/>
                </a:lnTo>
                <a:lnTo>
                  <a:pt x="601" y="625"/>
                </a:lnTo>
                <a:lnTo>
                  <a:pt x="601" y="633"/>
                </a:lnTo>
                <a:lnTo>
                  <a:pt x="601" y="633"/>
                </a:lnTo>
                <a:lnTo>
                  <a:pt x="601" y="633"/>
                </a:lnTo>
                <a:lnTo>
                  <a:pt x="601" y="639"/>
                </a:lnTo>
                <a:lnTo>
                  <a:pt x="599" y="646"/>
                </a:lnTo>
                <a:lnTo>
                  <a:pt x="595" y="651"/>
                </a:lnTo>
                <a:lnTo>
                  <a:pt x="591" y="656"/>
                </a:lnTo>
                <a:lnTo>
                  <a:pt x="586" y="661"/>
                </a:lnTo>
                <a:lnTo>
                  <a:pt x="580" y="664"/>
                </a:lnTo>
                <a:lnTo>
                  <a:pt x="574" y="666"/>
                </a:lnTo>
                <a:lnTo>
                  <a:pt x="567" y="666"/>
                </a:lnTo>
                <a:lnTo>
                  <a:pt x="557" y="666"/>
                </a:lnTo>
                <a:lnTo>
                  <a:pt x="557" y="666"/>
                </a:lnTo>
                <a:lnTo>
                  <a:pt x="561" y="697"/>
                </a:lnTo>
                <a:lnTo>
                  <a:pt x="565" y="725"/>
                </a:lnTo>
                <a:lnTo>
                  <a:pt x="572" y="752"/>
                </a:lnTo>
                <a:lnTo>
                  <a:pt x="581" y="776"/>
                </a:lnTo>
                <a:lnTo>
                  <a:pt x="592" y="799"/>
                </a:lnTo>
                <a:lnTo>
                  <a:pt x="605" y="819"/>
                </a:lnTo>
                <a:lnTo>
                  <a:pt x="619" y="838"/>
                </a:lnTo>
                <a:lnTo>
                  <a:pt x="634" y="855"/>
                </a:lnTo>
                <a:lnTo>
                  <a:pt x="697" y="855"/>
                </a:lnTo>
                <a:lnTo>
                  <a:pt x="713" y="905"/>
                </a:lnTo>
                <a:lnTo>
                  <a:pt x="283" y="905"/>
                </a:lnTo>
                <a:lnTo>
                  <a:pt x="298" y="855"/>
                </a:lnTo>
                <a:lnTo>
                  <a:pt x="298" y="855"/>
                </a:lnTo>
                <a:close/>
                <a:moveTo>
                  <a:pt x="742" y="109"/>
                </a:moveTo>
                <a:lnTo>
                  <a:pt x="742" y="109"/>
                </a:lnTo>
                <a:lnTo>
                  <a:pt x="741" y="157"/>
                </a:lnTo>
                <a:lnTo>
                  <a:pt x="737" y="203"/>
                </a:lnTo>
                <a:lnTo>
                  <a:pt x="731" y="247"/>
                </a:lnTo>
                <a:lnTo>
                  <a:pt x="723" y="289"/>
                </a:lnTo>
                <a:lnTo>
                  <a:pt x="719" y="310"/>
                </a:lnTo>
                <a:lnTo>
                  <a:pt x="714" y="331"/>
                </a:lnTo>
                <a:lnTo>
                  <a:pt x="707" y="350"/>
                </a:lnTo>
                <a:lnTo>
                  <a:pt x="701" y="370"/>
                </a:lnTo>
                <a:lnTo>
                  <a:pt x="693" y="388"/>
                </a:lnTo>
                <a:lnTo>
                  <a:pt x="685" y="407"/>
                </a:lnTo>
                <a:lnTo>
                  <a:pt x="678" y="425"/>
                </a:lnTo>
                <a:lnTo>
                  <a:pt x="669" y="443"/>
                </a:lnTo>
                <a:lnTo>
                  <a:pt x="669" y="443"/>
                </a:lnTo>
                <a:lnTo>
                  <a:pt x="715" y="414"/>
                </a:lnTo>
                <a:lnTo>
                  <a:pt x="736" y="399"/>
                </a:lnTo>
                <a:lnTo>
                  <a:pt x="758" y="383"/>
                </a:lnTo>
                <a:lnTo>
                  <a:pt x="779" y="367"/>
                </a:lnTo>
                <a:lnTo>
                  <a:pt x="798" y="349"/>
                </a:lnTo>
                <a:lnTo>
                  <a:pt x="818" y="331"/>
                </a:lnTo>
                <a:lnTo>
                  <a:pt x="836" y="311"/>
                </a:lnTo>
                <a:lnTo>
                  <a:pt x="836" y="311"/>
                </a:lnTo>
                <a:lnTo>
                  <a:pt x="855" y="288"/>
                </a:lnTo>
                <a:lnTo>
                  <a:pt x="871" y="263"/>
                </a:lnTo>
                <a:lnTo>
                  <a:pt x="886" y="236"/>
                </a:lnTo>
                <a:lnTo>
                  <a:pt x="894" y="222"/>
                </a:lnTo>
                <a:lnTo>
                  <a:pt x="900" y="208"/>
                </a:lnTo>
                <a:lnTo>
                  <a:pt x="906" y="192"/>
                </a:lnTo>
                <a:lnTo>
                  <a:pt x="912" y="177"/>
                </a:lnTo>
                <a:lnTo>
                  <a:pt x="917" y="159"/>
                </a:lnTo>
                <a:lnTo>
                  <a:pt x="921" y="142"/>
                </a:lnTo>
                <a:lnTo>
                  <a:pt x="925" y="123"/>
                </a:lnTo>
                <a:lnTo>
                  <a:pt x="929" y="105"/>
                </a:lnTo>
                <a:lnTo>
                  <a:pt x="932" y="85"/>
                </a:lnTo>
                <a:lnTo>
                  <a:pt x="934" y="66"/>
                </a:lnTo>
                <a:lnTo>
                  <a:pt x="793" y="97"/>
                </a:lnTo>
                <a:lnTo>
                  <a:pt x="808" y="130"/>
                </a:lnTo>
                <a:lnTo>
                  <a:pt x="761" y="152"/>
                </a:lnTo>
                <a:lnTo>
                  <a:pt x="742" y="109"/>
                </a:lnTo>
                <a:lnTo>
                  <a:pt x="742" y="109"/>
                </a:lnTo>
                <a:close/>
                <a:moveTo>
                  <a:pt x="326" y="446"/>
                </a:moveTo>
                <a:lnTo>
                  <a:pt x="326" y="446"/>
                </a:lnTo>
                <a:lnTo>
                  <a:pt x="316" y="428"/>
                </a:lnTo>
                <a:lnTo>
                  <a:pt x="308" y="409"/>
                </a:lnTo>
                <a:lnTo>
                  <a:pt x="300" y="390"/>
                </a:lnTo>
                <a:lnTo>
                  <a:pt x="292" y="371"/>
                </a:lnTo>
                <a:lnTo>
                  <a:pt x="286" y="350"/>
                </a:lnTo>
                <a:lnTo>
                  <a:pt x="279" y="331"/>
                </a:lnTo>
                <a:lnTo>
                  <a:pt x="274" y="309"/>
                </a:lnTo>
                <a:lnTo>
                  <a:pt x="269" y="288"/>
                </a:lnTo>
                <a:lnTo>
                  <a:pt x="264" y="267"/>
                </a:lnTo>
                <a:lnTo>
                  <a:pt x="261" y="244"/>
                </a:lnTo>
                <a:lnTo>
                  <a:pt x="258" y="221"/>
                </a:lnTo>
                <a:lnTo>
                  <a:pt x="256" y="198"/>
                </a:lnTo>
                <a:lnTo>
                  <a:pt x="253" y="174"/>
                </a:lnTo>
                <a:lnTo>
                  <a:pt x="252" y="151"/>
                </a:lnTo>
                <a:lnTo>
                  <a:pt x="251" y="102"/>
                </a:lnTo>
                <a:lnTo>
                  <a:pt x="228" y="152"/>
                </a:lnTo>
                <a:lnTo>
                  <a:pt x="182" y="130"/>
                </a:lnTo>
                <a:lnTo>
                  <a:pt x="197" y="97"/>
                </a:lnTo>
                <a:lnTo>
                  <a:pt x="56" y="66"/>
                </a:lnTo>
                <a:lnTo>
                  <a:pt x="56" y="66"/>
                </a:lnTo>
                <a:lnTo>
                  <a:pt x="58" y="85"/>
                </a:lnTo>
                <a:lnTo>
                  <a:pt x="60" y="105"/>
                </a:lnTo>
                <a:lnTo>
                  <a:pt x="63" y="123"/>
                </a:lnTo>
                <a:lnTo>
                  <a:pt x="68" y="142"/>
                </a:lnTo>
                <a:lnTo>
                  <a:pt x="72" y="159"/>
                </a:lnTo>
                <a:lnTo>
                  <a:pt x="77" y="177"/>
                </a:lnTo>
                <a:lnTo>
                  <a:pt x="83" y="192"/>
                </a:lnTo>
                <a:lnTo>
                  <a:pt x="89" y="208"/>
                </a:lnTo>
                <a:lnTo>
                  <a:pt x="96" y="222"/>
                </a:lnTo>
                <a:lnTo>
                  <a:pt x="102" y="236"/>
                </a:lnTo>
                <a:lnTo>
                  <a:pt x="118" y="263"/>
                </a:lnTo>
                <a:lnTo>
                  <a:pt x="135" y="288"/>
                </a:lnTo>
                <a:lnTo>
                  <a:pt x="153" y="311"/>
                </a:lnTo>
                <a:lnTo>
                  <a:pt x="153" y="311"/>
                </a:lnTo>
                <a:lnTo>
                  <a:pt x="172" y="332"/>
                </a:lnTo>
                <a:lnTo>
                  <a:pt x="191" y="350"/>
                </a:lnTo>
                <a:lnTo>
                  <a:pt x="212" y="369"/>
                </a:lnTo>
                <a:lnTo>
                  <a:pt x="234" y="385"/>
                </a:lnTo>
                <a:lnTo>
                  <a:pt x="256" y="401"/>
                </a:lnTo>
                <a:lnTo>
                  <a:pt x="279" y="417"/>
                </a:lnTo>
                <a:lnTo>
                  <a:pt x="326" y="446"/>
                </a:lnTo>
                <a:lnTo>
                  <a:pt x="326" y="446"/>
                </a:lnTo>
                <a:close/>
                <a:moveTo>
                  <a:pt x="304" y="70"/>
                </a:moveTo>
                <a:lnTo>
                  <a:pt x="304" y="70"/>
                </a:lnTo>
                <a:lnTo>
                  <a:pt x="304" y="120"/>
                </a:lnTo>
                <a:lnTo>
                  <a:pt x="307" y="170"/>
                </a:lnTo>
                <a:lnTo>
                  <a:pt x="309" y="194"/>
                </a:lnTo>
                <a:lnTo>
                  <a:pt x="312" y="218"/>
                </a:lnTo>
                <a:lnTo>
                  <a:pt x="315" y="242"/>
                </a:lnTo>
                <a:lnTo>
                  <a:pt x="320" y="266"/>
                </a:lnTo>
                <a:lnTo>
                  <a:pt x="320" y="266"/>
                </a:lnTo>
                <a:lnTo>
                  <a:pt x="325" y="288"/>
                </a:lnTo>
                <a:lnTo>
                  <a:pt x="331" y="312"/>
                </a:lnTo>
                <a:lnTo>
                  <a:pt x="339" y="335"/>
                </a:lnTo>
                <a:lnTo>
                  <a:pt x="348" y="358"/>
                </a:lnTo>
                <a:lnTo>
                  <a:pt x="358" y="380"/>
                </a:lnTo>
                <a:lnTo>
                  <a:pt x="368" y="401"/>
                </a:lnTo>
                <a:lnTo>
                  <a:pt x="381" y="423"/>
                </a:lnTo>
                <a:lnTo>
                  <a:pt x="394" y="445"/>
                </a:lnTo>
                <a:lnTo>
                  <a:pt x="394" y="445"/>
                </a:lnTo>
                <a:lnTo>
                  <a:pt x="398" y="448"/>
                </a:lnTo>
                <a:lnTo>
                  <a:pt x="401" y="450"/>
                </a:lnTo>
                <a:lnTo>
                  <a:pt x="404" y="452"/>
                </a:lnTo>
                <a:lnTo>
                  <a:pt x="407" y="453"/>
                </a:lnTo>
                <a:lnTo>
                  <a:pt x="412" y="453"/>
                </a:lnTo>
                <a:lnTo>
                  <a:pt x="416" y="453"/>
                </a:lnTo>
                <a:lnTo>
                  <a:pt x="419" y="452"/>
                </a:lnTo>
                <a:lnTo>
                  <a:pt x="424" y="450"/>
                </a:lnTo>
                <a:lnTo>
                  <a:pt x="424" y="450"/>
                </a:lnTo>
                <a:lnTo>
                  <a:pt x="427" y="447"/>
                </a:lnTo>
                <a:lnTo>
                  <a:pt x="429" y="444"/>
                </a:lnTo>
                <a:lnTo>
                  <a:pt x="430" y="440"/>
                </a:lnTo>
                <a:lnTo>
                  <a:pt x="431" y="436"/>
                </a:lnTo>
                <a:lnTo>
                  <a:pt x="432" y="433"/>
                </a:lnTo>
                <a:lnTo>
                  <a:pt x="431" y="428"/>
                </a:lnTo>
                <a:lnTo>
                  <a:pt x="430" y="425"/>
                </a:lnTo>
                <a:lnTo>
                  <a:pt x="428" y="421"/>
                </a:lnTo>
                <a:lnTo>
                  <a:pt x="428" y="421"/>
                </a:lnTo>
                <a:lnTo>
                  <a:pt x="416" y="402"/>
                </a:lnTo>
                <a:lnTo>
                  <a:pt x="404" y="382"/>
                </a:lnTo>
                <a:lnTo>
                  <a:pt x="394" y="362"/>
                </a:lnTo>
                <a:lnTo>
                  <a:pt x="386" y="342"/>
                </a:lnTo>
                <a:lnTo>
                  <a:pt x="378" y="321"/>
                </a:lnTo>
                <a:lnTo>
                  <a:pt x="371" y="300"/>
                </a:lnTo>
                <a:lnTo>
                  <a:pt x="365" y="279"/>
                </a:lnTo>
                <a:lnTo>
                  <a:pt x="360" y="257"/>
                </a:lnTo>
                <a:lnTo>
                  <a:pt x="360" y="257"/>
                </a:lnTo>
                <a:lnTo>
                  <a:pt x="355" y="234"/>
                </a:lnTo>
                <a:lnTo>
                  <a:pt x="352" y="212"/>
                </a:lnTo>
                <a:lnTo>
                  <a:pt x="350" y="189"/>
                </a:lnTo>
                <a:lnTo>
                  <a:pt x="348" y="166"/>
                </a:lnTo>
                <a:lnTo>
                  <a:pt x="346" y="119"/>
                </a:lnTo>
                <a:lnTo>
                  <a:pt x="346" y="70"/>
                </a:lnTo>
                <a:lnTo>
                  <a:pt x="346" y="70"/>
                </a:lnTo>
                <a:lnTo>
                  <a:pt x="345" y="67"/>
                </a:lnTo>
                <a:lnTo>
                  <a:pt x="343" y="63"/>
                </a:lnTo>
                <a:lnTo>
                  <a:pt x="342" y="59"/>
                </a:lnTo>
                <a:lnTo>
                  <a:pt x="339" y="56"/>
                </a:lnTo>
                <a:lnTo>
                  <a:pt x="337" y="54"/>
                </a:lnTo>
                <a:lnTo>
                  <a:pt x="333" y="52"/>
                </a:lnTo>
                <a:lnTo>
                  <a:pt x="329" y="51"/>
                </a:lnTo>
                <a:lnTo>
                  <a:pt x="325" y="50"/>
                </a:lnTo>
                <a:lnTo>
                  <a:pt x="325" y="50"/>
                </a:lnTo>
                <a:lnTo>
                  <a:pt x="321" y="51"/>
                </a:lnTo>
                <a:lnTo>
                  <a:pt x="317" y="52"/>
                </a:lnTo>
                <a:lnTo>
                  <a:pt x="313" y="53"/>
                </a:lnTo>
                <a:lnTo>
                  <a:pt x="311" y="56"/>
                </a:lnTo>
                <a:lnTo>
                  <a:pt x="308" y="58"/>
                </a:lnTo>
                <a:lnTo>
                  <a:pt x="307" y="63"/>
                </a:lnTo>
                <a:lnTo>
                  <a:pt x="304" y="66"/>
                </a:lnTo>
                <a:lnTo>
                  <a:pt x="304" y="70"/>
                </a:lnTo>
                <a:lnTo>
                  <a:pt x="304" y="7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热效应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5784437" y="1687163"/>
            <a:ext cx="4496144" cy="565817"/>
            <a:chOff x="5784437" y="1687163"/>
            <a:chExt cx="4496144" cy="565817"/>
          </a:xfrm>
        </p:grpSpPr>
        <p:sp>
          <p:nvSpPr>
            <p:cNvPr id="29" name="AutoShape 29"/>
            <p:cNvSpPr/>
            <p:nvPr/>
          </p:nvSpPr>
          <p:spPr>
            <a:xfrm>
              <a:off x="5784437" y="1687163"/>
              <a:ext cx="4496144" cy="56581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0" name="TextBox 30"/>
          <p:cNvSpPr txBox="1"/>
          <p:nvPr/>
        </p:nvSpPr>
        <p:spPr>
          <a:xfrm>
            <a:off x="5927774" y="1687163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31" name="Group 31"/>
          <p:cNvGrpSpPr/>
          <p:nvPr/>
        </p:nvGrpSpPr>
        <p:grpSpPr>
          <a:xfrm>
            <a:off x="5784437" y="2262505"/>
            <a:ext cx="4496144" cy="820535"/>
            <a:chOff x="5784437" y="2262505"/>
            <a:chExt cx="4496144" cy="820535"/>
          </a:xfrm>
        </p:grpSpPr>
        <p:sp>
          <p:nvSpPr>
            <p:cNvPr id="32" name="TextBox 32"/>
            <p:cNvSpPr txBox="1"/>
            <p:nvPr/>
          </p:nvSpPr>
          <p:spPr>
            <a:xfrm>
              <a:off x="5784437" y="2262505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物体吸收电磁波能量后，内能增加，温度升高，产生的热效应。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5784437" y="3120755"/>
            <a:ext cx="4496144" cy="565817"/>
            <a:chOff x="5784437" y="3120755"/>
            <a:chExt cx="4496144" cy="565817"/>
          </a:xfrm>
        </p:grpSpPr>
        <p:sp>
          <p:nvSpPr>
            <p:cNvPr id="34" name="AutoShape 34"/>
            <p:cNvSpPr/>
            <p:nvPr/>
          </p:nvSpPr>
          <p:spPr>
            <a:xfrm>
              <a:off x="5784437" y="3120755"/>
              <a:ext cx="4496144" cy="565817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5" name="TextBox 35"/>
          <p:cNvSpPr txBox="1"/>
          <p:nvPr/>
        </p:nvSpPr>
        <p:spPr>
          <a:xfrm>
            <a:off x="5927774" y="3120755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grpSp>
        <p:nvGrpSpPr>
          <p:cNvPr id="36" name="Group 36"/>
          <p:cNvGrpSpPr/>
          <p:nvPr/>
        </p:nvGrpSpPr>
        <p:grpSpPr>
          <a:xfrm>
            <a:off x="5784437" y="3715147"/>
            <a:ext cx="4496144" cy="820535"/>
            <a:chOff x="5784437" y="3715147"/>
            <a:chExt cx="4496144" cy="820535"/>
          </a:xfrm>
        </p:grpSpPr>
        <p:sp>
          <p:nvSpPr>
            <p:cNvPr id="37" name="TextBox 37"/>
            <p:cNvSpPr txBox="1"/>
            <p:nvPr/>
          </p:nvSpPr>
          <p:spPr>
            <a:xfrm>
              <a:off x="5784437" y="3715147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电磁波频率越高，热效应越显著。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5784437" y="4609991"/>
            <a:ext cx="4496144" cy="565817"/>
            <a:chOff x="5784437" y="4609991"/>
            <a:chExt cx="4496144" cy="565817"/>
          </a:xfrm>
        </p:grpSpPr>
        <p:sp>
          <p:nvSpPr>
            <p:cNvPr id="39" name="AutoShape 39"/>
            <p:cNvSpPr/>
            <p:nvPr/>
          </p:nvSpPr>
          <p:spPr>
            <a:xfrm>
              <a:off x="5784437" y="4609991"/>
              <a:ext cx="4496144" cy="56581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0" name="Group 40"/>
          <p:cNvGrpSpPr/>
          <p:nvPr/>
        </p:nvGrpSpPr>
        <p:grpSpPr>
          <a:xfrm>
            <a:off x="5784437" y="5204382"/>
            <a:ext cx="4496144" cy="820535"/>
            <a:chOff x="5784437" y="5204382"/>
            <a:chExt cx="4496144" cy="820535"/>
          </a:xfrm>
        </p:grpSpPr>
        <p:sp>
          <p:nvSpPr>
            <p:cNvPr id="41" name="TextBox 41"/>
            <p:cNvSpPr txBox="1"/>
            <p:nvPr/>
          </p:nvSpPr>
          <p:spPr>
            <a:xfrm>
              <a:off x="5784437" y="5204382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热效应与物体的性质、形状、大小、材料等有关。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5945582" y="4609991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218874" y="1354848"/>
            <a:ext cx="4394883" cy="1340950"/>
            <a:chOff x="1218874" y="1354848"/>
            <a:chExt cx="4394883" cy="1340950"/>
          </a:xfrm>
        </p:grpSpPr>
        <p:sp>
          <p:nvSpPr>
            <p:cNvPr id="3" name="AutoShape 3"/>
            <p:cNvSpPr/>
            <p:nvPr/>
          </p:nvSpPr>
          <p:spPr>
            <a:xfrm>
              <a:off x="1218874" y="1354848"/>
              <a:ext cx="638766" cy="63876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TextBox 4"/>
            <p:cNvSpPr txBox="1"/>
            <p:nvPr/>
          </p:nvSpPr>
          <p:spPr>
            <a:xfrm>
              <a:off x="1218874" y="1993615"/>
              <a:ext cx="439488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电磁场对物质产生的非热作用，如电致伸缩、磁致伸缩等。</a:t>
              </a:r>
            </a:p>
          </p:txBody>
        </p:sp>
        <p:sp>
          <p:nvSpPr>
            <p:cNvPr id="5" name="Freeform 5"/>
            <p:cNvSpPr/>
            <p:nvPr/>
          </p:nvSpPr>
          <p:spPr>
            <a:xfrm>
              <a:off x="1303561" y="1482500"/>
              <a:ext cx="469392" cy="383462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1218874" y="3134853"/>
            <a:ext cx="4394883" cy="1304934"/>
            <a:chOff x="1218874" y="3134853"/>
            <a:chExt cx="4394883" cy="1304934"/>
          </a:xfrm>
        </p:grpSpPr>
        <p:sp>
          <p:nvSpPr>
            <p:cNvPr id="7" name="AutoShape 7"/>
            <p:cNvSpPr/>
            <p:nvPr/>
          </p:nvSpPr>
          <p:spPr>
            <a:xfrm>
              <a:off x="1218874" y="3134853"/>
              <a:ext cx="638766" cy="63876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1358514" y="3274494"/>
              <a:ext cx="359485" cy="359485"/>
            </a:xfrm>
            <a:custGeom>
              <a:rect l="l" t="t" r="r" b="b"/>
              <a:pathLst>
                <a:path w="304800" h="304800">
                  <a:moveTo>
                    <a:pt x="106680" y="259080"/>
                  </a:moveTo>
                  <a:lnTo>
                    <a:pt x="30480" y="259080"/>
                  </a:lnTo>
                  <a:cubicBezTo>
                    <a:pt x="13649" y="259080"/>
                    <a:pt x="0" y="245431"/>
                    <a:pt x="0" y="228600"/>
                  </a:cubicBezTo>
                  <a:lnTo>
                    <a:pt x="0" y="228600"/>
                  </a:lnTo>
                  <a:lnTo>
                    <a:pt x="0" y="30480"/>
                  </a:lnTo>
                  <a:cubicBezTo>
                    <a:pt x="0" y="13716"/>
                    <a:pt x="13716" y="0"/>
                    <a:pt x="30480" y="0"/>
                  </a:cubicBezTo>
                  <a:lnTo>
                    <a:pt x="274320" y="0"/>
                  </a:lnTo>
                  <a:cubicBezTo>
                    <a:pt x="291151" y="0"/>
                    <a:pt x="304800" y="13649"/>
                    <a:pt x="304800" y="30480"/>
                  </a:cubicBezTo>
                  <a:lnTo>
                    <a:pt x="304800" y="30480"/>
                  </a:lnTo>
                  <a:lnTo>
                    <a:pt x="304800" y="228600"/>
                  </a:lnTo>
                  <a:cubicBezTo>
                    <a:pt x="304800" y="245431"/>
                    <a:pt x="291151" y="259080"/>
                    <a:pt x="274320" y="259080"/>
                  </a:cubicBezTo>
                  <a:lnTo>
                    <a:pt x="274320" y="259080"/>
                  </a:lnTo>
                  <a:lnTo>
                    <a:pt x="198120" y="259080"/>
                  </a:lnTo>
                  <a:lnTo>
                    <a:pt x="259080" y="289560"/>
                  </a:lnTo>
                  <a:lnTo>
                    <a:pt x="259080" y="304800"/>
                  </a:lnTo>
                  <a:lnTo>
                    <a:pt x="45720" y="304800"/>
                  </a:lnTo>
                  <a:lnTo>
                    <a:pt x="45720" y="289560"/>
                  </a:lnTo>
                  <a:lnTo>
                    <a:pt x="106680" y="259080"/>
                  </a:lnTo>
                  <a:close/>
                  <a:moveTo>
                    <a:pt x="30480" y="30480"/>
                  </a:moveTo>
                  <a:lnTo>
                    <a:pt x="30480" y="198120"/>
                  </a:lnTo>
                  <a:lnTo>
                    <a:pt x="274320" y="198120"/>
                  </a:lnTo>
                  <a:lnTo>
                    <a:pt x="274320" y="30480"/>
                  </a:lnTo>
                  <a:lnTo>
                    <a:pt x="30480" y="3048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TextBox 9"/>
            <p:cNvSpPr txBox="1"/>
            <p:nvPr/>
          </p:nvSpPr>
          <p:spPr>
            <a:xfrm>
              <a:off x="1218874" y="3737604"/>
              <a:ext cx="439488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非热效应与电磁波的频率、强度、调制方式等有关。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218874" y="4878843"/>
            <a:ext cx="4394883" cy="1316184"/>
            <a:chOff x="1218874" y="4878843"/>
            <a:chExt cx="4394883" cy="1316184"/>
          </a:xfrm>
        </p:grpSpPr>
        <p:sp>
          <p:nvSpPr>
            <p:cNvPr id="11" name="AutoShape 11"/>
            <p:cNvSpPr/>
            <p:nvPr/>
          </p:nvSpPr>
          <p:spPr>
            <a:xfrm>
              <a:off x="1218874" y="4878843"/>
              <a:ext cx="638766" cy="63876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1372678" y="5037742"/>
              <a:ext cx="331158" cy="320969"/>
            </a:xfrm>
            <a:custGeom>
              <a:rect l="l" t="t" r="r" b="b"/>
              <a:pathLst>
                <a:path w="304800" h="304800">
                  <a:moveTo>
                    <a:pt x="0" y="91440"/>
                  </a:moveTo>
                  <a:lnTo>
                    <a:pt x="152400" y="0"/>
                  </a:lnTo>
                  <a:lnTo>
                    <a:pt x="304800" y="91440"/>
                  </a:lnTo>
                  <a:lnTo>
                    <a:pt x="304800" y="121920"/>
                  </a:lnTo>
                  <a:lnTo>
                    <a:pt x="0" y="121920"/>
                  </a:lnTo>
                  <a:lnTo>
                    <a:pt x="0" y="91440"/>
                  </a:lnTo>
                  <a:close/>
                  <a:moveTo>
                    <a:pt x="0" y="274320"/>
                  </a:moveTo>
                  <a:lnTo>
                    <a:pt x="304800" y="274320"/>
                  </a:lnTo>
                  <a:lnTo>
                    <a:pt x="304800" y="304800"/>
                  </a:lnTo>
                  <a:lnTo>
                    <a:pt x="0" y="304800"/>
                  </a:lnTo>
                  <a:lnTo>
                    <a:pt x="0" y="274320"/>
                  </a:lnTo>
                  <a:close/>
                  <a:moveTo>
                    <a:pt x="30480" y="243840"/>
                  </a:moveTo>
                  <a:lnTo>
                    <a:pt x="274320" y="243840"/>
                  </a:lnTo>
                  <a:lnTo>
                    <a:pt x="274320" y="274320"/>
                  </a:lnTo>
                  <a:lnTo>
                    <a:pt x="30480" y="274320"/>
                  </a:lnTo>
                  <a:lnTo>
                    <a:pt x="30480" y="243840"/>
                  </a:lnTo>
                  <a:close/>
                  <a:moveTo>
                    <a:pt x="30480" y="121920"/>
                  </a:moveTo>
                  <a:lnTo>
                    <a:pt x="91440" y="121920"/>
                  </a:lnTo>
                  <a:lnTo>
                    <a:pt x="91440" y="243840"/>
                  </a:lnTo>
                  <a:lnTo>
                    <a:pt x="30480" y="243840"/>
                  </a:lnTo>
                  <a:lnTo>
                    <a:pt x="30480" y="121920"/>
                  </a:lnTo>
                  <a:close/>
                  <a:moveTo>
                    <a:pt x="121920" y="121920"/>
                  </a:moveTo>
                  <a:lnTo>
                    <a:pt x="182880" y="121920"/>
                  </a:lnTo>
                  <a:lnTo>
                    <a:pt x="182880" y="243840"/>
                  </a:lnTo>
                  <a:lnTo>
                    <a:pt x="121920" y="243840"/>
                  </a:lnTo>
                  <a:lnTo>
                    <a:pt x="121920" y="121920"/>
                  </a:lnTo>
                  <a:close/>
                  <a:moveTo>
                    <a:pt x="213360" y="121920"/>
                  </a:moveTo>
                  <a:lnTo>
                    <a:pt x="274320" y="121920"/>
                  </a:lnTo>
                  <a:lnTo>
                    <a:pt x="274320" y="243840"/>
                  </a:lnTo>
                  <a:lnTo>
                    <a:pt x="213360" y="243840"/>
                  </a:lnTo>
                  <a:lnTo>
                    <a:pt x="213360" y="12192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TextBox 13"/>
            <p:cNvSpPr txBox="1"/>
            <p:nvPr/>
          </p:nvSpPr>
          <p:spPr>
            <a:xfrm>
              <a:off x="1218874" y="5492844"/>
              <a:ext cx="439488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非热效应在医疗、通信、工业等领域有广泛应用。</a:t>
              </a:r>
            </a:p>
          </p:txBody>
        </p:sp>
      </p:grpSp>
      <p:pic>
        <p:nvPicPr>
          <p:cNvPr id="14" name="Picture 14"/>
          <p:cNvPicPr>
            <a:picLocks noChangeAspect="1"/>
          </p:cNvPicPr>
          <p:nvPr/>
        </p:nvPicPr>
        <p:blipFill>
          <a:blip r:embed="rId2"/>
          <a:srcRect l="20142" r="20142"/>
          <a:stretch>
            <a:fillRect/>
          </a:stretch>
        </p:blipFill>
        <p:spPr>
          <a:xfrm>
            <a:off x="6603343" y="1773672"/>
            <a:ext cx="4619078" cy="4619078"/>
          </a:xfrm>
          <a:prstGeom prst="ellipse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53197" y="779822"/>
            <a:ext cx="2231507" cy="2231507"/>
          </a:xfrm>
          <a:prstGeom prst="ellipse">
            <a:avLst/>
          </a:prstGeom>
        </p:spPr>
      </p:pic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非热效应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https://d.book118.com/458101117046006025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80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2024-09-01T22:46:25.620</cp:lastPrinted>
  <dcterms:created xsi:type="dcterms:W3CDTF">2024-09-01T14:46:25Z</dcterms:created>
  <dcterms:modified xsi:type="dcterms:W3CDTF">2024-09-01T14:46:27Z</dcterms:modified>
</cp:coreProperties>
</file>