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5C978C5-52B4-4C99-81F7-F10174C485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074AE6B-CFAF-4911-A911-091F2F943A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A53D230-F133-4EAE-BC10-7216306A0D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E357D63-14B9-43D1-A8B3-ABC72BE741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3802D02-19B1-46F7-904B-9C4180FA7D4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D573D43-0D5D-4412-9A4E-EC28B87FEB5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70A5D56-94DF-45DC-B325-5C2CDB6695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0EC6535-2470-49C9-A703-FB442969B7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C7AED3-3BDB-45F4-AEF5-9A5D3EA0738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F0D351-D2E7-4D35-9136-CFD4BD8F50D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C62B52-918B-4CBE-993F-CF309DEBFC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4.jpeg" /><Relationship Id="rId4" Type="http://schemas.openxmlformats.org/officeDocument/2006/relationships/image" Target="../media/image5.jpeg" /><Relationship Id="rId5"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7.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8.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11502512700603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340974" y="3721608"/>
            <a:ext cx="232007" cy="23200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679110" y="3729894"/>
            <a:ext cx="215435" cy="215435"/>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000673" y="3738180"/>
            <a:ext cx="198863" cy="198863"/>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293221" y="3746466"/>
            <a:ext cx="182291" cy="182291"/>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581641" y="3754752"/>
            <a:ext cx="165719" cy="165719"/>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1233806" y="1310470"/>
            <a:ext cx="8696325" cy="2219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量子计算机与经典计算机</a:t>
            </a:r>
          </a:p>
        </p:txBody>
      </p:sp>
      <p:sp>
        <p:nvSpPr>
          <p:cNvPr id="10" name="AutoShape 10"/>
          <p:cNvSpPr/>
          <p:nvPr/>
        </p:nvSpPr>
        <p:spPr>
          <a:xfrm>
            <a:off x="1355726" y="3832004"/>
            <a:ext cx="3032483" cy="2438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51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233806" y="4402664"/>
            <a:ext cx="79629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汇报人：</a:t>
            </a:r>
          </a:p>
        </p:txBody>
      </p:sp>
      <p:sp>
        <p:nvSpPr>
          <p:cNvPr id="15" name="TextBox 15"/>
          <p:cNvSpPr txBox="1"/>
          <p:nvPr/>
        </p:nvSpPr>
        <p:spPr>
          <a:xfrm>
            <a:off x="1233806" y="5011290"/>
            <a:ext cx="7315200"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2025">
                <a:solidFill>
                  <a:schemeClr val="accent1">
                    <a:alpha val="100000"/>
                  </a:schemeClr>
                </a:solidFill>
                <a:latin typeface="Microsoft Yahei"/>
                <a:ea typeface="Microsoft Yahei"/>
                <a:cs typeface="Microsoft Yahei"/>
              </a:rPr>
              <a:t>2024-01-07</a:t>
            </a:r>
          </a:p>
        </p:txBody>
      </p:sp>
      <p:sp>
        <p:nvSpPr>
          <p:cNvPr id="16" name="AutoShape 16"/>
          <p:cNvSpPr/>
          <p:nvPr/>
        </p:nvSpPr>
        <p:spPr>
          <a:xfrm>
            <a:off x="9137413" y="4300567"/>
            <a:ext cx="4507652" cy="4507652"/>
          </a:xfrm>
          <a:prstGeom prst="ellipse">
            <a:avLst/>
          </a:prstGeom>
          <a:solidFill>
            <a:schemeClr val="accent2">
              <a:alpha val="1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331168"/>
            <a:ext cx="515576" cy="439821"/>
            <a:chOff x="454963" y="331168"/>
            <a:chExt cx="515576" cy="439821"/>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12343" y="2059640"/>
            <a:ext cx="2738721" cy="2738721"/>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860682" y="1004888"/>
            <a:ext cx="4382213" cy="4848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量子计算机简介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经典计算机简介</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量子计算机与经典计算机比较</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量子计算机的应用前景</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经典计算机的局限性</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量子计算机面临的挑战</a:t>
            </a:r>
          </a:p>
        </p:txBody>
      </p:sp>
      <p:sp>
        <p:nvSpPr>
          <p:cNvPr id="6" name="TextBox 6"/>
          <p:cNvSpPr txBox="1"/>
          <p:nvPr/>
        </p:nvSpPr>
        <p:spPr>
          <a:xfrm>
            <a:off x="2384673" y="2576513"/>
            <a:ext cx="253278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量子计算机简介</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01</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85766" y="1751287"/>
            <a:ext cx="5242663" cy="4234459"/>
          </a:xfrm>
          <a:prstGeom prst="roundRect">
            <a:avLst/>
          </a:prstGeom>
          <a:solidFill>
            <a:schemeClr val="accent1">
              <a:alpha val="1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552349" y="2452189"/>
            <a:ext cx="3087301" cy="3087301"/>
          </a:xfrm>
          <a:prstGeom prst="ellipse">
            <a:avLst/>
          </a:prstGeom>
          <a:solidFill>
            <a:schemeClr val="lt1">
              <a:alpha val="48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69025"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sp>
        <p:nvSpPr>
          <p:cNvPr id="9" name="TextBox 9"/>
          <p:cNvSpPr txBox="1"/>
          <p:nvPr/>
        </p:nvSpPr>
        <p:spPr>
          <a:xfrm>
            <a:off x="1094226" y="2244504"/>
            <a:ext cx="326707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量子计算机是一种利用量子力学原理进行信息处理的计算机。它利用量子比特作为信息的基本单位，通过量子叠加和量子纠缠等特性，实现比传统计算机更高效的信息处理和计算能力。</a:t>
            </a:r>
          </a:p>
        </p:txBody>
      </p:sp>
      <p:sp>
        <p:nvSpPr>
          <p:cNvPr id="10" name="TextBox 10"/>
          <p:cNvSpPr txBox="1"/>
          <p:nvPr/>
        </p:nvSpPr>
        <p:spPr>
          <a:xfrm>
            <a:off x="7808528" y="2244504"/>
            <a:ext cx="3286125" cy="3248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alpha val="100000"/>
                  </a:schemeClr>
                </a:solidFill>
                <a:latin typeface="Microsoft Yahei"/>
                <a:ea typeface="Microsoft Yahei"/>
                <a:cs typeface="Microsoft Yahei"/>
              </a:rPr>
              <a:t>与经典计算机不同，量子计算机不依赖于0和1的二进制系统，而是利用量子态的叠加性和纠缠性，能够在同一时间处于多个状态，从而实现更快的计算速度和更高的信息处理能力。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量子计算机的定义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3">
            <a:alphaModFix amt="70000"/>
          </a:blip>
          <a:srcRect l="25000" r="25000"/>
          <a:stretch>
            <a:fillRect/>
          </a:stretch>
        </p:blipFill>
        <p:spPr>
          <a:xfrm>
            <a:off x="161995" y="1165346"/>
            <a:ext cx="4300144" cy="5733525"/>
          </a:xfrm>
          <a:prstGeom prst="parallelogram">
            <a:avLst/>
          </a:prstGeom>
        </p:spPr>
      </p:pic>
      <p:sp>
        <p:nvSpPr>
          <p:cNvPr id="6" name="TextBox 6"/>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量子计算机具有并行计算能力</a:t>
            </a:r>
          </a:p>
        </p:txBody>
      </p:sp>
      <p:sp>
        <p:nvSpPr>
          <p:cNvPr id="7" name="AutoShape 7"/>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11" name="TextBox 11"/>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由于量子比特可以同时处于多个状态，因此量子计算机可以同时处理多个任务，实现并行计算，大大提高了计算速度。</a:t>
            </a:r>
          </a:p>
        </p:txBody>
      </p:sp>
      <p:sp>
        <p:nvSpPr>
          <p:cNvPr id="12" name="TextBox 12"/>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量子计算机具有破解密码能力</a:t>
            </a:r>
          </a:p>
        </p:txBody>
      </p:sp>
      <p:sp>
        <p:nvSpPr>
          <p:cNvPr id="13" name="AutoShape 13"/>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7" name="TextBox 17"/>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利用量子纠缠等特性，量子计算机能够快速破解传统密码，对信息安全构成威胁。</a:t>
            </a:r>
          </a:p>
        </p:txBody>
      </p:sp>
      <p:sp>
        <p:nvSpPr>
          <p:cNvPr id="18" name="TextBox 18"/>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量子计算机具有模拟量子系统能力</a:t>
            </a:r>
          </a:p>
        </p:txBody>
      </p:sp>
      <p:sp>
        <p:nvSpPr>
          <p:cNvPr id="19" name="AutoShape 19"/>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3" name="TextBox 23"/>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在经典计算机上模拟量子系统非常困难，而量子计算机可以模拟量子系统的行为，有助于解决物理、化学等领域中的复杂问题。</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量子计算机的特点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量子计算的概念开始被提出，人们意识到量子力学原理可以用于信息处理。</a:t>
            </a:r>
          </a:p>
        </p:txBody>
      </p:sp>
      <p:sp>
        <p:nvSpPr>
          <p:cNvPr id="5" name="TextBox 5"/>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1980s</a:t>
            </a:r>
          </a:p>
        </p:txBody>
      </p:sp>
      <p:sp>
        <p:nvSpPr>
          <p:cNvPr id="6" name="AutoShape 6"/>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随着量子比特数目不断增加，第三代量子计算机开始出现，具备更强大的计算能力和应用前景。</a:t>
            </a:r>
          </a:p>
        </p:txBody>
      </p:sp>
      <p:sp>
        <p:nvSpPr>
          <p:cNvPr id="12" name="TextBox 12"/>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2020s</a:t>
            </a:r>
          </a:p>
        </p:txBody>
      </p:sp>
      <p:sp>
        <p:nvSpPr>
          <p:cNvPr id="13" name="TextBox 13"/>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量子算法和量子纠错码的研究取得进展，为量子计算机的实现奠定了基础。</a:t>
            </a:r>
          </a:p>
        </p:txBody>
      </p:sp>
      <p:sp>
        <p:nvSpPr>
          <p:cNvPr id="14" name="TextBox 14"/>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1990s</a:t>
            </a:r>
          </a:p>
        </p:txBody>
      </p:sp>
      <p:sp>
        <p:nvSpPr>
          <p:cNvPr id="15" name="TextBox 15"/>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第一代量子计算机出现，实现了简单的量子逻辑门和算法。</a:t>
            </a:r>
          </a:p>
        </p:txBody>
      </p:sp>
      <p:sp>
        <p:nvSpPr>
          <p:cNvPr id="16" name="TextBox 16"/>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2000s</a:t>
            </a:r>
          </a:p>
        </p:txBody>
      </p:sp>
      <p:sp>
        <p:nvSpPr>
          <p:cNvPr id="17" name="TextBox 17"/>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随着超导、离子阱、光学等技术的不断发展，第二代量子计算机逐渐成熟，开始应用于实际问题解决。</a:t>
            </a:r>
          </a:p>
        </p:txBody>
      </p:sp>
      <p:sp>
        <p:nvSpPr>
          <p:cNvPr id="18" name="TextBox 18"/>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2010s</a:t>
            </a:r>
          </a:p>
        </p:txBody>
      </p:sp>
      <p:sp>
        <p:nvSpPr>
          <p:cNvPr id="19" name="TextBox 19"/>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20" name="TextBox 20"/>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21" name="TextBox 21"/>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2" name="TextBox 22"/>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3" name="TextBox 23"/>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量子计算机的发展历程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经典计算机简介</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02</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srcRect l="32551" r="32551"/>
          <a:stretch>
            <a:fillRect/>
          </a:stretch>
        </p:blipFill>
        <p:spPr>
          <a:xfrm>
            <a:off x="875314" y="1869245"/>
            <a:ext cx="2050689" cy="3916435"/>
          </a:xfrm>
          <a:prstGeom prst="rect">
            <a:avLst/>
          </a:prstGeom>
        </p:spPr>
      </p:pic>
      <p:pic>
        <p:nvPicPr>
          <p:cNvPr id="5" name="Picture 5"/>
          <p:cNvPicPr>
            <a:picLocks noChangeAspect="1"/>
          </p:cNvPicPr>
          <p:nvPr/>
        </p:nvPicPr>
        <p:blipFill>
          <a:blip r:embed="rId4"/>
          <a:srcRect l="32546" r="32546"/>
          <a:stretch>
            <a:fillRect/>
          </a:stretch>
        </p:blipFill>
        <p:spPr>
          <a:xfrm>
            <a:off x="5906740" y="1869245"/>
            <a:ext cx="2050689" cy="3916435"/>
          </a:xfrm>
          <a:prstGeom prst="rect">
            <a:avLst/>
          </a:prstGeom>
        </p:spPr>
      </p:pic>
      <p:pic>
        <p:nvPicPr>
          <p:cNvPr id="6" name="Picture 6"/>
          <p:cNvPicPr>
            <a:picLocks noChangeAspect="1"/>
          </p:cNvPicPr>
          <p:nvPr/>
        </p:nvPicPr>
        <p:blipFill>
          <a:blip r:embed="rId5"/>
          <a:srcRect l="23819" r="23819"/>
          <a:stretch>
            <a:fillRect/>
          </a:stretch>
        </p:blipFill>
        <p:spPr>
          <a:xfrm>
            <a:off x="3391027" y="1869245"/>
            <a:ext cx="2050689" cy="3916435"/>
          </a:xfrm>
          <a:prstGeom prst="rect">
            <a:avLst/>
          </a:prstGeom>
        </p:spPr>
      </p:pic>
      <p:sp>
        <p:nvSpPr>
          <p:cNvPr id="7" name="Freeform 7"/>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10" name="AutoShape 10"/>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经典计算机的定义</a:t>
              </a:r>
            </a:p>
          </p:txBody>
        </p:sp>
      </p:grpSp>
      <p:sp>
        <p:nvSpPr>
          <p:cNvPr id="33" name="AutoShape 33"/>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经典计算机使用二进制数系统，通过一系列逻辑门实现信息的存储、处理和传输。</a:t>
            </a:r>
            <a:endParaRPr lang="en-US" sz="1100"/>
          </a:p>
        </p:txBody>
      </p:sp>
      <p:sp>
        <p:nvSpPr>
          <p:cNvPr id="34" name="AutoShape 34"/>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经典计算机是指基于经典物理学原理构建的计算机，其基本组成元件如逻辑门、寄存器等都遵循经典物理学规律。</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高效性</a:t>
            </a:r>
          </a:p>
        </p:txBody>
      </p:sp>
      <p:sp>
        <p:nvSpPr>
          <p:cNvPr id="9" name="TextBox 9"/>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经典计算机具有极高的运算速度，能够处理大规模数据和复杂算法。</a:t>
            </a:r>
          </a:p>
        </p:txBody>
      </p:sp>
      <p:sp>
        <p:nvSpPr>
          <p:cNvPr id="10" name="TextBox 10"/>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可扩展性</a:t>
            </a:r>
          </a:p>
        </p:txBody>
      </p:sp>
      <p:sp>
        <p:nvSpPr>
          <p:cNvPr id="11" name="TextBox 11"/>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经典计算机的规模和性能可以通过增加元件数量和复杂性来实现扩展。</a:t>
            </a:r>
          </a:p>
        </p:txBody>
      </p:sp>
      <p:sp>
        <p:nvSpPr>
          <p:cNvPr id="12" name="TextBox 12"/>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通用性</a:t>
            </a:r>
          </a:p>
        </p:txBody>
      </p:sp>
      <p:sp>
        <p:nvSpPr>
          <p:cNvPr id="13" name="TextBox 13"/>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经典计算机能够执行各种不同的任务，从科学计算、数据处理到人工智能等。</a:t>
            </a:r>
          </a:p>
        </p:txBody>
      </p:sp>
      <p:sp>
        <p:nvSpPr>
          <p:cNvPr id="14" name="AutoShape 14"/>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经典计算机的特点</a:t>
              </a:r>
            </a:p>
          </p:txBody>
        </p:sp>
      </p:grpSp>
      <p:sp>
        <p:nvSpPr>
          <p:cNvPr id="41" name="AutoShape 41"/>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6" name="TextBox 46"/>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7" name="TextBox 47"/>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735871" y="4184207"/>
            <a:ext cx="2692926" cy="101771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4749975" y="1385888"/>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096005" y="2522220"/>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flipH="1">
            <a:off x="4749975" y="3648265"/>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096005" y="4778693"/>
            <a:ext cx="1346030" cy="1346030"/>
          </a:xfrm>
          <a:custGeom>
            <a:rect l="l" t="t" r="r" b="b"/>
            <a:pathLst>
              <a:path w="1346030" h="1346030">
                <a:moveTo>
                  <a:pt x="673015" y="0"/>
                </a:moveTo>
                <a:cubicBezTo>
                  <a:pt x="1044712" y="0"/>
                  <a:pt x="1346030" y="301318"/>
                  <a:pt x="1346030" y="673015"/>
                </a:cubicBezTo>
                <a:cubicBezTo>
                  <a:pt x="1346030" y="1044712"/>
                  <a:pt x="1044712" y="1346030"/>
                  <a:pt x="673015" y="1346030"/>
                </a:cubicBezTo>
                <a:lnTo>
                  <a:pt x="669306" y="1345656"/>
                </a:lnTo>
                <a:lnTo>
                  <a:pt x="669306" y="1346030"/>
                </a:lnTo>
                <a:lnTo>
                  <a:pt x="0" y="1346030"/>
                </a:lnTo>
                <a:lnTo>
                  <a:pt x="0" y="1133481"/>
                </a:lnTo>
                <a:lnTo>
                  <a:pt x="194385" y="1133481"/>
                </a:lnTo>
                <a:lnTo>
                  <a:pt x="287636" y="1133481"/>
                </a:lnTo>
                <a:lnTo>
                  <a:pt x="290174" y="1133481"/>
                </a:lnTo>
                <a:lnTo>
                  <a:pt x="652313" y="1133481"/>
                </a:lnTo>
                <a:lnTo>
                  <a:pt x="652313" y="1133225"/>
                </a:lnTo>
                <a:lnTo>
                  <a:pt x="654851" y="1133481"/>
                </a:lnTo>
                <a:cubicBezTo>
                  <a:pt x="909159" y="1133481"/>
                  <a:pt x="1115316" y="927324"/>
                  <a:pt x="1115316" y="673015"/>
                </a:cubicBezTo>
                <a:cubicBezTo>
                  <a:pt x="1115316" y="418706"/>
                  <a:pt x="909159" y="212549"/>
                  <a:pt x="654851" y="212549"/>
                </a:cubicBezTo>
                <a:cubicBezTo>
                  <a:pt x="652114" y="212549"/>
                  <a:pt x="649381" y="212573"/>
                  <a:pt x="646668" y="213374"/>
                </a:cubicBezTo>
                <a:lnTo>
                  <a:pt x="298357" y="213374"/>
                </a:lnTo>
                <a:lnTo>
                  <a:pt x="290174" y="212549"/>
                </a:lnTo>
                <a:cubicBezTo>
                  <a:pt x="287437" y="212549"/>
                  <a:pt x="284704" y="212573"/>
                  <a:pt x="281991" y="213374"/>
                </a:cubicBezTo>
                <a:lnTo>
                  <a:pt x="194385" y="213374"/>
                </a:lnTo>
                <a:lnTo>
                  <a:pt x="0" y="213374"/>
                </a:lnTo>
                <a:lnTo>
                  <a:pt x="0" y="1206"/>
                </a:lnTo>
                <a:lnTo>
                  <a:pt x="661055" y="1206"/>
                </a:lnTo>
                <a:cubicBezTo>
                  <a:pt x="665021" y="34"/>
                  <a:pt x="669015" y="0"/>
                  <a:pt x="673015"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经典计算机的发展历程</a:t>
              </a:r>
            </a:p>
          </p:txBody>
        </p:sp>
      </p:grpSp>
      <p:sp>
        <p:nvSpPr>
          <p:cNvPr id="31" name="TextBox 31"/>
          <p:cNvSpPr txBox="1"/>
          <p:nvPr/>
        </p:nvSpPr>
        <p:spPr>
          <a:xfrm>
            <a:off x="1354979" y="1014104"/>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机械计算机时代</a:t>
            </a:r>
          </a:p>
        </p:txBody>
      </p:sp>
      <p:sp>
        <p:nvSpPr>
          <p:cNvPr id="32" name="TextBox 32"/>
          <p:cNvSpPr txBox="1"/>
          <p:nvPr/>
        </p:nvSpPr>
        <p:spPr>
          <a:xfrm>
            <a:off x="1463704" y="1448856"/>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最早的计算机是机械式计算机，如查尔斯·巴贝奇设计的差分机和分析机。</a:t>
            </a:r>
          </a:p>
        </p:txBody>
      </p:sp>
      <p:sp>
        <p:nvSpPr>
          <p:cNvPr id="33" name="TextBox 33"/>
          <p:cNvSpPr txBox="1"/>
          <p:nvPr/>
        </p:nvSpPr>
        <p:spPr>
          <a:xfrm>
            <a:off x="1354979" y="3648265"/>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微型计算机时代</a:t>
            </a:r>
          </a:p>
        </p:txBody>
      </p:sp>
      <p:sp>
        <p:nvSpPr>
          <p:cNvPr id="34" name="TextBox 34"/>
          <p:cNvSpPr txBox="1"/>
          <p:nvPr/>
        </p:nvSpPr>
        <p:spPr>
          <a:xfrm>
            <a:off x="1463704" y="4083018"/>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随着集成电路技术的进步，计算机逐渐小型化，进入家庭和办公领域。</a:t>
            </a:r>
          </a:p>
        </p:txBody>
      </p:sp>
      <p:sp>
        <p:nvSpPr>
          <p:cNvPr id="35" name="TextBox 35"/>
          <p:cNvSpPr txBox="1"/>
          <p:nvPr/>
        </p:nvSpPr>
        <p:spPr>
          <a:xfrm>
            <a:off x="7442035" y="1993420"/>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电子计算机时代</a:t>
            </a:r>
          </a:p>
        </p:txBody>
      </p:sp>
      <p:sp>
        <p:nvSpPr>
          <p:cNvPr id="36" name="TextBox 36"/>
          <p:cNvSpPr txBox="1"/>
          <p:nvPr/>
        </p:nvSpPr>
        <p:spPr>
          <a:xfrm>
            <a:off x="7550760" y="2428173"/>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随着电子技术的发展，电子管、晶体管和集成电路等元件被用于计算机制造，诞生了第一台电子计算机ENIAC。</a:t>
            </a:r>
          </a:p>
        </p:txBody>
      </p:sp>
      <p:sp>
        <p:nvSpPr>
          <p:cNvPr id="37" name="TextBox 37"/>
          <p:cNvSpPr txBox="1"/>
          <p:nvPr/>
        </p:nvSpPr>
        <p:spPr>
          <a:xfrm>
            <a:off x="7496398" y="4406909"/>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2">
                    <a:alpha val="100000"/>
                  </a:schemeClr>
                </a:solidFill>
                <a:latin typeface="Microsoft Yahei"/>
                <a:ea typeface="Microsoft Yahei"/>
                <a:cs typeface="Microsoft Yahei"/>
              </a:rPr>
              <a:t>云计算与人工智能时代</a:t>
            </a:r>
          </a:p>
        </p:txBody>
      </p:sp>
      <p:sp>
        <p:nvSpPr>
          <p:cNvPr id="38" name="TextBox 38"/>
          <p:cNvSpPr txBox="1"/>
          <p:nvPr/>
        </p:nvSpPr>
        <p:spPr>
          <a:xfrm>
            <a:off x="7605123" y="4841661"/>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随着互联网和人工智能技术的发展，云计算和大数据等技术进一步推动了计算机性能的提升和应用领域的拓展。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58000"/>
          </a:xfrm>
          <a:prstGeom prst="rect">
            <a:avLst/>
          </a:prstGeom>
        </p:spPr>
      </p:pic>
      <p:sp>
        <p:nvSpPr>
          <p:cNvPr id="3" name="Freeform 3"/>
          <p:cNvSpPr/>
          <p:nvPr/>
        </p:nvSpPr>
        <p:spPr>
          <a:xfrm>
            <a:off x="0" y="0"/>
            <a:ext cx="12192000" cy="6858000"/>
          </a:xfrm>
          <a:custGeom>
            <a:rect l="l" t="t" r="r" b="b"/>
            <a:pathLst>
              <a:path w="12192000" h="6858000">
                <a:moveTo>
                  <a:pt x="0" y="0"/>
                </a:moveTo>
                <a:lnTo>
                  <a:pt x="12192000" y="0"/>
                </a:lnTo>
                <a:lnTo>
                  <a:pt x="12192000" y="6858000"/>
                </a:lnTo>
                <a:lnTo>
                  <a:pt x="0" y="685800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520223" y="1033565"/>
            <a:ext cx="1813010" cy="1813010"/>
          </a:xfrm>
          <a:prstGeom prst="ellipse">
            <a:avLst/>
          </a:prstGeom>
          <a:gradFill>
            <a:gsLst>
              <a:gs pos="0">
                <a:schemeClr val="accent2">
                  <a:alpha val="15000"/>
                </a:schemeClr>
              </a:gs>
              <a:gs pos="100000">
                <a:schemeClr val="accent2">
                  <a:alpha val="15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757596" y="2624328"/>
            <a:ext cx="8124825" cy="1962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chemeClr val="accent1">
                    <a:alpha val="100000"/>
                  </a:schemeClr>
                </a:solidFill>
                <a:latin typeface="Microsoft Yahei"/>
                <a:ea typeface="Microsoft Yahei"/>
                <a:cs typeface="Microsoft Yahei"/>
              </a:rPr>
              <a:t>量子计算机与经典计算机比较</a:t>
            </a:r>
          </a:p>
        </p:txBody>
      </p:sp>
      <p:sp>
        <p:nvSpPr>
          <p:cNvPr id="6" name="TextBox 6"/>
          <p:cNvSpPr txBox="1"/>
          <p:nvPr/>
        </p:nvSpPr>
        <p:spPr>
          <a:xfrm>
            <a:off x="2757596" y="1141600"/>
            <a:ext cx="8686800" cy="1704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alpha val="100000"/>
                  </a:schemeClr>
                </a:solidFill>
                <a:latin typeface="Microsoft Yahei"/>
                <a:ea typeface="Microsoft Yahei"/>
                <a:cs typeface="Microsoft Yahei"/>
              </a:rPr>
              <a:t>03</a:t>
            </a:r>
          </a:p>
        </p:txBody>
      </p:sp>
      <p:sp>
        <p:nvSpPr>
          <p:cNvPr id="7" name="Freeform 7"/>
          <p:cNvSpPr/>
          <p:nvPr/>
        </p:nvSpPr>
        <p:spPr>
          <a:xfrm>
            <a:off x="36576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36693"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9090" y="6033893"/>
            <a:ext cx="282396" cy="332231"/>
          </a:xfrm>
          <a:custGeom>
            <a:rect l="l" t="t" r="r" b="b"/>
            <a:pathLst>
              <a:path w="1905000" h="1905000">
                <a:moveTo>
                  <a:pt x="762000" y="0"/>
                </a:moveTo>
                <a:lnTo>
                  <a:pt x="1905000" y="0"/>
                </a:lnTo>
                <a:lnTo>
                  <a:pt x="1143000" y="952500"/>
                </a:lnTo>
                <a:lnTo>
                  <a:pt x="1905000" y="1905000"/>
                </a:lnTo>
                <a:lnTo>
                  <a:pt x="762000" y="1905000"/>
                </a:lnTo>
                <a:lnTo>
                  <a:pt x="0" y="952500"/>
                </a:lnTo>
                <a:lnTo>
                  <a:pt x="7620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0" name="Group 10"/>
          <p:cNvGrpSpPr/>
          <p:nvPr/>
        </p:nvGrpSpPr>
        <p:grpSpPr>
          <a:xfrm>
            <a:off x="454963" y="331168"/>
            <a:ext cx="515576" cy="439821"/>
            <a:chOff x="454963" y="331168"/>
            <a:chExt cx="515576" cy="439821"/>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3">
            <a:alphaModFix amt="70000"/>
          </a:blip>
          <a:srcRect l="12500" r="12500"/>
          <a:stretch>
            <a:fillRect/>
          </a:stretch>
        </p:blipFill>
        <p:spPr>
          <a:xfrm>
            <a:off x="939482" y="1415327"/>
            <a:ext cx="4843295" cy="4843295"/>
          </a:xfrm>
          <a:prstGeom prst="roundRect">
            <a:avLst/>
          </a:prstGeom>
        </p:spPr>
      </p:pic>
      <p:sp>
        <p:nvSpPr>
          <p:cNvPr id="5" name="TextBox 5"/>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利用量子比特进行计算，其状态由概率幅表示，可以同时处于0和1这两个相互对立的量子态，这种叠加态在宏观世界是难以想象的。量子比特可以同时处理多个任务，实现并行计算，大大提高了计算速度。</a:t>
            </a:r>
          </a:p>
        </p:txBody>
      </p:sp>
      <p:sp>
        <p:nvSpPr>
          <p:cNvPr id="6" name="TextBox 6"/>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量子计算</a:t>
            </a:r>
          </a:p>
        </p:txBody>
      </p:sp>
      <p:sp>
        <p:nvSpPr>
          <p:cNvPr id="7" name="TextBox 7"/>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基于比特进行计算，每个比特只能处于0或1这两个确定状态中的一个。经典计算机只能依次执行任务，无法实现并行计算，计算速度相对较慢。</a:t>
            </a:r>
          </a:p>
        </p:txBody>
      </p:sp>
      <p:sp>
        <p:nvSpPr>
          <p:cNvPr id="8" name="TextBox 8"/>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经典计算</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计算方式比较</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量子存储</a:t>
            </a:r>
          </a:p>
        </p:txBody>
      </p:sp>
      <p:sp>
        <p:nvSpPr>
          <p:cNvPr id="5" name="TextBox 5"/>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利用量子叠加和量子纠缠等特性，可以在有限的空间内存储海量的信息。此外，量子存储具有很高的安全性和可靠性，可以有效地保护数据不被窃取或篡改。</a:t>
            </a:r>
          </a:p>
        </p:txBody>
      </p:sp>
      <p:sp>
        <p:nvSpPr>
          <p:cNvPr id="6" name="TextBox 6"/>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经典存储</a:t>
            </a:r>
          </a:p>
        </p:txBody>
      </p:sp>
      <p:sp>
        <p:nvSpPr>
          <p:cNvPr id="7" name="TextBox 7"/>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通常采用二进制的形式存储信息，需要大量的时间和空间资源。经典存储的安全性相对较低，容易受到黑客攻击和病毒入侵等威胁。</a:t>
            </a:r>
          </a:p>
        </p:txBody>
      </p: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3">
            <a:alphaModFix amt="70000"/>
          </a:blip>
          <a:srcRect l="21875" r="21875"/>
          <a:stretch>
            <a:fillRect/>
          </a:stretch>
        </p:blipFill>
        <p:spPr>
          <a:xfrm>
            <a:off x="7803289" y="1299241"/>
            <a:ext cx="3679824" cy="4906431"/>
          </a:xfrm>
          <a:prstGeom prst="rect">
            <a:avLst/>
          </a:prstGeom>
        </p:spPr>
      </p:pic>
      <p:sp>
        <p:nvSpPr>
          <p:cNvPr id="13" name="AutoShape 13"/>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存储方式比较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solidFill>
          <a:schemeClr val="lt1">
            <a:alpha val="100000"/>
          </a:schemeClr>
        </a:solid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44" y="0"/>
            <a:ext cx="12192000" cy="6838950"/>
          </a:xfrm>
          <a:prstGeom prst="rect">
            <a:avLst/>
          </a:prstGeom>
        </p:spPr>
      </p:pic>
      <p:sp>
        <p:nvSpPr>
          <p:cNvPr id="3" name="Freeform 3"/>
          <p:cNvSpPr/>
          <p:nvPr/>
        </p:nvSpPr>
        <p:spPr>
          <a:xfrm>
            <a:off x="0" y="0"/>
            <a:ext cx="12192000" cy="6838950"/>
          </a:xfrm>
          <a:custGeom>
            <a:rect l="l" t="t" r="r" b="b"/>
            <a:pathLst>
              <a:path w="12192000" h="6838950">
                <a:moveTo>
                  <a:pt x="0" y="0"/>
                </a:moveTo>
                <a:lnTo>
                  <a:pt x="12192000" y="0"/>
                </a:lnTo>
                <a:lnTo>
                  <a:pt x="12192000" y="6838950"/>
                </a:lnTo>
                <a:lnTo>
                  <a:pt x="0" y="68389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量子计算速度</a:t>
            </a:r>
          </a:p>
        </p:txBody>
      </p:sp>
      <p:sp>
        <p:nvSpPr>
          <p:cNvPr id="5" name="AutoShape 5"/>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8" name="Connector 8"/>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9" name="TextBox 9"/>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由于量子比特可以同时处理多个任务，实现并行计算，因此量子计算机的运行速度远远超过经典计算机。在处理某些特定问题时，量子计算机可以在极短的时间内得出答案，大大提高了计算效率。</a:t>
            </a:r>
          </a:p>
        </p:txBody>
      </p:sp>
      <p:sp>
        <p:nvSpPr>
          <p:cNvPr id="10" name="TextBox 10"/>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经典计算速度</a:t>
            </a:r>
          </a:p>
        </p:txBody>
      </p:sp>
      <p:sp>
        <p:nvSpPr>
          <p:cNvPr id="11" name="TextBox 11"/>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受限于串行计算的方式，经典计算机的运行速度相对较慢。在处理大规模数据和复杂问题时，经典计算机需要耗费较长的时间才能得出结果。</a:t>
            </a:r>
          </a:p>
        </p:txBody>
      </p:sp>
      <p:sp>
        <p:nvSpPr>
          <p:cNvPr id="12" name="AutoShape 12"/>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5" name="Connector 15"/>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运行速度比较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https://d.book118.com/458115025127006037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2024-09-17T21:56:22.605</cp:lastPrinted>
  <dcterms:created xsi:type="dcterms:W3CDTF">2024-09-17T13:56:22Z</dcterms:created>
  <dcterms:modified xsi:type="dcterms:W3CDTF">2024-09-17T13:56:24Z</dcterms:modified>
</cp:coreProperties>
</file>