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BD0A41-BF92-466A-94F4-9A7C933A1CED}" type="datetimeFigureOut">
              <a:rPr lang="zh-CN" altLang="en-US" smtClean="0"/>
              <a:t>2020/4/14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AE81A4-44FC-4EFE-A0F4-C75E939DA6E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 altLang="zh-CN" smtClean="0"/>
              <a:t>12</a:t>
            </a:r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37421582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 altLang="zh-CN" smtClean="0"/>
              <a:t>12</a:t>
            </a:r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37421582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 altLang="zh-CN" smtClean="0"/>
              <a:t>12</a:t>
            </a:r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37421582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 altLang="zh-CN" smtClean="0"/>
              <a:t>12</a:t>
            </a:r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37421582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 altLang="zh-CN" smtClean="0"/>
              <a:t>12</a:t>
            </a:r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37421582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 altLang="zh-CN" smtClean="0"/>
              <a:t>12</a:t>
            </a:r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37421582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 altLang="zh-CN" smtClean="0"/>
              <a:t>12</a:t>
            </a:r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37421582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 altLang="zh-CN" smtClean="0"/>
              <a:t>12</a:t>
            </a:r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37421582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 altLang="zh-CN" smtClean="0"/>
              <a:t>12</a:t>
            </a:r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374215825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 altLang="zh-CN" smtClean="0"/>
              <a:t>12</a:t>
            </a:r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37421582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 altLang="zh-CN" smtClean="0"/>
              <a:t>12</a:t>
            </a:r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37421582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 altLang="zh-CN" smtClean="0"/>
              <a:t>12</a:t>
            </a:r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37421582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US" altLang="zh-CN" smtClean="0"/>
              <a:t>12</a:t>
            </a:r>
            <a:endParaRPr lang="zh-CN" altLang="en-US"/>
          </a:p>
        </p:txBody>
      </p:sp>
    </p:spTree>
    <p:extLst>
      <p:ext uri="{BB962C8B-B14F-4D97-AF65-F5344CB8AC3E}">
        <p14:creationId xmlns="" xmlns:p14="http://schemas.microsoft.com/office/powerpoint/2010/main" val="3742158257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D1D18-B59A-4B53-AB28-F36B0B39F8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4F77F-37A6-434C-BFA8-E9367E6BB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34FC5-B636-402A-9AF1-0706A675E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71E73D-07E6-4B9E-AD58-CF09742B4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934067-FAE4-4C4B-BFB4-1E611085A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E16EB9-BB26-44F1-A37E-6BE354E0B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AE9DDF-E4AD-44F2-AC83-65E291A57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4D44F9-DE4D-4A1D-B0FF-F6BF778AA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06343-6724-4E9C-B58A-2C6056F6D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854CED-7AEE-4939-88E5-BABAFC68E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5938E-FC9D-4A2E-9C9D-F49A7D7D4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2020/4/14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2020/4/14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2020/4/14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2020/4/14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2020/4/14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2020/4/14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2020/4/14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2020/4/14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2020/4/14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2020/4/14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2020/4/14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1368" t="1351" r="6888"/>
          <a:stretch>
            <a:fillRect/>
          </a:stretch>
        </p:blipFill>
        <p:spPr>
          <a:xfrm>
            <a:off x="0" y="-38912"/>
            <a:ext cx="9144000" cy="689691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051827620"/>
      </p:ext>
    </p:extLst>
  </p:cSld>
  <p:clrMapOvr>
    <a:masterClrMapping/>
  </p:clrMapOvr>
  <p:transition spd="slow" advTm="3000">
    <p:push dir="u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2020/4/14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Relationship Id="rId4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Relationship Id="rId4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1600107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" name="图片 24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449389"/>
            <a:ext cx="6696744" cy="2795386"/>
          </a:xfrm>
          <a:prstGeom prst="rect">
            <a:avLst/>
          </a:prstGeom>
        </p:spPr>
      </p:pic>
      <p:sp>
        <p:nvSpPr>
          <p:cNvPr id="28" name="TextBox 7">
            <a:extLst>
              <a:ext uri="{FF2B5EF4-FFF2-40B4-BE49-F238E27FC236}">
                <a16:creationId xmlns="" xmlns:a16="http://schemas.microsoft.com/office/drawing/2014/main" id="{0F6BE33E-D759-45FB-A537-56E4BA0B68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91680" y="4797152"/>
            <a:ext cx="6606756" cy="861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121808" tIns="60902" rIns="121808" bIns="60902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defTabSz="1218788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zh-CN" altLang="en-US" sz="4800" b="1" smtClean="0">
                <a:solidFill>
                  <a:schemeClr val="accent2">
                    <a:lumMod val="75000"/>
                  </a:schemeClr>
                </a:solidFill>
                <a:latin typeface="字魂49号-逍遥行书" panose="00000500000000000000" pitchFamily="2" charset="-122"/>
                <a:ea typeface="字魂49号-逍遥行书" panose="00000500000000000000" pitchFamily="2" charset="-122"/>
                <a:cs typeface="+mn-ea"/>
                <a:sym typeface="字魂59号-创粗黑" panose="00000500000000000000" pitchFamily="2" charset="-122"/>
              </a:rPr>
              <a:t>中考填空题简答题真题</a:t>
            </a:r>
            <a:endParaRPr lang="zh-CN" altLang="en-US" sz="4800" b="1">
              <a:solidFill>
                <a:schemeClr val="accent2">
                  <a:lumMod val="75000"/>
                </a:schemeClr>
              </a:solidFill>
              <a:latin typeface="字魂49号-逍遥行书" panose="00000500000000000000" pitchFamily="2" charset="-122"/>
              <a:ea typeface="字魂49号-逍遥行书" panose="00000500000000000000" pitchFamily="2" charset="-122"/>
              <a:cs typeface="+mn-ea"/>
              <a:sym typeface="字魂59号-创粗黑" panose="00000500000000000000" pitchFamily="2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2699792" cy="6858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411760" y="2276872"/>
            <a:ext cx="51845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 b="1" smtClean="0">
                <a:solidFill>
                  <a:schemeClr val="accent2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《</a:t>
            </a:r>
            <a:r>
              <a:rPr lang="zh-CN" altLang="en-US" sz="6600" b="1" smtClean="0">
                <a:solidFill>
                  <a:schemeClr val="accent2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骆驼祥子</a:t>
            </a:r>
            <a:r>
              <a:rPr lang="en-US" altLang="zh-CN" sz="6600" b="1" smtClean="0">
                <a:solidFill>
                  <a:schemeClr val="accent2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》</a:t>
            </a:r>
            <a:endParaRPr lang="zh-CN" altLang="en-US" sz="6600" b="1">
              <a:solidFill>
                <a:schemeClr val="accent2">
                  <a:lumMod val="7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80472167"/>
      </p:ext>
    </p:extLst>
  </p:cSld>
  <p:clrMapOvr>
    <a:masterClrMapping/>
  </p:clrMapOvr>
  <mc:AlternateContent>
    <mc:Choice xmlns:p15="http://schemas.microsoft.com/office/powerpoint/2012/main" Requires="p15">
      <p:transition spd="slow" advTm="3000" p14:dur="3250">
        <p15:prstTrans prst="origami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TextBox 7">
            <a:extLst>
              <a:ext uri="{FF2B5EF4-FFF2-40B4-BE49-F238E27FC236}">
                <a16:creationId xmlns="" xmlns:a16="http://schemas.microsoft.com/office/drawing/2014/main" id="{0F6BE33E-D759-45FB-A537-56E4BA0B68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584" y="1484784"/>
            <a:ext cx="7776864" cy="4554976"/>
          </a:xfrm>
          <a:prstGeom prst="rect">
            <a:avLst/>
          </a:prstGeom>
          <a:ln w="57150"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121808" tIns="60902" rIns="121808" bIns="60902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4800" b="1" smtClean="0">
                <a:solidFill>
                  <a:schemeClr val="accent4">
                    <a:lumMod val="50000"/>
                  </a:schemeClr>
                </a:solidFill>
              </a:rPr>
              <a:t>1.</a:t>
            </a:r>
            <a:r>
              <a:rPr lang="zh-CN" altLang="en-US" sz="4800" b="1" smtClean="0">
                <a:solidFill>
                  <a:schemeClr val="accent4">
                    <a:lumMod val="50000"/>
                  </a:schemeClr>
                </a:solidFill>
              </a:rPr>
              <a:t>文学常识积累题</a:t>
            </a:r>
            <a:endParaRPr lang="en-US" altLang="zh-CN" sz="4800" b="1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US" altLang="zh-CN" sz="4800" b="1" smtClean="0">
                <a:solidFill>
                  <a:schemeClr val="accent4">
                    <a:lumMod val="50000"/>
                  </a:schemeClr>
                </a:solidFill>
              </a:rPr>
              <a:t>2.</a:t>
            </a:r>
            <a:r>
              <a:rPr lang="zh-CN" altLang="en-US" sz="4800" b="1" smtClean="0">
                <a:solidFill>
                  <a:schemeClr val="accent4">
                    <a:lumMod val="50000"/>
                  </a:schemeClr>
                </a:solidFill>
              </a:rPr>
              <a:t>中心主旨归纳题</a:t>
            </a:r>
            <a:endParaRPr lang="en-US" altLang="zh-CN" sz="4800" b="1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US" altLang="zh-CN" sz="4800" b="1" smtClean="0">
                <a:solidFill>
                  <a:schemeClr val="accent4">
                    <a:lumMod val="50000"/>
                  </a:schemeClr>
                </a:solidFill>
              </a:rPr>
              <a:t>3.</a:t>
            </a:r>
            <a:r>
              <a:rPr lang="zh-CN" altLang="en-US" sz="4800" b="1" smtClean="0">
                <a:solidFill>
                  <a:schemeClr val="accent4">
                    <a:lumMod val="50000"/>
                  </a:schemeClr>
                </a:solidFill>
              </a:rPr>
              <a:t>故事情节梳理题</a:t>
            </a:r>
            <a:endParaRPr lang="en-US" altLang="zh-CN" sz="4800" b="1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US" altLang="zh-CN" sz="4800" b="1" smtClean="0">
                <a:solidFill>
                  <a:schemeClr val="accent4">
                    <a:lumMod val="50000"/>
                  </a:schemeClr>
                </a:solidFill>
              </a:rPr>
              <a:t>4.</a:t>
            </a:r>
            <a:r>
              <a:rPr lang="zh-CN" altLang="en-US" sz="4800" b="1" smtClean="0">
                <a:solidFill>
                  <a:schemeClr val="accent4">
                    <a:lumMod val="50000"/>
                  </a:schemeClr>
                </a:solidFill>
              </a:rPr>
              <a:t>人物性格分析题</a:t>
            </a:r>
            <a:endParaRPr lang="en-US" altLang="zh-CN" sz="4800" b="1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US" altLang="zh-CN" sz="4800" b="1" smtClean="0">
                <a:solidFill>
                  <a:schemeClr val="accent4">
                    <a:lumMod val="50000"/>
                  </a:schemeClr>
                </a:solidFill>
              </a:rPr>
              <a:t>5.</a:t>
            </a:r>
            <a:r>
              <a:rPr lang="zh-CN" altLang="en-US" sz="4800" b="1" smtClean="0">
                <a:solidFill>
                  <a:schemeClr val="accent4">
                    <a:lumMod val="50000"/>
                  </a:schemeClr>
                </a:solidFill>
              </a:rPr>
              <a:t>经典片段回顾题</a:t>
            </a:r>
            <a:endParaRPr lang="en-US" altLang="zh-CN" sz="4800" b="1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US" altLang="zh-CN" sz="4800" b="1" smtClean="0">
                <a:solidFill>
                  <a:schemeClr val="accent4">
                    <a:lumMod val="50000"/>
                  </a:schemeClr>
                </a:solidFill>
              </a:rPr>
              <a:t>6.</a:t>
            </a:r>
            <a:r>
              <a:rPr lang="zh-CN" altLang="en-US" sz="4800" b="1" smtClean="0">
                <a:solidFill>
                  <a:schemeClr val="accent4">
                    <a:lumMod val="50000"/>
                  </a:schemeClr>
                </a:solidFill>
              </a:rPr>
              <a:t>感悟品味赏析题</a:t>
            </a:r>
            <a:endParaRPr lang="zh-CN" altLang="zh-CN" sz="4800" b="1" smtClean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93096"/>
            <a:ext cx="2699792" cy="2564904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624736" cy="129249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1331640" y="188640"/>
            <a:ext cx="4358886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 smtClean="0">
                <a:solidFill>
                  <a:schemeClr val="accent2">
                    <a:lumMod val="50000"/>
                  </a:schemeClr>
                </a:solidFill>
                <a:latin typeface="黑体" pitchFamily="49" charset="-122"/>
                <a:ea typeface="黑体" pitchFamily="49" charset="-122"/>
              </a:rPr>
              <a:t>中考名著考点</a:t>
            </a:r>
            <a:endParaRPr lang="zh-CN" altLang="en-US" sz="5400" b="1">
              <a:solidFill>
                <a:schemeClr val="accent2">
                  <a:lumMod val="50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80472167"/>
      </p:ext>
    </p:extLst>
  </p:cSld>
  <p:clrMapOvr>
    <a:masterClrMapping/>
  </p:clrMapOvr>
  <mc:AlternateContent>
    <mc:Choice xmlns:p15="http://schemas.microsoft.com/office/powerpoint/2012/main" Requires="p15">
      <p:transition spd="slow" advTm="3000" p14:dur="3250">
        <p15:prstTrans prst="origami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TextBox 7">
            <a:extLst>
              <a:ext uri="{FF2B5EF4-FFF2-40B4-BE49-F238E27FC236}">
                <a16:creationId xmlns="" xmlns:a16="http://schemas.microsoft.com/office/drawing/2014/main" id="{0F6BE33E-D759-45FB-A537-56E4BA0B68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584" y="1484784"/>
            <a:ext cx="7776864" cy="3816312"/>
          </a:xfrm>
          <a:prstGeom prst="rect">
            <a:avLst/>
          </a:prstGeom>
          <a:ln w="57150"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121808" tIns="60902" rIns="121808" bIns="60902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4800" smtClean="0"/>
              <a:t>　老舍，现代著名作家，原名舒庆春，字舍予，满族人。主要作品有</a:t>
            </a:r>
            <a:r>
              <a:rPr lang="en-US" altLang="zh-CN" sz="4800" smtClean="0"/>
              <a:t>《</a:t>
            </a:r>
            <a:r>
              <a:rPr lang="zh-CN" altLang="en-US" sz="4800" smtClean="0"/>
              <a:t>骆驼祥子</a:t>
            </a:r>
            <a:r>
              <a:rPr lang="en-US" altLang="zh-CN" sz="4800" smtClean="0"/>
              <a:t>》</a:t>
            </a:r>
            <a:r>
              <a:rPr lang="zh-CN" altLang="en-US" sz="4800" smtClean="0"/>
              <a:t>、</a:t>
            </a:r>
            <a:r>
              <a:rPr lang="en-US" altLang="zh-CN" sz="4800" smtClean="0"/>
              <a:t>《</a:t>
            </a:r>
            <a:r>
              <a:rPr lang="zh-CN" altLang="en-US" sz="4800" smtClean="0"/>
              <a:t>四世同堂</a:t>
            </a:r>
            <a:r>
              <a:rPr lang="en-US" altLang="zh-CN" sz="4800" smtClean="0"/>
              <a:t>》</a:t>
            </a:r>
            <a:r>
              <a:rPr lang="zh-CN" altLang="en-US" sz="4800" smtClean="0"/>
              <a:t>、</a:t>
            </a:r>
            <a:r>
              <a:rPr lang="en-US" altLang="zh-CN" sz="4800" smtClean="0"/>
              <a:t>《</a:t>
            </a:r>
            <a:r>
              <a:rPr lang="zh-CN" altLang="en-US" sz="4800" smtClean="0"/>
              <a:t>茶馆</a:t>
            </a:r>
            <a:r>
              <a:rPr lang="en-US" altLang="zh-CN" sz="4800" smtClean="0"/>
              <a:t>》</a:t>
            </a:r>
            <a:r>
              <a:rPr lang="zh-CN" altLang="en-US" sz="4800" smtClean="0"/>
              <a:t>等。</a:t>
            </a:r>
            <a:endParaRPr lang="zh-CN" altLang="zh-CN" sz="4800" b="1" smtClean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3573016"/>
            <a:ext cx="2699792" cy="361764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624736" cy="129249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1331640" y="188640"/>
            <a:ext cx="2967479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 smtClean="0">
                <a:solidFill>
                  <a:schemeClr val="accent2">
                    <a:lumMod val="50000"/>
                  </a:schemeClr>
                </a:solidFill>
                <a:latin typeface="黑体" pitchFamily="49" charset="-122"/>
                <a:ea typeface="黑体" pitchFamily="49" charset="-122"/>
              </a:rPr>
              <a:t>文学常识</a:t>
            </a:r>
            <a:endParaRPr lang="zh-CN" altLang="en-US" sz="5400" b="1">
              <a:solidFill>
                <a:schemeClr val="accent2">
                  <a:lumMod val="50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80472167"/>
      </p:ext>
    </p:extLst>
  </p:cSld>
  <p:clrMapOvr>
    <a:masterClrMapping/>
  </p:clrMapOvr>
  <mc:AlternateContent>
    <mc:Choice xmlns:p15="http://schemas.microsoft.com/office/powerpoint/2012/main" Requires="p15">
      <p:transition spd="slow" advTm="3000" p14:dur="3250">
        <p15:prstTrans prst="origami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TextBox 7">
            <a:extLst>
              <a:ext uri="{FF2B5EF4-FFF2-40B4-BE49-F238E27FC236}">
                <a16:creationId xmlns="" xmlns:a16="http://schemas.microsoft.com/office/drawing/2014/main" id="{0F6BE33E-D759-45FB-A537-56E4BA0B68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536" y="1484784"/>
            <a:ext cx="8352928" cy="5047418"/>
          </a:xfrm>
          <a:prstGeom prst="rect">
            <a:avLst/>
          </a:prstGeom>
          <a:ln w="57150"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121808" tIns="60902" rIns="121808" bIns="60902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smtClean="0"/>
              <a:t>         小说讲述的是一个旧北京普通人力车夫的辛酸故事。祥子老实，健壮，坚忍，如同骆驼一般，最大的梦想是有一辆自己的车，但经历买车失车的三起三落，祥子失去了生活信心，变成了麻木、潦倒、狡猾、好占便宜、吃喝嫖赌、自暴自弃的行尸走肉。小说批判了那个不让好人有出路的社会。</a:t>
            </a:r>
            <a:r>
              <a:rPr lang="en-US" altLang="zh-CN" sz="3200" smtClean="0"/>
              <a:t>《</a:t>
            </a:r>
            <a:r>
              <a:rPr lang="zh-CN" altLang="en-US" sz="3200" smtClean="0"/>
              <a:t>骆驼祥子</a:t>
            </a:r>
            <a:r>
              <a:rPr lang="en-US" altLang="zh-CN" sz="3200" smtClean="0"/>
              <a:t>》</a:t>
            </a:r>
            <a:r>
              <a:rPr lang="zh-CN" altLang="en-US" sz="3200" smtClean="0"/>
              <a:t>以祥子买车的三起三落为线索，概括了祥子从充满希望到挣扎奋斗直到精神崩溃，走向堕落的悲惨一生。</a:t>
            </a:r>
            <a:endParaRPr lang="zh-CN" altLang="zh-CN" sz="3200" b="1" smtClean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2536" y="4365104"/>
            <a:ext cx="2699792" cy="2492896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624736" cy="129249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1331640" y="188640"/>
            <a:ext cx="2967479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 smtClean="0">
                <a:solidFill>
                  <a:schemeClr val="accent2">
                    <a:lumMod val="50000"/>
                  </a:schemeClr>
                </a:solidFill>
                <a:latin typeface="黑体" pitchFamily="49" charset="-122"/>
                <a:ea typeface="黑体" pitchFamily="49" charset="-122"/>
              </a:rPr>
              <a:t>主要内容</a:t>
            </a:r>
            <a:endParaRPr lang="zh-CN" altLang="en-US" sz="5400" b="1">
              <a:solidFill>
                <a:schemeClr val="accent2">
                  <a:lumMod val="50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80472167"/>
      </p:ext>
    </p:extLst>
  </p:cSld>
  <p:clrMapOvr>
    <a:masterClrMapping/>
  </p:clrMapOvr>
  <mc:AlternateContent>
    <mc:Choice xmlns:p15="http://schemas.microsoft.com/office/powerpoint/2012/main" Requires="p15">
      <p:transition spd="slow" advTm="3000" p14:dur="3250">
        <p15:prstTrans prst="origami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TextBox 7">
            <a:extLst>
              <a:ext uri="{FF2B5EF4-FFF2-40B4-BE49-F238E27FC236}">
                <a16:creationId xmlns="" xmlns:a16="http://schemas.microsoft.com/office/drawing/2014/main" id="{0F6BE33E-D759-45FB-A537-56E4BA0B68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9512" y="1340768"/>
            <a:ext cx="8640960" cy="5293640"/>
          </a:xfrm>
          <a:prstGeom prst="rect">
            <a:avLst/>
          </a:prstGeom>
          <a:ln w="57150"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121808" tIns="60902" rIns="121808" bIns="60902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rgbClr val="C00000"/>
                </a:solidFill>
              </a:rPr>
              <a:t>一起</a:t>
            </a:r>
            <a:r>
              <a:rPr lang="zh-CN" altLang="en-US" sz="2800" smtClean="0"/>
              <a:t>：来到北平当人力车夫，苦干三年，凑足一百块钱，买了辆新车。</a:t>
            </a:r>
            <a:br>
              <a:rPr lang="en-US" altLang="zh-CN" sz="2800" smtClean="0"/>
            </a:br>
            <a:r>
              <a:rPr lang="zh-CN" altLang="en-US" sz="2800" b="1" smtClean="0">
                <a:solidFill>
                  <a:srgbClr val="002060"/>
                </a:solidFill>
              </a:rPr>
              <a:t>一落</a:t>
            </a:r>
            <a:r>
              <a:rPr lang="zh-CN" altLang="en-US" sz="2800" smtClean="0"/>
              <a:t>：有一次连人带车被宪兵抓去当壮丁。理想第一次破灭</a:t>
            </a:r>
            <a:br>
              <a:rPr lang="zh-CN" altLang="en-US" sz="2800" smtClean="0"/>
            </a:br>
            <a:r>
              <a:rPr lang="zh-CN" altLang="en-US" sz="2800" b="1" smtClean="0">
                <a:solidFill>
                  <a:srgbClr val="C00000"/>
                </a:solidFill>
              </a:rPr>
              <a:t>二起</a:t>
            </a:r>
            <a:r>
              <a:rPr lang="zh-CN" altLang="en-US" sz="2800" smtClean="0"/>
              <a:t>：卖骆驼，拼命拉车，省吃俭用攒钱准备买版新车。</a:t>
            </a:r>
            <a:br>
              <a:rPr lang="zh-CN" altLang="en-US" sz="2800" smtClean="0"/>
            </a:br>
            <a:r>
              <a:rPr lang="zh-CN" altLang="en-US" sz="2800" b="1" smtClean="0">
                <a:solidFill>
                  <a:srgbClr val="002060"/>
                </a:solidFill>
              </a:rPr>
              <a:t>二落</a:t>
            </a:r>
            <a:r>
              <a:rPr lang="zh-CN" altLang="en-US" sz="2800" smtClean="0"/>
              <a:t>：干包月时，祥子辛苦攒的钱也被孙侦探骗去，第二次希望破灭。</a:t>
            </a:r>
            <a:br>
              <a:rPr lang="zh-CN" altLang="en-US" sz="2800" smtClean="0"/>
            </a:br>
            <a:r>
              <a:rPr lang="zh-CN" altLang="en-US" sz="2800" b="1" smtClean="0">
                <a:solidFill>
                  <a:srgbClr val="C00000"/>
                </a:solidFill>
              </a:rPr>
              <a:t>三起</a:t>
            </a:r>
            <a:r>
              <a:rPr lang="zh-CN" altLang="en-US" sz="2800" smtClean="0"/>
              <a:t>：虎妞以低价给祥子买了邻居二强子的车，祥子又有车了。</a:t>
            </a:r>
            <a:br>
              <a:rPr lang="zh-CN" altLang="en-US" sz="2800" smtClean="0"/>
            </a:br>
            <a:r>
              <a:rPr lang="zh-CN" altLang="en-US" sz="2800" b="1" smtClean="0">
                <a:solidFill>
                  <a:srgbClr val="002060"/>
                </a:solidFill>
              </a:rPr>
              <a:t>三落</a:t>
            </a:r>
            <a:r>
              <a:rPr lang="zh-CN" altLang="en-US" sz="2800" smtClean="0"/>
              <a:t>：为了置办虎妞的丧事，祥子又卖掉了车。</a:t>
            </a:r>
            <a:br>
              <a:rPr lang="zh-CN" altLang="en-US" sz="2800" smtClean="0"/>
            </a:br>
            <a:r>
              <a:rPr lang="zh-CN" altLang="en-US" sz="2800" smtClean="0"/>
              <a:t>祥子命运三部曲：精神向上</a:t>
            </a:r>
            <a:r>
              <a:rPr lang="en-US" altLang="zh-CN" sz="2800" smtClean="0"/>
              <a:t>—</a:t>
            </a:r>
            <a:r>
              <a:rPr lang="zh-CN" altLang="en-US" sz="2800" smtClean="0"/>
              <a:t>不甘失败</a:t>
            </a:r>
            <a:r>
              <a:rPr lang="en-US" altLang="zh-CN" sz="2800" smtClean="0"/>
              <a:t>—</a:t>
            </a:r>
            <a:r>
              <a:rPr lang="zh-CN" altLang="en-US" sz="2800" smtClean="0"/>
              <a:t>自甘堕落 </a:t>
            </a:r>
            <a:endParaRPr lang="zh-CN" altLang="zh-CN" sz="2800" b="1" smtClean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2536" y="3717032"/>
            <a:ext cx="2699792" cy="3140968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624736" cy="129249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1331640" y="188640"/>
            <a:ext cx="2967479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 smtClean="0">
                <a:solidFill>
                  <a:schemeClr val="accent2">
                    <a:lumMod val="50000"/>
                  </a:schemeClr>
                </a:solidFill>
                <a:latin typeface="黑体" pitchFamily="49" charset="-122"/>
                <a:ea typeface="黑体" pitchFamily="49" charset="-122"/>
              </a:rPr>
              <a:t>三起三落</a:t>
            </a:r>
            <a:endParaRPr lang="zh-CN" altLang="en-US" sz="5400" b="1">
              <a:solidFill>
                <a:schemeClr val="accent2">
                  <a:lumMod val="50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80472167"/>
      </p:ext>
    </p:extLst>
  </p:cSld>
  <p:clrMapOvr>
    <a:masterClrMapping/>
  </p:clrMapOvr>
  <mc:AlternateContent>
    <mc:Choice xmlns:p15="http://schemas.microsoft.com/office/powerpoint/2012/main" Requires="p15">
      <p:transition spd="slow" advTm="3000" p14:dur="3250">
        <p15:prstTrans prst="origami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TextBox 7">
            <a:extLst>
              <a:ext uri="{FF2B5EF4-FFF2-40B4-BE49-F238E27FC236}">
                <a16:creationId xmlns="" xmlns:a16="http://schemas.microsoft.com/office/drawing/2014/main" id="{0F6BE33E-D759-45FB-A537-56E4BA0B68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5536" y="1484784"/>
            <a:ext cx="8352928" cy="3446980"/>
          </a:xfrm>
          <a:prstGeom prst="rect">
            <a:avLst/>
          </a:prstGeom>
          <a:ln w="57150"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121808" tIns="60902" rIns="121808" bIns="60902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smtClean="0"/>
              <a:t>           </a:t>
            </a:r>
            <a:r>
              <a:rPr lang="zh-CN" altLang="en-US" sz="3600" smtClean="0"/>
              <a:t>通过北平人力车夫祥子买车的“三起三落”，表现了旧社会人力车夫的苦难生活，揭露和声讨了把祥子逼进深渊的黑暗社会，批判了那个</a:t>
            </a:r>
            <a:r>
              <a:rPr lang="zh-CN" altLang="en-US" sz="3600" smtClean="0">
                <a:solidFill>
                  <a:srgbClr val="C00000"/>
                </a:solidFill>
              </a:rPr>
              <a:t>不让好人有出路</a:t>
            </a:r>
            <a:r>
              <a:rPr lang="zh-CN" altLang="en-US" sz="3600" smtClean="0"/>
              <a:t>的社会，说明了旧社会凭个人奋斗发家只不过是一种幻想。</a:t>
            </a:r>
            <a:endParaRPr lang="zh-CN" altLang="zh-CN" sz="3600" b="1" smtClean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3717032"/>
            <a:ext cx="2699792" cy="3140968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624736" cy="129249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1331640" y="188640"/>
            <a:ext cx="2967479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 smtClean="0">
                <a:solidFill>
                  <a:schemeClr val="accent2">
                    <a:lumMod val="50000"/>
                  </a:schemeClr>
                </a:solidFill>
                <a:latin typeface="黑体" pitchFamily="49" charset="-122"/>
                <a:ea typeface="黑体" pitchFamily="49" charset="-122"/>
              </a:rPr>
              <a:t>中心主旨</a:t>
            </a:r>
            <a:endParaRPr lang="zh-CN" altLang="en-US" sz="5400" b="1">
              <a:solidFill>
                <a:schemeClr val="accent2">
                  <a:lumMod val="50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80472167"/>
      </p:ext>
    </p:extLst>
  </p:cSld>
  <p:clrMapOvr>
    <a:masterClrMapping/>
  </p:clrMapOvr>
  <mc:AlternateContent>
    <mc:Choice xmlns:p15="http://schemas.microsoft.com/office/powerpoint/2012/main" Requires="p15">
      <p:transition spd="slow" advTm="3000" p14:dur="3250">
        <p15:prstTrans prst="origami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TextBox 7">
            <a:extLst>
              <a:ext uri="{FF2B5EF4-FFF2-40B4-BE49-F238E27FC236}">
                <a16:creationId xmlns="" xmlns:a16="http://schemas.microsoft.com/office/drawing/2014/main" id="{0F6BE33E-D759-45FB-A537-56E4BA0B68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1133473"/>
            <a:ext cx="9144000" cy="5724527"/>
          </a:xfrm>
          <a:prstGeom prst="rect">
            <a:avLst/>
          </a:prstGeom>
          <a:ln w="57150"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121808" tIns="60902" rIns="121808" bIns="60902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800" smtClean="0"/>
              <a:t>1.</a:t>
            </a:r>
            <a:r>
              <a:rPr lang="zh-CN" altLang="en-US" sz="2800" smtClean="0"/>
              <a:t>祥子：老实、健壮、坚忍、自尊好强、吃苦耐劳；麻木、潦倒、狡猾、好占便宜、吃喝嫖赌、自暴自弃</a:t>
            </a:r>
            <a:endParaRPr lang="en-US" altLang="zh-CN" sz="2800" smtClean="0"/>
          </a:p>
          <a:p>
            <a:r>
              <a:rPr lang="en-US" altLang="zh-CN" sz="2800" smtClean="0"/>
              <a:t>2.</a:t>
            </a:r>
            <a:r>
              <a:rPr lang="zh-CN" altLang="en-US" sz="2800" smtClean="0"/>
              <a:t>虎妞：能干，有心计，大胆泼辣而又有点变态。即敢于追求幸福，真诚地对待祥子，又贪吃懒惰、好逸恶劳，总想控制祥子，具有双重性格。虎妞既是一个旧社会沾染了许多恶习的妇女，又是旧社会的牺牲品</a:t>
            </a:r>
            <a:r>
              <a:rPr lang="en-US" altLang="zh-CN" sz="2800" smtClean="0"/>
              <a:t>.</a:t>
            </a:r>
          </a:p>
          <a:p>
            <a:r>
              <a:rPr lang="en-US" altLang="zh-CN" sz="2800" smtClean="0"/>
              <a:t>3.</a:t>
            </a:r>
            <a:r>
              <a:rPr lang="zh-CN" altLang="en-US" sz="2800" smtClean="0"/>
              <a:t>刘四：残忍霸道，极端自私自利。</a:t>
            </a:r>
            <a:endParaRPr lang="en-US" altLang="zh-CN" sz="2800" smtClean="0"/>
          </a:p>
          <a:p>
            <a:r>
              <a:rPr lang="en-US" altLang="zh-CN" sz="2800" smtClean="0"/>
              <a:t>4.</a:t>
            </a:r>
            <a:r>
              <a:rPr lang="zh-CN" altLang="en-US" sz="2800" smtClean="0"/>
              <a:t>小福子：是祥子喜欢的人。美丽、年轻、要强、勤俭。终因不甘生活的屈辱而含恨自缢。</a:t>
            </a:r>
            <a:endParaRPr lang="en-US" altLang="zh-CN" sz="2800" smtClean="0"/>
          </a:p>
          <a:p>
            <a:r>
              <a:rPr lang="en-US" altLang="zh-CN" sz="2800" smtClean="0"/>
              <a:t>5.</a:t>
            </a:r>
            <a:r>
              <a:rPr lang="zh-CN" altLang="en-US" sz="2800" smtClean="0"/>
              <a:t> 二强子：一个自暴自弃的车夫。</a:t>
            </a:r>
            <a:endParaRPr lang="en-US" altLang="zh-CN" sz="2800" smtClean="0"/>
          </a:p>
          <a:p>
            <a:r>
              <a:rPr lang="en-US" altLang="zh-CN" sz="2800" smtClean="0"/>
              <a:t>6.</a:t>
            </a:r>
            <a:r>
              <a:rPr lang="zh-CN" altLang="en-US" sz="2800" smtClean="0"/>
              <a:t>曹先生：小知识分子</a:t>
            </a:r>
            <a:r>
              <a:rPr lang="en-US" altLang="zh-CN" sz="2800" smtClean="0"/>
              <a:t>,</a:t>
            </a:r>
            <a:r>
              <a:rPr lang="zh-CN" altLang="en-US" sz="2800" smtClean="0"/>
              <a:t> 对劳动人民表现出一定的关心和同情</a:t>
            </a:r>
            <a:r>
              <a:rPr lang="en-US" altLang="zh-CN" sz="2800" smtClean="0"/>
              <a:t>,</a:t>
            </a:r>
            <a:r>
              <a:rPr lang="zh-CN" altLang="en-US" sz="2800" smtClean="0"/>
              <a:t>帮助 他人解决燃眉之急</a:t>
            </a:r>
            <a:r>
              <a:rPr lang="en-US" altLang="zh-CN" sz="2800" smtClean="0"/>
              <a:t>,</a:t>
            </a:r>
            <a:r>
              <a:rPr lang="zh-CN" altLang="en-US" sz="2800" smtClean="0"/>
              <a:t>他是一个较为正直和进步的旧知识分子</a:t>
            </a:r>
            <a:r>
              <a:rPr lang="en-US" altLang="zh-CN" sz="2800" smtClean="0"/>
              <a:t>,</a:t>
            </a:r>
            <a:r>
              <a:rPr lang="zh-CN" altLang="en-US" sz="2800" smtClean="0"/>
              <a:t>但并没成为真正的战士</a:t>
            </a:r>
            <a:r>
              <a:rPr lang="en-US" altLang="zh-CN" sz="2800" smtClean="0"/>
              <a:t>.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2536" y="3717032"/>
            <a:ext cx="2699792" cy="3140968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624736" cy="1292490"/>
          </a:xfrm>
          <a:prstGeom prst="rect">
            <a:avLst/>
          </a:prstGeom>
        </p:spPr>
      </p:pic>
      <p:sp>
        <p:nvSpPr>
          <p:cNvPr id="6" name="矩形 5"/>
          <p:cNvSpPr/>
          <p:nvPr/>
        </p:nvSpPr>
        <p:spPr>
          <a:xfrm>
            <a:off x="1331640" y="188640"/>
            <a:ext cx="2967479" cy="92333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 b="1" smtClean="0">
                <a:solidFill>
                  <a:schemeClr val="accent2">
                    <a:lumMod val="50000"/>
                  </a:schemeClr>
                </a:solidFill>
                <a:latin typeface="黑体" pitchFamily="49" charset="-122"/>
                <a:ea typeface="黑体" pitchFamily="49" charset="-122"/>
              </a:rPr>
              <a:t>人物性格</a:t>
            </a:r>
            <a:endParaRPr lang="zh-CN" altLang="en-US" sz="5400" b="1">
              <a:solidFill>
                <a:schemeClr val="accent2">
                  <a:lumMod val="50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80472167"/>
      </p:ext>
    </p:extLst>
  </p:cSld>
  <p:clrMapOvr>
    <a:masterClrMapping/>
  </p:clrMapOvr>
  <mc:AlternateContent>
    <mc:Choice xmlns:p15="http://schemas.microsoft.com/office/powerpoint/2012/main" Requires="p15">
      <p:transition spd="slow" advTm="3000" p14:dur="3250">
        <p15:prstTrans prst="origami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5" name="图片 24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449389"/>
            <a:ext cx="6696744" cy="2795386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2699792" cy="6858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547664" y="2276872"/>
            <a:ext cx="734481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6600" b="1" smtClean="0">
                <a:solidFill>
                  <a:schemeClr val="accent2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中考真题之填空题</a:t>
            </a:r>
            <a:endParaRPr lang="zh-CN" altLang="en-US" sz="6600" b="1">
              <a:solidFill>
                <a:schemeClr val="accent2">
                  <a:lumMod val="75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80472167"/>
      </p:ext>
    </p:extLst>
  </p:cSld>
  <p:clrMapOvr>
    <a:masterClrMapping/>
  </p:clrMapOvr>
  <mc:AlternateContent>
    <mc:Choice xmlns:p15="http://schemas.microsoft.com/office/powerpoint/2012/main" Requires="p15">
      <p:transition spd="slow" advTm="3000" p14:dur="3250">
        <p15:prstTrans prst="origami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TextBox 7">
            <a:extLst>
              <a:ext uri="{FF2B5EF4-FFF2-40B4-BE49-F238E27FC236}">
                <a16:creationId xmlns="" xmlns:a16="http://schemas.microsoft.com/office/drawing/2014/main" id="{0F6BE33E-D759-45FB-A537-56E4BA0B68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76" y="620688"/>
            <a:ext cx="7776864" cy="4831975"/>
          </a:xfrm>
          <a:prstGeom prst="rect">
            <a:avLst/>
          </a:prstGeom>
          <a:ln w="57150"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121808" tIns="60902" rIns="121808" bIns="60902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3600" smtClean="0"/>
              <a:t>1.</a:t>
            </a:r>
            <a:r>
              <a:rPr lang="zh-CN" altLang="zh-CN" sz="3600" smtClean="0"/>
              <a:t>《骆驼祥子》 描述来自北京的农民祥子到北平谋生创业</a:t>
            </a:r>
            <a:r>
              <a:rPr lang="en-US" altLang="zh-CN" sz="3600" smtClean="0"/>
              <a:t> ,</a:t>
            </a:r>
            <a:r>
              <a:rPr lang="en-US" altLang="zh-CN" sz="3600" u="sng" smtClean="0"/>
              <a:t>            </a:t>
            </a:r>
            <a:r>
              <a:rPr lang="zh-CN" altLang="zh-CN" sz="3600" smtClean="0"/>
              <a:t>次买车</a:t>
            </a:r>
            <a:r>
              <a:rPr lang="en-US" altLang="zh-CN" sz="3600" smtClean="0"/>
              <a:t>,</a:t>
            </a:r>
            <a:endParaRPr lang="zh-CN" altLang="zh-CN" sz="3600" smtClean="0"/>
          </a:p>
          <a:p>
            <a:r>
              <a:rPr lang="zh-CN" altLang="zh-CN" sz="3600" smtClean="0"/>
              <a:t>又</a:t>
            </a:r>
            <a:r>
              <a:rPr lang="en-US" altLang="zh-CN" sz="3600" u="sng" smtClean="0"/>
              <a:t>          </a:t>
            </a:r>
            <a:r>
              <a:rPr lang="zh-CN" altLang="zh-CN" sz="3600" smtClean="0"/>
              <a:t>次失去</a:t>
            </a:r>
            <a:r>
              <a:rPr lang="en-US" altLang="zh-CN" sz="3600" smtClean="0"/>
              <a:t>,</a:t>
            </a:r>
            <a:r>
              <a:rPr lang="zh-CN" altLang="zh-CN" sz="3600" smtClean="0"/>
              <a:t>最终堕落到生活的谷底的故事。 </a:t>
            </a:r>
          </a:p>
          <a:p>
            <a:r>
              <a:rPr lang="en-US" altLang="zh-CN" sz="3600" smtClean="0"/>
              <a:t>2.</a:t>
            </a:r>
            <a:r>
              <a:rPr lang="en-US" altLang="zh-CN" sz="3600" u="sng" smtClean="0"/>
              <a:t>           </a:t>
            </a:r>
            <a:r>
              <a:rPr lang="zh-CN" altLang="zh-CN" sz="3600" smtClean="0"/>
              <a:t>是《骆驼祥子》 的基本线索</a:t>
            </a:r>
            <a:r>
              <a:rPr lang="en-US" altLang="zh-CN" sz="3600" smtClean="0"/>
              <a:t>,</a:t>
            </a:r>
            <a:r>
              <a:rPr lang="zh-CN" altLang="zh-CN" sz="3600" smtClean="0"/>
              <a:t>与祥子有着密切联系的女主人公是</a:t>
            </a:r>
            <a:r>
              <a:rPr lang="zh-CN" altLang="zh-CN" sz="3600" u="sng" smtClean="0"/>
              <a:t>  </a:t>
            </a:r>
            <a:r>
              <a:rPr lang="en-US" altLang="zh-CN" sz="3600" u="sng" smtClean="0"/>
              <a:t>         </a:t>
            </a:r>
            <a:r>
              <a:rPr lang="zh-CN" altLang="zh-CN" sz="3600" smtClean="0"/>
              <a:t>。</a:t>
            </a:r>
          </a:p>
          <a:p>
            <a:r>
              <a:rPr lang="en-US" altLang="zh-CN" sz="3600" smtClean="0"/>
              <a:t>3.</a:t>
            </a:r>
            <a:r>
              <a:rPr lang="zh-CN" altLang="zh-CN" sz="3600" smtClean="0"/>
              <a:t>虎妞是</a:t>
            </a:r>
            <a:r>
              <a:rPr lang="en-US" altLang="zh-CN" sz="3600" smtClean="0"/>
              <a:t>            </a:t>
            </a:r>
            <a:r>
              <a:rPr lang="zh-CN" altLang="zh-CN" sz="3600" smtClean="0"/>
              <a:t>车厂主</a:t>
            </a:r>
            <a:r>
              <a:rPr lang="en-US" altLang="zh-CN" sz="3600" smtClean="0"/>
              <a:t>             </a:t>
            </a:r>
            <a:r>
              <a:rPr lang="zh-CN" altLang="zh-CN" sz="3600" smtClean="0"/>
              <a:t>的女儿</a:t>
            </a:r>
            <a:endParaRPr lang="en-US" altLang="zh-CN" sz="3600" smtClean="0"/>
          </a:p>
          <a:p>
            <a:r>
              <a:rPr lang="en-US" altLang="zh-CN" smtClean="0">
                <a:solidFill>
                  <a:srgbClr val="FF0000"/>
                </a:solidFill>
              </a:rPr>
              <a:t>1.</a:t>
            </a:r>
            <a:r>
              <a:rPr lang="zh-CN" altLang="zh-CN" smtClean="0">
                <a:solidFill>
                  <a:srgbClr val="FF0000"/>
                </a:solidFill>
              </a:rPr>
              <a:t>三次</a:t>
            </a:r>
            <a:r>
              <a:rPr lang="en-US" altLang="zh-CN" smtClean="0">
                <a:solidFill>
                  <a:srgbClr val="FF0000"/>
                </a:solidFill>
              </a:rPr>
              <a:t>      </a:t>
            </a:r>
            <a:r>
              <a:rPr lang="zh-CN" altLang="zh-CN" smtClean="0">
                <a:solidFill>
                  <a:srgbClr val="FF0000"/>
                </a:solidFill>
              </a:rPr>
              <a:t>三次</a:t>
            </a:r>
            <a:r>
              <a:rPr lang="en-US" altLang="zh-CN" smtClean="0">
                <a:solidFill>
                  <a:srgbClr val="FF0000"/>
                </a:solidFill>
              </a:rPr>
              <a:t>           2.</a:t>
            </a:r>
            <a:r>
              <a:rPr lang="zh-CN" altLang="zh-CN" smtClean="0">
                <a:solidFill>
                  <a:srgbClr val="FF0000"/>
                </a:solidFill>
              </a:rPr>
              <a:t>祥子买车</a:t>
            </a:r>
            <a:r>
              <a:rPr lang="en-US" altLang="zh-CN" smtClean="0">
                <a:solidFill>
                  <a:srgbClr val="FF0000"/>
                </a:solidFill>
              </a:rPr>
              <a:t>       </a:t>
            </a:r>
            <a:r>
              <a:rPr lang="zh-CN" altLang="zh-CN" smtClean="0">
                <a:solidFill>
                  <a:srgbClr val="FF0000"/>
                </a:solidFill>
              </a:rPr>
              <a:t>虎妞</a:t>
            </a:r>
            <a:r>
              <a:rPr lang="en-US" altLang="zh-CN" smtClean="0">
                <a:solidFill>
                  <a:srgbClr val="FF0000"/>
                </a:solidFill>
              </a:rPr>
              <a:t>                 3.</a:t>
            </a:r>
            <a:r>
              <a:rPr lang="zh-CN" altLang="zh-CN" smtClean="0">
                <a:solidFill>
                  <a:srgbClr val="FF0000"/>
                </a:solidFill>
              </a:rPr>
              <a:t>人和</a:t>
            </a:r>
            <a:r>
              <a:rPr lang="en-US" altLang="zh-CN" smtClean="0">
                <a:solidFill>
                  <a:srgbClr val="FF0000"/>
                </a:solidFill>
              </a:rPr>
              <a:t>     </a:t>
            </a:r>
            <a:r>
              <a:rPr lang="zh-CN" altLang="zh-CN" smtClean="0">
                <a:solidFill>
                  <a:srgbClr val="FF0000"/>
                </a:solidFill>
              </a:rPr>
              <a:t>刘四爷</a:t>
            </a:r>
            <a:endParaRPr lang="zh-CN" altLang="zh-CN">
              <a:solidFill>
                <a:srgbClr val="FF0000"/>
              </a:solidFill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2699792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880472167"/>
      </p:ext>
    </p:extLst>
  </p:cSld>
  <p:clrMapOvr>
    <a:masterClrMapping/>
  </p:clrMapOvr>
  <mc:AlternateContent>
    <mc:Choice xmlns:p15="http://schemas.microsoft.com/office/powerpoint/2012/main" Requires="p15">
      <p:transition spd="slow" advTm="3000" p14:dur="3250">
        <p15:prstTrans prst="origami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TextBox 7">
            <a:extLst>
              <a:ext uri="{FF2B5EF4-FFF2-40B4-BE49-F238E27FC236}">
                <a16:creationId xmlns="" xmlns:a16="http://schemas.microsoft.com/office/drawing/2014/main" id="{0F6BE33E-D759-45FB-A537-56E4BA0B68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76" y="620688"/>
            <a:ext cx="7776864" cy="4862753"/>
          </a:xfrm>
          <a:prstGeom prst="rect">
            <a:avLst/>
          </a:prstGeom>
          <a:ln w="57150"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121808" tIns="60902" rIns="121808" bIns="60902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4800" smtClean="0"/>
              <a:t>4.</a:t>
            </a:r>
            <a:r>
              <a:rPr lang="zh-CN" altLang="zh-CN" sz="4800" smtClean="0"/>
              <a:t>祥子积攒的第二辆车的钱被</a:t>
            </a:r>
            <a:r>
              <a:rPr lang="en-US" altLang="zh-CN" sz="4800" u="sng" smtClean="0"/>
              <a:t>            </a:t>
            </a:r>
            <a:r>
              <a:rPr lang="zh-CN" altLang="zh-CN" sz="4800" smtClean="0"/>
              <a:t>抢走</a:t>
            </a:r>
          </a:p>
          <a:p>
            <a:r>
              <a:rPr lang="en-US" altLang="zh-CN" sz="4800" smtClean="0"/>
              <a:t>5.</a:t>
            </a:r>
            <a:r>
              <a:rPr lang="zh-CN" altLang="zh-CN" sz="4800" smtClean="0"/>
              <a:t>祥子失去土地后去</a:t>
            </a:r>
            <a:r>
              <a:rPr lang="en-US" altLang="zh-CN" sz="4800" u="sng" smtClean="0"/>
              <a:t>           </a:t>
            </a:r>
            <a:r>
              <a:rPr lang="zh-CN" altLang="zh-CN" sz="4800" smtClean="0"/>
              <a:t>拉车</a:t>
            </a:r>
          </a:p>
          <a:p>
            <a:r>
              <a:rPr lang="en-US" altLang="zh-CN" sz="4800" smtClean="0"/>
              <a:t>6</a:t>
            </a:r>
            <a:r>
              <a:rPr lang="zh-CN" altLang="zh-CN" sz="4800" smtClean="0"/>
              <a:t>．</a:t>
            </a:r>
            <a:r>
              <a:rPr lang="en-US" altLang="zh-CN" sz="4800" u="sng" smtClean="0"/>
              <a:t>       </a:t>
            </a:r>
            <a:r>
              <a:rPr lang="zh-CN" altLang="zh-CN" sz="4800" smtClean="0"/>
              <a:t>劝祥子存钱进银行或放债祥子没采纳</a:t>
            </a:r>
            <a:endParaRPr lang="en-US" altLang="zh-CN" sz="4800" smtClean="0"/>
          </a:p>
          <a:p>
            <a:r>
              <a:rPr lang="en-US" altLang="zh-CN" sz="2000" smtClean="0">
                <a:solidFill>
                  <a:srgbClr val="C00000"/>
                </a:solidFill>
              </a:rPr>
              <a:t>4.</a:t>
            </a:r>
            <a:r>
              <a:rPr lang="zh-CN" altLang="zh-CN" sz="2000" smtClean="0">
                <a:solidFill>
                  <a:srgbClr val="C00000"/>
                </a:solidFill>
              </a:rPr>
              <a:t>孙侦探</a:t>
            </a:r>
            <a:r>
              <a:rPr lang="en-US" altLang="zh-CN" sz="2000" smtClean="0">
                <a:solidFill>
                  <a:srgbClr val="C00000"/>
                </a:solidFill>
              </a:rPr>
              <a:t>  5.</a:t>
            </a:r>
            <a:r>
              <a:rPr lang="zh-CN" altLang="en-US" sz="2000" smtClean="0">
                <a:solidFill>
                  <a:srgbClr val="C00000"/>
                </a:solidFill>
              </a:rPr>
              <a:t>北平</a:t>
            </a:r>
            <a:r>
              <a:rPr lang="en-US" altLang="zh-CN" sz="2000" smtClean="0">
                <a:solidFill>
                  <a:srgbClr val="C00000"/>
                </a:solidFill>
              </a:rPr>
              <a:t>6.</a:t>
            </a:r>
            <a:r>
              <a:rPr lang="zh-CN" altLang="zh-CN" sz="2000" smtClean="0">
                <a:solidFill>
                  <a:srgbClr val="C00000"/>
                </a:solidFill>
              </a:rPr>
              <a:t>高妈</a:t>
            </a:r>
            <a:endParaRPr lang="zh-CN" altLang="zh-CN" sz="2000">
              <a:solidFill>
                <a:srgbClr val="C00000"/>
              </a:solidFill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2699792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880472167"/>
      </p:ext>
    </p:extLst>
  </p:cSld>
  <p:clrMapOvr>
    <a:masterClrMapping/>
  </p:clrMapOvr>
  <mc:AlternateContent>
    <mc:Choice xmlns:p15="http://schemas.microsoft.com/office/powerpoint/2012/main" Requires="p15">
      <p:transition spd="slow" advTm="3000" p14:dur="3250">
        <p15:prstTrans prst="origami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TextBox 7">
            <a:extLst>
              <a:ext uri="{FF2B5EF4-FFF2-40B4-BE49-F238E27FC236}">
                <a16:creationId xmlns="" xmlns:a16="http://schemas.microsoft.com/office/drawing/2014/main" id="{0F6BE33E-D759-45FB-A537-56E4BA0B68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76" y="620688"/>
            <a:ext cx="7776864" cy="5570639"/>
          </a:xfrm>
          <a:prstGeom prst="rect">
            <a:avLst/>
          </a:prstGeom>
          <a:ln w="57150"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121808" tIns="60902" rIns="121808" bIns="60902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4800" smtClean="0"/>
              <a:t>7.</a:t>
            </a:r>
            <a:r>
              <a:rPr lang="en-US" altLang="zh-CN" sz="4800" u="sng" smtClean="0"/>
              <a:t>         </a:t>
            </a:r>
            <a:r>
              <a:rPr lang="zh-CN" altLang="zh-CN" sz="4800" smtClean="0"/>
              <a:t>让祥子买车吃车分</a:t>
            </a:r>
            <a:r>
              <a:rPr lang="en-US" altLang="zh-CN" sz="4800" smtClean="0"/>
              <a:t>,</a:t>
            </a:r>
            <a:r>
              <a:rPr lang="zh-CN" altLang="zh-CN" sz="4800" smtClean="0"/>
              <a:t>做小买卖</a:t>
            </a:r>
            <a:r>
              <a:rPr lang="en-US" altLang="zh-CN" sz="4800" smtClean="0"/>
              <a:t>,</a:t>
            </a:r>
            <a:r>
              <a:rPr lang="zh-CN" altLang="zh-CN" sz="4800" smtClean="0"/>
              <a:t>祥子不屑一顾</a:t>
            </a:r>
          </a:p>
          <a:p>
            <a:r>
              <a:rPr lang="en-US" altLang="zh-CN" sz="4800" smtClean="0"/>
              <a:t>8.</a:t>
            </a:r>
            <a:r>
              <a:rPr lang="zh-CN" altLang="zh-CN" sz="4800" smtClean="0"/>
              <a:t>祥子脸上的疤是因为</a:t>
            </a:r>
            <a:r>
              <a:rPr lang="en-US" altLang="zh-CN" sz="4800" u="sng" smtClean="0"/>
              <a:t>           </a:t>
            </a:r>
            <a:r>
              <a:rPr lang="en-US" altLang="zh-CN" sz="4800" smtClean="0"/>
              <a:t> </a:t>
            </a:r>
            <a:r>
              <a:rPr lang="zh-CN" altLang="zh-CN" sz="4800" smtClean="0"/>
              <a:t>来的</a:t>
            </a:r>
          </a:p>
          <a:p>
            <a:r>
              <a:rPr lang="en-US" altLang="zh-CN" sz="4800" smtClean="0"/>
              <a:t>9.</a:t>
            </a:r>
            <a:r>
              <a:rPr lang="zh-CN" altLang="zh-CN" sz="4800" smtClean="0"/>
              <a:t>祥子偷来的三匹骆驼一共卖了</a:t>
            </a:r>
            <a:r>
              <a:rPr lang="en-US" altLang="zh-CN" sz="4800" u="sng" smtClean="0"/>
              <a:t>            </a:t>
            </a:r>
            <a:r>
              <a:rPr lang="zh-CN" altLang="zh-CN" sz="4800" smtClean="0"/>
              <a:t>大洋</a:t>
            </a:r>
            <a:endParaRPr lang="en-US" altLang="zh-CN" sz="4800" smtClean="0"/>
          </a:p>
          <a:p>
            <a:r>
              <a:rPr lang="en-US" altLang="zh-CN" smtClean="0">
                <a:solidFill>
                  <a:srgbClr val="C00000"/>
                </a:solidFill>
              </a:rPr>
              <a:t>7.</a:t>
            </a:r>
            <a:r>
              <a:rPr lang="zh-CN" altLang="zh-CN" smtClean="0">
                <a:solidFill>
                  <a:srgbClr val="C00000"/>
                </a:solidFill>
              </a:rPr>
              <a:t>虎妞</a:t>
            </a:r>
            <a:r>
              <a:rPr lang="en-US" altLang="zh-CN" smtClean="0">
                <a:solidFill>
                  <a:srgbClr val="C00000"/>
                </a:solidFill>
              </a:rPr>
              <a:t>                     8.</a:t>
            </a:r>
            <a:r>
              <a:rPr lang="zh-CN" altLang="zh-CN" smtClean="0">
                <a:solidFill>
                  <a:srgbClr val="C00000"/>
                </a:solidFill>
              </a:rPr>
              <a:t>小时候被驴咬的</a:t>
            </a:r>
            <a:r>
              <a:rPr lang="en-US" altLang="zh-CN" smtClean="0">
                <a:solidFill>
                  <a:srgbClr val="C00000"/>
                </a:solidFill>
              </a:rPr>
              <a:t>                      9.35</a:t>
            </a:r>
            <a:endParaRPr lang="zh-CN" altLang="zh-CN" smtClean="0">
              <a:solidFill>
                <a:srgbClr val="C00000"/>
              </a:solidFill>
            </a:endParaRPr>
          </a:p>
          <a:p>
            <a:endParaRPr lang="zh-CN" altLang="zh-CN" sz="480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2699792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880472167"/>
      </p:ext>
    </p:extLst>
  </p:cSld>
  <p:clrMapOvr>
    <a:masterClrMapping/>
  </p:clrMapOvr>
  <mc:AlternateContent>
    <mc:Choice xmlns:p15="http://schemas.microsoft.com/office/powerpoint/2012/main" Requires="p15">
      <p:transition spd="slow" advTm="3000" p14:dur="3250">
        <p15:prstTrans prst="origami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TextBox 7">
            <a:extLst>
              <a:ext uri="{FF2B5EF4-FFF2-40B4-BE49-F238E27FC236}">
                <a16:creationId xmlns="" xmlns:a16="http://schemas.microsoft.com/office/drawing/2014/main" id="{0F6BE33E-D759-45FB-A537-56E4BA0B68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76" y="620688"/>
            <a:ext cx="7776864" cy="4862753"/>
          </a:xfrm>
          <a:prstGeom prst="rect">
            <a:avLst/>
          </a:prstGeom>
          <a:ln w="57150"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121808" tIns="60902" rIns="121808" bIns="60902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4800" smtClean="0"/>
              <a:t>10.</a:t>
            </a:r>
            <a:r>
              <a:rPr lang="zh-CN" altLang="zh-CN" sz="4800" smtClean="0"/>
              <a:t>祥子在曹先生家拉车</a:t>
            </a:r>
            <a:r>
              <a:rPr lang="en-US" altLang="zh-CN" sz="4800" u="sng" smtClean="0"/>
              <a:t>          </a:t>
            </a:r>
            <a:r>
              <a:rPr lang="zh-CN" altLang="zh-CN" sz="4800" smtClean="0"/>
              <a:t>时间愤然离开</a:t>
            </a:r>
          </a:p>
          <a:p>
            <a:r>
              <a:rPr lang="en-US" altLang="zh-CN" sz="4800" smtClean="0"/>
              <a:t>11.</a:t>
            </a:r>
            <a:r>
              <a:rPr lang="zh-CN" altLang="zh-CN" sz="4800" smtClean="0"/>
              <a:t>祥子用</a:t>
            </a:r>
            <a:r>
              <a:rPr lang="en-US" altLang="zh-CN" sz="4800" u="sng" smtClean="0"/>
              <a:t>        </a:t>
            </a:r>
            <a:r>
              <a:rPr lang="zh-CN" altLang="zh-CN" sz="4800" smtClean="0"/>
              <a:t>时间才买来第一辆车</a:t>
            </a:r>
          </a:p>
          <a:p>
            <a:r>
              <a:rPr lang="en-US" altLang="zh-CN" sz="4800" smtClean="0"/>
              <a:t>12.</a:t>
            </a:r>
            <a:r>
              <a:rPr lang="zh-CN" altLang="zh-CN" sz="4800" smtClean="0"/>
              <a:t>曹先生家的孩子叫做</a:t>
            </a:r>
            <a:r>
              <a:rPr lang="en-US" altLang="zh-CN" sz="4800" u="sng" smtClean="0"/>
              <a:t>          </a:t>
            </a:r>
            <a:r>
              <a:rPr lang="en-US" altLang="zh-CN" sz="4800" smtClean="0"/>
              <a:t> </a:t>
            </a:r>
            <a:r>
              <a:rPr lang="zh-CN" altLang="zh-CN" sz="2000" smtClean="0">
                <a:solidFill>
                  <a:srgbClr val="C00000"/>
                </a:solidFill>
              </a:rPr>
              <a:t>。</a:t>
            </a:r>
            <a:r>
              <a:rPr lang="en-US" altLang="zh-CN" sz="2000" smtClean="0">
                <a:solidFill>
                  <a:srgbClr val="C00000"/>
                </a:solidFill>
              </a:rPr>
              <a:t>10.4</a:t>
            </a:r>
            <a:r>
              <a:rPr lang="zh-CN" altLang="zh-CN" sz="2000" smtClean="0">
                <a:solidFill>
                  <a:srgbClr val="C00000"/>
                </a:solidFill>
              </a:rPr>
              <a:t>天</a:t>
            </a:r>
            <a:r>
              <a:rPr lang="en-US" altLang="zh-CN" sz="2000" smtClean="0">
                <a:solidFill>
                  <a:srgbClr val="C00000"/>
                </a:solidFill>
              </a:rPr>
              <a:t>                     11.3</a:t>
            </a:r>
            <a:r>
              <a:rPr lang="zh-CN" altLang="zh-CN" sz="2000" smtClean="0">
                <a:solidFill>
                  <a:srgbClr val="C00000"/>
                </a:solidFill>
              </a:rPr>
              <a:t>年</a:t>
            </a:r>
            <a:r>
              <a:rPr lang="en-US" altLang="zh-CN" sz="2000" smtClean="0">
                <a:solidFill>
                  <a:srgbClr val="C00000"/>
                </a:solidFill>
              </a:rPr>
              <a:t>                               12.</a:t>
            </a:r>
            <a:r>
              <a:rPr lang="zh-CN" altLang="zh-CN" sz="2000" smtClean="0">
                <a:solidFill>
                  <a:srgbClr val="C00000"/>
                </a:solidFill>
              </a:rPr>
              <a:t>小文</a:t>
            </a:r>
          </a:p>
          <a:p>
            <a:endParaRPr lang="zh-CN" altLang="zh-CN" sz="480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2699792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880472167"/>
      </p:ext>
    </p:extLst>
  </p:cSld>
  <p:clrMapOvr>
    <a:masterClrMapping/>
  </p:clrMapOvr>
  <mc:AlternateContent>
    <mc:Choice xmlns:p15="http://schemas.microsoft.com/office/powerpoint/2012/main" Requires="p15">
      <p:transition spd="slow" advTm="3000" p14:dur="3250">
        <p15:prstTrans prst="origami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TextBox 7">
            <a:extLst>
              <a:ext uri="{FF2B5EF4-FFF2-40B4-BE49-F238E27FC236}">
                <a16:creationId xmlns="" xmlns:a16="http://schemas.microsoft.com/office/drawing/2014/main" id="{0F6BE33E-D759-45FB-A537-56E4BA0B685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76" y="620688"/>
            <a:ext cx="7776864" cy="5601416"/>
          </a:xfrm>
          <a:prstGeom prst="rect">
            <a:avLst/>
          </a:prstGeom>
          <a:ln w="57150"/>
          <a:scene3d>
            <a:camera prst="orthographicFront"/>
            <a:lightRig rig="threePt" dir="t"/>
          </a:scene3d>
          <a:sp3d>
            <a:bevelT/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wrap="square" lIns="121808" tIns="60902" rIns="121808" bIns="60902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4800" smtClean="0"/>
              <a:t>13.</a:t>
            </a:r>
            <a:r>
              <a:rPr lang="zh-CN" altLang="zh-CN" sz="4800" smtClean="0"/>
              <a:t>曹先生给了学生阮明不及格分数</a:t>
            </a:r>
            <a:r>
              <a:rPr lang="en-US" altLang="zh-CN" sz="4800" smtClean="0"/>
              <a:t>,</a:t>
            </a:r>
            <a:r>
              <a:rPr lang="zh-CN" altLang="zh-CN" sz="4800" smtClean="0"/>
              <a:t>因此阮明告发</a:t>
            </a:r>
            <a:r>
              <a:rPr lang="en-US" altLang="zh-CN" sz="4800" u="sng" smtClean="0"/>
              <a:t>         </a:t>
            </a:r>
            <a:r>
              <a:rPr lang="en-US" altLang="zh-CN" sz="4800" smtClean="0"/>
              <a:t> </a:t>
            </a:r>
            <a:r>
              <a:rPr lang="zh-CN" altLang="zh-CN" sz="4800" smtClean="0"/>
              <a:t>。 </a:t>
            </a:r>
          </a:p>
          <a:p>
            <a:r>
              <a:rPr lang="en-US" altLang="zh-CN" sz="4800" smtClean="0"/>
              <a:t>14.</a:t>
            </a:r>
            <a:r>
              <a:rPr lang="zh-CN" altLang="zh-CN" sz="4800" smtClean="0"/>
              <a:t>祥子第二次买车因为</a:t>
            </a:r>
            <a:r>
              <a:rPr lang="en-US" altLang="zh-CN" sz="4800" u="sng" smtClean="0"/>
              <a:t>           </a:t>
            </a:r>
            <a:r>
              <a:rPr lang="zh-CN" altLang="zh-CN" sz="4800" smtClean="0"/>
              <a:t>失去</a:t>
            </a:r>
          </a:p>
          <a:p>
            <a:r>
              <a:rPr lang="en-US" altLang="zh-CN" sz="4800" smtClean="0"/>
              <a:t>15.</a:t>
            </a:r>
            <a:r>
              <a:rPr lang="zh-CN" altLang="zh-CN" sz="4800" smtClean="0"/>
              <a:t>二强嫂是因为</a:t>
            </a:r>
            <a:r>
              <a:rPr lang="en-US" altLang="zh-CN" sz="4800" u="sng" smtClean="0"/>
              <a:t>          </a:t>
            </a:r>
            <a:r>
              <a:rPr lang="zh-CN" altLang="zh-CN" sz="4800" smtClean="0"/>
              <a:t>死亡</a:t>
            </a:r>
            <a:endParaRPr lang="en-US" altLang="zh-CN" sz="4800" smtClean="0"/>
          </a:p>
          <a:p>
            <a:r>
              <a:rPr lang="en-US" altLang="zh-CN" sz="2000" smtClean="0">
                <a:solidFill>
                  <a:srgbClr val="C00000"/>
                </a:solidFill>
              </a:rPr>
              <a:t>13.</a:t>
            </a:r>
            <a:r>
              <a:rPr lang="zh-CN" altLang="zh-CN" sz="2000" smtClean="0">
                <a:solidFill>
                  <a:srgbClr val="C00000"/>
                </a:solidFill>
              </a:rPr>
              <a:t>曹先生</a:t>
            </a:r>
            <a:r>
              <a:rPr lang="en-US" altLang="zh-CN" sz="2000" smtClean="0">
                <a:solidFill>
                  <a:srgbClr val="C00000"/>
                </a:solidFill>
              </a:rPr>
              <a:t>                  14.</a:t>
            </a:r>
            <a:r>
              <a:rPr lang="zh-CN" altLang="zh-CN" sz="2000" smtClean="0">
                <a:solidFill>
                  <a:srgbClr val="C00000"/>
                </a:solidFill>
              </a:rPr>
              <a:t>给虎妞办丧事</a:t>
            </a:r>
            <a:r>
              <a:rPr lang="en-US" altLang="zh-CN" sz="2000" smtClean="0">
                <a:solidFill>
                  <a:srgbClr val="C00000"/>
                </a:solidFill>
              </a:rPr>
              <a:t>                       15.</a:t>
            </a:r>
            <a:r>
              <a:rPr lang="zh-CN" altLang="zh-CN" sz="2000" smtClean="0">
                <a:solidFill>
                  <a:srgbClr val="C00000"/>
                </a:solidFill>
              </a:rPr>
              <a:t>被二强打死的</a:t>
            </a:r>
          </a:p>
          <a:p>
            <a:endParaRPr lang="zh-CN" altLang="zh-CN" sz="480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2699792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880472167"/>
      </p:ext>
    </p:extLst>
  </p:cSld>
  <p:clrMapOvr>
    <a:masterClrMapping/>
  </p:clrMapOvr>
  <mc:AlternateContent>
    <mc:Choice xmlns:p15="http://schemas.microsoft.com/office/powerpoint/2012/main" Requires="p15">
      <p:transition spd="slow" advTm="3000" p14:dur="3250">
        <p15:prstTrans prst="origami"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https://d.book118.com/458116001076006032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14</Slides>
  <Notes>13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宋体</vt:lpstr>
      <vt:lpstr>字魂49号-逍遥行书</vt:lpstr>
      <vt:lpstr>字魂59号-创粗黑</vt:lpstr>
      <vt:lpstr>微软雅黑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2024-09-10T03:30:02.565</cp:lastPrinted>
  <dcterms:created xsi:type="dcterms:W3CDTF">2024-09-09T19:30:02Z</dcterms:created>
  <dcterms:modified xsi:type="dcterms:W3CDTF">2024-09-09T19:30:04Z</dcterms:modified>
</cp:coreProperties>
</file>