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88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44.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C593EE-F3EE-40F5-A3BF-BE90A6C4B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783DD5-337D-4A53-9440-976D9EB87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4213B9-1BA9-49ED-852A-D7991CC0D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12A654-1E92-4566-912B-55EB17CF6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F8C7AB-AE99-4E34-95FE-22A1AD8DC3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E5D3AF-A52F-4A99-A3EB-8008F69FB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B06BA6-1567-4445-B49A-A438D88C7A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8EEABC-9426-4E0F-9B76-C362AC8D4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D5806-5424-413D-A677-8432963F1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F817A-CA84-490D-9E93-292429689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A1497-15D2-4053-A4F8-4BC2EC000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878" r:id="rId2"/>
    <p:sldLayoutId id="2147484879" r:id="rId3"/>
    <p:sldLayoutId id="2147484880" r:id="rId4"/>
    <p:sldLayoutId id="2147484881" r:id="rId5"/>
    <p:sldLayoutId id="2147484882" r:id="rId6"/>
    <p:sldLayoutId id="2147484883" r:id="rId7"/>
    <p:sldLayoutId id="2147484884" r:id="rId8"/>
    <p:sldLayoutId id="2147484885" r:id="rId9"/>
    <p:sldLayoutId id="2147484886" r:id="rId10"/>
    <p:sldLayoutId id="2147484887"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19" Type="http://schemas.openxmlformats.org/officeDocument/2006/relationships/tags" Target="../tags/tag236.xml" /><Relationship Id="rId2" Type="http://schemas.openxmlformats.org/officeDocument/2006/relationships/tags" Target="../tags/tag219.xml" /><Relationship Id="rId20" Type="http://schemas.openxmlformats.org/officeDocument/2006/relationships/tags" Target="../tags/tag237.xml" /><Relationship Id="rId21" Type="http://schemas.openxmlformats.org/officeDocument/2006/relationships/tags" Target="../tags/tag238.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tags" Target="../tags/tag257.xml" /><Relationship Id="rId15" Type="http://schemas.openxmlformats.org/officeDocument/2006/relationships/tags" Target="../tags/tag258.xml" /><Relationship Id="rId16" Type="http://schemas.openxmlformats.org/officeDocument/2006/relationships/tags" Target="../tags/tag259.xml" /><Relationship Id="rId17" Type="http://schemas.openxmlformats.org/officeDocument/2006/relationships/tags" Target="../tags/tag260.xml" /><Relationship Id="rId18" Type="http://schemas.openxmlformats.org/officeDocument/2006/relationships/tags" Target="../tags/tag261.xml" /><Relationship Id="rId19" Type="http://schemas.openxmlformats.org/officeDocument/2006/relationships/tags" Target="../tags/tag262.xml" /><Relationship Id="rId2" Type="http://schemas.openxmlformats.org/officeDocument/2006/relationships/tags" Target="../tags/tag245.xml" /><Relationship Id="rId20" Type="http://schemas.openxmlformats.org/officeDocument/2006/relationships/tags" Target="../tags/tag263.xml" /><Relationship Id="rId21" Type="http://schemas.openxmlformats.org/officeDocument/2006/relationships/tags" Target="../tags/tag264.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14" Type="http://schemas.openxmlformats.org/officeDocument/2006/relationships/tags" Target="../tags/tag284.xml" /><Relationship Id="rId15" Type="http://schemas.openxmlformats.org/officeDocument/2006/relationships/tags" Target="../tags/tag285.xml" /><Relationship Id="rId16" Type="http://schemas.openxmlformats.org/officeDocument/2006/relationships/tags" Target="../tags/tag286.xml" /><Relationship Id="rId17" Type="http://schemas.openxmlformats.org/officeDocument/2006/relationships/tags" Target="../tags/tag287.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tags" Target="../tags/tag298.xml" /><Relationship Id="rId13" Type="http://schemas.openxmlformats.org/officeDocument/2006/relationships/tags" Target="../tags/tag299.xml" /><Relationship Id="rId14" Type="http://schemas.openxmlformats.org/officeDocument/2006/relationships/tags" Target="../tags/tag300.xml" /><Relationship Id="rId15" Type="http://schemas.openxmlformats.org/officeDocument/2006/relationships/tags" Target="../tags/tag301.xml" /><Relationship Id="rId16" Type="http://schemas.openxmlformats.org/officeDocument/2006/relationships/tags" Target="../tags/tag302.xml" /><Relationship Id="rId17" Type="http://schemas.openxmlformats.org/officeDocument/2006/relationships/tags" Target="../tags/tag303.xml" /><Relationship Id="rId18" Type="http://schemas.openxmlformats.org/officeDocument/2006/relationships/tags" Target="../tags/tag304.xml" /><Relationship Id="rId19" Type="http://schemas.openxmlformats.org/officeDocument/2006/relationships/tags" Target="../tags/tag305.xml" /><Relationship Id="rId2" Type="http://schemas.openxmlformats.org/officeDocument/2006/relationships/tags" Target="../tags/tag288.xml" /><Relationship Id="rId20" Type="http://schemas.openxmlformats.org/officeDocument/2006/relationships/tags" Target="../tags/tag306.xml" /><Relationship Id="rId21" Type="http://schemas.openxmlformats.org/officeDocument/2006/relationships/tags" Target="../tags/tag307.xml" /><Relationship Id="rId22" Type="http://schemas.openxmlformats.org/officeDocument/2006/relationships/tags" Target="../tags/tag308.xml" /><Relationship Id="rId23" Type="http://schemas.openxmlformats.org/officeDocument/2006/relationships/tags" Target="../tags/tag309.xml" /><Relationship Id="rId24" Type="http://schemas.openxmlformats.org/officeDocument/2006/relationships/tags" Target="../tags/tag310.xml" /><Relationship Id="rId25" Type="http://schemas.openxmlformats.org/officeDocument/2006/relationships/tags" Target="../tags/tag311.xml" /><Relationship Id="rId26" Type="http://schemas.openxmlformats.org/officeDocument/2006/relationships/tags" Target="../tags/tag312.xml" /><Relationship Id="rId27" Type="http://schemas.openxmlformats.org/officeDocument/2006/relationships/tags" Target="../tags/tag313.xml" /><Relationship Id="rId28" Type="http://schemas.openxmlformats.org/officeDocument/2006/relationships/tags" Target="../tags/tag314.xml" /><Relationship Id="rId29" Type="http://schemas.openxmlformats.org/officeDocument/2006/relationships/tags" Target="../tags/tag315.xml" /><Relationship Id="rId3" Type="http://schemas.openxmlformats.org/officeDocument/2006/relationships/tags" Target="../tags/tag289.xml" /><Relationship Id="rId30" Type="http://schemas.openxmlformats.org/officeDocument/2006/relationships/tags" Target="../tags/tag316.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tags" Target="../tags/tag294.xml" /><Relationship Id="rId9" Type="http://schemas.openxmlformats.org/officeDocument/2006/relationships/tags" Target="../tags/tag2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tags" Target="../tags/tag323.xml" /><Relationship Id="rId9" Type="http://schemas.openxmlformats.org/officeDocument/2006/relationships/tags" Target="../tags/tag3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25.xml" /><Relationship Id="rId3" Type="http://schemas.openxmlformats.org/officeDocument/2006/relationships/tags" Target="../tags/tag326.xml" /><Relationship Id="rId4" Type="http://schemas.openxmlformats.org/officeDocument/2006/relationships/tags" Target="../tags/tag32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6.xml" /><Relationship Id="rId11" Type="http://schemas.openxmlformats.org/officeDocument/2006/relationships/tags" Target="../tags/tag337.xml" /><Relationship Id="rId12" Type="http://schemas.openxmlformats.org/officeDocument/2006/relationships/tags" Target="../tags/tag338.xml" /><Relationship Id="rId13" Type="http://schemas.openxmlformats.org/officeDocument/2006/relationships/tags" Target="../tags/tag339.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tags" Target="../tags/tag334.xml" /><Relationship Id="rId9" Type="http://schemas.openxmlformats.org/officeDocument/2006/relationships/tags" Target="../tags/tag33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40.xml" /><Relationship Id="rId3" Type="http://schemas.openxmlformats.org/officeDocument/2006/relationships/tags" Target="../tags/tag341.xml" /><Relationship Id="rId4" Type="http://schemas.openxmlformats.org/officeDocument/2006/relationships/tags" Target="../tags/tag342.xml" /><Relationship Id="rId5" Type="http://schemas.openxmlformats.org/officeDocument/2006/relationships/tags" Target="../tags/tag34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16046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lstStyle/>
          <a:p>
            <a:r>
              <a:rPr lang="zh-CN" altLang="en-US"/>
              <a:t>饥饿营销的案例及分析</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XXX,a click to unlimited possibilities</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r>
              <a:rPr lang="en-US" altLang="zh-CN"/>
              <a:t>XXX</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425" y="881380"/>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635" y="881380"/>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单击添加目录项标题</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9100" y="9505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9100" y="19030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序号"/>
          <p:cNvSpPr txBox="1"/>
          <p:nvPr>
            <p:custDataLst>
              <p:tags r:id="rId7"/>
            </p:custDataLst>
          </p:nvPr>
        </p:nvSpPr>
        <p:spPr>
          <a:xfrm>
            <a:off x="4543425" y="182943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196" name="项标题"/>
          <p:cNvSpPr txBox="1"/>
          <p:nvPr>
            <p:custDataLst>
              <p:tags r:id="rId8"/>
            </p:custDataLst>
          </p:nvPr>
        </p:nvSpPr>
        <p:spPr>
          <a:xfrm>
            <a:off x="5334635" y="182943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饥饿营销的定义和背景</a:t>
            </a:r>
            <a:endParaRPr lang="zh-CN" altLang="en-US" sz="2400" b="1" spc="300">
              <a:solidFill>
                <a:schemeClr val="tx1">
                  <a:lumMod val="85000"/>
                  <a:lumOff val="15000"/>
                </a:schemeClr>
              </a:solidFill>
              <a:latin typeface="+mj-ea"/>
              <a:ea typeface="+mj-ea"/>
            </a:endParaRPr>
          </a:p>
        </p:txBody>
      </p:sp>
      <p:sp>
        <p:nvSpPr>
          <p:cNvPr id="1049198" name="任意多边形: 形状 16"/>
          <p:cNvSpPr/>
          <p:nvPr>
            <p:custDataLst>
              <p:tags r:id="rId9"/>
            </p:custDataLst>
          </p:nvPr>
        </p:nvSpPr>
        <p:spPr>
          <a:xfrm rot="5400000">
            <a:off x="4229100" y="28549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序号"/>
          <p:cNvSpPr txBox="1"/>
          <p:nvPr>
            <p:custDataLst>
              <p:tags r:id="rId10"/>
            </p:custDataLst>
          </p:nvPr>
        </p:nvSpPr>
        <p:spPr>
          <a:xfrm>
            <a:off x="4543425" y="277812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2" name="项标题"/>
          <p:cNvSpPr txBox="1"/>
          <p:nvPr>
            <p:custDataLst>
              <p:tags r:id="rId11"/>
            </p:custDataLst>
          </p:nvPr>
        </p:nvSpPr>
        <p:spPr>
          <a:xfrm>
            <a:off x="5334635" y="277812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饥饿营销的案例</a:t>
            </a:r>
            <a:endParaRPr lang="zh-CN" altLang="en-US" sz="2400" b="1" spc="300">
              <a:solidFill>
                <a:schemeClr val="tx1">
                  <a:lumMod val="85000"/>
                  <a:lumOff val="15000"/>
                </a:schemeClr>
              </a:solidFill>
              <a:latin typeface="+mj-ea"/>
              <a:ea typeface="+mj-ea"/>
            </a:endParaRPr>
          </a:p>
        </p:txBody>
      </p:sp>
      <p:sp>
        <p:nvSpPr>
          <p:cNvPr id="1049204" name="任意多边形: 形状 17"/>
          <p:cNvSpPr/>
          <p:nvPr>
            <p:custDataLst>
              <p:tags r:id="rId12"/>
            </p:custDataLst>
          </p:nvPr>
        </p:nvSpPr>
        <p:spPr>
          <a:xfrm rot="5400000">
            <a:off x="4229100" y="38074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序号"/>
          <p:cNvSpPr txBox="1"/>
          <p:nvPr>
            <p:custDataLst>
              <p:tags r:id="rId13"/>
            </p:custDataLst>
          </p:nvPr>
        </p:nvSpPr>
        <p:spPr>
          <a:xfrm>
            <a:off x="4543425" y="372681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635" y="372681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饥饿营销的策略分析</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9100" y="570420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425" y="562419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06</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635" y="562419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饥饿营销的负面影响分析</a:t>
            </a:r>
            <a:endParaRPr lang="zh-CN" altLang="en-US" sz="2400" b="1" spc="300">
              <a:solidFill>
                <a:schemeClr val="tx1">
                  <a:lumMod val="85000"/>
                  <a:lumOff val="15000"/>
                </a:schemeClr>
              </a:solidFill>
              <a:latin typeface="+mj-ea"/>
              <a:ea typeface="+mj-ea"/>
            </a:endParaRPr>
          </a:p>
        </p:txBody>
      </p:sp>
      <p:sp>
        <p:nvSpPr>
          <p:cNvPr id="1049216" name="任意多边形: 形状 11"/>
          <p:cNvSpPr/>
          <p:nvPr>
            <p:custDataLst>
              <p:tags r:id="rId18"/>
            </p:custDataLst>
          </p:nvPr>
        </p:nvSpPr>
        <p:spPr>
          <a:xfrm rot="5400000">
            <a:off x="4229100" y="475551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8" name="序号"/>
          <p:cNvSpPr txBox="1"/>
          <p:nvPr>
            <p:custDataLst>
              <p:tags r:id="rId19"/>
            </p:custDataLst>
          </p:nvPr>
        </p:nvSpPr>
        <p:spPr>
          <a:xfrm>
            <a:off x="4543425" y="467550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20" name="项标题"/>
          <p:cNvSpPr txBox="1"/>
          <p:nvPr>
            <p:custDataLst>
              <p:tags r:id="rId20"/>
            </p:custDataLst>
          </p:nvPr>
        </p:nvSpPr>
        <p:spPr>
          <a:xfrm>
            <a:off x="5334635" y="467550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饥饿营销的效果分析</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64" name="标题"/>
          <p:cNvSpPr>
            <a:spLocks noGrp="1"/>
          </p:cNvSpPr>
          <p:nvPr>
            <p:ph type="title"/>
            <p:custDataLst>
              <p:tags r:id="rId2"/>
            </p:custDataLst>
          </p:nvPr>
        </p:nvSpPr>
        <p:spPr>
          <a:xfrm>
            <a:off x="1581138" y="2858211"/>
            <a:ext cx="6603643" cy="2950320"/>
          </a:xfrm>
        </p:spPr>
        <p:txBody>
          <a:bodyPr/>
          <a:lstStyle/>
          <a:p>
            <a:r>
              <a:rPr lang="zh-CN" altLang="en-US"/>
              <a:t>添加章节标题</a:t>
            </a:r>
            <a:endParaRPr lang="zh-CN" altLang="en-US"/>
          </a:p>
        </p:txBody>
      </p:sp>
      <p:sp>
        <p:nvSpPr>
          <p:cNvPr id="104936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14" name="标题"/>
          <p:cNvSpPr>
            <a:spLocks noGrp="1"/>
          </p:cNvSpPr>
          <p:nvPr>
            <p:ph type="title"/>
            <p:custDataLst>
              <p:tags r:id="rId2"/>
            </p:custDataLst>
          </p:nvPr>
        </p:nvSpPr>
        <p:spPr>
          <a:xfrm>
            <a:off x="1581138" y="2858211"/>
            <a:ext cx="6603643" cy="2950320"/>
          </a:xfrm>
        </p:spPr>
        <p:txBody>
          <a:bodyPr/>
          <a:lstStyle/>
          <a:p>
            <a:r>
              <a:rPr lang="zh-CN" altLang="en-US"/>
              <a:t>饥饿营销的定义和背景</a:t>
            </a:r>
            <a:endParaRPr lang="zh-CN" altLang="en-US"/>
          </a:p>
        </p:txBody>
      </p:sp>
      <p:sp>
        <p:nvSpPr>
          <p:cNvPr id="104951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98" name="标题 1"/>
          <p:cNvSpPr>
            <a:spLocks noGrp="1"/>
          </p:cNvSpPr>
          <p:nvPr>
            <p:ph type="title"/>
          </p:nvPr>
        </p:nvSpPr>
        <p:spPr/>
        <p:txBody>
          <a:bodyPr/>
          <a:lstStyle/>
          <a:p>
            <a:r>
              <a:rPr lang="zh-CN" altLang="en-US"/>
              <a:t>饥饿营销的定义</a:t>
            </a:r>
            <a:endParaRPr lang="zh-CN" altLang="en-US"/>
          </a:p>
        </p:txBody>
      </p:sp>
      <p:sp>
        <p:nvSpPr>
          <p:cNvPr id="1049700" name="任意多边形 35"/>
          <p:cNvSpPr/>
          <p:nvPr>
            <p:custDataLst>
              <p:tags r:id="rId2"/>
            </p:custDataLst>
          </p:nvPr>
        </p:nvSpPr>
        <p:spPr>
          <a:xfrm>
            <a:off x="838200" y="1491037"/>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702" name="任意多边形 39"/>
          <p:cNvSpPr/>
          <p:nvPr>
            <p:custDataLst>
              <p:tags r:id="rId3"/>
            </p:custDataLst>
          </p:nvPr>
        </p:nvSpPr>
        <p:spPr>
          <a:xfrm>
            <a:off x="917974" y="1577510"/>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77" name="直接连接符 40"/>
          <p:cNvCxnSpPr/>
          <p:nvPr>
            <p:custDataLst>
              <p:tags r:id="rId4"/>
            </p:custDataLst>
          </p:nvPr>
        </p:nvCxnSpPr>
        <p:spPr>
          <a:xfrm flipH="1">
            <a:off x="2169397" y="1791865"/>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704" name="正文"/>
          <p:cNvSpPr txBox="1"/>
          <p:nvPr>
            <p:custDataLst>
              <p:tags r:id="rId5"/>
            </p:custDataLst>
          </p:nvPr>
        </p:nvSpPr>
        <p:spPr>
          <a:xfrm>
            <a:off x="2422117" y="1563503"/>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400">
                <a:solidFill>
                  <a:schemeClr val="tx1">
                    <a:lumMod val="65000"/>
                    <a:lumOff val="35000"/>
                  </a:schemeClr>
                </a:solidFill>
                <a:latin typeface="+中文正文" charset="0"/>
              </a:rPr>
              <a:t>定义：饥饿营销是指通过控制产品的供应量，制造出供不应求的假象，从而维持产品高价销售的一种营销策略。</a:t>
            </a:r>
            <a:endParaRPr lang="zh-CN" altLang="en-US" sz="1400">
              <a:solidFill>
                <a:schemeClr val="tx1">
                  <a:lumMod val="65000"/>
                  <a:lumOff val="35000"/>
                </a:schemeClr>
              </a:solidFill>
              <a:latin typeface="+中文正文" charset="0"/>
            </a:endParaRPr>
          </a:p>
        </p:txBody>
      </p:sp>
      <p:sp>
        <p:nvSpPr>
          <p:cNvPr id="1049706" name="矩形 42"/>
          <p:cNvSpPr>
            <a:spLocks noChangeAspect="1"/>
          </p:cNvSpPr>
          <p:nvPr>
            <p:custDataLst>
              <p:tags r:id="rId6"/>
            </p:custDataLst>
          </p:nvPr>
        </p:nvSpPr>
        <p:spPr>
          <a:xfrm flipH="1">
            <a:off x="1137811" y="1559850"/>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708" name="任意多边形 45"/>
          <p:cNvSpPr/>
          <p:nvPr>
            <p:custDataLst>
              <p:tags r:id="rId7"/>
            </p:custDataLst>
          </p:nvPr>
        </p:nvSpPr>
        <p:spPr>
          <a:xfrm>
            <a:off x="838200" y="2677300"/>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710" name="任意多边形 46"/>
          <p:cNvSpPr/>
          <p:nvPr>
            <p:custDataLst>
              <p:tags r:id="rId8"/>
            </p:custDataLst>
          </p:nvPr>
        </p:nvSpPr>
        <p:spPr>
          <a:xfrm>
            <a:off x="917974" y="2763773"/>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79" name="直接连接符 47"/>
          <p:cNvCxnSpPr/>
          <p:nvPr>
            <p:custDataLst>
              <p:tags r:id="rId9"/>
            </p:custDataLst>
          </p:nvPr>
        </p:nvCxnSpPr>
        <p:spPr>
          <a:xfrm flipH="1">
            <a:off x="2169397" y="2978128"/>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712" name="正文"/>
          <p:cNvSpPr txBox="1"/>
          <p:nvPr>
            <p:custDataLst>
              <p:tags r:id="rId10"/>
            </p:custDataLst>
          </p:nvPr>
        </p:nvSpPr>
        <p:spPr>
          <a:xfrm>
            <a:off x="2422117" y="2749766"/>
            <a:ext cx="8637553" cy="842807"/>
          </a:xfrm>
          <a:prstGeom prst="rect">
            <a:avLst/>
          </a:prstGeom>
          <a:noFill/>
        </p:spPr>
        <p:txBody>
          <a:bodyPr wrap="square" lIns="90000" tIns="0" rIns="90000" bIns="71755"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背景：饥饿营销起源于20世纪60年代的美国，当时一些公司通过限量生产、限量销售等方式来提高产品售价，从而获得更高的利润。随着互联网的发展，饥饿营销逐渐成为了一种普遍的营销策略。</a:t>
            </a:r>
            <a:endParaRPr lang="zh-CN" altLang="en-US">
              <a:solidFill>
                <a:schemeClr val="tx1">
                  <a:lumMod val="65000"/>
                  <a:lumOff val="35000"/>
                </a:schemeClr>
              </a:solidFill>
              <a:latin typeface="+中文正文" charset="0"/>
            </a:endParaRPr>
          </a:p>
        </p:txBody>
      </p:sp>
      <p:sp>
        <p:nvSpPr>
          <p:cNvPr id="1049714" name="矩形 49"/>
          <p:cNvSpPr>
            <a:spLocks noChangeAspect="1"/>
          </p:cNvSpPr>
          <p:nvPr>
            <p:custDataLst>
              <p:tags r:id="rId11"/>
            </p:custDataLst>
          </p:nvPr>
        </p:nvSpPr>
        <p:spPr>
          <a:xfrm flipH="1">
            <a:off x="1137811" y="2746113"/>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716" name="任意多边形 51"/>
          <p:cNvSpPr/>
          <p:nvPr>
            <p:custDataLst>
              <p:tags r:id="rId12"/>
            </p:custDataLst>
          </p:nvPr>
        </p:nvSpPr>
        <p:spPr>
          <a:xfrm>
            <a:off x="838200" y="3863563"/>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718" name="任意多边形 52"/>
          <p:cNvSpPr/>
          <p:nvPr>
            <p:custDataLst>
              <p:tags r:id="rId13"/>
            </p:custDataLst>
          </p:nvPr>
        </p:nvSpPr>
        <p:spPr>
          <a:xfrm>
            <a:off x="917974" y="3950036"/>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1" name="直接连接符 53"/>
          <p:cNvCxnSpPr/>
          <p:nvPr>
            <p:custDataLst>
              <p:tags r:id="rId14"/>
            </p:custDataLst>
          </p:nvPr>
        </p:nvCxnSpPr>
        <p:spPr>
          <a:xfrm flipH="1">
            <a:off x="2169397" y="4164391"/>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720" name="正文"/>
          <p:cNvSpPr txBox="1"/>
          <p:nvPr>
            <p:custDataLst>
              <p:tags r:id="rId15"/>
            </p:custDataLst>
          </p:nvPr>
        </p:nvSpPr>
        <p:spPr>
          <a:xfrm>
            <a:off x="2422117" y="3936029"/>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400">
                <a:solidFill>
                  <a:schemeClr val="tx1">
                    <a:lumMod val="65000"/>
                    <a:lumOff val="35000"/>
                  </a:schemeClr>
                </a:solidFill>
                <a:latin typeface="+中文正文" charset="0"/>
              </a:rPr>
              <a:t>特点：饥饿营销的特点包括控制供应量、制造供不应求的假象、维持高价销售等。这种策略可以吸引消费者的关注，提高品牌知名度和美誉度，但同时也可能引起消费者的不满和反感。</a:t>
            </a:r>
            <a:endParaRPr lang="zh-CN" altLang="en-US" sz="1400">
              <a:solidFill>
                <a:schemeClr val="tx1">
                  <a:lumMod val="65000"/>
                  <a:lumOff val="35000"/>
                </a:schemeClr>
              </a:solidFill>
              <a:latin typeface="+中文正文" charset="0"/>
            </a:endParaRPr>
          </a:p>
        </p:txBody>
      </p:sp>
      <p:sp>
        <p:nvSpPr>
          <p:cNvPr id="1049722" name="矩形 55"/>
          <p:cNvSpPr>
            <a:spLocks noChangeAspect="1"/>
          </p:cNvSpPr>
          <p:nvPr>
            <p:custDataLst>
              <p:tags r:id="rId16"/>
            </p:custDataLst>
          </p:nvPr>
        </p:nvSpPr>
        <p:spPr>
          <a:xfrm flipH="1">
            <a:off x="1137811" y="3932376"/>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724" name="任意多边形 57"/>
          <p:cNvSpPr/>
          <p:nvPr>
            <p:custDataLst>
              <p:tags r:id="rId17"/>
            </p:custDataLst>
          </p:nvPr>
        </p:nvSpPr>
        <p:spPr>
          <a:xfrm>
            <a:off x="838200" y="5049826"/>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726" name="任意多边形 58"/>
          <p:cNvSpPr/>
          <p:nvPr>
            <p:custDataLst>
              <p:tags r:id="rId18"/>
            </p:custDataLst>
          </p:nvPr>
        </p:nvSpPr>
        <p:spPr>
          <a:xfrm>
            <a:off x="917974" y="5136298"/>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3" name="直接连接符 59"/>
          <p:cNvCxnSpPr/>
          <p:nvPr>
            <p:custDataLst>
              <p:tags r:id="rId19"/>
            </p:custDataLst>
          </p:nvPr>
        </p:nvCxnSpPr>
        <p:spPr>
          <a:xfrm flipH="1">
            <a:off x="2169397" y="5350654"/>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728" name="正文"/>
          <p:cNvSpPr txBox="1"/>
          <p:nvPr>
            <p:custDataLst>
              <p:tags r:id="rId20"/>
            </p:custDataLst>
          </p:nvPr>
        </p:nvSpPr>
        <p:spPr>
          <a:xfrm>
            <a:off x="2422117" y="5122292"/>
            <a:ext cx="8637553" cy="842807"/>
          </a:xfrm>
          <a:prstGeom prst="rect">
            <a:avLst/>
          </a:prstGeom>
          <a:noFill/>
        </p:spPr>
        <p:txBody>
          <a:bodyPr wrap="square" lIns="90000" tIns="0" rIns="90000" bIns="71755"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适用范围：饥饿营销适用于具有较高品牌价值和市场需求的商品或服务，如奢侈品、限量版商品、热门电影等。同时，这种策略也需要根据市场需求和消费者心理来制定相应的营销策略和方案。</a:t>
            </a:r>
            <a:endParaRPr lang="zh-CN" altLang="en-US">
              <a:solidFill>
                <a:schemeClr val="tx1">
                  <a:lumMod val="65000"/>
                  <a:lumOff val="35000"/>
                </a:schemeClr>
              </a:solidFill>
              <a:latin typeface="+中文正文" charset="0"/>
            </a:endParaRPr>
          </a:p>
        </p:txBody>
      </p:sp>
      <p:sp>
        <p:nvSpPr>
          <p:cNvPr id="1049730" name="矩形 61"/>
          <p:cNvSpPr>
            <a:spLocks noChangeAspect="1"/>
          </p:cNvSpPr>
          <p:nvPr>
            <p:custDataLst>
              <p:tags r:id="rId21"/>
            </p:custDataLst>
          </p:nvPr>
        </p:nvSpPr>
        <p:spPr>
          <a:xfrm flipH="1">
            <a:off x="1137811" y="5118639"/>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770" name="标题 1"/>
          <p:cNvSpPr>
            <a:spLocks noGrp="1"/>
          </p:cNvSpPr>
          <p:nvPr>
            <p:ph type="title"/>
          </p:nvPr>
        </p:nvSpPr>
        <p:spPr/>
        <p:txBody>
          <a:bodyPr/>
          <a:lstStyle/>
          <a:p>
            <a:r>
              <a:rPr lang="zh-CN" altLang="en-US"/>
              <a:t>饥饿营销的背景</a:t>
            </a:r>
            <a:endParaRPr lang="zh-CN" altLang="en-US"/>
          </a:p>
        </p:txBody>
      </p:sp>
      <p:sp>
        <p:nvSpPr>
          <p:cNvPr id="1049772"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定义：饥饿营销是指通过控制产品的供应量，制造供不应求的假象，从而维持产品的高售价和利润</a:t>
            </a:r>
            <a:endParaRPr lang="zh-CN" altLang="en-US" sz="1200" spc="150">
              <a:solidFill>
                <a:schemeClr val="tx1">
                  <a:lumMod val="65000"/>
                  <a:lumOff val="35000"/>
                </a:schemeClr>
              </a:solidFill>
              <a:latin typeface="+mn-ea"/>
              <a:sym typeface="+mn-ea"/>
            </a:endParaRPr>
          </a:p>
        </p:txBody>
      </p:sp>
      <p:sp>
        <p:nvSpPr>
          <p:cNvPr id="1049774"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背景：随着市场竞争的加剧，企业为了保持品牌形象和市场份额，采用饥饿营销策略来提高产品售价和利润</a:t>
            </a:r>
            <a:endParaRPr lang="zh-CN" altLang="en-US" sz="1200" spc="150">
              <a:solidFill>
                <a:schemeClr val="tx1">
                  <a:lumMod val="65000"/>
                  <a:lumOff val="35000"/>
                </a:schemeClr>
              </a:solidFill>
              <a:latin typeface="+mn-ea"/>
              <a:sym typeface="+mn-ea"/>
            </a:endParaRPr>
          </a:p>
        </p:txBody>
      </p:sp>
      <p:sp>
        <p:nvSpPr>
          <p:cNvPr id="1049776"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目的：通过制造供不应求的假象，提高消费者对产品的渴望和购买欲望，从而增加产品的销售量和市场占有率</a:t>
            </a:r>
            <a:endParaRPr lang="zh-CN" altLang="en-US" sz="1200" spc="150">
              <a:solidFill>
                <a:schemeClr val="tx1">
                  <a:lumMod val="65000"/>
                  <a:lumOff val="35000"/>
                </a:schemeClr>
              </a:solidFill>
              <a:latin typeface="+mn-ea"/>
              <a:sym typeface="+mn-ea"/>
            </a:endParaRPr>
          </a:p>
        </p:txBody>
      </p:sp>
      <p:sp>
        <p:nvSpPr>
          <p:cNvPr id="1049778"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适用范围：适用于具有品牌影响力和市场需求的产品，如奢侈品、高端手机等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18" name="标题"/>
          <p:cNvSpPr>
            <a:spLocks noGrp="1"/>
          </p:cNvSpPr>
          <p:nvPr>
            <p:ph type="title"/>
            <p:custDataLst>
              <p:tags r:id="rId2"/>
            </p:custDataLst>
          </p:nvPr>
        </p:nvSpPr>
        <p:spPr>
          <a:xfrm>
            <a:off x="1581138" y="2858211"/>
            <a:ext cx="6603643" cy="2950320"/>
          </a:xfrm>
        </p:spPr>
        <p:txBody>
          <a:bodyPr/>
          <a:lstStyle/>
          <a:p>
            <a:r>
              <a:rPr lang="zh-CN" altLang="en-US"/>
              <a:t>饥饿营销的案例</a:t>
            </a:r>
            <a:endParaRPr lang="zh-CN" altLang="en-US"/>
          </a:p>
        </p:txBody>
      </p:sp>
      <p:sp>
        <p:nvSpPr>
          <p:cNvPr id="104982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0002" name="标题 1"/>
          <p:cNvSpPr>
            <a:spLocks noGrp="1"/>
          </p:cNvSpPr>
          <p:nvPr>
            <p:ph type="title"/>
          </p:nvPr>
        </p:nvSpPr>
        <p:spPr/>
        <p:txBody>
          <a:bodyPr/>
          <a:lstStyle/>
          <a:p>
            <a:r>
              <a:rPr lang="zh-CN" altLang="en-US"/>
              <a:t>小米手机饥饿营销案例</a:t>
            </a:r>
            <a:endParaRPr lang="zh-CN" altLang="en-US"/>
          </a:p>
        </p:txBody>
      </p:sp>
      <p:sp>
        <p:nvSpPr>
          <p:cNvPr id="105000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0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0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1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消费者心理：饥饿营销策略利用了消费者追求独特、高品质产品的心理，通过限量销售等方式增加产品附加值</a:t>
            </a:r>
            <a:endParaRPr lang="en-US" altLang="zh-CN">
              <a:solidFill>
                <a:schemeClr val="dk1">
                  <a:lumMod val="80000"/>
                  <a:lumOff val="20000"/>
                </a:schemeClr>
              </a:solidFill>
              <a:latin typeface="+mn-ea"/>
              <a:sym typeface="+mn-ea"/>
            </a:endParaRPr>
          </a:p>
        </p:txBody>
      </p:sp>
      <p:sp>
        <p:nvSpPr>
          <p:cNvPr id="105001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1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1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1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案例背景：小米手机通过限量销售、提前预约等方式，营造出供不应求的假象</a:t>
            </a:r>
            <a:endParaRPr lang="zh-CN" altLang="en-US" sz="1600">
              <a:solidFill>
                <a:schemeClr val="dk1">
                  <a:lumMod val="80000"/>
                  <a:lumOff val="20000"/>
                </a:schemeClr>
              </a:solidFill>
              <a:latin typeface="+mn-ea"/>
              <a:sym typeface="+mn-ea"/>
            </a:endParaRPr>
          </a:p>
        </p:txBody>
      </p:sp>
      <p:sp>
        <p:nvSpPr>
          <p:cNvPr id="105002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2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2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2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营销策略：采用低价策略，吸引消费者关注，并通过限量销售等方式增加产品神秘感和稀缺性</a:t>
            </a:r>
            <a:endParaRPr lang="zh-CN" altLang="en-US">
              <a:solidFill>
                <a:schemeClr val="dk1">
                  <a:lumMod val="80000"/>
                  <a:lumOff val="20000"/>
                </a:schemeClr>
              </a:solidFill>
              <a:latin typeface="+mn-ea"/>
              <a:sym typeface="+mn-ea"/>
            </a:endParaRPr>
          </a:p>
        </p:txBody>
      </p:sp>
      <p:sp>
        <p:nvSpPr>
          <p:cNvPr id="105002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3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3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3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品牌形象：小米手机通过饥饿营销策略成功塑造了品牌形象，成为性价比高、创新力强的手机品牌之一</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74" name="标题 1"/>
          <p:cNvSpPr>
            <a:spLocks noGrp="1"/>
          </p:cNvSpPr>
          <p:nvPr>
            <p:ph type="title"/>
          </p:nvPr>
        </p:nvSpPr>
        <p:spPr/>
        <p:txBody>
          <a:bodyPr/>
          <a:lstStyle/>
          <a:p>
            <a:r>
              <a:rPr lang="zh-CN" altLang="en-US"/>
              <a:t>苹果公司饥饿营销案例</a:t>
            </a:r>
            <a:endParaRPr lang="zh-CN" altLang="en-US"/>
          </a:p>
        </p:txBody>
      </p:sp>
      <p:sp>
        <p:nvSpPr>
          <p:cNvPr id="1050076"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78"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80"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82"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84"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86"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88"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90"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92"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1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94"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96"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9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0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0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0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06"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08"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10"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12"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iPhone新品发布前的预热宣传</a:t>
            </a:r>
            <a:endParaRPr lang="zh-CN" altLang="en-US" sz="1200" spc="150">
              <a:solidFill>
                <a:schemeClr val="tx1">
                  <a:lumMod val="65000"/>
                  <a:lumOff val="35000"/>
                </a:schemeClr>
              </a:solidFill>
              <a:latin typeface="+mn-ea"/>
              <a:sym typeface="+mn-ea"/>
            </a:endParaRPr>
          </a:p>
        </p:txBody>
      </p:sp>
      <p:sp>
        <p:nvSpPr>
          <p:cNvPr id="105011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通过饥饿营销策略，成功塑造高端品牌形象</a:t>
            </a:r>
            <a:endParaRPr lang="zh-CN" altLang="en-US" sz="1200" spc="150">
              <a:solidFill>
                <a:schemeClr val="tx1">
                  <a:lumMod val="65000"/>
                  <a:lumOff val="35000"/>
                </a:schemeClr>
              </a:solidFill>
              <a:latin typeface="+mn-ea"/>
              <a:sym typeface="+mn-ea"/>
            </a:endParaRPr>
          </a:p>
        </p:txBody>
      </p:sp>
      <p:sp>
        <p:nvSpPr>
          <p:cNvPr id="1050116"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故意缺货，提高产品售价和利润</a:t>
            </a:r>
            <a:endParaRPr lang="zh-CN" altLang="en-US" sz="1200" spc="150">
              <a:solidFill>
                <a:schemeClr val="tx1">
                  <a:lumMod val="65000"/>
                  <a:lumOff val="35000"/>
                </a:schemeClr>
              </a:solidFill>
              <a:latin typeface="+mn-ea"/>
              <a:sym typeface="+mn-ea"/>
            </a:endParaRPr>
          </a:p>
        </p:txBody>
      </p:sp>
      <p:sp>
        <p:nvSpPr>
          <p:cNvPr id="1050118"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限量销售策略，引发消费者抢购热潮</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158" name="标题 1"/>
          <p:cNvSpPr>
            <a:spLocks noGrp="1"/>
          </p:cNvSpPr>
          <p:nvPr>
            <p:ph type="title"/>
          </p:nvPr>
        </p:nvSpPr>
        <p:spPr/>
        <p:txBody>
          <a:bodyPr/>
          <a:lstStyle/>
          <a:p>
            <a:r>
              <a:rPr lang="zh-CN" altLang="en-US"/>
              <a:t>特斯拉汽车饥饿营销案例</a:t>
            </a:r>
            <a:endParaRPr lang="zh-CN" altLang="en-US"/>
          </a:p>
        </p:txBody>
      </p:sp>
      <p:sp>
        <p:nvSpPr>
          <p:cNvPr id="105016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16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16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16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16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饥饿营销策略：特斯拉采用限量生产的方式，使得消费者难以购买到该品牌的汽车，从而激发消费者的购买欲望</a:t>
            </a:r>
            <a:endParaRPr lang="zh-CN" altLang="en-US" sz="1400" spc="150">
              <a:solidFill>
                <a:schemeClr val="tx1"/>
              </a:solidFill>
              <a:effectLst/>
              <a:latin typeface="+mn-ea"/>
              <a:sym typeface="+mn-ea"/>
            </a:endParaRPr>
          </a:p>
        </p:txBody>
      </p:sp>
      <p:sp>
        <p:nvSpPr>
          <p:cNvPr id="105017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案例背景：特斯拉汽车作为一家高端电动汽车制造商，通过限量生产、预订销售等方式营造出一种“供不应求”的假象</a:t>
            </a:r>
            <a:endParaRPr lang="zh-CN" altLang="en-US" sz="1400" spc="150">
              <a:solidFill>
                <a:schemeClr val="tx1"/>
              </a:solidFill>
              <a:effectLst/>
              <a:latin typeface="+mn-ea"/>
              <a:sym typeface="+mn-ea"/>
            </a:endParaRPr>
          </a:p>
        </p:txBody>
      </p:sp>
      <p:sp>
        <p:nvSpPr>
          <p:cNvPr id="105017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消费者反应：消费者对于特斯拉汽车的饥饿营销策略反应热烈，纷纷抢购该品牌的汽车，进一步推动了特斯拉的销售业绩</a:t>
            </a:r>
            <a:endParaRPr lang="zh-CN" altLang="en-US" sz="1400" spc="150">
              <a:solidFill>
                <a:schemeClr val="tx1"/>
              </a:solidFill>
              <a:effectLst/>
              <a:latin typeface="+mn-ea"/>
              <a:sym typeface="+mn-ea"/>
            </a:endParaRPr>
          </a:p>
        </p:txBody>
      </p:sp>
      <p:sp>
        <p:nvSpPr>
          <p:cNvPr id="1050174" name="文本框 8"/>
          <p:cNvSpPr txBox="1"/>
          <p:nvPr>
            <p:custDataLst>
              <p:tags r:id="rId9"/>
            </p:custDataLst>
          </p:nvPr>
        </p:nvSpPr>
        <p:spPr>
          <a:xfrm>
            <a:off x="8347895" y="4592597"/>
            <a:ext cx="3005905" cy="1317090"/>
          </a:xfrm>
          <a:prstGeom prst="rect">
            <a:avLst/>
          </a:prstGeom>
          <a:noFill/>
        </p:spPr>
        <p:txBody>
          <a:bodyPr wrap="square" lIns="0" rtlCol="0">
            <a:normAutofit lnSpcReduction="2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案例分析：特斯拉汽车的饥饿营销策略成功地吸引了消费者的关注，提高了品牌知名度和美誉度，同时也为该品牌带来了丰厚的利润</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0214" name="标题"/>
          <p:cNvSpPr>
            <a:spLocks noGrp="1"/>
          </p:cNvSpPr>
          <p:nvPr>
            <p:ph type="title"/>
            <p:custDataLst>
              <p:tags r:id="rId2"/>
            </p:custDataLst>
          </p:nvPr>
        </p:nvSpPr>
        <p:spPr>
          <a:xfrm>
            <a:off x="1581138" y="2858211"/>
            <a:ext cx="6603643" cy="2950320"/>
          </a:xfrm>
        </p:spPr>
        <p:txBody>
          <a:bodyPr/>
          <a:lstStyle/>
          <a:p>
            <a:r>
              <a:rPr lang="zh-CN" altLang="en-US"/>
              <a:t>饥饿营销的策略分析</a:t>
            </a:r>
            <a:endParaRPr lang="zh-CN" altLang="en-US"/>
          </a:p>
        </p:txBody>
      </p:sp>
      <p:sp>
        <p:nvSpPr>
          <p:cNvPr id="105021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04</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0398" name="标题 1"/>
          <p:cNvSpPr>
            <a:spLocks noGrp="1"/>
          </p:cNvSpPr>
          <p:nvPr>
            <p:ph type="title"/>
          </p:nvPr>
        </p:nvSpPr>
        <p:spPr/>
        <p:txBody>
          <a:bodyPr/>
          <a:lstStyle/>
          <a:p>
            <a:r>
              <a:rPr lang="zh-CN" altLang="en-US"/>
              <a:t>限量销售策略</a:t>
            </a:r>
            <a:endParaRPr lang="zh-CN" altLang="en-US"/>
          </a:p>
        </p:txBody>
      </p:sp>
      <p:sp>
        <p:nvSpPr>
          <p:cNvPr id="1050400"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限量销售策略：通过限量生产或限量销售来提高产品的知名度和价值感，同时激发消费者的购买欲望。</a:t>
            </a:r>
            <a:endParaRPr lang="zh-CN" altLang="en-US" sz="1200" spc="150">
              <a:solidFill>
                <a:schemeClr val="tx1">
                  <a:lumMod val="85000"/>
                  <a:lumOff val="15000"/>
                </a:schemeClr>
              </a:solidFill>
              <a:latin typeface="+mn-ea"/>
              <a:sym typeface="+mn-ea"/>
            </a:endParaRPr>
          </a:p>
        </p:txBody>
      </p:sp>
      <p:sp>
        <p:nvSpPr>
          <p:cNvPr id="1050402"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04"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06"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延迟满足策略：通过延迟满足消费者的需求来增加产品的稀缺性和价值感，同时提高消费者的购买欲望。</a:t>
            </a:r>
            <a:endParaRPr lang="zh-CN" altLang="en-US" sz="1200" spc="150">
              <a:solidFill>
                <a:schemeClr val="tx1">
                  <a:lumMod val="85000"/>
                  <a:lumOff val="15000"/>
                </a:schemeClr>
              </a:solidFill>
              <a:latin typeface="+mn-ea"/>
              <a:sym typeface="+mn-ea"/>
            </a:endParaRPr>
          </a:p>
        </p:txBody>
      </p:sp>
      <p:sp>
        <p:nvSpPr>
          <p:cNvPr id="1050408"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0"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2"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稀缺性策略：通过限量生产或限量销售来提高产品的稀缺性和价值感，同时增加消费者的购买欲望。</a:t>
            </a:r>
            <a:endParaRPr lang="zh-CN" altLang="en-US" sz="1200" spc="150">
              <a:solidFill>
                <a:schemeClr val="tx1">
                  <a:lumMod val="85000"/>
                  <a:lumOff val="15000"/>
                </a:schemeClr>
              </a:solidFill>
              <a:latin typeface="+mn-ea"/>
              <a:sym typeface="+mn-ea"/>
            </a:endParaRPr>
          </a:p>
        </p:txBody>
      </p:sp>
      <p:sp>
        <p:nvSpPr>
          <p:cNvPr id="1050414"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6"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8"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价格策略：通过提高产品的价格来增加产品的稀缺性和价值感，同时提高消费者的购买欲望。</a:t>
            </a:r>
            <a:endParaRPr lang="zh-CN" altLang="en-US" sz="1200" spc="150">
              <a:solidFill>
                <a:schemeClr val="tx1">
                  <a:lumMod val="85000"/>
                  <a:lumOff val="15000"/>
                </a:schemeClr>
              </a:solidFill>
              <a:latin typeface="+mn-ea"/>
              <a:sym typeface="+mn-ea"/>
            </a:endParaRPr>
          </a:p>
        </p:txBody>
      </p:sp>
      <p:sp>
        <p:nvSpPr>
          <p:cNvPr id="1050420"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22"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462" name="标题 1"/>
          <p:cNvSpPr>
            <a:spLocks noGrp="1"/>
          </p:cNvSpPr>
          <p:nvPr>
            <p:ph type="title"/>
          </p:nvPr>
        </p:nvSpPr>
        <p:spPr/>
        <p:txBody>
          <a:bodyPr/>
          <a:lstStyle/>
          <a:p>
            <a:r>
              <a:rPr lang="zh-CN" altLang="en-US"/>
              <a:t>限时销售策略</a:t>
            </a:r>
            <a:endParaRPr lang="zh-CN" altLang="en-US"/>
          </a:p>
        </p:txBody>
      </p:sp>
      <p:sp>
        <p:nvSpPr>
          <p:cNvPr id="105046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定义：在特定时间段内提供优惠或折扣，吸引消费者购买</a:t>
            </a:r>
            <a:endParaRPr lang="zh-CN" altLang="en-US" sz="1200" spc="150">
              <a:solidFill>
                <a:schemeClr val="tx1">
                  <a:lumMod val="65000"/>
                  <a:lumOff val="35000"/>
                </a:schemeClr>
              </a:solidFill>
              <a:latin typeface="+mn-ea"/>
              <a:sym typeface="+mn-ea"/>
            </a:endParaRPr>
          </a:p>
        </p:txBody>
      </p:sp>
      <p:sp>
        <p:nvSpPr>
          <p:cNvPr id="105046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目的：通过营造紧张氛围，激发消费者购买欲望</a:t>
            </a:r>
            <a:endParaRPr lang="zh-CN" altLang="en-US" sz="1200" spc="150">
              <a:solidFill>
                <a:schemeClr val="tx1">
                  <a:lumMod val="65000"/>
                  <a:lumOff val="35000"/>
                </a:schemeClr>
              </a:solidFill>
              <a:latin typeface="+mn-ea"/>
              <a:sym typeface="+mn-ea"/>
            </a:endParaRPr>
          </a:p>
        </p:txBody>
      </p:sp>
      <p:sp>
        <p:nvSpPr>
          <p:cNvPr id="105046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实施方式：提前宣传、设置倒计时、限制购买数量等</a:t>
            </a:r>
            <a:endParaRPr lang="zh-CN" altLang="en-US" sz="1200" spc="150">
              <a:solidFill>
                <a:schemeClr val="tx1">
                  <a:lumMod val="65000"/>
                  <a:lumOff val="35000"/>
                </a:schemeClr>
              </a:solidFill>
              <a:latin typeface="+mn-ea"/>
              <a:sym typeface="+mn-ea"/>
            </a:endParaRPr>
          </a:p>
        </p:txBody>
      </p:sp>
      <p:sp>
        <p:nvSpPr>
          <p:cNvPr id="105047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效果：提高品牌知名度、促进销售、增强消费者忠诚度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https://d.book118.com/458116046113006036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2"/>
  <p:tag name="KSO_WM_UNIT_INDEX" val="1_2_2"/>
  <p:tag name="KSO_WM_UNIT_LAYERLEVEL" val="1_1_1"/>
  <p:tag name="KSO_WM_UNIT_SUBTYPE" val="d"/>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2"/>
  <p:tag name="KSO_WM_UNIT_INDEX" val="1_3_2"/>
  <p:tag name="KSO_WM_UNIT_LAYERLEVEL" val="1_1_1"/>
  <p:tag name="KSO_WM_UNIT_SUBTYPE" val="d"/>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1"/>
  <p:tag name="KSO_WM_UNIT_INDEX" val="1_6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2"/>
  <p:tag name="KSO_WM_UNIT_INDEX" val="1_6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1"/>
  <p:tag name="KSO_WM_UNIT_INDEX" val="1_5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2"/>
  <p:tag name="KSO_WM_UNIT_INDEX" val="1_5_2"/>
  <p:tag name="KSO_WM_UNIT_LAYERLEVEL" val="1_1_1"/>
  <p:tag name="KSO_WM_UNIT_SUBTYPE" val="d"/>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8.xml><?xml version="1.0" encoding="utf-8"?>
<p:tagLst xmlns:p="http://schemas.openxmlformats.org/presentationml/2006/main">
  <p:tag name="KSO_WM_BEAUTIFY_FLAG" val="#wm#"/>
  <p:tag name="KSO_WM_DIAGRAM_GROUP_CODE" val="l1-1"/>
  <p:tag name="KSO_WM_SLIDE_DIAGTYPE" val="l"/>
  <p:tag name="KSO_WM_SLIDE_ID" val="custom202309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4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44.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27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3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3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3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31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31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1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3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3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4"/>
  <p:tag name="KSO_WM_UNIT_TYPE" val="e"/>
  <p:tag name="KSO_WM_UNIT_VALUE" val="13"/>
</p:tagLst>
</file>

<file path=ppt/tags/tag327.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3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3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3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3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3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3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3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3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3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3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3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34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17</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Calibri Light</vt:lpstr>
      <vt:lpstr>+中文正文</vt:lpstr>
      <vt:lpstr>Wingdings</vt:lpstr>
      <vt:lpstr>Office Theme</vt:lpstr>
      <vt:lpstr>饥饿营销的案例及分析</vt:lpstr>
      <vt:lpstr>目录</vt:lpstr>
      <vt:lpstr>添加章节标题</vt:lpstr>
      <vt:lpstr>饥饿营销的定义和背景</vt:lpstr>
      <vt:lpstr>PowerPoint Presentation</vt:lpstr>
      <vt:lpstr>饥饿营销的定义</vt:lpstr>
      <vt:lpstr>饥饿营销的背景</vt:lpstr>
      <vt:lpstr>饥饿营销的案例</vt:lpstr>
      <vt:lpstr>PowerPoint Presentation</vt:lpstr>
      <vt:lpstr>小米手机饥饿营销案例</vt:lpstr>
      <vt:lpstr>苹果公司饥饿营销案例</vt:lpstr>
      <vt:lpstr>特斯拉汽车饥饿营销案例</vt:lpstr>
      <vt:lpstr>饥饿营销的策略分析</vt:lpstr>
      <vt:lpstr>PowerPoint Presentation</vt:lpstr>
      <vt:lpstr>限量销售策略</vt:lpstr>
      <vt:lpstr>限时销售策略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2024-09-16T04:19:34.329</cp:lastPrinted>
  <dcterms:created xsi:type="dcterms:W3CDTF">2024-09-15T20:19:34Z</dcterms:created>
  <dcterms:modified xsi:type="dcterms:W3CDTF">2024-09-15T20:19:36Z</dcterms:modified>
</cp:coreProperties>
</file>