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489CD0-5C51-402C-BEB1-764FB0CF0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75A69D-A9A5-4379-BAB8-B4BD898F8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41E68E-B8CD-4182-ACAD-E78491C39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345C09-2A3E-4C90-BB38-28A0765A8D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084198-75F4-4517-8FD2-B07A3A1615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48A62D-2FBD-4D4A-A539-6073EA526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A13703-E76B-4AC4-8F63-5E90E958E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156170-ACBA-4C24-A0F5-259CD90A1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94B17F-AABE-4406-8093-108BD0601B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7D78A2-BEC1-4043-AAC8-8726229FD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72D0F0-B5FC-4A87-9277-AB830414B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130033053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2023-12-27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医院感染防控知识培训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医院感染基础知识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医院感染防控措施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医院感染病例监测与报告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医院感染教育与培训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医院感染管理组织与制度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医院感染防控实践与案例分析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医院感染基础知识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医院感染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医院感染的分类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内源性感染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外源性感染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医院感染的定义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指患者自身携带的病原体引起的感染，如皮肤黏膜破损、免疫功能低下等情况下发生的感染。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根据病原体来源，医院感染可分为内源性感染和外源性感染。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指患者在医院接受诊疗过程中，由病原体引起的感染。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指来自患者以外的病原体引起的感染，如接触污染的医疗器械、医护人员手部不洁等。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1423988"/>
            <a:ext cx="6085713" cy="1369790"/>
            <a:chOff x="454963" y="1423988"/>
            <a:chExt cx="6085713" cy="1369790"/>
          </a:xfrm>
        </p:grpSpPr>
        <p:sp>
          <p:nvSpPr>
            <p:cNvPr id="3" name="Freeform 3"/>
            <p:cNvSpPr/>
            <p:nvPr/>
          </p:nvSpPr>
          <p:spPr>
            <a:xfrm>
              <a:off x="1412320" y="1423988"/>
              <a:ext cx="737616" cy="1369790"/>
            </a:xfrm>
            <a:custGeom>
              <a:rect l="l" t="t" r="r" b="b"/>
              <a:pathLst>
                <a:path w="325" h="603">
                  <a:moveTo>
                    <a:pt x="0" y="0"/>
                  </a:moveTo>
                  <a:lnTo>
                    <a:pt x="325" y="316"/>
                  </a:lnTo>
                  <a:lnTo>
                    <a:pt x="325" y="603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4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54963" y="1423988"/>
              <a:ext cx="957358" cy="90163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149841" y="2141982"/>
              <a:ext cx="4390835" cy="651796"/>
            </a:xfrm>
            <a:custGeom>
              <a:rect l="l" t="t" r="r" b="b"/>
              <a:pathLst>
                <a:path w="1931" h="287">
                  <a:moveTo>
                    <a:pt x="0" y="0"/>
                  </a:moveTo>
                  <a:lnTo>
                    <a:pt x="1831" y="0"/>
                  </a:lnTo>
                  <a:lnTo>
                    <a:pt x="1932" y="144"/>
                  </a:lnTo>
                  <a:lnTo>
                    <a:pt x="1831" y="287"/>
                  </a:lnTo>
                  <a:lnTo>
                    <a:pt x="0" y="2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9754" y="1679924"/>
            <a:ext cx="541020" cy="413385"/>
            <a:chOff x="689754" y="1679924"/>
            <a:chExt cx="541020" cy="413385"/>
          </a:xfrm>
        </p:grpSpPr>
        <p:sp>
          <p:nvSpPr>
            <p:cNvPr id="7" name="TextBox 7"/>
            <p:cNvSpPr txBox="1"/>
            <p:nvPr/>
          </p:nvSpPr>
          <p:spPr>
            <a:xfrm>
              <a:off x="689754" y="1679924"/>
              <a:ext cx="541020" cy="413385"/>
            </a:xfrm>
            <a:prstGeom prst="rect">
              <a:avLst/>
            </a:prstGeom>
          </p:spPr>
          <p:txBody>
            <a:bodyPr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454963" y="2325624"/>
            <a:ext cx="6085713" cy="1131951"/>
            <a:chOff x="454963" y="2325624"/>
            <a:chExt cx="6085713" cy="1131951"/>
          </a:xfrm>
        </p:grpSpPr>
        <p:sp>
          <p:nvSpPr>
            <p:cNvPr id="9" name="Freeform 9"/>
            <p:cNvSpPr/>
            <p:nvPr/>
          </p:nvSpPr>
          <p:spPr>
            <a:xfrm>
              <a:off x="1412320" y="2325624"/>
              <a:ext cx="737616" cy="1131951"/>
            </a:xfrm>
            <a:custGeom>
              <a:rect l="l" t="t" r="r" b="b"/>
              <a:pathLst>
                <a:path w="325" h="498">
                  <a:moveTo>
                    <a:pt x="0" y="0"/>
                  </a:moveTo>
                  <a:lnTo>
                    <a:pt x="325" y="206"/>
                  </a:lnTo>
                  <a:lnTo>
                    <a:pt x="325" y="498"/>
                  </a:lnTo>
                  <a:lnTo>
                    <a:pt x="0" y="39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60000"/>
                <a:lumOff val="40000"/>
                <a:alpha val="64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2325624"/>
              <a:ext cx="957358" cy="904685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149841" y="2793778"/>
              <a:ext cx="4390835" cy="663797"/>
            </a:xfrm>
            <a:custGeom>
              <a:rect l="l" t="t" r="r" b="b"/>
              <a:pathLst>
                <a:path w="1931" h="292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2"/>
                  </a:lnTo>
                  <a:lnTo>
                    <a:pt x="0" y="29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TextBox 12"/>
            <p:cNvSpPr txBox="1"/>
            <p:nvPr/>
          </p:nvSpPr>
          <p:spPr>
            <a:xfrm>
              <a:off x="646129" y="2549938"/>
              <a:ext cx="541020" cy="413385"/>
            </a:xfrm>
            <a:prstGeom prst="rect">
              <a:avLst/>
            </a:prstGeom>
          </p:spPr>
          <p:txBody>
            <a:bodyPr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454963" y="3230309"/>
            <a:ext cx="6085713" cy="903160"/>
            <a:chOff x="454963" y="3230309"/>
            <a:chExt cx="6085713" cy="903160"/>
          </a:xfrm>
        </p:grpSpPr>
        <p:sp>
          <p:nvSpPr>
            <p:cNvPr id="14" name="Freeform 14"/>
            <p:cNvSpPr/>
            <p:nvPr/>
          </p:nvSpPr>
          <p:spPr>
            <a:xfrm>
              <a:off x="1412320" y="3230309"/>
              <a:ext cx="737616" cy="903160"/>
            </a:xfrm>
            <a:custGeom>
              <a:rect l="l" t="t" r="r" b="b"/>
              <a:pathLst>
                <a:path w="325" h="397">
                  <a:moveTo>
                    <a:pt x="0" y="0"/>
                  </a:moveTo>
                  <a:lnTo>
                    <a:pt x="325" y="100"/>
                  </a:lnTo>
                  <a:lnTo>
                    <a:pt x="325" y="397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64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3230309"/>
              <a:ext cx="957358" cy="903160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149841" y="3457575"/>
              <a:ext cx="4390835" cy="675894"/>
            </a:xfrm>
            <a:custGeom>
              <a:rect l="l" t="t" r="r" b="b"/>
              <a:pathLst>
                <a:path w="1931" h="293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3"/>
                  </a:lnTo>
                  <a:lnTo>
                    <a:pt x="0" y="2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TextBox 17"/>
            <p:cNvSpPr txBox="1"/>
            <p:nvPr/>
          </p:nvSpPr>
          <p:spPr>
            <a:xfrm>
              <a:off x="646129" y="3438049"/>
              <a:ext cx="541020" cy="413385"/>
            </a:xfrm>
            <a:prstGeom prst="rect">
              <a:avLst/>
            </a:prstGeom>
          </p:spPr>
          <p:txBody>
            <a:bodyPr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4133469"/>
            <a:ext cx="6085713" cy="892588"/>
            <a:chOff x="454963" y="4133469"/>
            <a:chExt cx="6085713" cy="892588"/>
          </a:xfrm>
        </p:grpSpPr>
        <p:sp>
          <p:nvSpPr>
            <p:cNvPr id="19" name="Freeform 19"/>
            <p:cNvSpPr/>
            <p:nvPr/>
          </p:nvSpPr>
          <p:spPr>
            <a:xfrm>
              <a:off x="1412320" y="4133469"/>
              <a:ext cx="737616" cy="892588"/>
            </a:xfrm>
            <a:custGeom>
              <a:rect l="l" t="t" r="r" b="b"/>
              <a:pathLst>
                <a:path w="325" h="393">
                  <a:moveTo>
                    <a:pt x="0" y="393"/>
                  </a:moveTo>
                  <a:lnTo>
                    <a:pt x="325" y="293"/>
                  </a:lnTo>
                  <a:lnTo>
                    <a:pt x="325" y="0"/>
                  </a:lnTo>
                  <a:lnTo>
                    <a:pt x="0" y="0"/>
                  </a:lnTo>
                  <a:lnTo>
                    <a:pt x="0" y="393"/>
                  </a:lnTo>
                  <a:close/>
                </a:path>
              </a:pathLst>
            </a:custGeom>
            <a:solidFill>
              <a:schemeClr val="accent4">
                <a:lumMod val="60000"/>
                <a:lumOff val="40000"/>
                <a:alpha val="64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133469"/>
              <a:ext cx="957358" cy="892588"/>
            </a:xfrm>
            <a:prstGeom prst="rect">
              <a:avLst/>
            </a:pr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149841" y="4133469"/>
              <a:ext cx="4390835" cy="665321"/>
            </a:xfrm>
            <a:custGeom>
              <a:rect l="l" t="t" r="r" b="b"/>
              <a:pathLst>
                <a:path w="1931" h="288">
                  <a:moveTo>
                    <a:pt x="0" y="288"/>
                  </a:moveTo>
                  <a:lnTo>
                    <a:pt x="1831" y="288"/>
                  </a:lnTo>
                  <a:lnTo>
                    <a:pt x="1932" y="144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88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TextBox 22"/>
            <p:cNvSpPr txBox="1"/>
            <p:nvPr/>
          </p:nvSpPr>
          <p:spPr>
            <a:xfrm>
              <a:off x="661179" y="4335209"/>
              <a:ext cx="541020" cy="413385"/>
            </a:xfrm>
            <a:prstGeom prst="rect">
              <a:avLst/>
            </a:prstGeom>
          </p:spPr>
          <p:txBody>
            <a:bodyPr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4797266"/>
            <a:ext cx="6085713" cy="1133476"/>
            <a:chOff x="454963" y="4797266"/>
            <a:chExt cx="6085713" cy="1133476"/>
          </a:xfrm>
        </p:grpSpPr>
        <p:sp>
          <p:nvSpPr>
            <p:cNvPr id="24" name="Freeform 24"/>
            <p:cNvSpPr/>
            <p:nvPr/>
          </p:nvSpPr>
          <p:spPr>
            <a:xfrm>
              <a:off x="1412320" y="4797266"/>
              <a:ext cx="737616" cy="1133475"/>
            </a:xfrm>
            <a:custGeom>
              <a:rect l="l" t="t" r="r" b="b"/>
              <a:pathLst>
                <a:path w="325" h="498">
                  <a:moveTo>
                    <a:pt x="0" y="498"/>
                  </a:moveTo>
                  <a:lnTo>
                    <a:pt x="325" y="292"/>
                  </a:lnTo>
                  <a:lnTo>
                    <a:pt x="325" y="0"/>
                  </a:lnTo>
                  <a:lnTo>
                    <a:pt x="0" y="100"/>
                  </a:lnTo>
                  <a:lnTo>
                    <a:pt x="0" y="498"/>
                  </a:lnTo>
                  <a:close/>
                </a:path>
              </a:pathLst>
            </a:custGeom>
            <a:solidFill>
              <a:schemeClr val="accent5">
                <a:alpha val="64000"/>
              </a:schemeClr>
            </a:solidFill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026057"/>
              <a:ext cx="957358" cy="904685"/>
            </a:xfrm>
            <a:prstGeom prst="rect">
              <a:avLst/>
            </a:prstGeom>
            <a:solidFill>
              <a:schemeClr val="accent5">
                <a:alpha val="100000"/>
              </a:schemeClr>
            </a:solidFill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149841" y="4797266"/>
              <a:ext cx="4390835" cy="663797"/>
            </a:xfrm>
            <a:custGeom>
              <a:rect l="l" t="t" r="r" b="b"/>
              <a:pathLst>
                <a:path w="1931" h="292">
                  <a:moveTo>
                    <a:pt x="0" y="292"/>
                  </a:moveTo>
                  <a:lnTo>
                    <a:pt x="1831" y="292"/>
                  </a:lnTo>
                  <a:lnTo>
                    <a:pt x="1932" y="143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92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661179" y="5275992"/>
              <a:ext cx="541020" cy="413385"/>
            </a:xfrm>
            <a:prstGeom prst="rect">
              <a:avLst/>
            </a:prstGeom>
          </p:spPr>
          <p:txBody>
            <a:bodyPr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05</a:t>
              </a:r>
            </a:p>
          </p:txBody>
        </p:sp>
      </p:grpSp>
      <p:sp>
        <p:nvSpPr>
          <p:cNvPr id="28" name="TextBox 28"/>
          <p:cNvSpPr txBox="1"/>
          <p:nvPr/>
        </p:nvSpPr>
        <p:spPr>
          <a:xfrm>
            <a:off x="2398926" y="2234517"/>
            <a:ext cx="3697074" cy="48015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接触传播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2398926" y="2891599"/>
            <a:ext cx="3695700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飞沫传播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2398926" y="3562160"/>
            <a:ext cx="3695700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空气传播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2398926" y="4213114"/>
            <a:ext cx="3695700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血液传播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2398926" y="4897279"/>
            <a:ext cx="3695700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消化道传播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833989" y="2108883"/>
            <a:ext cx="4716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通过接触污染的物体表面、医疗器械、医护人员手部等传播病原体。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831121" y="2771823"/>
            <a:ext cx="4719647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通过患者咳嗽、打喷嚏、谈话等产生的飞沫传播病原体。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831121" y="3435620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通过空气中的气溶胶颗粒传播病原体，如呼吸道传染病。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831121" y="4111514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通过血液接触传播病原体，如针刺伤、手术操作等。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831121" y="4776835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通过食物、水等消化道接触传播病原体，如肠道传染病。</a:t>
            </a:r>
          </a:p>
        </p:txBody>
      </p:sp>
      <p:grpSp>
        <p:nvGrpSpPr>
          <p:cNvPr id="38" name="Group 3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9" name="AutoShape 3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TextBox 5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医院感染的传播途径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医院感染防控措施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手卫生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手卫生是预防医院感染的重要措施之一，医护人员和患者都应该勤洗手，特别是在接触患者、处理污染物和进行医疗操作前后。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洗手设施应配备齐全，使用含有至少60%酒精的洗手液或肥皂和水洗手，每次洗手时间不少于20秒。医护人员应定期接受手卫生培训，并监督患者和家属遵守手卫生规定。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医院环境应保持清洁和消毒，以减少细菌和病毒的传播。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医院应制定清洁和消毒制度，定期对病房、床单、医疗器械等进行清洁和消毒。特殊感染患者使用的物品和医疗器械应单独处理，并进行彻底的清洁和消毒。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625" r="246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清洁与消毒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对于疑似或确诊感染的患者，应采取隔离措施，以防止病毒或细菌传播。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根据感染类型和传播途径，采取空气、飞沫、接触等隔离方式。医护人员应穿戴防护服、口罩、手套等防护用品，确保自身安全。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隔离与防护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458" b="4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抗菌药物的合理使用是预防和控制医院感染的重要措施之一。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医生应根据患者的病情和感染病原体，选择合适的抗菌药物。同时应避免滥用抗菌药物，以减少耐药性的产生。医护人员应接受抗菌药物合理使用的培训，并监督患者按时服药。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抗菌药物的合理使用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医院感染病例监测与报告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监测对象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监测方法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监测内容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对所有住院患者、医务人员、探视者等进行监测，特别关注高危人群，如新生儿、重症监护病房患者等。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采用临床观察、实验室检测、流行病学调查等多种方法，全面了解医院感染发生情况。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监测医院感染的发病率、病死率、危险因素等，以及感染部位、病原体等情况。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病例监测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病例报告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一旦发现医院感染病例，需立即报告医院感染管理部门，并填写相关表格，包括患者基本信息、感染情况、防控措施等。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要求及时、准确、完整地报告，并按照规定向上级卫生行政部门报告。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包括患者基本信息、感染部位、病原体、防控措施等，以及患者转归情况。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报告流程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报告要求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报告内容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https://d.book118.com/458130033053006022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2024-08-28T12:15:12.924</cp:lastPrinted>
  <dcterms:created xsi:type="dcterms:W3CDTF">2024-08-28T04:15:12Z</dcterms:created>
  <dcterms:modified xsi:type="dcterms:W3CDTF">2024-08-28T04:15:14Z</dcterms:modified>
</cp:coreProperties>
</file>