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713" r:id="rId3"/>
    <p:sldMasterId id="2147483744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Relationship Id="rId2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10" Type="http://schemas.openxmlformats.org/officeDocument/2006/relationships/image" Target="../media/image20.wmf" /><Relationship Id="rId11" Type="http://schemas.openxmlformats.org/officeDocument/2006/relationships/image" Target="../media/image2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Relationship Id="rId6" Type="http://schemas.openxmlformats.org/officeDocument/2006/relationships/image" Target="../media/image16.wmf" /><Relationship Id="rId7" Type="http://schemas.openxmlformats.org/officeDocument/2006/relationships/image" Target="../media/image17.wmf" /><Relationship Id="rId8" Type="http://schemas.openxmlformats.org/officeDocument/2006/relationships/image" Target="../media/image18.wmf" /><Relationship Id="rId9" Type="http://schemas.openxmlformats.org/officeDocument/2006/relationships/image" Target="../media/image19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wmf" /><Relationship Id="rId2" Type="http://schemas.openxmlformats.org/officeDocument/2006/relationships/image" Target="../media/image29.wmf" /><Relationship Id="rId3" Type="http://schemas.openxmlformats.org/officeDocument/2006/relationships/image" Target="../media/image30.wmf" /><Relationship Id="rId4" Type="http://schemas.openxmlformats.org/officeDocument/2006/relationships/image" Target="../media/image31.wmf" /><Relationship Id="rId5" Type="http://schemas.openxmlformats.org/officeDocument/2006/relationships/image" Target="../media/image32.wmf" /><Relationship Id="rId6" Type="http://schemas.openxmlformats.org/officeDocument/2006/relationships/image" Target="../media/image33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4.wmf" /><Relationship Id="rId2" Type="http://schemas.openxmlformats.org/officeDocument/2006/relationships/image" Target="../media/image35.wmf" /><Relationship Id="rId3" Type="http://schemas.openxmlformats.org/officeDocument/2006/relationships/image" Target="../media/image36.wmf" /><Relationship Id="rId4" Type="http://schemas.openxmlformats.org/officeDocument/2006/relationships/image" Target="../media/image37.wmf" /><Relationship Id="rId5" Type="http://schemas.openxmlformats.org/officeDocument/2006/relationships/image" Target="../media/image38.wmf" /><Relationship Id="rId6" Type="http://schemas.openxmlformats.org/officeDocument/2006/relationships/image" Target="../media/image39.wmf" /><Relationship Id="rId7" Type="http://schemas.openxmlformats.org/officeDocument/2006/relationships/image" Target="../media/image4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1.wmf" /><Relationship Id="rId2" Type="http://schemas.openxmlformats.org/officeDocument/2006/relationships/image" Target="../media/image42.wmf" /><Relationship Id="rId3" Type="http://schemas.openxmlformats.org/officeDocument/2006/relationships/image" Target="../media/image43.wmf" /><Relationship Id="rId4" Type="http://schemas.openxmlformats.org/officeDocument/2006/relationships/image" Target="../media/image44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5.wmf" /><Relationship Id="rId2" Type="http://schemas.openxmlformats.org/officeDocument/2006/relationships/image" Target="../media/image46.wmf" /><Relationship Id="rId3" Type="http://schemas.openxmlformats.org/officeDocument/2006/relationships/image" Target="../media/image47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506DF-C62F-4DBD-8E48-38C29D00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65EAF-34D1-45FB-A1DB-F4467006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DAC2B-2978-453A-92B2-523C4D38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2022A-B104-4F6F-9E2F-C2CAC940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DE7B6-7A85-497A-A7D4-98101466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2BA5E-B9BC-46A8-A3A1-588C6FEB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753C9-82F5-422E-A06F-92DA8EE2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0BCDC-6322-4F4B-A22B-88ECDD992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D3724-5A8D-4689-9099-EFAAECD0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5EAAB-59B0-449B-B28F-E404DE852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07E75-D39F-4EB9-9DE3-0A8629A8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2F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矩形 7"/>
          <p:cNvSpPr/>
          <p:nvPr userDrawn="1"/>
        </p:nvSpPr>
        <p:spPr>
          <a:xfrm>
            <a:off x="439056" y="388257"/>
            <a:ext cx="11314793" cy="6081486"/>
          </a:xfrm>
          <a:prstGeom prst="rect">
            <a:avLst/>
          </a:prstGeom>
          <a:solidFill>
            <a:schemeClr val="bg1">
              <a:alpha val="48000"/>
            </a:schemeClr>
          </a:solidFill>
          <a:ln>
            <a:noFill/>
          </a:ln>
          <a:effectLst>
            <a:outerShdw blurRad="1397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8414128" y="3992725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精美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工作总结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www.1ppt.com/xiazai/zongjie/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工作计划：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www.1ppt.com/xiazai/jihua/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商务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www.1ppt.com/moban/shangwu/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个人简历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www.1ppt.com/xiazai/jianli/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毕业答辩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www.1ppt.com/xiazai/dabian/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工作汇报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www.1ppt.com/xiazai/huibao/    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 advClick="0">
    <p:comb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17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623BA4C2-4696-49E5-BE97-B222888246FA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20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11C27942-730D-4D59-88AC-B987D0ED3AC9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922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4C433FEA-8C5F-4046-A0D9-BAB7E46DF0C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AC8810B0-7830-4F51-B97F-20A12EE575CD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7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48CFA52A-94BB-400A-AF68-D180F820CFC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229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4AB4A44-7EDE-459D-8AFA-20AB79CAD9A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2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0FB4E948-CDD7-4A6E-9A64-76991879420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434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6A873DF2-C04A-4B8A-9DF3-4FDDEBBF7B9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45720" tIns="45720" rIns="4572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536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A5F9D294-7A30-42DF-AA5C-B03CB799842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639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EBC872D-9FB3-4EC7-AEFE-4500F5E4F6D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和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90488"/>
            <a:ext cx="2743200" cy="6767512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609600" y="90488"/>
            <a:ext cx="8077200" cy="6767512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741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3F79B0CE-0BAF-4EE5-AD39-BD5847A32FAE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8441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844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8443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97E10B71-158C-4F8E-AAAD-A35639116E8D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9465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946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1946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806C8463-E567-4687-9B01-DB2AD8ACAD81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0489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0490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0491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BD402D44-20B0-4148-AC55-CF3637C4D3CA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>
  <p:cSld name="标题和图示或组织结构图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609600" y="1600201"/>
            <a:ext cx="10972800" cy="4525963"/>
          </a:xfrm>
        </p:spPr>
        <p:txBody>
          <a:bodyPr vert="horz" wrap="square" lIns="45720" tIns="45720" rIns="45720" bIns="45720" numCol="1" anchor="t" anchorCtr="0" compatLnSpc="1"/>
          <a:lstStyle/>
          <a:p>
            <a:pPr marL="228600" marR="0" lvl="0" indent="-22860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  <a:sym typeface="Segoe UI" pitchFamily="34" charset="0"/>
            </a:endParaRPr>
          </a:p>
        </p:txBody>
      </p:sp>
      <p:sp>
        <p:nvSpPr>
          <p:cNvPr id="21513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151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2151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  <a:buClrTx/>
              <a:buFontTx/>
            </a:pPr>
            <a:fld id="{0790B575-2A79-4709-9DA4-719D3FAEC0D8}" type="slidenum">
              <a:rPr lang="zh-CN" altLang="en-US" sz="1800">
                <a:solidFill>
                  <a:srgbClr val="000000"/>
                </a:solidFill>
              </a:rPr>
              <a:t>‹#›</a:t>
            </a:fld>
            <a:endParaRPr lang="zh-CN" altLang="en-US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image" Target="../media/image3.png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image" Target="../media/image2.jpeg" /><Relationship Id="rId2" Type="http://schemas.openxmlformats.org/officeDocument/2006/relationships/slideLayout" Target="../slideLayouts/slideLayout24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7.xml" /><Relationship Id="rId11" Type="http://schemas.openxmlformats.org/officeDocument/2006/relationships/slideLayout" Target="../slideLayouts/slideLayout48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40.xml" /><Relationship Id="rId4" Type="http://schemas.openxmlformats.org/officeDocument/2006/relationships/slideLayout" Target="../slideLayouts/slideLayout41.xml" /><Relationship Id="rId5" Type="http://schemas.openxmlformats.org/officeDocument/2006/relationships/slideLayout" Target="../slideLayouts/slideLayout42.xml" /><Relationship Id="rId6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4.xml" /><Relationship Id="rId8" Type="http://schemas.openxmlformats.org/officeDocument/2006/relationships/slideLayout" Target="../slideLayouts/slideLayout45.xml" /><Relationship Id="rId9" Type="http://schemas.openxmlformats.org/officeDocument/2006/relationships/slideLayout" Target="../slideLayouts/slideLayout4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218D63-59F0-4224-9A5F-F3D0BD2B151F}" type="datetimeFigureOut">
              <a:rPr lang="zh-CN" altLang="en-US" smtClean="0"/>
              <a:t>2023/5/3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D53CB10-DCB7-489F-A692-65910054D75E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slow" advClick="0">
    <p:comb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1" descr="pasted-image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2700" y="0"/>
            <a:ext cx="12217400" cy="4079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7" name="Rectangle 2"/>
          <p:cNvSpPr/>
          <p:nvPr/>
        </p:nvSpPr>
        <p:spPr bwMode="auto">
          <a:xfrm>
            <a:off x="0" y="-3175"/>
            <a:ext cx="12192000" cy="4157663"/>
          </a:xfrm>
          <a:prstGeom prst="rect">
            <a:avLst/>
          </a:prstGeom>
          <a:solidFill>
            <a:srgbClr val="354B5E">
              <a:alpha val="7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28" name="Rectangle 3"/>
          <p:cNvSpPr/>
          <p:nvPr/>
        </p:nvSpPr>
        <p:spPr bwMode="auto">
          <a:xfrm>
            <a:off x="0" y="4087813"/>
            <a:ext cx="12192000" cy="71438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29" name="AutoShape 4"/>
          <p:cNvSpPr/>
          <p:nvPr/>
        </p:nvSpPr>
        <p:spPr bwMode="auto">
          <a:xfrm>
            <a:off x="5556250" y="3586163"/>
            <a:ext cx="1079500" cy="10795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Segoe UI" pitchFamily="34" charset="0"/>
                <a:ea typeface="宋体" panose="02010600030101010101" pitchFamily="2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rgbClr val="000000"/>
                </a:solidFill>
                <a:latin typeface="Segoe UI" pitchFamily="34" charset="0"/>
                <a:ea typeface="+mn-ea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spcBef>
                <a:spcPct val="50000"/>
              </a:spcBef>
              <a:buClrTx/>
              <a:buFontTx/>
            </a:pPr>
            <a:endParaRPr lang="zh-CN" altLang="zh-CN" sz="1800">
              <a:solidFill>
                <a:srgbClr val="FFFFFF"/>
              </a:solidFill>
              <a:latin typeface="Segoe UI" pitchFamily="34" charset="0"/>
              <a:sym typeface="Segoe UI" pitchFamily="34" charset="0"/>
            </a:endParaRPr>
          </a:p>
        </p:txBody>
      </p:sp>
      <p:sp>
        <p:nvSpPr>
          <p:cNvPr id="1031" name="Rectangle 6"/>
          <p:cNvSpPr>
            <a:spLocks noGrp="1"/>
          </p:cNvSpPr>
          <p:nvPr>
            <p:ph type="title" idx="4294967295"/>
          </p:nvPr>
        </p:nvSpPr>
        <p:spPr>
          <a:xfrm>
            <a:off x="609600" y="90488"/>
            <a:ext cx="10972800" cy="1508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2" name="Rectangle 7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33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87" r:id="rId3"/>
    <p:sldLayoutId id="2147483689" r:id="rId4"/>
    <p:sldLayoutId id="2147483691" r:id="rId5"/>
    <p:sldLayoutId id="2147483693" r:id="rId6"/>
    <p:sldLayoutId id="2147483695" r:id="rId7"/>
    <p:sldLayoutId id="2147483697" r:id="rId8"/>
    <p:sldLayoutId id="2147483699" r:id="rId9"/>
    <p:sldLayoutId id="2147483701" r:id="rId10"/>
    <p:sldLayoutId id="2147483703" r:id="rId11"/>
    <p:sldLayoutId id="2147483705" r:id="rId12"/>
    <p:sldLayoutId id="2147483707" r:id="rId13"/>
    <p:sldLayoutId id="2147483709" r:id="rId14"/>
    <p:sldLayoutId id="2147483711" r:id="rId15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Group 1"/>
          <p:cNvGrpSpPr/>
          <p:nvPr/>
        </p:nvGrpSpPr>
        <p:grpSpPr>
          <a:xfrm>
            <a:off x="625475" y="690563"/>
            <a:ext cx="179388" cy="631825"/>
            <a:chOff x="0" y="-1"/>
            <a:chExt cx="179388" cy="630239"/>
          </a:xfrm>
        </p:grpSpPr>
        <p:sp>
          <p:nvSpPr>
            <p:cNvPr id="3075" name="AutoShape 2"/>
            <p:cNvSpPr/>
            <p:nvPr/>
          </p:nvSpPr>
          <p:spPr bwMode="auto">
            <a:xfrm>
              <a:off x="0" y="-1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anose="02010600030101010101" pitchFamily="2" charset="-122"/>
                <a:sym typeface="Segoe UI" pitchFamily="34" charset="0"/>
              </a:endParaRPr>
            </a:p>
          </p:txBody>
        </p:sp>
        <p:sp>
          <p:nvSpPr>
            <p:cNvPr id="3076" name="AutoShape 3"/>
            <p:cNvSpPr/>
            <p:nvPr/>
          </p:nvSpPr>
          <p:spPr bwMode="auto">
            <a:xfrm>
              <a:off x="0" y="224858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anose="02010600030101010101" pitchFamily="2" charset="-122"/>
                <a:sym typeface="Segoe UI" pitchFamily="34" charset="0"/>
              </a:endParaRPr>
            </a:p>
          </p:txBody>
        </p:sp>
        <p:sp>
          <p:nvSpPr>
            <p:cNvPr id="3077" name="AutoShape 4"/>
            <p:cNvSpPr/>
            <p:nvPr/>
          </p:nvSpPr>
          <p:spPr bwMode="auto">
            <a:xfrm>
              <a:off x="0" y="449717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1" u="none" kern="1200" baseline="0">
                  <a:solidFill>
                    <a:srgbClr val="000000"/>
                  </a:solidFill>
                  <a:latin typeface="Segoe UI" pitchFamily="34" charset="0"/>
                  <a:ea typeface="宋体" panose="02010600030101010101" pitchFamily="2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lang="zh-CN" altLang="en-US" sz="1800" kern="1200">
                  <a:solidFill>
                    <a:srgbClr val="000000"/>
                  </a:solidFill>
                  <a:latin typeface="Segoe UI" pitchFamily="34" charset="0"/>
                  <a:ea typeface="+mn-ea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spcBef>
                  <a:spcPct val="50000"/>
                </a:spcBef>
                <a:buClrTx/>
                <a:buFontTx/>
              </a:pPr>
              <a:endParaRPr lang="zh-CN" altLang="zh-CN" sz="1800">
                <a:solidFill>
                  <a:srgbClr val="FFFFFF"/>
                </a:solidFill>
                <a:latin typeface="Segoe UI" pitchFamily="34" charset="0"/>
                <a:ea typeface="宋体" panose="02010600030101010101" pitchFamily="2" charset="-122"/>
                <a:sym typeface="Segoe UI" pitchFamily="34" charset="0"/>
              </a:endParaRPr>
            </a:p>
          </p:txBody>
        </p:sp>
      </p:grpSp>
      <p:sp>
        <p:nvSpPr>
          <p:cNvPr id="3079" name="Rectangle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1" u="none" kern="1200" baseline="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>
              <a:spcBef>
                <a:spcPct val="50000"/>
              </a:spcBef>
              <a:buClrTx/>
              <a:buFontTx/>
            </a:pPr>
            <a:fld id="{E4700D8E-A67E-4BB3-BE8E-F24110B8DE74}" type="slidenum">
              <a:rPr lang="zh-CN" altLang="zh-CN" sz="1200">
                <a:solidFill>
                  <a:srgbClr val="898989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08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6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2" Type="http://schemas.openxmlformats.org/officeDocument/2006/relationships/image" Target="../media/image7.pn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tags" Target="../tags/tag9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9.wmf" /><Relationship Id="rId6" Type="http://schemas.openxmlformats.org/officeDocument/2006/relationships/oleObject" Target="../embeddings/oleObject2.bin" TargetMode="Internal" /><Relationship Id="rId7" Type="http://schemas.openxmlformats.org/officeDocument/2006/relationships/image" Target="../media/image10.wmf" /><Relationship Id="rId8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6.bin" TargetMode="Internal" /><Relationship Id="rId11" Type="http://schemas.openxmlformats.org/officeDocument/2006/relationships/image" Target="../media/image14.wmf" /><Relationship Id="rId12" Type="http://schemas.openxmlformats.org/officeDocument/2006/relationships/oleObject" Target="../embeddings/oleObject7.bin" TargetMode="Internal" /><Relationship Id="rId13" Type="http://schemas.openxmlformats.org/officeDocument/2006/relationships/image" Target="../media/image15.wmf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16.wmf" /><Relationship Id="rId16" Type="http://schemas.openxmlformats.org/officeDocument/2006/relationships/oleObject" Target="../embeddings/oleObject9.bin" TargetMode="Internal" /><Relationship Id="rId17" Type="http://schemas.openxmlformats.org/officeDocument/2006/relationships/image" Target="../media/image17.wmf" /><Relationship Id="rId18" Type="http://schemas.openxmlformats.org/officeDocument/2006/relationships/oleObject" Target="../embeddings/oleObject10.bin" TargetMode="Internal" /><Relationship Id="rId19" Type="http://schemas.openxmlformats.org/officeDocument/2006/relationships/oleObject" Target="../embeddings/oleObject11.bin" TargetMode="Internal" /><Relationship Id="rId2" Type="http://schemas.openxmlformats.org/officeDocument/2006/relationships/image" Target="../media/image7.png" /><Relationship Id="rId20" Type="http://schemas.openxmlformats.org/officeDocument/2006/relationships/image" Target="../media/image18.wmf" /><Relationship Id="rId21" Type="http://schemas.openxmlformats.org/officeDocument/2006/relationships/oleObject" Target="../embeddings/oleObject12.bin" TargetMode="Internal" /><Relationship Id="rId22" Type="http://schemas.openxmlformats.org/officeDocument/2006/relationships/image" Target="../media/image19.wmf" /><Relationship Id="rId23" Type="http://schemas.openxmlformats.org/officeDocument/2006/relationships/oleObject" Target="../embeddings/oleObject13.bin" TargetMode="Internal" /><Relationship Id="rId24" Type="http://schemas.openxmlformats.org/officeDocument/2006/relationships/image" Target="../media/image20.wmf" /><Relationship Id="rId25" Type="http://schemas.openxmlformats.org/officeDocument/2006/relationships/oleObject" Target="../embeddings/oleObject14.bin" TargetMode="Internal" /><Relationship Id="rId26" Type="http://schemas.openxmlformats.org/officeDocument/2006/relationships/image" Target="../media/image21.wmf" /><Relationship Id="rId27" Type="http://schemas.openxmlformats.org/officeDocument/2006/relationships/vmlDrawing" Target="../drawings/vmlDrawing2.vml" /><Relationship Id="rId3" Type="http://schemas.openxmlformats.org/officeDocument/2006/relationships/tags" Target="../tags/tag10.x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11.wmf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12.wmf" /><Relationship Id="rId8" Type="http://schemas.openxmlformats.org/officeDocument/2006/relationships/oleObject" Target="../embeddings/oleObject5.bin" TargetMode="Internal" /><Relationship Id="rId9" Type="http://schemas.openxmlformats.org/officeDocument/2006/relationships/image" Target="../media/image13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.xml" /><Relationship Id="rId11" Type="http://schemas.openxmlformats.org/officeDocument/2006/relationships/oleObject" Target="../embeddings/oleObject15.bin" TargetMode="Internal" /><Relationship Id="rId12" Type="http://schemas.openxmlformats.org/officeDocument/2006/relationships/image" Target="../media/image22.wmf" /><Relationship Id="rId13" Type="http://schemas.openxmlformats.org/officeDocument/2006/relationships/oleObject" Target="../embeddings/oleObject16.bin" TargetMode="Internal" /><Relationship Id="rId14" Type="http://schemas.openxmlformats.org/officeDocument/2006/relationships/oleObject" Target="../embeddings/oleObject17.bin" TargetMode="Internal" /><Relationship Id="rId15" Type="http://schemas.openxmlformats.org/officeDocument/2006/relationships/oleObject" Target="../embeddings/oleObject18.bin" TargetMode="Internal" /><Relationship Id="rId16" Type="http://schemas.openxmlformats.org/officeDocument/2006/relationships/oleObject" Target="../embeddings/oleObject19.bin" TargetMode="Internal" /><Relationship Id="rId17" Type="http://schemas.openxmlformats.org/officeDocument/2006/relationships/image" Target="../media/image23.wmf" /><Relationship Id="rId18" Type="http://schemas.openxmlformats.org/officeDocument/2006/relationships/oleObject" Target="../embeddings/oleObject20.bin" TargetMode="Internal" /><Relationship Id="rId19" Type="http://schemas.openxmlformats.org/officeDocument/2006/relationships/image" Target="../media/image24.wmf" /><Relationship Id="rId2" Type="http://schemas.openxmlformats.org/officeDocument/2006/relationships/image" Target="../media/image7.png" /><Relationship Id="rId20" Type="http://schemas.openxmlformats.org/officeDocument/2006/relationships/vmlDrawing" Target="../drawings/vmlDrawing3.v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.xml" /><Relationship Id="rId2" Type="http://schemas.openxmlformats.org/officeDocument/2006/relationships/image" Target="../media/image7.png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.xml" /><Relationship Id="rId11" Type="http://schemas.openxmlformats.org/officeDocument/2006/relationships/image" Target="../media/image25.wmf" /><Relationship Id="rId12" Type="http://schemas.openxmlformats.org/officeDocument/2006/relationships/image" Target="../media/image26.wmf" /><Relationship Id="rId13" Type="http://schemas.openxmlformats.org/officeDocument/2006/relationships/image" Target="../media/image27.wmf" /><Relationship Id="rId14" Type="http://schemas.openxmlformats.org/officeDocument/2006/relationships/oleObject" Target="../embeddings/oleObject21.bin" TargetMode="Internal" /><Relationship Id="rId15" Type="http://schemas.openxmlformats.org/officeDocument/2006/relationships/image" Target="../media/image28.wmf" /><Relationship Id="rId16" Type="http://schemas.openxmlformats.org/officeDocument/2006/relationships/oleObject" Target="../embeddings/oleObject22.bin" TargetMode="Internal" /><Relationship Id="rId17" Type="http://schemas.openxmlformats.org/officeDocument/2006/relationships/image" Target="../media/image29.wmf" /><Relationship Id="rId18" Type="http://schemas.openxmlformats.org/officeDocument/2006/relationships/oleObject" Target="../embeddings/oleObject23.bin" TargetMode="Internal" /><Relationship Id="rId19" Type="http://schemas.openxmlformats.org/officeDocument/2006/relationships/image" Target="../media/image30.wmf" /><Relationship Id="rId2" Type="http://schemas.openxmlformats.org/officeDocument/2006/relationships/image" Target="../media/image7.png" /><Relationship Id="rId20" Type="http://schemas.openxmlformats.org/officeDocument/2006/relationships/oleObject" Target="../embeddings/oleObject24.bin" TargetMode="Internal" /><Relationship Id="rId21" Type="http://schemas.openxmlformats.org/officeDocument/2006/relationships/image" Target="../media/image31.wmf" /><Relationship Id="rId22" Type="http://schemas.openxmlformats.org/officeDocument/2006/relationships/oleObject" Target="../embeddings/oleObject25.bin" TargetMode="Internal" /><Relationship Id="rId23" Type="http://schemas.openxmlformats.org/officeDocument/2006/relationships/image" Target="../media/image32.wmf" /><Relationship Id="rId24" Type="http://schemas.openxmlformats.org/officeDocument/2006/relationships/oleObject" Target="../embeddings/oleObject26.bin" TargetMode="Internal" /><Relationship Id="rId25" Type="http://schemas.openxmlformats.org/officeDocument/2006/relationships/image" Target="../media/image33.wmf" /><Relationship Id="rId26" Type="http://schemas.openxmlformats.org/officeDocument/2006/relationships/vmlDrawing" Target="../drawings/vmlDrawing4.v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.xml" /><Relationship Id="rId11" Type="http://schemas.openxmlformats.org/officeDocument/2006/relationships/oleObject" Target="../embeddings/oleObject27.bin" TargetMode="Internal" /><Relationship Id="rId12" Type="http://schemas.openxmlformats.org/officeDocument/2006/relationships/image" Target="../media/image34.wmf" /><Relationship Id="rId13" Type="http://schemas.openxmlformats.org/officeDocument/2006/relationships/oleObject" Target="../embeddings/oleObject28.bin" TargetMode="Internal" /><Relationship Id="rId14" Type="http://schemas.openxmlformats.org/officeDocument/2006/relationships/image" Target="../media/image35.wmf" /><Relationship Id="rId15" Type="http://schemas.openxmlformats.org/officeDocument/2006/relationships/oleObject" Target="../embeddings/oleObject29.bin" TargetMode="Internal" /><Relationship Id="rId16" Type="http://schemas.openxmlformats.org/officeDocument/2006/relationships/image" Target="../media/image36.wmf" /><Relationship Id="rId17" Type="http://schemas.openxmlformats.org/officeDocument/2006/relationships/oleObject" Target="../embeddings/oleObject30.bin" TargetMode="Internal" /><Relationship Id="rId18" Type="http://schemas.openxmlformats.org/officeDocument/2006/relationships/image" Target="../media/image37.wmf" /><Relationship Id="rId19" Type="http://schemas.openxmlformats.org/officeDocument/2006/relationships/oleObject" Target="../embeddings/oleObject31.bin" TargetMode="Internal" /><Relationship Id="rId2" Type="http://schemas.openxmlformats.org/officeDocument/2006/relationships/image" Target="../media/image7.png" /><Relationship Id="rId20" Type="http://schemas.openxmlformats.org/officeDocument/2006/relationships/image" Target="../media/image38.wmf" /><Relationship Id="rId21" Type="http://schemas.openxmlformats.org/officeDocument/2006/relationships/oleObject" Target="../embeddings/oleObject32.bin" TargetMode="Internal" /><Relationship Id="rId22" Type="http://schemas.openxmlformats.org/officeDocument/2006/relationships/image" Target="../media/image39.wmf" /><Relationship Id="rId23" Type="http://schemas.openxmlformats.org/officeDocument/2006/relationships/oleObject" Target="../embeddings/oleObject33.bin" TargetMode="Internal" /><Relationship Id="rId24" Type="http://schemas.openxmlformats.org/officeDocument/2006/relationships/image" Target="../media/image40.wmf" /><Relationship Id="rId25" Type="http://schemas.openxmlformats.org/officeDocument/2006/relationships/vmlDrawing" Target="../drawings/vmlDrawing5.v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oleObject" Target="../embeddings/oleObject34.bin" TargetMode="Internal" /><Relationship Id="rId13" Type="http://schemas.openxmlformats.org/officeDocument/2006/relationships/image" Target="../media/image41.wmf" /><Relationship Id="rId14" Type="http://schemas.openxmlformats.org/officeDocument/2006/relationships/oleObject" Target="../embeddings/oleObject35.bin" TargetMode="Internal" /><Relationship Id="rId15" Type="http://schemas.openxmlformats.org/officeDocument/2006/relationships/oleObject" Target="../embeddings/oleObject36.bin" TargetMode="Internal" /><Relationship Id="rId16" Type="http://schemas.openxmlformats.org/officeDocument/2006/relationships/image" Target="../media/image42.wmf" /><Relationship Id="rId17" Type="http://schemas.openxmlformats.org/officeDocument/2006/relationships/oleObject" Target="../embeddings/oleObject37.bin" TargetMode="Internal" /><Relationship Id="rId18" Type="http://schemas.openxmlformats.org/officeDocument/2006/relationships/image" Target="../media/image43.wmf" /><Relationship Id="rId19" Type="http://schemas.openxmlformats.org/officeDocument/2006/relationships/oleObject" Target="../embeddings/oleObject38.bin" TargetMode="Internal" /><Relationship Id="rId2" Type="http://schemas.openxmlformats.org/officeDocument/2006/relationships/image" Target="../media/image7.png" /><Relationship Id="rId20" Type="http://schemas.openxmlformats.org/officeDocument/2006/relationships/image" Target="../media/image44.wmf" /><Relationship Id="rId21" Type="http://schemas.openxmlformats.org/officeDocument/2006/relationships/vmlDrawing" Target="../drawings/vmlDrawing6.v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.xml" /><Relationship Id="rId11" Type="http://schemas.openxmlformats.org/officeDocument/2006/relationships/oleObject" Target="../embeddings/oleObject39.bin" TargetMode="Internal" /><Relationship Id="rId12" Type="http://schemas.openxmlformats.org/officeDocument/2006/relationships/image" Target="../media/image45.wmf" /><Relationship Id="rId13" Type="http://schemas.openxmlformats.org/officeDocument/2006/relationships/oleObject" Target="../embeddings/oleObject40.bin" TargetMode="Internal" /><Relationship Id="rId14" Type="http://schemas.openxmlformats.org/officeDocument/2006/relationships/image" Target="../media/image46.wmf" /><Relationship Id="rId15" Type="http://schemas.openxmlformats.org/officeDocument/2006/relationships/oleObject" Target="../embeddings/oleObject41.bin" TargetMode="Internal" /><Relationship Id="rId16" Type="http://schemas.openxmlformats.org/officeDocument/2006/relationships/image" Target="../media/image47.wmf" /><Relationship Id="rId17" Type="http://schemas.openxmlformats.org/officeDocument/2006/relationships/vmlDrawing" Target="../drawings/vmlDrawing7.vml" /><Relationship Id="rId2" Type="http://schemas.openxmlformats.org/officeDocument/2006/relationships/image" Target="../media/image7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6.xml" /><Relationship Id="rId2" Type="http://schemas.openxmlformats.org/officeDocument/2006/relationships/image" Target="../media/image7.png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502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2F4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39056" y="388257"/>
            <a:ext cx="11314793" cy="6081486"/>
          </a:xfrm>
          <a:prstGeom prst="rect">
            <a:avLst/>
          </a:prstGeom>
          <a:solidFill>
            <a:schemeClr val="bg1">
              <a:alpha val="48000"/>
            </a:schemeClr>
          </a:solidFill>
          <a:ln>
            <a:noFill/>
          </a:ln>
          <a:effectLst>
            <a:outerShdw blurRad="1397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8257"/>
            <a:ext cx="12192000" cy="25400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17371" y="401941"/>
            <a:ext cx="6357258" cy="5883990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4139310" y="2374736"/>
            <a:ext cx="3739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北师大版教材八年级</a:t>
            </a:r>
            <a:r>
              <a:rPr lang="zh-CN" altLang="en-US" sz="2400" b="1" smtClean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上册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561523" y="2699657"/>
            <a:ext cx="16059807" cy="4158343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3581400" y="3004457"/>
            <a:ext cx="4876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smtClean="0">
                <a:solidFill>
                  <a:srgbClr val="0677B7"/>
                </a:solidFill>
                <a:latin typeface="汉仪中圆简" panose="02010609000101010101" pitchFamily="49" charset="-122"/>
                <a:ea typeface="汉仪中圆简" panose="02010609000101010101" pitchFamily="49" charset="-122"/>
                <a:cs typeface="+mn-ea"/>
                <a:sym typeface="+mn-lt"/>
              </a:rPr>
              <a:t>2.4 </a:t>
            </a:r>
            <a:r>
              <a:rPr lang="zh-CN" altLang="en-US" sz="5400" smtClean="0">
                <a:solidFill>
                  <a:srgbClr val="0677B7"/>
                </a:solidFill>
                <a:latin typeface="汉仪中圆简" panose="02010609000101010101" pitchFamily="49" charset="-122"/>
                <a:ea typeface="汉仪中圆简" panose="02010609000101010101" pitchFamily="49" charset="-122"/>
                <a:cs typeface="+mn-ea"/>
                <a:sym typeface="+mn-lt"/>
              </a:rPr>
              <a:t>估算</a:t>
            </a:r>
            <a:endParaRPr lang="zh-CN" altLang="en-US" sz="5400">
              <a:solidFill>
                <a:srgbClr val="0677B7"/>
              </a:solidFill>
              <a:latin typeface="汉仪中圆简" panose="02010609000101010101" pitchFamily="49" charset="-122"/>
              <a:ea typeface="汉仪中圆简" panose="02010609000101010101" pitchFamily="49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0" y="6050761"/>
            <a:ext cx="12192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01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情景引入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845738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448" y="29067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5526523" y="4931415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8122088" y="465487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70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096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41987" name="Picture 4" descr="梯子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05533" y="3381058"/>
            <a:ext cx="2457450" cy="2486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" name="MH_Other_15"/>
          <p:cNvSpPr/>
          <p:nvPr>
            <p:custDataLst>
              <p:tags r:id="rId10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1"/>
            </p:custDataLst>
          </p:nvPr>
        </p:nvSpPr>
        <p:spPr>
          <a:xfrm>
            <a:off x="476452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555" name="Text Box 4"/>
          <p:cNvSpPr txBox="1"/>
          <p:nvPr/>
        </p:nvSpPr>
        <p:spPr>
          <a:xfrm>
            <a:off x="961390" y="1356360"/>
            <a:ext cx="1054608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周末，小明和好朋友一起去放风筝，不小心将风筝落在了一个高墙上，于是他们想去找个梯子，把风筝拿下来，这个时候，他们需要考虑哪些问题？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61390" y="3916680"/>
            <a:ext cx="69107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实际生活中，很多数据都是近似的，而我们本章所学到的无理数在生活中只能用有理数来逼近。因此本节课，我们就来学习无理数的估算。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61390" y="2588260"/>
            <a:ext cx="1034669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这个墙大约有多高？梯子得有多长才能顺利帮助他们拿回风筝？这个思考过程就是一种估算。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1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02</a:t>
              </a: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问题探究</a:t>
              </a:r>
            </a:p>
          </p:txBody>
        </p:sp>
      </p:grpSp>
      <p:sp>
        <p:nvSpPr>
          <p:cNvPr id="23" name="MH_Other_15"/>
          <p:cNvSpPr/>
          <p:nvPr>
            <p:custDataLst>
              <p:tags r:id="rId3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4" name="Text Box 2"/>
          <p:cNvSpPr txBox="1"/>
          <p:nvPr/>
        </p:nvSpPr>
        <p:spPr>
          <a:xfrm>
            <a:off x="1136650" y="1412875"/>
            <a:ext cx="1013650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某地开辟了一块长方形荒地，计划新建一个以环保为主题的公园。已知荒地的长是宽的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倍，面积为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400000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米</a:t>
            </a:r>
            <a:r>
              <a:rPr lang="zh-CN" altLang="zh-CN" sz="2400" baseline="300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fontAlgn="auto">
              <a:lnSpc>
                <a:spcPct val="150000"/>
              </a:lnSpc>
            </a:pP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(1)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公园的宽大约是多少？</a:t>
            </a:r>
          </a:p>
        </p:txBody>
      </p:sp>
      <p:sp>
        <p:nvSpPr>
          <p:cNvPr id="18435" name="Rectangle 4"/>
          <p:cNvSpPr/>
          <p:nvPr/>
        </p:nvSpPr>
        <p:spPr>
          <a:xfrm>
            <a:off x="7782878" y="3166110"/>
            <a:ext cx="2952750" cy="1531938"/>
          </a:xfrm>
          <a:prstGeom prst="rect">
            <a:avLst/>
          </a:prstGeom>
          <a:solidFill>
            <a:srgbClr val="E2F4FF"/>
          </a:solidFill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9460" name="Rectangle 7"/>
          <p:cNvSpPr/>
          <p:nvPr/>
        </p:nvSpPr>
        <p:spPr>
          <a:xfrm>
            <a:off x="8667433" y="3785553"/>
            <a:ext cx="184709" cy="36941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130" name="Text Box 10"/>
          <p:cNvSpPr txBox="1"/>
          <p:nvPr/>
        </p:nvSpPr>
        <p:spPr>
          <a:xfrm>
            <a:off x="985838" y="4966335"/>
            <a:ext cx="7681912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endParaRPr lang="en-US" altLang="zh-CN">
              <a:solidFill>
                <a:schemeClr val="tx1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r>
              <a:rPr lang="en-US" altLang="zh-CN" sz="28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∴</a:t>
            </a:r>
            <a:r>
              <a:rPr lang="en-US" altLang="zh-CN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</a:t>
            </a:r>
            <a:r>
              <a:rPr lang="zh-CN" altLang="en-US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公园的宽大约为               米。</a:t>
            </a:r>
          </a:p>
        </p:txBody>
      </p:sp>
      <p:sp>
        <p:nvSpPr>
          <p:cNvPr id="6153" name="Rectangle 9"/>
          <p:cNvSpPr/>
          <p:nvPr/>
        </p:nvSpPr>
        <p:spPr>
          <a:xfrm>
            <a:off x="2340610" y="3941128"/>
            <a:ext cx="24304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Times New Roman" panose="02020603050405020304" pitchFamily="18" charset="0"/>
              </a:rPr>
              <a:t>2</a:t>
            </a:r>
            <a:r>
              <a:rPr lang="zh-CN" altLang="zh-CN" sz="2400" i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</a:rPr>
              <a:t>x</a:t>
            </a:r>
            <a:r>
              <a:rPr lang="zh-CN" altLang="zh-CN" sz="2400" baseline="300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Times New Roman" panose="02020603050405020304" pitchFamily="18" charset="0"/>
              </a:rPr>
              <a:t>2</a:t>
            </a:r>
            <a:r>
              <a:rPr lang="zh-CN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Times New Roman" panose="02020603050405020304" pitchFamily="18" charset="0"/>
              </a:rPr>
              <a:t>=</a:t>
            </a:r>
            <a:r>
              <a:rPr lang="en-US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Times New Roman" panose="02020603050405020304" pitchFamily="18" charset="0"/>
              </a:rPr>
              <a:t>4</a:t>
            </a:r>
            <a:r>
              <a:rPr lang="zh-CN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Times New Roman" panose="02020603050405020304" pitchFamily="18" charset="0"/>
              </a:rPr>
              <a:t>00000</a:t>
            </a:r>
          </a:p>
        </p:txBody>
      </p:sp>
      <p:sp>
        <p:nvSpPr>
          <p:cNvPr id="6148" name="Rectangle 4"/>
          <p:cNvSpPr/>
          <p:nvPr/>
        </p:nvSpPr>
        <p:spPr>
          <a:xfrm>
            <a:off x="7478078" y="3882073"/>
            <a:ext cx="387350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i="1">
                <a:latin typeface="Times New Roman" panose="02020603050405020304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11" name="Rectangle 4"/>
          <p:cNvSpPr/>
          <p:nvPr/>
        </p:nvSpPr>
        <p:spPr>
          <a:xfrm>
            <a:off x="9095740" y="2797810"/>
            <a:ext cx="750888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i="1">
                <a:latin typeface="Times New Roman" panose="02020603050405020304" pitchFamily="18" charset="0"/>
                <a:ea typeface="楷体_GB2312" pitchFamily="49" charset="-122"/>
              </a:rPr>
              <a:t>2</a:t>
            </a:r>
            <a:r>
              <a:rPr lang="zh-CN" altLang="zh-CN" i="1">
                <a:latin typeface="Times New Roman" panose="02020603050405020304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19465" name="文本框 4"/>
          <p:cNvSpPr txBox="1"/>
          <p:nvPr/>
        </p:nvSpPr>
        <p:spPr>
          <a:xfrm>
            <a:off x="1136650" y="3304540"/>
            <a:ext cx="51993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解：设公园的宽大约为</a:t>
            </a:r>
            <a:r>
              <a:rPr lang="zh-CN" altLang="zh-CN" sz="2400" i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x</a:t>
            </a:r>
            <a:r>
              <a:rPr lang="zh-CN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米，由题意得</a:t>
            </a:r>
          </a:p>
        </p:txBody>
      </p:sp>
      <p:graphicFrame>
        <p:nvGraphicFramePr>
          <p:cNvPr id="19466" name="对象 5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340610" y="4669473"/>
          <a:ext cx="1485900" cy="400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850900" imgH="228600" progId="Equation.KSEE3">
                  <p:embed/>
                </p:oleObj>
              </mc:Choice>
              <mc:Fallback>
                <p:oleObj r:id="rId4" imgW="8509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40610" y="4669473"/>
                        <a:ext cx="1485900" cy="400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695065" y="5623243"/>
          <a:ext cx="11430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6" imgW="622300" imgH="228600" progId="Equation.KSEE3">
                  <p:embed/>
                </p:oleObj>
              </mc:Choice>
              <mc:Fallback>
                <p:oleObj r:id="rId6" imgW="6223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695065" y="5623243"/>
                        <a:ext cx="11430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5130" grpId="0"/>
      <p:bldP spid="6153" grpId="0"/>
      <p:bldP spid="6148" grpId="0"/>
      <p:bldP spid="11" grpId="0"/>
      <p:bldP spid="194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矩形 60"/>
          <p:cNvSpPr/>
          <p:nvPr/>
        </p:nvSpPr>
        <p:spPr>
          <a:xfrm>
            <a:off x="8530110" y="2599110"/>
            <a:ext cx="735006" cy="363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      </a:t>
            </a:r>
            <a:endParaRPr lang="en-US" altLang="zh-CN" sz="1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               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c</a:t>
            </a:r>
            <a:endParaRPr lang="zh-CN" altLang="en-US" sz="100">
              <a:solidFill>
                <a:srgbClr val="EEECE1">
                  <a:lumMod val="25000"/>
                </a:srgbClr>
              </a:solidFill>
            </a:endParaRPr>
          </a:p>
        </p:txBody>
      </p:sp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02</a:t>
              </a: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问题探究</a:t>
              </a:r>
              <a:endPara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3" name="MH_Other_15"/>
          <p:cNvSpPr/>
          <p:nvPr>
            <p:custDataLst>
              <p:tags r:id="rId3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4" name="Text Box 2"/>
          <p:cNvSpPr txBox="1"/>
          <p:nvPr/>
        </p:nvSpPr>
        <p:spPr>
          <a:xfrm>
            <a:off x="632112" y="1388250"/>
            <a:ext cx="1071777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某地开辟了一块长方形荒地，计划新建一个以环保为主题的公园。已知荒地的长是宽的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倍，面积为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400000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米</a:t>
            </a:r>
            <a:r>
              <a:rPr lang="zh-CN" altLang="zh-CN" sz="2400" baseline="300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公园的宽有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1000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米吗？</a:t>
            </a:r>
          </a:p>
        </p:txBody>
      </p:sp>
      <p:sp>
        <p:nvSpPr>
          <p:cNvPr id="5130" name="Text Box 10"/>
          <p:cNvSpPr txBox="1"/>
          <p:nvPr/>
        </p:nvSpPr>
        <p:spPr>
          <a:xfrm>
            <a:off x="1409383" y="4486275"/>
            <a:ext cx="7681912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∴</a:t>
            </a:r>
            <a:r>
              <a:rPr lang="zh-CN" altLang="en-US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公园的宽没有</a:t>
            </a:r>
            <a:r>
              <a:rPr lang="zh-CN" altLang="zh-CN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1000</a:t>
            </a:r>
            <a:r>
              <a:rPr lang="zh-CN" altLang="en-US" sz="2400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米</a:t>
            </a:r>
          </a:p>
        </p:txBody>
      </p:sp>
      <p:graphicFrame>
        <p:nvGraphicFramePr>
          <p:cNvPr id="19467" name="对象 7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004060" y="3603625"/>
          <a:ext cx="2287905" cy="346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2044700" imgH="342900" progId="Equation.KSEE3">
                  <p:embed/>
                </p:oleObj>
              </mc:Choice>
              <mc:Fallback>
                <p:oleObj r:id="rId4" imgW="20447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04060" y="3603625"/>
                        <a:ext cx="2287905" cy="3460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文本框 13"/>
          <p:cNvSpPr txBox="1"/>
          <p:nvPr/>
        </p:nvSpPr>
        <p:spPr>
          <a:xfrm>
            <a:off x="1464945" y="3059430"/>
            <a:ext cx="4324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∵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1409383" y="4025900"/>
            <a:ext cx="4876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∴</a:t>
            </a:r>
          </a:p>
        </p:txBody>
      </p:sp>
      <p:graphicFrame>
        <p:nvGraphicFramePr>
          <p:cNvPr id="3" name="对象 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027555" y="4078605"/>
          <a:ext cx="1798955" cy="317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1727200" imgH="304800" progId="Equation.KSEE3">
                  <p:embed/>
                </p:oleObj>
              </mc:Choice>
              <mc:Fallback>
                <p:oleObj r:id="rId6" imgW="1727200" imgH="304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027555" y="4078605"/>
                        <a:ext cx="1798955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876300" y="5229860"/>
            <a:ext cx="5859780" cy="1198880"/>
          </a:xfrm>
          <a:prstGeom prst="rect">
            <a:avLst/>
          </a:prstGeom>
          <a:noFill/>
          <a:ln w="25400" cap="flat" cmpd="sng">
            <a:solidFill>
              <a:srgbClr val="0091CA"/>
            </a:solidFill>
            <a:prstDash val="dash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en-US" sz="2400">
                <a:solidFill>
                  <a:srgbClr val="26999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方法总结：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比较无理数与有理数的大小时，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利用乘方运算来比较两者的大小；</a:t>
            </a:r>
          </a:p>
        </p:txBody>
      </p:sp>
      <p:grpSp>
        <p:nvGrpSpPr>
          <p:cNvPr id="13" name="组合 12"/>
          <p:cNvGrpSpPr/>
          <p:nvPr/>
        </p:nvGrpSpPr>
        <p:grpSpPr>
          <a:xfrm>
            <a:off x="3190240" y="596900"/>
            <a:ext cx="4079240" cy="1607185"/>
            <a:chOff x="6615" y="4135"/>
            <a:chExt cx="6424" cy="2531"/>
          </a:xfrm>
        </p:grpSpPr>
        <p:sp>
          <p:nvSpPr>
            <p:cNvPr id="10" name="云形标注 9"/>
            <p:cNvSpPr/>
            <p:nvPr/>
          </p:nvSpPr>
          <p:spPr>
            <a:xfrm>
              <a:off x="6615" y="4135"/>
              <a:ext cx="6424" cy="2531"/>
            </a:xfrm>
            <a:prstGeom prst="cloudCallout">
              <a:avLst/>
            </a:prstGeom>
            <a:solidFill>
              <a:srgbClr val="E2F4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tx1"/>
                  </a:solidFill>
                </a:rPr>
                <a:t>要比较</a:t>
              </a:r>
              <a:r>
                <a:rPr lang="en-US" altLang="zh-CN">
                  <a:solidFill>
                    <a:schemeClr val="tx1"/>
                  </a:solidFill>
                </a:rPr>
                <a:t>                 </a:t>
              </a:r>
              <a:r>
                <a:rPr lang="zh-CN" altLang="en-US">
                  <a:solidFill>
                    <a:schemeClr val="tx1"/>
                  </a:solidFill>
                </a:rPr>
                <a:t>和</a:t>
              </a:r>
              <a:r>
                <a:rPr lang="en-US" altLang="zh-CN">
                  <a:solidFill>
                    <a:schemeClr val="tx1"/>
                  </a:solidFill>
                </a:rPr>
                <a:t>1000</a:t>
              </a:r>
              <a:r>
                <a:rPr lang="zh-CN" altLang="en-US">
                  <a:solidFill>
                    <a:schemeClr val="tx1"/>
                  </a:solidFill>
                </a:rPr>
                <a:t>的大小关系，怎么做呢 ？</a:t>
              </a:r>
            </a:p>
          </p:txBody>
        </p:sp>
        <p:graphicFrame>
          <p:nvGraphicFramePr>
            <p:cNvPr id="12" name="对象 11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9197" y="4633"/>
            <a:ext cx="1560" cy="48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8" imgW="990600" imgH="304800" progId="Equation.KSEE3">
                    <p:embed/>
                  </p:oleObj>
                </mc:Choice>
                <mc:Fallback>
                  <p:oleObj r:id="rId8" imgW="990600" imgH="3048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9197" y="4633"/>
                          <a:ext cx="1560" cy="48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6" name="组合 5"/>
          <p:cNvGrpSpPr/>
          <p:nvPr/>
        </p:nvGrpSpPr>
        <p:grpSpPr>
          <a:xfrm>
            <a:off x="7354570" y="2124075"/>
            <a:ext cx="7339965" cy="4143375"/>
            <a:chOff x="11473" y="3471"/>
            <a:chExt cx="11559" cy="6338"/>
          </a:xfrm>
        </p:grpSpPr>
        <p:sp>
          <p:nvSpPr>
            <p:cNvPr id="2" name="竖卷形 1"/>
            <p:cNvSpPr/>
            <p:nvPr/>
          </p:nvSpPr>
          <p:spPr>
            <a:xfrm>
              <a:off x="11473" y="3471"/>
              <a:ext cx="6790" cy="6338"/>
            </a:xfrm>
            <a:prstGeom prst="verticalScroll">
              <a:avLst>
                <a:gd name="adj" fmla="val 7475"/>
              </a:avLst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11988" y="4657"/>
              <a:ext cx="6846" cy="20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200000"/>
                </a:lnSpc>
              </a:pPr>
              <a:r>
                <a:rPr lang="en-US" altLang="zh-CN" sz="2000" kern="3000" spc="100">
                  <a:solidFill>
                    <a:schemeClr val="tx1"/>
                  </a:solidFill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1 &lt; 2</a:t>
              </a:r>
              <a:r>
                <a:rPr lang="en-US" altLang="zh-CN" sz="2000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&lt; 3 &lt; 4 &lt; 5……</a:t>
              </a:r>
              <a:r>
                <a:rPr lang="zh-CN" altLang="en-US" sz="2000" kern="3000" spc="100">
                  <a:solidFill>
                    <a:schemeClr val="tx1"/>
                  </a:solidFill>
                  <a:uFillTx/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endParaRPr lang="en-US" altLang="zh-CN" sz="2000">
                <a:latin typeface="Times New Roman" panose="02020603050405020304" pitchFamily="18" charset="0"/>
                <a:ea typeface="华文楷体" panose="02010600040101010101" charset="-122"/>
                <a:cs typeface="Times New Roman" panose="02020603050405020304" pitchFamily="18" charset="0"/>
                <a:sym typeface="+mn-ea"/>
              </a:endParaRPr>
            </a:p>
            <a:p>
              <a:pPr fontAlgn="auto">
                <a:lnSpc>
                  <a:spcPct val="200000"/>
                </a:lnSpc>
              </a:pP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1</a:t>
              </a:r>
              <a:r>
                <a:rPr lang="en-US" altLang="zh-CN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u="sng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  </a:t>
              </a: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u="sng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  </a:t>
              </a: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3</a:t>
              </a:r>
              <a:r>
                <a:rPr lang="en-US" altLang="zh-CN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u="sng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  </a:t>
              </a: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4</a:t>
              </a:r>
              <a:r>
                <a:rPr lang="en-US" altLang="zh-CN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u="sng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</a:t>
              </a:r>
              <a:r>
                <a:rPr lang="en-US" altLang="zh-CN" u="sng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    </a:t>
              </a: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5</a:t>
              </a:r>
              <a:r>
                <a:rPr lang="en-US" altLang="zh-CN" kern="3000" spc="100" baseline="300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2</a:t>
              </a:r>
              <a:r>
                <a:rPr lang="en-US" altLang="zh-CN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……</a:t>
              </a:r>
              <a:r>
                <a:rPr lang="zh-CN" altLang="en-US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2000" kern="3000" spc="100">
                  <a:uFillTx/>
                  <a:latin typeface="Times New Roman" panose="02020603050405020304" pitchFamily="18" charset="0"/>
                  <a:cs typeface="Times New Roman" panose="02020603050405020304" pitchFamily="18" charset="0"/>
                  <a:sym typeface="+mn-ea"/>
                </a:rPr>
                <a:t> </a:t>
              </a:r>
              <a:endParaRPr lang="en-US" altLang="zh-CN" sz="2000" kern="3000" spc="100">
                <a:solidFill>
                  <a:schemeClr val="tx1"/>
                </a:solidFill>
                <a:uFillTx/>
              </a:endParaRPr>
            </a:p>
          </p:txBody>
        </p:sp>
        <p:graphicFrame>
          <p:nvGraphicFramePr>
            <p:cNvPr id="75" name="对象 74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1992" y="7084"/>
            <a:ext cx="5753" cy="40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10" imgW="4876800" imgH="342900" progId="Equation.KSEE3">
                    <p:embed/>
                  </p:oleObj>
                </mc:Choice>
                <mc:Fallback>
                  <p:oleObj r:id="rId10" imgW="4876800" imgH="3429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11992" y="7084"/>
                          <a:ext cx="5753" cy="402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127" name="组合 126"/>
            <p:cNvGrpSpPr/>
            <p:nvPr/>
          </p:nvGrpSpPr>
          <p:grpSpPr>
            <a:xfrm>
              <a:off x="11988" y="7651"/>
              <a:ext cx="10980" cy="798"/>
              <a:chOff x="1925" y="7837"/>
              <a:chExt cx="10980" cy="798"/>
            </a:xfrm>
          </p:grpSpPr>
          <p:sp>
            <p:nvSpPr>
              <p:cNvPr id="108" name="文本框 107"/>
              <p:cNvSpPr txBox="1"/>
              <p:nvPr/>
            </p:nvSpPr>
            <p:spPr>
              <a:xfrm>
                <a:off x="1925" y="7837"/>
                <a:ext cx="10980" cy="7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/>
                  <a:t>若                    时 ，则                ，                </a:t>
                </a:r>
                <a:r>
                  <a:rPr lang="en-US" altLang="zh-CN" sz="1400"/>
                  <a:t>.</a:t>
                </a:r>
              </a:p>
              <a:p>
                <a:endParaRPr lang="en-US" altLang="zh-CN" sz="1400">
                  <a:sym typeface="+mn-ea"/>
                </a:endParaRPr>
              </a:p>
            </p:txBody>
          </p:sp>
          <p:graphicFrame>
            <p:nvGraphicFramePr>
              <p:cNvPr id="109" name="对象 108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2485" y="7904"/>
              <a:ext cx="1190" cy="31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4" r:id="rId12" imgW="939800" imgH="254000" progId="Equation.KSEE3">
                      <p:embed/>
                    </p:oleObj>
                  </mc:Choice>
                  <mc:Fallback>
                    <p:oleObj r:id="rId12" imgW="939800" imgH="2540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2485" y="7904"/>
                            <a:ext cx="1190" cy="315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11" name="对象 110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4931" y="7879"/>
              <a:ext cx="1109" cy="36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5" r:id="rId14" imgW="1054100" imgH="316865" progId="Equation.KSEE3">
                      <p:embed/>
                    </p:oleObj>
                  </mc:Choice>
                  <mc:Fallback>
                    <p:oleObj r:id="rId14" imgW="1054100" imgH="316865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5"/>
                          <a:stretch>
                            <a:fillRect/>
                          </a:stretch>
                        </p:blipFill>
                        <p:spPr>
                          <a:xfrm>
                            <a:off x="4931" y="7879"/>
                            <a:ext cx="1109" cy="366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13" name="对象 112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6209" y="7883"/>
              <a:ext cx="1347" cy="362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6" r:id="rId16" imgW="1270000" imgH="342900" progId="Equation.KSEE3">
                      <p:embed/>
                    </p:oleObj>
                  </mc:Choice>
                  <mc:Fallback>
                    <p:oleObj r:id="rId16" imgW="1270000" imgH="3429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7"/>
                          <a:stretch>
                            <a:fillRect/>
                          </a:stretch>
                        </p:blipFill>
                        <p:spPr>
                          <a:xfrm>
                            <a:off x="6209" y="7883"/>
                            <a:ext cx="1347" cy="362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pSp>
          <p:nvGrpSpPr>
            <p:cNvPr id="126" name="组合 125"/>
            <p:cNvGrpSpPr/>
            <p:nvPr/>
          </p:nvGrpSpPr>
          <p:grpSpPr>
            <a:xfrm>
              <a:off x="11992" y="8208"/>
              <a:ext cx="11040" cy="471"/>
              <a:chOff x="2109" y="8578"/>
              <a:chExt cx="11040" cy="471"/>
            </a:xfrm>
          </p:grpSpPr>
          <p:sp>
            <p:nvSpPr>
              <p:cNvPr id="120" name="文本框 119"/>
              <p:cNvSpPr txBox="1"/>
              <p:nvPr/>
            </p:nvSpPr>
            <p:spPr>
              <a:xfrm>
                <a:off x="2109" y="8580"/>
                <a:ext cx="11040" cy="4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>
                    <a:sym typeface="+mn-ea"/>
                  </a:rPr>
                  <a:t>若                    时 ，则                ，                </a:t>
                </a:r>
                <a:r>
                  <a:rPr lang="en-US" altLang="zh-CN" sz="1400">
                    <a:sym typeface="+mn-ea"/>
                  </a:rPr>
                  <a:t>.</a:t>
                </a:r>
                <a:r>
                  <a:rPr lang="zh-CN" altLang="en-US" sz="1400">
                    <a:sym typeface="+mn-ea"/>
                  </a:rPr>
                  <a:t>  </a:t>
                </a:r>
              </a:p>
            </p:txBody>
          </p:sp>
          <p:graphicFrame>
            <p:nvGraphicFramePr>
              <p:cNvPr id="118" name="对象 117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2703" y="8644"/>
              <a:ext cx="1158" cy="311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7" r:id="rId18" imgW="939800" imgH="254000" progId="Equation.KSEE3">
                      <p:embed/>
                    </p:oleObj>
                  </mc:Choice>
                  <mc:Fallback>
                    <p:oleObj r:id="rId18" imgW="939800" imgH="2540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2703" y="8644"/>
                            <a:ext cx="1158" cy="311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22" name="对象 121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5061" y="8608"/>
              <a:ext cx="1159" cy="37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8" r:id="rId19" imgW="914400" imgH="316865" progId="Equation.KSEE3">
                      <p:embed/>
                    </p:oleObj>
                  </mc:Choice>
                  <mc:Fallback>
                    <p:oleObj r:id="rId19" imgW="914400" imgH="316865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20"/>
                          <a:stretch>
                            <a:fillRect/>
                          </a:stretch>
                        </p:blipFill>
                        <p:spPr>
                          <a:xfrm>
                            <a:off x="5061" y="8608"/>
                            <a:ext cx="1159" cy="375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24" name="对象 123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6389" y="8578"/>
              <a:ext cx="1347" cy="40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9" r:id="rId21" imgW="1143000" imgH="342900" progId="Equation.KSEE3">
                      <p:embed/>
                    </p:oleObj>
                  </mc:Choice>
                  <mc:Fallback>
                    <p:oleObj r:id="rId21" imgW="1143000" imgH="3429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22"/>
                          <a:stretch>
                            <a:fillRect/>
                          </a:stretch>
                        </p:blipFill>
                        <p:spPr>
                          <a:xfrm>
                            <a:off x="6389" y="8578"/>
                            <a:ext cx="1347" cy="405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60" name="文本框 59"/>
            <p:cNvSpPr txBox="1"/>
            <p:nvPr/>
          </p:nvSpPr>
          <p:spPr>
            <a:xfrm>
              <a:off x="11988" y="4196"/>
              <a:ext cx="10434" cy="5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/>
                <a:t>在空白处填</a:t>
              </a:r>
              <a:r>
                <a:rPr lang="en-US" altLang="zh-CN" sz="1600"/>
                <a:t>”&gt;””&lt;”</a:t>
              </a:r>
              <a:r>
                <a:rPr lang="zh-CN" altLang="en-US" sz="1600"/>
                <a:t>或</a:t>
              </a:r>
              <a:r>
                <a:rPr lang="en-US" altLang="zh-CN" sz="1600"/>
                <a:t>”=”,</a:t>
              </a:r>
              <a:r>
                <a:rPr lang="zh-CN" altLang="en-US" sz="1600"/>
                <a:t>观察并总结规律</a:t>
              </a:r>
              <a:r>
                <a:rPr lang="en-US" altLang="zh-CN" sz="1600"/>
                <a:t>.</a:t>
              </a:r>
            </a:p>
          </p:txBody>
        </p:sp>
      </p:grpSp>
      <p:sp>
        <p:nvSpPr>
          <p:cNvPr id="68" name="文本框 67"/>
          <p:cNvSpPr txBox="1"/>
          <p:nvPr/>
        </p:nvSpPr>
        <p:spPr>
          <a:xfrm>
            <a:off x="7967980" y="375539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8723630" y="375539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9389745" y="375539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10092055" y="375539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967980" y="43961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8723630" y="43961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9389745" y="43961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10225405" y="43961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9737090" y="479298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10586720" y="4792980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9743440" y="51454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10646410" y="5145405"/>
            <a:ext cx="3473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714375" y="3059430"/>
            <a:ext cx="7924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华文楷体" panose="02010600040101010101" charset="-122"/>
                <a:ea typeface="华文楷体" panose="02010600040101010101" charset="-122"/>
                <a:sym typeface="+mn-ea"/>
              </a:rPr>
              <a:t>解：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7621905" y="358140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(1)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8315325" y="358140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(4)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9014460" y="358140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(9)</a:t>
            </a:r>
          </a:p>
        </p:txBody>
      </p:sp>
      <p:sp>
        <p:nvSpPr>
          <p:cNvPr id="30" name="文本框 29"/>
          <p:cNvSpPr txBox="1"/>
          <p:nvPr/>
        </p:nvSpPr>
        <p:spPr>
          <a:xfrm>
            <a:off x="9740900" y="358140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(16)</a:t>
            </a:r>
          </a:p>
        </p:txBody>
      </p:sp>
      <p:sp>
        <p:nvSpPr>
          <p:cNvPr id="31" name="文本框 30"/>
          <p:cNvSpPr txBox="1"/>
          <p:nvPr/>
        </p:nvSpPr>
        <p:spPr>
          <a:xfrm>
            <a:off x="10439400" y="358140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(25)</a:t>
            </a:r>
          </a:p>
        </p:txBody>
      </p:sp>
      <p:sp>
        <p:nvSpPr>
          <p:cNvPr id="33" name="文本框 32"/>
          <p:cNvSpPr txBox="1"/>
          <p:nvPr/>
        </p:nvSpPr>
        <p:spPr>
          <a:xfrm>
            <a:off x="7621905" y="412877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(1)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8315325" y="412877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(2)</a:t>
            </a:r>
          </a:p>
        </p:txBody>
      </p:sp>
      <p:sp>
        <p:nvSpPr>
          <p:cNvPr id="35" name="文本框 34"/>
          <p:cNvSpPr txBox="1"/>
          <p:nvPr/>
        </p:nvSpPr>
        <p:spPr>
          <a:xfrm>
            <a:off x="9014460" y="412877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(3)</a:t>
            </a:r>
          </a:p>
        </p:txBody>
      </p:sp>
      <p:sp>
        <p:nvSpPr>
          <p:cNvPr id="36" name="文本框 35"/>
          <p:cNvSpPr txBox="1"/>
          <p:nvPr/>
        </p:nvSpPr>
        <p:spPr>
          <a:xfrm>
            <a:off x="9740900" y="412877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(4)</a:t>
            </a:r>
          </a:p>
        </p:txBody>
      </p:sp>
      <p:sp>
        <p:nvSpPr>
          <p:cNvPr id="37" name="文本框 36"/>
          <p:cNvSpPr txBox="1"/>
          <p:nvPr/>
        </p:nvSpPr>
        <p:spPr>
          <a:xfrm>
            <a:off x="10439400" y="4128770"/>
            <a:ext cx="484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>
                    <a:lumMod val="75000"/>
                  </a:schemeClr>
                </a:solidFill>
                <a:latin typeface="华文楷体" panose="02010600040101010101" charset="-122"/>
                <a:ea typeface="华文楷体" panose="02010600040101010101" charset="-122"/>
              </a:rPr>
              <a:t>(5)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7712075" y="5528945"/>
            <a:ext cx="3597910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1400"/>
              <a:t>两个正数，在</a:t>
            </a:r>
            <a:r>
              <a:rPr lang="zh-CN" altLang="en-US" sz="1400">
                <a:solidFill>
                  <a:srgbClr val="FF0000"/>
                </a:solidFill>
              </a:rPr>
              <a:t>平方</a:t>
            </a:r>
            <a:r>
              <a:rPr lang="en-US" altLang="zh-CN" sz="1400"/>
              <a:t>(</a:t>
            </a:r>
            <a:r>
              <a:rPr lang="zh-CN" altLang="en-US" sz="1400"/>
              <a:t>立方</a:t>
            </a:r>
            <a:r>
              <a:rPr lang="en-US" altLang="zh-CN" sz="1400"/>
              <a:t>)</a:t>
            </a:r>
            <a:r>
              <a:rPr lang="zh-CN" altLang="en-US" sz="1400"/>
              <a:t>和</a:t>
            </a:r>
            <a:r>
              <a:rPr lang="zh-CN" altLang="en-US" sz="1400">
                <a:solidFill>
                  <a:srgbClr val="FF0000"/>
                </a:solidFill>
              </a:rPr>
              <a:t>开平方</a:t>
            </a:r>
            <a:r>
              <a:rPr lang="en-US" altLang="zh-CN" sz="1400"/>
              <a:t>(</a:t>
            </a:r>
            <a:r>
              <a:rPr lang="zh-CN" altLang="en-US" sz="1400"/>
              <a:t>开立方</a:t>
            </a:r>
            <a:r>
              <a:rPr lang="en-US" altLang="zh-CN" sz="1400"/>
              <a:t>)</a:t>
            </a:r>
            <a:r>
              <a:rPr lang="zh-CN" altLang="en-US" sz="1400"/>
              <a:t>前后</a:t>
            </a:r>
            <a:r>
              <a:rPr lang="zh-CN" altLang="en-US" sz="1400">
                <a:solidFill>
                  <a:schemeClr val="tx1"/>
                </a:solidFill>
              </a:rPr>
              <a:t>大小关系</a:t>
            </a:r>
            <a:r>
              <a:rPr lang="en-US" altLang="zh-CN" sz="1400">
                <a:solidFill>
                  <a:schemeClr val="tx1"/>
                </a:solidFill>
              </a:rPr>
              <a:t>__________</a:t>
            </a:r>
            <a:r>
              <a:rPr lang="zh-CN" altLang="en-US" sz="1400"/>
              <a:t>。</a:t>
            </a:r>
          </a:p>
        </p:txBody>
      </p:sp>
      <p:sp>
        <p:nvSpPr>
          <p:cNvPr id="65" name="文本框 64"/>
          <p:cNvSpPr txBox="1"/>
          <p:nvPr/>
        </p:nvSpPr>
        <p:spPr>
          <a:xfrm>
            <a:off x="8947785" y="5900420"/>
            <a:ext cx="1143000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rgbClr val="FF0000"/>
                </a:solidFill>
              </a:rPr>
              <a:t>不改变</a:t>
            </a:r>
          </a:p>
        </p:txBody>
      </p:sp>
      <p:graphicFrame>
        <p:nvGraphicFramePr>
          <p:cNvPr id="32" name="对象 3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004060" y="3130868"/>
          <a:ext cx="2286000" cy="342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3" imgW="2286000" imgH="342900" progId="Equation.KSEE3">
                  <p:embed/>
                </p:oleObj>
              </mc:Choice>
              <mc:Fallback>
                <p:oleObj r:id="rId23" imgW="22860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004060" y="3130868"/>
                        <a:ext cx="2286000" cy="342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对象 37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678680" y="3169285"/>
          <a:ext cx="1863725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5" imgW="1739900" imgH="266700" progId="Equation.KSEE3">
                  <p:embed/>
                </p:oleObj>
              </mc:Choice>
              <mc:Fallback>
                <p:oleObj r:id="rId25" imgW="1739900" imgH="266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4678680" y="3169285"/>
                        <a:ext cx="1863725" cy="266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" name="文本框 39"/>
          <p:cNvSpPr txBox="1"/>
          <p:nvPr/>
        </p:nvSpPr>
        <p:spPr>
          <a:xfrm>
            <a:off x="1409383" y="3519805"/>
            <a:ext cx="4876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华文楷体" panose="02010600040101010101" charset="-122"/>
                <a:ea typeface="华文楷体" panose="02010600040101010101" charset="-122"/>
              </a:rPr>
              <a:t>∴</a:t>
            </a:r>
          </a:p>
        </p:txBody>
      </p:sp>
      <p:sp>
        <p:nvSpPr>
          <p:cNvPr id="41" name="文本框 40"/>
          <p:cNvSpPr txBox="1"/>
          <p:nvPr/>
        </p:nvSpPr>
        <p:spPr>
          <a:xfrm>
            <a:off x="4307205" y="3118485"/>
            <a:ext cx="3714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 nodeType="clickPar">
                      <p:stCondLst>
                        <p:cond delay="indefinite"/>
                      </p:stCondLst>
                      <p:childTnLst>
                        <p:par>
                          <p:cTn id="1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 nodeType="clickPar">
                      <p:stCondLst>
                        <p:cond delay="indefinite"/>
                      </p:stCondLst>
                      <p:childTnLst>
                        <p:par>
                          <p:cTn id="1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 nodeType="clickPar">
                      <p:stCondLst>
                        <p:cond delay="indefinite"/>
                      </p:stCondLst>
                      <p:childTnLst>
                        <p:par>
                          <p:cTn id="19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0" grpId="0"/>
      <p:bldP spid="14" grpId="0"/>
      <p:bldP spid="18" grpId="0"/>
      <p:bldP spid="4" grpId="0"/>
      <p:bldP spid="68" grpId="0"/>
      <p:bldP spid="9" grpId="0"/>
      <p:bldP spid="11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26" grpId="0"/>
      <p:bldP spid="27" grpId="0"/>
      <p:bldP spid="7" grpId="0"/>
      <p:bldP spid="8" grpId="0"/>
      <p:bldP spid="29" grpId="0"/>
      <p:bldP spid="30" grpId="0"/>
      <p:bldP spid="31" grpId="0"/>
      <p:bldP spid="33" grpId="0"/>
      <p:bldP spid="34" grpId="0"/>
      <p:bldP spid="35" grpId="0"/>
      <p:bldP spid="36" grpId="0"/>
      <p:bldP spid="37" grpId="0"/>
      <p:bldP spid="28" grpId="0"/>
      <p:bldP spid="65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02</a:t>
              </a: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问题探究</a:t>
              </a:r>
              <a:endParaRPr lang="en-US" altLang="zh-CN" sz="36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254553" y="36591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54288" y="31480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4935338" y="5216530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5454453" y="495459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59540" y="28733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00800" y="32385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6418698" y="2488887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4754365" y="33051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42" name="Text Box 2"/>
          <p:cNvSpPr txBox="1"/>
          <p:nvPr/>
        </p:nvSpPr>
        <p:spPr>
          <a:xfrm>
            <a:off x="971328" y="1139834"/>
            <a:ext cx="7951788" cy="7988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(3)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如果要求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结果精确到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10m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，它的宽大约是多少？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8477616" y="1265550"/>
            <a:ext cx="3621405" cy="2469368"/>
            <a:chOff x="5602725" y="2632076"/>
            <a:chExt cx="4518677" cy="1998328"/>
          </a:xfrm>
        </p:grpSpPr>
        <p:sp>
          <p:nvSpPr>
            <p:cNvPr id="3" name="云形标注 2"/>
            <p:cNvSpPr/>
            <p:nvPr/>
          </p:nvSpPr>
          <p:spPr>
            <a:xfrm>
              <a:off x="5602725" y="2632076"/>
              <a:ext cx="4518677" cy="1998328"/>
            </a:xfrm>
            <a:prstGeom prst="cloudCallout">
              <a:avLst/>
            </a:prstGeom>
            <a:solidFill>
              <a:srgbClr val="E2F4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文本框 5"/>
            <p:cNvSpPr txBox="1"/>
            <p:nvPr/>
          </p:nvSpPr>
          <p:spPr>
            <a:xfrm>
              <a:off x="6156482" y="3033271"/>
              <a:ext cx="3521229" cy="14484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精确到</a:t>
              </a:r>
              <a:r>
                <a:rPr lang="en-US" altLang="zh-CN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10m</a:t>
              </a:r>
              <a:r>
                <a:rPr lang="zh-CN" altLang="en-US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，就是要估算出十位上的数字</a:t>
              </a:r>
            </a:p>
          </p:txBody>
        </p:sp>
      </p:grpSp>
      <p:sp>
        <p:nvSpPr>
          <p:cNvPr id="34819" name="Rectangle 3"/>
          <p:cNvSpPr>
            <a:spLocks noGrp="1"/>
          </p:cNvSpPr>
          <p:nvPr>
            <p:ph idx="1"/>
          </p:nvPr>
        </p:nvSpPr>
        <p:spPr>
          <a:xfrm>
            <a:off x="773430" y="2219960"/>
            <a:ext cx="7694295" cy="4426585"/>
          </a:xfrm>
          <a:noFill/>
          <a:ln w="28575">
            <a:noFill/>
          </a:ln>
        </p:spPr>
        <p:txBody>
          <a:bodyPr wrap="square" lIns="91440" tIns="45720" rIns="91440" bIns="45720" anchor="t">
            <a:normAutofit fontScale="85000" lnSpcReduction="20000"/>
          </a:bodyPr>
          <a:lstStyle/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∵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400²=160000, 500²=250000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</a:t>
            </a:r>
            <a:endParaRPr lang="en-US" altLang="zh-CN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且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160000＜200000＜250000</a:t>
            </a:r>
            <a:endParaRPr lang="en-US" altLang="zh-CN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∴400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＜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           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＜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500</a:t>
            </a: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∵ 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450²=202500＞200000 </a:t>
            </a: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∴400&lt;               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＜450</a:t>
            </a: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∵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440</a:t>
            </a:r>
            <a:r>
              <a:rPr lang="en-US" altLang="zh-CN" sz="3200" baseline="30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=193600＜200000</a:t>
            </a: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∴440&lt;               ＜450</a:t>
            </a: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∵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445</a:t>
            </a:r>
            <a:r>
              <a:rPr lang="en-US" altLang="zh-CN" sz="3200" baseline="30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=198025＜200000</a:t>
            </a:r>
            <a:endParaRPr lang="en-US" altLang="zh-CN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∴445&lt;               ＜450</a:t>
            </a:r>
            <a:endParaRPr lang="en-US" altLang="zh-CN" sz="3200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buNone/>
            </a:pP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∴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公园的宽大约是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450</a:t>
            </a:r>
            <a:r>
              <a:rPr lang="zh-CN" altLang="en-US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米</a:t>
            </a:r>
            <a:r>
              <a:rPr lang="en-US" altLang="zh-CN" sz="32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.</a:t>
            </a:r>
          </a:p>
          <a:p>
            <a:pPr>
              <a:buNone/>
            </a:pPr>
            <a:endParaRPr lang="zh-CN" altLang="en-US" sz="3200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graphicFrame>
        <p:nvGraphicFramePr>
          <p:cNvPr id="2" name="Object 12"/>
          <p:cNvGraphicFramePr>
            <a:graphicFrameLocks noChangeAspect="1"/>
          </p:cNvGraphicFramePr>
          <p:nvPr/>
        </p:nvGraphicFramePr>
        <p:xfrm>
          <a:off x="2072005" y="3041650"/>
          <a:ext cx="1000760" cy="3663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11" imgW="622300" imgH="228600" progId="Equation.3">
                  <p:embed/>
                </p:oleObj>
              </mc:Choice>
              <mc:Fallback>
                <p:oleObj r:id="rId11" imgW="622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072005" y="3041650"/>
                        <a:ext cx="1000760" cy="36639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12"/>
          <p:cNvGraphicFramePr>
            <a:graphicFrameLocks noChangeAspect="1"/>
          </p:cNvGraphicFramePr>
          <p:nvPr/>
        </p:nvGraphicFramePr>
        <p:xfrm>
          <a:off x="2072005" y="3928745"/>
          <a:ext cx="963930" cy="352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13" imgW="622300" imgH="228600" progId="Equation.3">
                  <p:embed/>
                </p:oleObj>
              </mc:Choice>
              <mc:Fallback>
                <p:oleObj r:id="rId13" imgW="622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072005" y="3928745"/>
                        <a:ext cx="963930" cy="3524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2"/>
          <p:cNvGraphicFramePr>
            <a:graphicFrameLocks noChangeAspect="1"/>
          </p:cNvGraphicFramePr>
          <p:nvPr/>
        </p:nvGraphicFramePr>
        <p:xfrm>
          <a:off x="2005330" y="4763770"/>
          <a:ext cx="963930" cy="3530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4" imgW="622300" imgH="228600" progId="Equation.3">
                  <p:embed/>
                </p:oleObj>
              </mc:Choice>
              <mc:Fallback>
                <p:oleObj r:id="rId14" imgW="622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005330" y="4763770"/>
                        <a:ext cx="963930" cy="3530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857250" y="1877060"/>
            <a:ext cx="640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解：</a:t>
            </a:r>
            <a:endParaRPr lang="zh-CN" altLang="en-US"/>
          </a:p>
        </p:txBody>
      </p:sp>
      <p:graphicFrame>
        <p:nvGraphicFramePr>
          <p:cNvPr id="5" name="Object 12"/>
          <p:cNvGraphicFramePr>
            <a:graphicFrameLocks noChangeAspect="1"/>
          </p:cNvGraphicFramePr>
          <p:nvPr/>
        </p:nvGraphicFramePr>
        <p:xfrm>
          <a:off x="1995170" y="5631180"/>
          <a:ext cx="963930" cy="3530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5" imgW="622300" imgH="228600" progId="Equation.3">
                  <p:embed/>
                </p:oleObj>
              </mc:Choice>
              <mc:Fallback>
                <p:oleObj r:id="rId15" imgW="622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995170" y="5631180"/>
                        <a:ext cx="963930" cy="3530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1410970" y="1877060"/>
          <a:ext cx="2306320" cy="346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6" imgW="2286000" imgH="342900" progId="Equation.KSEE3">
                  <p:embed/>
                </p:oleObj>
              </mc:Choice>
              <mc:Fallback>
                <p:oleObj r:id="rId16" imgW="22860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410970" y="1877060"/>
                        <a:ext cx="2306320" cy="346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对象 24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730875" y="1139508"/>
          <a:ext cx="1168400" cy="342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8" imgW="1168400" imgH="342900" progId="Equation.KSEE3">
                  <p:embed/>
                </p:oleObj>
              </mc:Choice>
              <mc:Fallback>
                <p:oleObj r:id="rId18" imgW="11684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5730875" y="1139508"/>
                        <a:ext cx="1168400" cy="342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0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819">
                                            <p:txEl>
                                              <p:charRg st="0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819">
                                            <p:txEl>
                                              <p:charRg st="0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29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819">
                                            <p:txEl>
                                              <p:charRg st="29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819">
                                            <p:txEl>
                                              <p:charRg st="29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55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4819">
                                            <p:txEl>
                                              <p:charRg st="55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819">
                                            <p:txEl>
                                              <p:charRg st="55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77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19">
                                            <p:txEl>
                                              <p:charRg st="77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819">
                                            <p:txEl>
                                              <p:charRg st="77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charRg st="10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819">
                                            <p:txEl>
                                              <p:charRg st="10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819">
                                            <p:txEl>
                                              <p:charRg st="103" end="1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02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问题探究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264713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448" y="29067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4945498" y="4975230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5464613" y="471329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70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096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476452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04583" y="2588260"/>
            <a:ext cx="9983787" cy="2306955"/>
          </a:xfrm>
          <a:prstGeom prst="rect">
            <a:avLst/>
          </a:prstGeom>
          <a:noFill/>
          <a:ln w="25400" cap="flat" cmpd="sng">
            <a:noFill/>
            <a:prstDash val="dash"/>
            <a:round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zh-CN" altLang="en-US" sz="2400">
                <a:solidFill>
                  <a:srgbClr val="26999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方法总结：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估算无理数的大小的方法：</a:t>
            </a:r>
          </a:p>
          <a:p>
            <a:pPr indent="266700" algn="l"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     </a:t>
            </a:r>
            <a:r>
              <a:rPr lang="en-US" altLang="zh-CN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</a:t>
            </a: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、利用乘方运算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比大小，找到范围，并二分法不</a:t>
            </a:r>
          </a:p>
          <a:p>
            <a:pPr indent="266700" algn="l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        断缩小范围；</a:t>
            </a:r>
          </a:p>
          <a:p>
            <a:pPr indent="266700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     </a:t>
            </a:r>
            <a:r>
              <a:rPr 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、根据所要求的精确度，四舍五入确定最终估值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03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能力挑战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264713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448" y="29067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4945498" y="4975230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5464613" y="471329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70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096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476452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6" name="Text Box 4"/>
          <p:cNvSpPr txBox="1"/>
          <p:nvPr/>
        </p:nvSpPr>
        <p:spPr>
          <a:xfrm>
            <a:off x="631825" y="1472565"/>
            <a:ext cx="103085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）利用所学知识判断，下列计算结果正确吗？</a:t>
            </a:r>
            <a:endParaRPr lang="zh-CN" altLang="en-US" sz="4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8" name="Group 25"/>
          <p:cNvGrpSpPr/>
          <p:nvPr/>
        </p:nvGrpSpPr>
        <p:grpSpPr>
          <a:xfrm>
            <a:off x="1260762" y="2073610"/>
            <a:ext cx="2747958" cy="585787"/>
            <a:chOff x="521" y="2024"/>
            <a:chExt cx="2431" cy="629"/>
          </a:xfrm>
        </p:grpSpPr>
        <p:sp>
          <p:nvSpPr>
            <p:cNvPr id="30" name="Rectangle 6"/>
            <p:cNvSpPr/>
            <p:nvPr/>
          </p:nvSpPr>
          <p:spPr>
            <a:xfrm>
              <a:off x="1632" y="2159"/>
              <a:ext cx="288" cy="49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latin typeface="Times New Roman" panose="02020603050405020304" pitchFamily="18" charset="0"/>
                  <a:ea typeface="楷体_GB2312" pitchFamily="49" charset="-122"/>
                </a:rPr>
                <a:t>≈</a:t>
              </a:r>
            </a:p>
          </p:txBody>
        </p:sp>
        <p:sp>
          <p:nvSpPr>
            <p:cNvPr id="31" name="Text Box 7"/>
            <p:cNvSpPr txBox="1"/>
            <p:nvPr/>
          </p:nvSpPr>
          <p:spPr>
            <a:xfrm>
              <a:off x="2006" y="2092"/>
              <a:ext cx="946" cy="56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>
                  <a:latin typeface="Times New Roman" panose="02020603050405020304" pitchFamily="18" charset="0"/>
                  <a:ea typeface="楷体_GB2312" pitchFamily="49" charset="-122"/>
                </a:rPr>
                <a:t>0.066</a:t>
              </a:r>
            </a:p>
          </p:txBody>
        </p:sp>
        <p:pic>
          <p:nvPicPr>
            <p:cNvPr id="32" name="图片 31"/>
            <p:cNvPicPr/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21" y="2024"/>
              <a:ext cx="1134" cy="618"/>
            </a:xfrm>
            <a:prstGeom prst="rect">
              <a:avLst/>
            </a:prstGeom>
            <a:noFill/>
            <a:ln w="38100">
              <a:noFill/>
              <a:miter/>
            </a:ln>
          </p:spPr>
        </p:pic>
      </p:grpSp>
      <p:grpSp>
        <p:nvGrpSpPr>
          <p:cNvPr id="19" name="Group 28"/>
          <p:cNvGrpSpPr/>
          <p:nvPr/>
        </p:nvGrpSpPr>
        <p:grpSpPr>
          <a:xfrm>
            <a:off x="8465533" y="1994662"/>
            <a:ext cx="2768601" cy="588964"/>
            <a:chOff x="249" y="2286"/>
            <a:chExt cx="1623" cy="382"/>
          </a:xfrm>
        </p:grpSpPr>
        <p:sp>
          <p:nvSpPr>
            <p:cNvPr id="27" name="Rectangle 10"/>
            <p:cNvSpPr/>
            <p:nvPr/>
          </p:nvSpPr>
          <p:spPr>
            <a:xfrm>
              <a:off x="912" y="2369"/>
              <a:ext cx="336" cy="29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latin typeface="Times New Roman" panose="02020603050405020304" pitchFamily="18" charset="0"/>
                  <a:ea typeface="楷体_GB2312" pitchFamily="49" charset="-122"/>
                </a:rPr>
                <a:t>≈</a:t>
              </a:r>
            </a:p>
          </p:txBody>
        </p:sp>
        <p:sp>
          <p:nvSpPr>
            <p:cNvPr id="28" name="Text Box 11"/>
            <p:cNvSpPr txBox="1"/>
            <p:nvPr/>
          </p:nvSpPr>
          <p:spPr>
            <a:xfrm>
              <a:off x="1152" y="2329"/>
              <a:ext cx="720" cy="33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>
                  <a:latin typeface="Times New Roman" panose="02020603050405020304" pitchFamily="18" charset="0"/>
                  <a:ea typeface="楷体_GB2312" pitchFamily="49" charset="-122"/>
                </a:rPr>
                <a:t>96</a:t>
              </a:r>
            </a:p>
          </p:txBody>
        </p:sp>
        <p:pic>
          <p:nvPicPr>
            <p:cNvPr id="29" name="图片 28"/>
            <p:cNvPicPr/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49" y="2286"/>
              <a:ext cx="614" cy="373"/>
            </a:xfrm>
            <a:prstGeom prst="rect">
              <a:avLst/>
            </a:prstGeom>
            <a:noFill/>
            <a:ln w="38100">
              <a:noFill/>
              <a:miter/>
            </a:ln>
          </p:spPr>
        </p:pic>
      </p:grpSp>
      <p:grpSp>
        <p:nvGrpSpPr>
          <p:cNvPr id="20" name="Group 26"/>
          <p:cNvGrpSpPr/>
          <p:nvPr/>
        </p:nvGrpSpPr>
        <p:grpSpPr>
          <a:xfrm>
            <a:off x="4910424" y="2073610"/>
            <a:ext cx="3051177" cy="561975"/>
            <a:chOff x="612" y="2886"/>
            <a:chExt cx="2045" cy="418"/>
          </a:xfrm>
        </p:grpSpPr>
        <p:sp>
          <p:nvSpPr>
            <p:cNvPr id="21" name="Rectangle 13"/>
            <p:cNvSpPr/>
            <p:nvPr/>
          </p:nvSpPr>
          <p:spPr>
            <a:xfrm>
              <a:off x="1494" y="2886"/>
              <a:ext cx="334" cy="34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latin typeface="Times New Roman" panose="02020603050405020304" pitchFamily="18" charset="0"/>
                  <a:ea typeface="楷体_GB2312" pitchFamily="49" charset="-122"/>
                </a:rPr>
                <a:t>≈</a:t>
              </a:r>
            </a:p>
          </p:txBody>
        </p:sp>
        <p:sp>
          <p:nvSpPr>
            <p:cNvPr id="25" name="Text Box 14"/>
            <p:cNvSpPr txBox="1"/>
            <p:nvPr/>
          </p:nvSpPr>
          <p:spPr>
            <a:xfrm>
              <a:off x="1745" y="2886"/>
              <a:ext cx="912" cy="3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>
                  <a:latin typeface="Times New Roman" panose="02020603050405020304" pitchFamily="18" charset="0"/>
                  <a:ea typeface="楷体_GB2312" pitchFamily="49" charset="-122"/>
                </a:rPr>
                <a:t>60.4</a:t>
              </a:r>
            </a:p>
          </p:txBody>
        </p:sp>
        <p:pic>
          <p:nvPicPr>
            <p:cNvPr id="26" name="图片 25"/>
            <p:cNvPicPr/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12" y="2886"/>
              <a:ext cx="882" cy="418"/>
            </a:xfrm>
            <a:prstGeom prst="rect">
              <a:avLst/>
            </a:prstGeom>
            <a:noFill/>
            <a:ln w="38100">
              <a:noFill/>
              <a:miter/>
            </a:ln>
          </p:spPr>
        </p:pic>
      </p:grpSp>
      <p:sp>
        <p:nvSpPr>
          <p:cNvPr id="34" name="Rectangle 3"/>
          <p:cNvSpPr>
            <a:spLocks noGrp="1"/>
          </p:cNvSpPr>
          <p:nvPr/>
        </p:nvSpPr>
        <p:spPr>
          <a:xfrm>
            <a:off x="1289823" y="2802848"/>
            <a:ext cx="7694612" cy="3932237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 anchor="t"/>
          <a:lstStyle>
            <a:defPPr>
              <a:defRPr lang="zh-CN"/>
            </a:defPPr>
            <a:lvl1pPr marL="342900" indent="-342900" algn="l" defTabSz="914400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1pPr>
            <a:lvl2pPr marL="742950" indent="-285750" algn="l" defTabSz="914400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2pPr>
            <a:lvl3pPr marL="1143000" indent="-228600" algn="l" defTabSz="914400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3pPr>
            <a:lvl4pPr marL="1600200" indent="-228600" algn="l" defTabSz="914400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4pPr>
            <a:lvl5pPr marL="2057400" indent="-228600" algn="l" defTabSz="914400" rtl="0" eaLnBrk="0" fontAlgn="base" latinLnBrk="1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5pPr>
            <a:lvl6pPr marL="2514600" indent="-228600" algn="l" defTabSz="914400" rtl="0" eaLnBrk="1" fontAlgn="base" latinLnBrk="1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6pPr>
            <a:lvl7pPr marL="2971800" indent="-228600" algn="l" defTabSz="914400" rtl="0" eaLnBrk="1" fontAlgn="base" latinLnBrk="1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7pPr>
            <a:lvl8pPr marL="3429000" indent="-228600" algn="l" defTabSz="914400" rtl="0" eaLnBrk="1" fontAlgn="base" latinLnBrk="1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8pPr>
            <a:lvl9pPr marL="3886200" indent="-228600" algn="l" defTabSz="914400" rtl="0" eaLnBrk="1" fontAlgn="base" latinLnBrk="1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  <a:sym typeface="나눔고딕" charset="-127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解：∵ 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0.066²=0.004356 </a:t>
            </a:r>
            <a:r>
              <a:rPr lang="zh-CN" alt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，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∴                                </a:t>
            </a:r>
            <a:r>
              <a:rPr lang="zh-CN" alt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不正确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 smtClean="0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   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∵ 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60.4²=3648 </a:t>
            </a:r>
            <a:r>
              <a:rPr lang="zh-CN" alt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，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∴                               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不正确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</a:t>
            </a:r>
            <a:r>
              <a:rPr lang="en-US" altLang="zh-CN" sz="2400" b="1" smtClean="0">
                <a:solidFill>
                  <a:srgbClr val="0000FF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  </a:t>
            </a:r>
            <a:r>
              <a:rPr lang="zh-CN" alt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∵ 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96</a:t>
            </a:r>
            <a:r>
              <a:rPr lang="en-US" altLang="zh-CN" sz="2400" b="1" baseline="30000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3</a:t>
            </a:r>
            <a:r>
              <a:rPr lang="en-US" altLang="zh-CN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=</a:t>
            </a:r>
            <a:r>
              <a:rPr lang="en-US" sz="2400" b="1" smtClean="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884736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，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 ∴                            </a:t>
            </a:r>
            <a:r>
              <a:rPr lang="zh-CN" altLang="en-US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不正确</a:t>
            </a:r>
            <a:endParaRPr lang="en-US" altLang="zh-CN" sz="2400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  <a:p>
            <a:pPr>
              <a:buNone/>
            </a:pPr>
            <a:endParaRPr lang="en-US" altLang="zh-CN" sz="2400" b="1">
              <a:solidFill>
                <a:srgbClr val="0000FF"/>
              </a:solidFill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858385" y="2970530"/>
          <a:ext cx="1742440" cy="3676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14" imgW="1625600" imgH="342900" progId="Equation.KSEE3">
                  <p:embed/>
                </p:oleObj>
              </mc:Choice>
              <mc:Fallback>
                <p:oleObj r:id="rId14" imgW="16256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858385" y="2970530"/>
                        <a:ext cx="1742440" cy="3676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164330" y="4110355"/>
          <a:ext cx="1981200" cy="3822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16" imgW="1777365" imgH="342900" progId="Equation.KSEE3">
                  <p:embed/>
                </p:oleObj>
              </mc:Choice>
              <mc:Fallback>
                <p:oleObj r:id="rId16" imgW="1777365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164330" y="4110355"/>
                        <a:ext cx="1981200" cy="38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对象 3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180908" y="4678680"/>
          <a:ext cx="1631950" cy="3467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18" imgW="1435100" imgH="304800" progId="Equation.KSEE3">
                  <p:embed/>
                </p:oleObj>
              </mc:Choice>
              <mc:Fallback>
                <p:oleObj r:id="rId18" imgW="1435100" imgH="304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180908" y="4678680"/>
                        <a:ext cx="1631950" cy="346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对象 38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318068" y="3455670"/>
          <a:ext cx="1690370" cy="3467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20" imgW="1485900" imgH="304800" progId="Equation.KSEE3">
                  <p:embed/>
                </p:oleObj>
              </mc:Choice>
              <mc:Fallback>
                <p:oleObj r:id="rId20" imgW="1485900" imgH="304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2318068" y="3455670"/>
                        <a:ext cx="1690370" cy="346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对象 39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368550" y="5717540"/>
          <a:ext cx="1256665" cy="3467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22" imgW="1104900" imgH="304800" progId="Equation.KSEE3">
                  <p:embed/>
                </p:oleObj>
              </mc:Choice>
              <mc:Fallback>
                <p:oleObj r:id="rId22" imgW="1104900" imgH="304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2368550" y="5717540"/>
                        <a:ext cx="1256665" cy="346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对象 37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008755" y="5178425"/>
          <a:ext cx="1651000" cy="377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24" imgW="1498600" imgH="342900" progId="Equation.KSEE3">
                  <p:embed/>
                </p:oleObj>
              </mc:Choice>
              <mc:Fallback>
                <p:oleObj r:id="rId24" imgW="14986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4008755" y="5178425"/>
                        <a:ext cx="1651000" cy="377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03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能力挑战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264910" y="3418205"/>
            <a:ext cx="258445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330" y="2907030"/>
            <a:ext cx="379730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4945380" y="4975225"/>
            <a:ext cx="257810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5464810" y="4713605"/>
            <a:ext cx="186055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580" y="2632075"/>
            <a:ext cx="179070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1160" y="2997200"/>
            <a:ext cx="257175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6418580" y="2204085"/>
            <a:ext cx="257810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4764405" y="3063875"/>
            <a:ext cx="186055" cy="76200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2" name="Group 29"/>
          <p:cNvGrpSpPr/>
          <p:nvPr/>
        </p:nvGrpSpPr>
        <p:grpSpPr>
          <a:xfrm>
            <a:off x="1464945" y="1405255"/>
            <a:ext cx="9170035" cy="460375"/>
            <a:chOff x="-140" y="3113"/>
            <a:chExt cx="5900" cy="290"/>
          </a:xfrm>
        </p:grpSpPr>
        <p:sp>
          <p:nvSpPr>
            <p:cNvPr id="21522" name="Text Box 18"/>
            <p:cNvSpPr txBox="1"/>
            <p:nvPr/>
          </p:nvSpPr>
          <p:spPr>
            <a:xfrm>
              <a:off x="-140" y="3113"/>
              <a:ext cx="590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</a:rPr>
                <a:t>(2)</a:t>
              </a:r>
              <a:r>
                <a:rPr lang="zh-CN" altLang="en-US" sz="2400">
                  <a:latin typeface="黑体" panose="02010609060101010101" pitchFamily="49" charset="-122"/>
                  <a:ea typeface="黑体" panose="02010609060101010101" pitchFamily="49" charset="-122"/>
                </a:rPr>
                <a:t>利用所学知识估算     的大小吗？</a:t>
              </a:r>
              <a:r>
                <a:rPr lang="zh-CN" altLang="en-US" sz="2400">
                  <a:latin typeface="黑体" panose="02010609060101010101" pitchFamily="49" charset="-122"/>
                  <a:ea typeface="黑体" panose="02010609060101010101" pitchFamily="49" charset="-122"/>
                  <a:sym typeface="+mn-ea"/>
                </a:rPr>
                <a:t>（结果精确到</a:t>
              </a:r>
              <a:r>
                <a:rPr lang="en-US" altLang="zh-CN" sz="2400">
                  <a:latin typeface="黑体" panose="02010609060101010101" pitchFamily="49" charset="-122"/>
                  <a:ea typeface="黑体" panose="02010609060101010101" pitchFamily="49" charset="-122"/>
                  <a:sym typeface="+mn-ea"/>
                </a:rPr>
                <a:t>1</a:t>
              </a:r>
              <a:r>
                <a:rPr lang="zh-CN" altLang="en-US" sz="2400">
                  <a:latin typeface="黑体" panose="02010609060101010101" pitchFamily="49" charset="-122"/>
                  <a:ea typeface="黑体" panose="02010609060101010101" pitchFamily="49" charset="-122"/>
                  <a:sym typeface="+mn-ea"/>
                </a:rPr>
                <a:t>）</a:t>
              </a:r>
            </a:p>
          </p:txBody>
        </p:sp>
        <p:graphicFrame>
          <p:nvGraphicFramePr>
            <p:cNvPr id="21523" name="Object 2"/>
            <p:cNvGraphicFramePr>
              <a:graphicFrameLocks noChangeAspect="1"/>
            </p:cNvGraphicFramePr>
            <p:nvPr/>
          </p:nvGraphicFramePr>
          <p:xfrm>
            <a:off x="1812" y="3154"/>
            <a:ext cx="461" cy="2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r:id="rId11" imgW="596900" imgH="304800" progId="Equation.3">
                    <p:embed/>
                  </p:oleObj>
                </mc:Choice>
                <mc:Fallback>
                  <p:oleObj r:id="rId11" imgW="596900" imgH="3048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1812" y="3154"/>
                          <a:ext cx="461" cy="20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0" name="组合 9"/>
          <p:cNvGrpSpPr/>
          <p:nvPr/>
        </p:nvGrpSpPr>
        <p:grpSpPr>
          <a:xfrm>
            <a:off x="9039225" y="853440"/>
            <a:ext cx="2557780" cy="1778000"/>
            <a:chOff x="14235" y="1344"/>
            <a:chExt cx="4028" cy="2800"/>
          </a:xfrm>
        </p:grpSpPr>
        <p:sp>
          <p:nvSpPr>
            <p:cNvPr id="6" name="云形标注 5"/>
            <p:cNvSpPr/>
            <p:nvPr/>
          </p:nvSpPr>
          <p:spPr>
            <a:xfrm>
              <a:off x="14235" y="1344"/>
              <a:ext cx="4028" cy="2800"/>
            </a:xfrm>
            <a:prstGeom prst="cloudCallout">
              <a:avLst/>
            </a:prstGeom>
            <a:solidFill>
              <a:srgbClr val="E2F4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4747" y="1887"/>
              <a:ext cx="3003" cy="15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精确到</a:t>
              </a:r>
              <a:r>
                <a:rPr lang="en-US" altLang="zh-CN" sz="20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20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，就是要估算出个位上的数字</a:t>
              </a:r>
            </a:p>
          </p:txBody>
        </p:sp>
      </p:grpSp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2125345" y="2131695"/>
          <a:ext cx="2085340" cy="4749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13" imgW="1053465" imgH="241300" progId="Equation.3">
                  <p:embed/>
                </p:oleObj>
              </mc:Choice>
              <mc:Fallback>
                <p:oleObj r:id="rId13" imgW="1053465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125345" y="2131695"/>
                        <a:ext cx="2085340" cy="4749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125345" y="3418205"/>
          <a:ext cx="2009775" cy="450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5" imgW="1016000" imgH="228600" progId="Equation.3">
                  <p:embed/>
                </p:oleObj>
              </mc:Choice>
              <mc:Fallback>
                <p:oleObj r:id="rId15" imgW="10160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125345" y="3418205"/>
                        <a:ext cx="2009775" cy="4508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2125345" y="4098290"/>
          <a:ext cx="2813685" cy="4006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17" imgW="1421130" imgH="203200" progId="Equation.3">
                  <p:embed/>
                </p:oleObj>
              </mc:Choice>
              <mc:Fallback>
                <p:oleObj r:id="rId17" imgW="142113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125345" y="4098290"/>
                        <a:ext cx="2813685" cy="40068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2125345" y="4713605"/>
          <a:ext cx="2312035" cy="3790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19" imgW="1854200" imgH="304800" progId="Equation.3">
                  <p:embed/>
                </p:oleObj>
              </mc:Choice>
              <mc:Fallback>
                <p:oleObj r:id="rId19" imgW="1854200" imgH="304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125345" y="4713605"/>
                        <a:ext cx="2312035" cy="37909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5" name="Object 13"/>
          <p:cNvGraphicFramePr>
            <a:graphicFrameLocks noChangeAspect="1"/>
          </p:cNvGraphicFramePr>
          <p:nvPr/>
        </p:nvGraphicFramePr>
        <p:xfrm>
          <a:off x="2125345" y="5357495"/>
          <a:ext cx="2727325" cy="3816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21" imgW="2260600" imgH="316865" progId="Equation.3">
                  <p:embed/>
                </p:oleObj>
              </mc:Choice>
              <mc:Fallback>
                <p:oleObj r:id="rId21" imgW="2260600" imgH="3168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2125345" y="5357495"/>
                        <a:ext cx="2727325" cy="38163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/>
        </p:nvGraphicFramePr>
        <p:xfrm>
          <a:off x="2125345" y="2834640"/>
          <a:ext cx="2010410" cy="4006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23" imgW="1015365" imgH="203200" progId="Equation.3">
                  <p:embed/>
                </p:oleObj>
              </mc:Choice>
              <mc:Fallback>
                <p:oleObj r:id="rId23" imgW="10153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125345" y="2834640"/>
                        <a:ext cx="2010410" cy="40068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文本框 17"/>
          <p:cNvSpPr txBox="1"/>
          <p:nvPr/>
        </p:nvSpPr>
        <p:spPr>
          <a:xfrm>
            <a:off x="910590" y="2131695"/>
            <a:ext cx="72961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华文楷体" panose="02010600040101010101" charset="-122"/>
                <a:ea typeface="华文楷体" panose="02010600040101010101" charset="-122"/>
                <a:sym typeface="+mn-ea"/>
              </a:rPr>
              <a:t>解：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421505" y="2139315"/>
            <a:ext cx="15925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10</a:t>
            </a:r>
            <a:r>
              <a:rPr lang="en-US" altLang="zh-CN" sz="2400" b="1" baseline="30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3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=1000 ,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264025" y="2169160"/>
            <a:ext cx="15748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,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6014085" y="2169160"/>
            <a:ext cx="17862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9</a:t>
            </a:r>
            <a:r>
              <a:rPr lang="en-US" altLang="zh-CN" sz="2400" b="1" baseline="300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3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=729</a:t>
            </a:r>
          </a:p>
        </p:txBody>
      </p:sp>
      <p:sp>
        <p:nvSpPr>
          <p:cNvPr id="20" name="TextBox 14"/>
          <p:cNvSpPr txBox="1"/>
          <p:nvPr/>
        </p:nvSpPr>
        <p:spPr>
          <a:xfrm>
            <a:off x="7440930" y="3883660"/>
            <a:ext cx="415607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、利用乘方运算找到范围，并用二分法缩小范围</a:t>
            </a:r>
          </a:p>
        </p:txBody>
      </p:sp>
      <p:sp>
        <p:nvSpPr>
          <p:cNvPr id="21" name="TextBox 15"/>
          <p:cNvSpPr txBox="1"/>
          <p:nvPr/>
        </p:nvSpPr>
        <p:spPr>
          <a:xfrm>
            <a:off x="7440930" y="4789805"/>
            <a:ext cx="383032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、根据精确要求四舍五入确定估算结果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0"/>
      <p:bldP spid="4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03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能力挑战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845738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448" y="29067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5526523" y="4931415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8122088" y="465487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70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096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41987" name="Picture 4" descr="梯子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91183" y="3687128"/>
            <a:ext cx="2457450" cy="2486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" name="MH_Other_15"/>
          <p:cNvSpPr/>
          <p:nvPr>
            <p:custDataLst>
              <p:tags r:id="rId10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1"/>
            </p:custDataLst>
          </p:nvPr>
        </p:nvSpPr>
        <p:spPr>
          <a:xfrm>
            <a:off x="476452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555" name="Text Box 4"/>
          <p:cNvSpPr txBox="1"/>
          <p:nvPr/>
        </p:nvSpPr>
        <p:spPr>
          <a:xfrm>
            <a:off x="961390" y="1356360"/>
            <a:ext cx="1031748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生活经验表明，靠墙摆放梯子时，若梯子的底端离墙的距离约为梯子长度的  ，则梯子比较稳定。已知这个墙高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5.6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米，现只找到了一长度为</a:t>
            </a:r>
            <a:r>
              <a:rPr lang="zh-CN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米的梯子，当梯子稳定摆放时，它的顶端能达到墙头吗？</a:t>
            </a:r>
          </a:p>
        </p:txBody>
      </p:sp>
      <p:graphicFrame>
        <p:nvGraphicFramePr>
          <p:cNvPr id="23556" name="Object 5"/>
          <p:cNvGraphicFramePr>
            <a:graphicFrameLocks noChangeAspect="1"/>
          </p:cNvGraphicFramePr>
          <p:nvPr/>
        </p:nvGraphicFramePr>
        <p:xfrm>
          <a:off x="1393190" y="1886585"/>
          <a:ext cx="217170" cy="692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12" imgW="139700" imgH="393700" progId="Equation.3">
                  <p:embed/>
                </p:oleObj>
              </mc:Choice>
              <mc:Fallback>
                <p:oleObj r:id="rId12" imgW="1397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393190" y="1886585"/>
                        <a:ext cx="217170" cy="692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3558" name="直接连接符 1"/>
          <p:cNvCxnSpPr/>
          <p:nvPr/>
        </p:nvCxnSpPr>
        <p:spPr>
          <a:xfrm flipV="1">
            <a:off x="9290050" y="5439728"/>
            <a:ext cx="539750" cy="704850"/>
          </a:xfrm>
          <a:prstGeom prst="line">
            <a:avLst/>
          </a:prstGeom>
          <a:ln w="50800" cap="flat" cmpd="sng">
            <a:solidFill>
              <a:srgbClr val="FF339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3559" name="直接连接符 2"/>
          <p:cNvCxnSpPr/>
          <p:nvPr/>
        </p:nvCxnSpPr>
        <p:spPr>
          <a:xfrm>
            <a:off x="9555798" y="4355783"/>
            <a:ext cx="252412" cy="1103312"/>
          </a:xfrm>
          <a:prstGeom prst="line">
            <a:avLst/>
          </a:prstGeom>
          <a:ln w="50800" cap="flat" cmpd="thickThin">
            <a:solidFill>
              <a:srgbClr val="FFC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3560" name="文本框 3"/>
          <p:cNvSpPr txBox="1"/>
          <p:nvPr/>
        </p:nvSpPr>
        <p:spPr>
          <a:xfrm rot="180000">
            <a:off x="8765223" y="5244783"/>
            <a:ext cx="334962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</a:p>
        </p:txBody>
      </p:sp>
      <p:sp>
        <p:nvSpPr>
          <p:cNvPr id="23561" name="文本框 4"/>
          <p:cNvSpPr txBox="1"/>
          <p:nvPr/>
        </p:nvSpPr>
        <p:spPr>
          <a:xfrm>
            <a:off x="9620568" y="5715953"/>
            <a:ext cx="3365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3399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</a:p>
        </p:txBody>
      </p:sp>
      <p:cxnSp>
        <p:nvCxnSpPr>
          <p:cNvPr id="2" name="直接连接符 2"/>
          <p:cNvCxnSpPr/>
          <p:nvPr/>
        </p:nvCxnSpPr>
        <p:spPr>
          <a:xfrm flipH="1">
            <a:off x="9312275" y="4377690"/>
            <a:ext cx="247015" cy="1710690"/>
          </a:xfrm>
          <a:prstGeom prst="line">
            <a:avLst/>
          </a:prstGeom>
          <a:ln w="50800" cap="flat" cmpd="thickThin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</p:cxnSp>
      <p:grpSp>
        <p:nvGrpSpPr>
          <p:cNvPr id="4" name="组合 3"/>
          <p:cNvGrpSpPr/>
          <p:nvPr/>
        </p:nvGrpSpPr>
        <p:grpSpPr>
          <a:xfrm>
            <a:off x="1497330" y="3543300"/>
            <a:ext cx="7651750" cy="1198880"/>
            <a:chOff x="2793" y="4456"/>
            <a:chExt cx="12050" cy="1888"/>
          </a:xfrm>
        </p:grpSpPr>
        <p:graphicFrame>
          <p:nvGraphicFramePr>
            <p:cNvPr id="6" name="Object 5"/>
            <p:cNvGraphicFramePr>
              <a:graphicFrameLocks noChangeAspect="1"/>
            </p:cNvGraphicFramePr>
            <p:nvPr/>
          </p:nvGraphicFramePr>
          <p:xfrm>
            <a:off x="11871" y="4616"/>
            <a:ext cx="341" cy="109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r:id="rId14" imgW="139700" imgH="393700" progId="Equation.3">
                    <p:embed/>
                  </p:oleObj>
                </mc:Choice>
                <mc:Fallback>
                  <p:oleObj r:id="rId14" imgW="139700" imgH="3937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11871" y="4616"/>
                          <a:ext cx="341" cy="109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1991" name="文本框 5"/>
            <p:cNvSpPr txBox="1"/>
            <p:nvPr/>
          </p:nvSpPr>
          <p:spPr>
            <a:xfrm>
              <a:off x="2793" y="4456"/>
              <a:ext cx="12050" cy="18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indent="-228600" algn="l" defTabSz="914400" rtl="0" eaLnBrk="0" fontAlgn="base" latinLnBrk="0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defRPr sz="1600" kern="1200" spc="150">
                  <a:solidFill>
                    <a:srgbClr val="404040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685800" indent="-228600" algn="l" defTabSz="0" rtl="0" eaLnBrk="0" fontAlgn="base" latinLnBrk="0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609725"/>
                </a:tabLst>
                <a:defRPr sz="1600" kern="1200" spc="150">
                  <a:solidFill>
                    <a:srgbClr val="404040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0" rtl="0" eaLnBrk="0" fontAlgn="base" latinLnBrk="0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609725"/>
                </a:tabLst>
                <a:defRPr sz="1600" kern="1200" spc="150">
                  <a:solidFill>
                    <a:srgbClr val="404040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0" rtl="0" eaLnBrk="0" fontAlgn="base" latinLnBrk="0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609725"/>
                </a:tabLst>
                <a:defRPr sz="1600" kern="1200" spc="150">
                  <a:solidFill>
                    <a:srgbClr val="404040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0" rtl="0" eaLnBrk="0" fontAlgn="base" latinLnBrk="0" hangingPunct="0">
                <a:lnSpc>
                  <a:spcPct val="130000"/>
                </a:lnSpc>
                <a:spcBef>
                  <a:spcPct val="0"/>
                </a:spcBef>
                <a:spcAft>
                  <a:spcPts val="1000"/>
                </a:spcAft>
                <a:buFont typeface="Arial" pitchFamily="34" charset="0"/>
                <a:buChar char="•"/>
                <a:tabLst>
                  <a:tab pos="1609725"/>
                </a:tabLst>
                <a:defRPr sz="1600" kern="1200" spc="150">
                  <a:solidFill>
                    <a:srgbClr val="404040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defTabSz="913130" eaLnBrk="1" hangingPunct="1">
                <a:lnSpc>
                  <a:spcPct val="150000"/>
                </a:lnSpc>
                <a:spcAft>
                  <a:spcPct val="0"/>
                </a:spcAft>
                <a:buFontTx/>
                <a:buNone/>
              </a:pPr>
              <a:r>
                <a:rPr lang="zh-CN" altLang="en-US" sz="2400" b="1" smtClean="0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</a:rPr>
                <a:t>∵梯子</a:t>
              </a:r>
              <a:r>
                <a:rPr lang="zh-CN" altLang="en-US" sz="24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</a:rPr>
                <a:t>底端离墙的距离恰为梯子长度的     ，</a:t>
              </a:r>
            </a:p>
            <a:p>
              <a:pPr marL="0" lvl="0" indent="0" defTabSz="913130" eaLnBrk="1" hangingPunct="1">
                <a:lnSpc>
                  <a:spcPct val="150000"/>
                </a:lnSpc>
                <a:spcAft>
                  <a:spcPct val="0"/>
                </a:spcAft>
                <a:buFontTx/>
                <a:buNone/>
              </a:pPr>
              <a:r>
                <a:rPr lang="zh-CN" altLang="en-US" sz="24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</a:rPr>
                <a:t>根据勾股定理：</a:t>
              </a:r>
            </a:p>
          </p:txBody>
        </p:sp>
      </p:grpSp>
      <p:sp>
        <p:nvSpPr>
          <p:cNvPr id="3" name="矩形 2"/>
          <p:cNvSpPr/>
          <p:nvPr/>
        </p:nvSpPr>
        <p:spPr>
          <a:xfrm>
            <a:off x="860487" y="3064051"/>
            <a:ext cx="5375189" cy="58105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3130" eaLnBrk="1" hangingPunct="1"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解：设梯子稳定摆放时的高度为x m，</a:t>
            </a:r>
          </a:p>
        </p:txBody>
      </p:sp>
      <p:graphicFrame>
        <p:nvGraphicFramePr>
          <p:cNvPr id="19464" name="Object 8"/>
          <p:cNvGraphicFramePr>
            <a:graphicFrameLocks noChangeAspect="1"/>
          </p:cNvGraphicFramePr>
          <p:nvPr/>
        </p:nvGraphicFramePr>
        <p:xfrm>
          <a:off x="2227580" y="4742180"/>
          <a:ext cx="2641600" cy="971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15" imgW="1066800" imgH="393700" progId="Equation.3">
                  <p:embed/>
                </p:oleObj>
              </mc:Choice>
              <mc:Fallback>
                <p:oleObj r:id="rId15" imgW="10668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227580" y="4742180"/>
                        <a:ext cx="2641600" cy="9715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2438718" y="5713413"/>
          <a:ext cx="1516062" cy="504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17" imgW="609600" imgH="203200" progId="Equation.3">
                  <p:embed/>
                </p:oleObj>
              </mc:Choice>
              <mc:Fallback>
                <p:oleObj r:id="rId17" imgW="6096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438718" y="5713413"/>
                        <a:ext cx="1516062" cy="5048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79620" y="5767070"/>
          <a:ext cx="1277620" cy="4514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19" imgW="862965" imgH="304800" progId="Equation.KSEE3">
                  <p:embed/>
                </p:oleObj>
              </mc:Choice>
              <mc:Fallback>
                <p:oleObj r:id="rId19" imgW="862965" imgH="304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4579620" y="5767070"/>
                        <a:ext cx="1277620" cy="4514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0" grpId="0"/>
      <p:bldP spid="23561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03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能力挑战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6264713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4164448" y="290671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4945498" y="4975230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5464613" y="471329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806970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01096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641869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476452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aphicFrame>
        <p:nvGraphicFramePr>
          <p:cNvPr id="19467" name="Object 11"/>
          <p:cNvGraphicFramePr>
            <a:graphicFrameLocks noChangeAspect="1"/>
          </p:cNvGraphicFramePr>
          <p:nvPr/>
        </p:nvGraphicFramePr>
        <p:xfrm>
          <a:off x="3098165" y="1772285"/>
          <a:ext cx="1942465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11" imgW="913765" imgH="203200" progId="Equation.3">
                  <p:embed/>
                </p:oleObj>
              </mc:Choice>
              <mc:Fallback>
                <p:oleObj r:id="rId11" imgW="9137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098165" y="1772285"/>
                        <a:ext cx="1942465" cy="431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9" name="Object 13"/>
          <p:cNvGraphicFramePr>
            <a:graphicFrameLocks noChangeAspect="1"/>
          </p:cNvGraphicFramePr>
          <p:nvPr/>
        </p:nvGraphicFramePr>
        <p:xfrm>
          <a:off x="3190875" y="2832735"/>
          <a:ext cx="1573530" cy="4629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13" imgW="774700" imgH="228600" progId="Equation.3">
                  <p:embed/>
                </p:oleObj>
              </mc:Choice>
              <mc:Fallback>
                <p:oleObj r:id="rId13" imgW="7747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190875" y="2832735"/>
                        <a:ext cx="1573530" cy="46291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70" name="Text Box 14"/>
          <p:cNvSpPr txBox="1"/>
          <p:nvPr/>
        </p:nvSpPr>
        <p:spPr>
          <a:xfrm>
            <a:off x="1385570" y="4123177"/>
            <a:ext cx="10044430" cy="52322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答：当梯子稳定摆放时，它的顶端能够达到</a:t>
            </a:r>
            <a:r>
              <a:rPr lang="zh-CN" altLang="zh-CN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5.6</a:t>
            </a:r>
            <a:r>
              <a:rPr lang="zh-CN" altLang="en-US" sz="2800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米高的墙头。</a:t>
            </a:r>
          </a:p>
        </p:txBody>
      </p:sp>
      <p:graphicFrame>
        <p:nvGraphicFramePr>
          <p:cNvPr id="2" name="对象 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598160" y="1805940"/>
          <a:ext cx="1567815" cy="4279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15" imgW="1257300" imgH="342900" progId="Equation.KSEE3">
                  <p:embed/>
                </p:oleObj>
              </mc:Choice>
              <mc:Fallback>
                <p:oleObj r:id="rId15" imgW="1257300" imgH="342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598160" y="1805940"/>
                        <a:ext cx="1567815" cy="4279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5197475" y="1865630"/>
            <a:ext cx="5435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，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499485" y="2310765"/>
            <a:ext cx="35007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31.36</a:t>
            </a:r>
            <a:r>
              <a:rPr lang="en-US" altLang="zh-CN" sz="2000" b="1">
                <a:latin typeface="华文楷体" panose="02010600040101010101" charset="-122"/>
                <a:ea typeface="华文楷体" panose="02010600040101010101" charset="-122"/>
              </a:rPr>
              <a:t> &lt; </a:t>
            </a:r>
            <a:r>
              <a:rPr lang="en-US" altLang="zh-CN" sz="2400" b="1">
                <a:latin typeface="华文楷体" panose="02010600040101010101" charset="-122"/>
                <a:ea typeface="华文楷体" panose="02010600040101010101" charset="-122"/>
              </a:rPr>
              <a:t>32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0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" name="组合 76"/>
          <p:cNvGrpSpPr/>
          <p:nvPr/>
        </p:nvGrpSpPr>
        <p:grpSpPr>
          <a:xfrm>
            <a:off x="572126" y="388257"/>
            <a:ext cx="3254375" cy="968483"/>
            <a:chOff x="572126" y="388257"/>
            <a:chExt cx="3254375" cy="968483"/>
          </a:xfrm>
        </p:grpSpPr>
        <p:pic>
          <p:nvPicPr>
            <p:cNvPr id="49" name="图片 4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2112" y="388257"/>
              <a:ext cx="865718" cy="968483"/>
            </a:xfrm>
            <a:prstGeom prst="rect">
              <a:avLst/>
            </a:prstGeom>
          </p:spPr>
        </p:pic>
        <p:sp>
          <p:nvSpPr>
            <p:cNvPr id="50" name="文本框 49"/>
            <p:cNvSpPr txBox="1"/>
            <p:nvPr/>
          </p:nvSpPr>
          <p:spPr>
            <a:xfrm>
              <a:off x="572126" y="552571"/>
              <a:ext cx="892810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en-US" altLang="zh-CN" sz="400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ea"/>
                  <a:sym typeface="+mn-lt"/>
                </a:rPr>
                <a:t>04</a:t>
              </a:r>
              <a:endParaRPr lang="en-US" altLang="zh-CN"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1608447" y="551936"/>
              <a:ext cx="2218054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课堂小结</a:t>
              </a:r>
            </a:p>
          </p:txBody>
        </p:sp>
      </p:grpSp>
      <p:sp>
        <p:nvSpPr>
          <p:cNvPr id="7" name="MH_Other_2"/>
          <p:cNvSpPr/>
          <p:nvPr>
            <p:custDataLst>
              <p:tags r:id="rId3"/>
            </p:custDataLst>
          </p:nvPr>
        </p:nvSpPr>
        <p:spPr>
          <a:xfrm>
            <a:off x="7198163" y="3417892"/>
            <a:ext cx="384175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MH_Other_4"/>
          <p:cNvSpPr/>
          <p:nvPr>
            <p:custDataLst>
              <p:tags r:id="rId4"/>
            </p:custDataLst>
          </p:nvPr>
        </p:nvSpPr>
        <p:spPr>
          <a:xfrm>
            <a:off x="5132823" y="2918144"/>
            <a:ext cx="565151" cy="565151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2" name="MH_Other_6"/>
          <p:cNvSpPr/>
          <p:nvPr>
            <p:custDataLst>
              <p:tags r:id="rId5"/>
            </p:custDataLst>
          </p:nvPr>
        </p:nvSpPr>
        <p:spPr>
          <a:xfrm>
            <a:off x="5878948" y="4975230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5" name="MH_Other_9"/>
          <p:cNvSpPr/>
          <p:nvPr>
            <p:custDataLst>
              <p:tags r:id="rId6"/>
            </p:custDataLst>
          </p:nvPr>
        </p:nvSpPr>
        <p:spPr>
          <a:xfrm>
            <a:off x="6398063" y="4713292"/>
            <a:ext cx="276225" cy="27622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7" name="MH_Other_11"/>
          <p:cNvSpPr/>
          <p:nvPr>
            <p:custDataLst>
              <p:tags r:id="rId7"/>
            </p:custDataLst>
          </p:nvPr>
        </p:nvSpPr>
        <p:spPr>
          <a:xfrm>
            <a:off x="9003150" y="2632076"/>
            <a:ext cx="265113" cy="265112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2" name="MH_Other_14"/>
          <p:cNvSpPr/>
          <p:nvPr>
            <p:custDataLst>
              <p:tags r:id="rId8"/>
            </p:custDataLst>
          </p:nvPr>
        </p:nvSpPr>
        <p:spPr>
          <a:xfrm>
            <a:off x="8944410" y="2997205"/>
            <a:ext cx="382587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3" name="MH_Other_15"/>
          <p:cNvSpPr/>
          <p:nvPr>
            <p:custDataLst>
              <p:tags r:id="rId9"/>
            </p:custDataLst>
          </p:nvPr>
        </p:nvSpPr>
        <p:spPr>
          <a:xfrm>
            <a:off x="7352148" y="2203772"/>
            <a:ext cx="382588" cy="384175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4" name="MH_Other_16"/>
          <p:cNvSpPr/>
          <p:nvPr>
            <p:custDataLst>
              <p:tags r:id="rId10"/>
            </p:custDataLst>
          </p:nvPr>
        </p:nvSpPr>
        <p:spPr>
          <a:xfrm>
            <a:off x="5697975" y="3063879"/>
            <a:ext cx="276225" cy="274637"/>
          </a:xfrm>
          <a:custGeom>
            <a:gdLst>
              <a:gd name="connsiteX0" fmla="*/ 617537 w 1235076"/>
              <a:gd name="connsiteY0" fmla="*/ 165099 h 1235076"/>
              <a:gd name="connsiteX1" fmla="*/ 165099 w 1235076"/>
              <a:gd name="connsiteY1" fmla="*/ 617537 h 1235076"/>
              <a:gd name="connsiteX2" fmla="*/ 617537 w 1235076"/>
              <a:gd name="connsiteY2" fmla="*/ 1069975 h 1235076"/>
              <a:gd name="connsiteX3" fmla="*/ 1069975 w 1235076"/>
              <a:gd name="connsiteY3" fmla="*/ 617537 h 1235076"/>
              <a:gd name="connsiteX4" fmla="*/ 617537 w 1235076"/>
              <a:gd name="connsiteY4" fmla="*/ 165099 h 1235076"/>
              <a:gd name="connsiteX5" fmla="*/ 617538 w 1235076"/>
              <a:gd name="connsiteY5" fmla="*/ 0 h 1235076"/>
              <a:gd name="connsiteX6" fmla="*/ 1235076 w 1235076"/>
              <a:gd name="connsiteY6" fmla="*/ 617538 h 1235076"/>
              <a:gd name="connsiteX7" fmla="*/ 617538 w 1235076"/>
              <a:gd name="connsiteY7" fmla="*/ 1235076 h 1235076"/>
              <a:gd name="connsiteX8" fmla="*/ 0 w 1235076"/>
              <a:gd name="connsiteY8" fmla="*/ 617538 h 1235076"/>
              <a:gd name="connsiteX9" fmla="*/ 617538 w 1235076"/>
              <a:gd name="connsiteY9" fmla="*/ 0 h 12350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35076" h="1235076">
                <a:moveTo>
                  <a:pt x="617537" y="165099"/>
                </a:moveTo>
                <a:cubicBezTo>
                  <a:pt x="367662" y="165099"/>
                  <a:pt x="165099" y="367662"/>
                  <a:pt x="165099" y="617537"/>
                </a:cubicBezTo>
                <a:cubicBezTo>
                  <a:pt x="165099" y="867412"/>
                  <a:pt x="367662" y="1069975"/>
                  <a:pt x="617537" y="1069975"/>
                </a:cubicBezTo>
                <a:cubicBezTo>
                  <a:pt x="867412" y="1069975"/>
                  <a:pt x="1069975" y="867412"/>
                  <a:pt x="1069975" y="617537"/>
                </a:cubicBezTo>
                <a:cubicBezTo>
                  <a:pt x="1069975" y="367662"/>
                  <a:pt x="867412" y="165099"/>
                  <a:pt x="617537" y="165099"/>
                </a:cubicBezTo>
                <a:close/>
                <a:moveTo>
                  <a:pt x="617538" y="0"/>
                </a:moveTo>
                <a:cubicBezTo>
                  <a:pt x="958595" y="0"/>
                  <a:pt x="1235076" y="276481"/>
                  <a:pt x="1235076" y="617538"/>
                </a:cubicBezTo>
                <a:cubicBezTo>
                  <a:pt x="1235076" y="958595"/>
                  <a:pt x="958595" y="1235076"/>
                  <a:pt x="617538" y="1235076"/>
                </a:cubicBezTo>
                <a:cubicBezTo>
                  <a:pt x="276481" y="1235076"/>
                  <a:pt x="0" y="958595"/>
                  <a:pt x="0" y="617538"/>
                </a:cubicBezTo>
                <a:cubicBezTo>
                  <a:pt x="0" y="276481"/>
                  <a:pt x="276481" y="0"/>
                  <a:pt x="617538" y="0"/>
                </a:cubicBezTo>
                <a:close/>
              </a:path>
            </a:pathLst>
          </a:custGeom>
          <a:solidFill>
            <a:srgbClr val="F2F2F2"/>
          </a:solidFill>
          <a:ln w="12700" cmpd="sng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ts val="1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" name="左大括号 1"/>
          <p:cNvSpPr/>
          <p:nvPr/>
        </p:nvSpPr>
        <p:spPr>
          <a:xfrm>
            <a:off x="2579688" y="2319655"/>
            <a:ext cx="219075" cy="2359025"/>
          </a:xfrm>
          <a:prstGeom prst="leftBrace">
            <a:avLst>
              <a:gd name="adj1" fmla="val 164347"/>
              <a:gd name="adj2" fmla="val 50000"/>
            </a:avLst>
          </a:prstGeom>
          <a:noFill/>
          <a:ln>
            <a:solidFill>
              <a:srgbClr val="0091CA"/>
            </a:solidFill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en-US">
                <a:solidFill>
                  <a:schemeClr val="tx1"/>
                </a:solidFill>
              </a:defRPr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6085" name="Text Box 18"/>
          <p:cNvSpPr txBox="1"/>
          <p:nvPr/>
        </p:nvSpPr>
        <p:spPr>
          <a:xfrm>
            <a:off x="1412875" y="3218180"/>
            <a:ext cx="1000760" cy="521970"/>
          </a:xfrm>
          <a:prstGeom prst="rect">
            <a:avLst/>
          </a:prstGeom>
          <a:noFill/>
          <a:ln w="25400" cap="flat" cmpd="sng">
            <a:solidFill>
              <a:srgbClr val="0091CA"/>
            </a:solidFill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313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</a:rPr>
              <a:t>估算</a:t>
            </a:r>
          </a:p>
        </p:txBody>
      </p:sp>
      <p:sp>
        <p:nvSpPr>
          <p:cNvPr id="46088" name="Text Box 18"/>
          <p:cNvSpPr txBox="1"/>
          <p:nvPr/>
        </p:nvSpPr>
        <p:spPr>
          <a:xfrm>
            <a:off x="2955925" y="4293870"/>
            <a:ext cx="3018155" cy="521970"/>
          </a:xfrm>
          <a:prstGeom prst="rect">
            <a:avLst/>
          </a:prstGeom>
          <a:noFill/>
          <a:ln w="25400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313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</a:rPr>
              <a:t>估算无理数的值</a:t>
            </a:r>
          </a:p>
        </p:txBody>
      </p:sp>
      <p:sp>
        <p:nvSpPr>
          <p:cNvPr id="46089" name="Text Box 18"/>
          <p:cNvSpPr txBox="1"/>
          <p:nvPr/>
        </p:nvSpPr>
        <p:spPr>
          <a:xfrm>
            <a:off x="2955925" y="2099945"/>
            <a:ext cx="3248660" cy="521970"/>
          </a:xfrm>
          <a:prstGeom prst="rect">
            <a:avLst/>
          </a:prstGeom>
          <a:noFill/>
          <a:ln w="25400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313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</a:rPr>
              <a:t>比较两个数的大小</a:t>
            </a:r>
          </a:p>
        </p:txBody>
      </p:sp>
      <p:sp>
        <p:nvSpPr>
          <p:cNvPr id="3" name="左大括号 2"/>
          <p:cNvSpPr/>
          <p:nvPr/>
        </p:nvSpPr>
        <p:spPr>
          <a:xfrm>
            <a:off x="6113780" y="3802380"/>
            <a:ext cx="219075" cy="1563370"/>
          </a:xfrm>
          <a:prstGeom prst="leftBrace">
            <a:avLst>
              <a:gd name="adj1" fmla="val 164347"/>
              <a:gd name="adj2" fmla="val 50000"/>
            </a:avLst>
          </a:prstGeom>
          <a:noFill/>
          <a:ln>
            <a:solidFill>
              <a:srgbClr val="0091CA"/>
            </a:solidFill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>
            <a:defPPr>
              <a:defRPr lang="en-US">
                <a:solidFill>
                  <a:schemeClr val="tx1"/>
                </a:solidFill>
              </a:defRPr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Text Box 18"/>
          <p:cNvSpPr txBox="1"/>
          <p:nvPr/>
        </p:nvSpPr>
        <p:spPr>
          <a:xfrm>
            <a:off x="6471920" y="3670300"/>
            <a:ext cx="2221230" cy="521970"/>
          </a:xfrm>
          <a:prstGeom prst="rect">
            <a:avLst/>
          </a:prstGeom>
          <a:noFill/>
          <a:ln w="25400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313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pitchFamily="34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</a:rPr>
              <a:t>、找范围</a:t>
            </a:r>
          </a:p>
        </p:txBody>
      </p:sp>
      <p:sp>
        <p:nvSpPr>
          <p:cNvPr id="5" name="Text Box 18"/>
          <p:cNvSpPr txBox="1"/>
          <p:nvPr/>
        </p:nvSpPr>
        <p:spPr>
          <a:xfrm>
            <a:off x="6398260" y="4975225"/>
            <a:ext cx="3644900" cy="521970"/>
          </a:xfrm>
          <a:prstGeom prst="rect">
            <a:avLst/>
          </a:prstGeom>
          <a:noFill/>
          <a:ln w="25400" cap="flat" cmpd="sng">
            <a:noFill/>
            <a:prstDash val="solid"/>
            <a:miter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8FFF3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kern="1200" spc="150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3130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en-US" altLang="zh-CN" sz="2800" b="1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</a:rPr>
              <a:t>2</a:t>
            </a:r>
            <a:r>
              <a:rPr lang="zh-CN" altLang="en-US" sz="2800" b="1">
                <a:ln>
                  <a:noFill/>
                </a:ln>
                <a:solidFill>
                  <a:schemeClr val="tx1"/>
                </a:solidFill>
                <a:latin typeface="微软雅黑" panose="020b0503020204020204" pitchFamily="34" charset="-122"/>
              </a:rPr>
              <a:t>、四舍五入定估值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940550" y="2099945"/>
            <a:ext cx="23279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150">
                <a:latin typeface="微软雅黑" panose="020b0503020204020204" pitchFamily="34" charset="-122"/>
                <a:ea typeface="微软雅黑" panose="020b0503020204020204" pitchFamily="34" charset="-122"/>
              </a:rPr>
              <a:t>乘方运算</a:t>
            </a:r>
          </a:p>
        </p:txBody>
      </p:sp>
      <p:sp>
        <p:nvSpPr>
          <p:cNvPr id="8" name="右箭头 7"/>
          <p:cNvSpPr/>
          <p:nvPr/>
        </p:nvSpPr>
        <p:spPr>
          <a:xfrm>
            <a:off x="6204585" y="2262505"/>
            <a:ext cx="642620" cy="266700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/>
      <p:bldP spid="46089" grpId="0"/>
      <p:bldP spid="3" grpId="0"/>
      <p:bldP spid="4" grpId="0"/>
      <p:bldP spid="5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/>
          <p:nvPr/>
        </p:nvSpPr>
        <p:spPr bwMode="auto">
          <a:xfrm>
            <a:off x="0" y="764704"/>
            <a:ext cx="121920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lang="zh-CN" altLang="en-US"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lang="zh-CN" altLang="en-US"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lang="zh-CN" altLang="en-US"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defRPr lang="zh-CN" altLang="en-US"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r>
              <a:rPr lang="zh-CN" altLang="en-US" sz="4000" i="0" spc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 Light" pitchFamily="34" charset="0"/>
              </a:rPr>
              <a:t>第二章  实数</a:t>
            </a:r>
            <a:endParaRPr lang="zh-CN" altLang="en-US" sz="4000" i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Segoe UI Light" pitchFamily="34" charset="0"/>
            </a:endParaRPr>
          </a:p>
        </p:txBody>
      </p:sp>
      <p:sp>
        <p:nvSpPr>
          <p:cNvPr id="27650" name="副标题 2"/>
          <p:cNvSpPr/>
          <p:nvPr/>
        </p:nvSpPr>
        <p:spPr>
          <a:xfrm>
            <a:off x="2895600" y="2234729"/>
            <a:ext cx="6400800" cy="1008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0" indent="-742950" algn="ctr" eaLnBrk="1" hangingPunct="1">
              <a:lnSpc>
                <a:spcPct val="125000"/>
              </a:lnSpc>
              <a:spcBef>
                <a:spcPts val="1000"/>
              </a:spcBef>
            </a:pPr>
            <a:r>
              <a:rPr lang="en-US" altLang="zh-CN" sz="6600" i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" pitchFamily="34" charset="0"/>
              </a:rPr>
              <a:t>4. </a:t>
            </a:r>
            <a:r>
              <a:rPr lang="zh-CN" altLang="en-US" sz="6600" i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Segoe UI" pitchFamily="34" charset="0"/>
              </a:rPr>
              <a:t>估算</a:t>
            </a:r>
          </a:p>
        </p:txBody>
      </p:sp>
      <p:sp>
        <p:nvSpPr>
          <p:cNvPr id="4" name="矩形 3"/>
          <p:cNvSpPr/>
          <p:nvPr/>
        </p:nvSpPr>
        <p:spPr>
          <a:xfrm>
            <a:off x="0" y="5805264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i="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Rectangle 5"/>
          <p:cNvSpPr>
            <a:spLocks noChangeArrowheads="1"/>
          </p:cNvSpPr>
          <p:nvPr/>
        </p:nvSpPr>
        <p:spPr bwMode="auto">
          <a:xfrm>
            <a:off x="3856038" y="4295775"/>
            <a:ext cx="2971800" cy="14478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i="1" kern="12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PMingLiU" pitchFamily="18" charset="-120"/>
                <a:cs typeface="Times New Roman" panose="02020603050405020304" pitchFamily="18" charset="0"/>
                <a:sym typeface="+mn-ea"/>
              </a:rPr>
              <a:t>400 000 m</a:t>
            </a:r>
            <a:r>
              <a:rPr kumimoji="0" lang="en-US" altLang="zh-CN" sz="2000" b="0" i="0" u="none" strike="noStrike" kern="1200" cap="none" spc="0" normalizeH="0" baseline="3000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2</a:t>
            </a:r>
          </a:p>
        </p:txBody>
      </p:sp>
      <p:sp>
        <p:nvSpPr>
          <p:cNvPr id="29698" name="Rectangle 3"/>
          <p:cNvSpPr>
            <a:spLocks noGrp="1"/>
          </p:cNvSpPr>
          <p:nvPr>
            <p:ph idx="4294967295"/>
          </p:nvPr>
        </p:nvSpPr>
        <p:spPr>
          <a:xfrm>
            <a:off x="1557338" y="1841500"/>
            <a:ext cx="8715375" cy="180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           某市开辟了一块长方形的荒地用来建一个以环保为主题的公园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已知这块地的长是宽的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</a:rPr>
              <a:t>倍，它的面积为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400 000 m</a:t>
            </a:r>
            <a:r>
              <a:rPr lang="en-US" altLang="zh-CN" sz="2400" baseline="300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9699" name="Rectangle 8"/>
          <p:cNvSpPr/>
          <p:nvPr/>
        </p:nvSpPr>
        <p:spPr>
          <a:xfrm>
            <a:off x="2206625" y="3068638"/>
            <a:ext cx="6913563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1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240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）公园的宽大约是多少？</a:t>
            </a:r>
          </a:p>
          <a:p>
            <a:pPr lvl="0" eaLnBrk="1" hangingPunct="1"/>
            <a:r>
              <a:rPr lang="zh-CN" altLang="en-US" sz="2400" i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                                             </a:t>
            </a:r>
            <a:endParaRPr lang="zh-CN" altLang="en-US" sz="2400" b="1" i="0">
              <a:solidFill>
                <a:srgbClr val="FF33CC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9700" name="Rectangle 1"/>
          <p:cNvSpPr txBox="1"/>
          <p:nvPr/>
        </p:nvSpPr>
        <p:spPr bwMode="auto">
          <a:xfrm>
            <a:off x="890588" y="539750"/>
            <a:ext cx="2973388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1" u="none" kern="1200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i="0" spc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情境引入</a:t>
            </a:r>
            <a:endParaRPr lang="zh-CN" altLang="zh-CN" sz="4800" i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 fill="hold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  <p:bldP spid="29698" grpId="0" build="p"/>
      <p:bldP spid="29699" grpId="0" uiExpand="1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https://d.book118.com/458135026132006042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2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3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4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5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6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7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8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9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10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11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12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13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14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15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16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17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18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19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20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21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22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23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24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25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26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27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28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29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30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31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32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33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34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35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36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37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38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39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40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41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42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43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44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45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46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47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48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49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50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51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52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53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54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55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56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57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58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59.xml><?xml version="1.0" encoding="utf-8"?>
<p:tagLst xmlns:p="http://schemas.openxmlformats.org/presentationml/2006/main">
  <p:tag name="MH" val="20170609220003"/>
  <p:tag name="MH_LIBRARY" val="GRAPHIC"/>
  <p:tag name="MH_ORDER" val="2"/>
  <p:tag name="MH_TYPE" val="Other"/>
</p:tagLst>
</file>

<file path=ppt/tags/tag60.xml><?xml version="1.0" encoding="utf-8"?>
<p:tagLst xmlns:p="http://schemas.openxmlformats.org/presentationml/2006/main">
  <p:tag name="MH" val="20170609220003"/>
  <p:tag name="MH_LIBRARY" val="GRAPHIC"/>
  <p:tag name="MH_ORDER" val="4"/>
  <p:tag name="MH_TYPE" val="Other"/>
</p:tagLst>
</file>

<file path=ppt/tags/tag61.xml><?xml version="1.0" encoding="utf-8"?>
<p:tagLst xmlns:p="http://schemas.openxmlformats.org/presentationml/2006/main">
  <p:tag name="MH" val="20170609220003"/>
  <p:tag name="MH_LIBRARY" val="GRAPHIC"/>
  <p:tag name="MH_ORDER" val="6"/>
  <p:tag name="MH_TYPE" val="Other"/>
</p:tagLst>
</file>

<file path=ppt/tags/tag62.xml><?xml version="1.0" encoding="utf-8"?>
<p:tagLst xmlns:p="http://schemas.openxmlformats.org/presentationml/2006/main">
  <p:tag name="MH" val="20170609220003"/>
  <p:tag name="MH_LIBRARY" val="GRAPHIC"/>
  <p:tag name="MH_ORDER" val="9"/>
  <p:tag name="MH_TYPE" val="Other"/>
</p:tagLst>
</file>

<file path=ppt/tags/tag63.xml><?xml version="1.0" encoding="utf-8"?>
<p:tagLst xmlns:p="http://schemas.openxmlformats.org/presentationml/2006/main">
  <p:tag name="MH" val="20170609220003"/>
  <p:tag name="MH_LIBRARY" val="GRAPHIC"/>
  <p:tag name="MH_ORDER" val="11"/>
  <p:tag name="MH_TYPE" val="Other"/>
</p:tagLst>
</file>

<file path=ppt/tags/tag64.xml><?xml version="1.0" encoding="utf-8"?>
<p:tagLst xmlns:p="http://schemas.openxmlformats.org/presentationml/2006/main">
  <p:tag name="MH" val="20170609220003"/>
  <p:tag name="MH_LIBRARY" val="GRAPHIC"/>
  <p:tag name="MH_ORDER" val="14"/>
  <p:tag name="MH_TYPE" val="Other"/>
</p:tagLst>
</file>

<file path=ppt/tags/tag65.xml><?xml version="1.0" encoding="utf-8"?>
<p:tagLst xmlns:p="http://schemas.openxmlformats.org/presentationml/2006/main">
  <p:tag name="MH" val="20170609220003"/>
  <p:tag name="MH_LIBRARY" val="GRAPHIC"/>
  <p:tag name="MH_ORDER" val="15"/>
  <p:tag name="MH_TYPE" val="Other"/>
</p:tagLst>
</file>

<file path=ppt/tags/tag66.xml><?xml version="1.0" encoding="utf-8"?>
<p:tagLst xmlns:p="http://schemas.openxmlformats.org/presentationml/2006/main">
  <p:tag name="MH" val="20170609220003"/>
  <p:tag name="MH_LIBRARY" val="GRAPHIC"/>
  <p:tag name="MH_ORDER" val="16"/>
  <p:tag name="MH_TYPE" val="Other"/>
</p:tagLst>
</file>

<file path=ppt/tags/tag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0sztrsh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9">
      <vt:lpstr>Arial</vt:lpstr>
      <vt:lpstr>Calibri</vt:lpstr>
      <vt:lpstr>微软雅黑</vt:lpstr>
      <vt:lpstr>宋体</vt:lpstr>
      <vt:lpstr>黑体</vt:lpstr>
      <vt:lpstr>汉仪中圆简</vt:lpstr>
      <vt:lpstr>Times New Roman</vt:lpstr>
      <vt:lpstr>楷体_GB2312</vt:lpstr>
      <vt:lpstr>华文楷体</vt:lpstr>
      <vt:lpstr>楷体</vt:lpstr>
      <vt:lpstr>나눔고딕</vt:lpstr>
      <vt:lpstr>Segoe UI Light</vt:lpstr>
      <vt:lpstr>Segoe UI</vt:lpstr>
      <vt:lpstr>PMingLiU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2024-09-22T04:53:41.460</cp:lastPrinted>
  <dcterms:created xsi:type="dcterms:W3CDTF">2024-09-21T20:53:41Z</dcterms:created>
  <dcterms:modified xsi:type="dcterms:W3CDTF">2024-09-21T20:53:44Z</dcterms:modified>
</cp:coreProperties>
</file>