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4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7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8.wmf" /><Relationship Id="rId2" Type="http://schemas.openxmlformats.org/officeDocument/2006/relationships/image" Target="../media/image39.wmf" /><Relationship Id="rId3" Type="http://schemas.openxmlformats.org/officeDocument/2006/relationships/image" Target="../media/image40.wmf" /><Relationship Id="rId4" Type="http://schemas.openxmlformats.org/officeDocument/2006/relationships/image" Target="../media/image41.wmf" /><Relationship Id="rId5" Type="http://schemas.openxmlformats.org/officeDocument/2006/relationships/image" Target="../media/image42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4EFD0-0655-496A-A968-37B3A32F1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40B4F-043A-4CE1-BA27-4E6372CB8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33346-73C2-46A0-969A-5A20F4BF3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421DF-0023-4EC7-A9DD-F8626B6F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DA531-3166-4E29-BA67-960B363AE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53577-1D46-4797-B328-2A208AE4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A5DDB-C332-42E9-81D4-B748DB08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3FBA4-96FB-45C3-A62D-376D0AF31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BDDEF-2AAB-4251-815E-E44B0201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C94E6-2A36-4E1C-AC91-1EE5D2CCD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3B0C3-63D0-4E19-8181-53D68EAE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image" Target="../media/image4.png" /><Relationship Id="rId28" Type="http://schemas.openxmlformats.org/officeDocument/2006/relationships/tags" Target="../tags/tag24.xml" /><Relationship Id="rId29" Type="http://schemas.openxmlformats.org/officeDocument/2006/relationships/tags" Target="../tags/tag25.xml" /><Relationship Id="rId3" Type="http://schemas.openxmlformats.org/officeDocument/2006/relationships/tags" Target="../tags/tag2.xml" /><Relationship Id="rId30" Type="http://schemas.openxmlformats.org/officeDocument/2006/relationships/tags" Target="../tags/tag26.xml" /><Relationship Id="rId31" Type="http://schemas.openxmlformats.org/officeDocument/2006/relationships/tags" Target="../tags/tag27.xml" /><Relationship Id="rId32" Type="http://schemas.openxmlformats.org/officeDocument/2006/relationships/tags" Target="../tags/tag28.xml" /><Relationship Id="rId33" Type="http://schemas.openxmlformats.org/officeDocument/2006/relationships/tags" Target="../tags/tag29.xml" /><Relationship Id="rId34" Type="http://schemas.openxmlformats.org/officeDocument/2006/relationships/tags" Target="../tags/tag30.xml" /><Relationship Id="rId35" Type="http://schemas.openxmlformats.org/officeDocument/2006/relationships/tags" Target="../tags/tag31.xml" /><Relationship Id="rId36" Type="http://schemas.openxmlformats.org/officeDocument/2006/relationships/tags" Target="../tags/tag32.xml" /><Relationship Id="rId37" Type="http://schemas.openxmlformats.org/officeDocument/2006/relationships/image" Target="../media/image5.png" /><Relationship Id="rId38" Type="http://schemas.openxmlformats.org/officeDocument/2006/relationships/tags" Target="../tags/tag33.xml" /><Relationship Id="rId39" Type="http://schemas.openxmlformats.org/officeDocument/2006/relationships/tags" Target="../tags/tag34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5.xml" /><Relationship Id="rId3" Type="http://schemas.openxmlformats.org/officeDocument/2006/relationships/tags" Target="../tags/tag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vmlDrawing" Target="../drawings/vmlDrawing1.v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6.wmf" /><Relationship Id="rId6" Type="http://schemas.openxmlformats.org/officeDocument/2006/relationships/image" Target="../media/image7.jpeg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tags" Target="../tags/tag52.xml" /><Relationship Id="rId13" Type="http://schemas.openxmlformats.org/officeDocument/2006/relationships/tags" Target="../tags/tag53.xml" /><Relationship Id="rId14" Type="http://schemas.openxmlformats.org/officeDocument/2006/relationships/tags" Target="../tags/tag54.xml" /><Relationship Id="rId15" Type="http://schemas.openxmlformats.org/officeDocument/2006/relationships/tags" Target="../tags/tag55.xml" /><Relationship Id="rId16" Type="http://schemas.openxmlformats.org/officeDocument/2006/relationships/tags" Target="../tags/tag56.xml" /><Relationship Id="rId17" Type="http://schemas.openxmlformats.org/officeDocument/2006/relationships/tags" Target="../tags/tag57.xml" /><Relationship Id="rId18" Type="http://schemas.openxmlformats.org/officeDocument/2006/relationships/tags" Target="../tags/tag58.xml" /><Relationship Id="rId19" Type="http://schemas.openxmlformats.org/officeDocument/2006/relationships/tags" Target="../tags/tag59.xml" /><Relationship Id="rId2" Type="http://schemas.openxmlformats.org/officeDocument/2006/relationships/tags" Target="../tags/tag44.xml" /><Relationship Id="rId20" Type="http://schemas.openxmlformats.org/officeDocument/2006/relationships/image" Target="../media/image10.png" /><Relationship Id="rId21" Type="http://schemas.openxmlformats.org/officeDocument/2006/relationships/tags" Target="../tags/tag60.xml" /><Relationship Id="rId22" Type="http://schemas.openxmlformats.org/officeDocument/2006/relationships/image" Target="../media/image11.png" /><Relationship Id="rId3" Type="http://schemas.openxmlformats.org/officeDocument/2006/relationships/tags" Target="../tags/tag45.xml" /><Relationship Id="rId4" Type="http://schemas.openxmlformats.org/officeDocument/2006/relationships/image" Target="../media/image8.png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image" Target="../media/image9.png" /><Relationship Id="rId9" Type="http://schemas.openxmlformats.org/officeDocument/2006/relationships/tags" Target="../tags/tag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66.xml" /><Relationship Id="rId11" Type="http://schemas.openxmlformats.org/officeDocument/2006/relationships/oleObject" Target="../embeddings/oleObject3.bin" TargetMode="Internal" /><Relationship Id="rId12" Type="http://schemas.openxmlformats.org/officeDocument/2006/relationships/image" Target="../media/image14.wmf" /><Relationship Id="rId13" Type="http://schemas.openxmlformats.org/officeDocument/2006/relationships/vmlDrawing" Target="../drawings/vmlDrawing2.vml" /><Relationship Id="rId2" Type="http://schemas.openxmlformats.org/officeDocument/2006/relationships/tags" Target="../tags/tag61.xml" /><Relationship Id="rId3" Type="http://schemas.openxmlformats.org/officeDocument/2006/relationships/image" Target="../media/image12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oleObject" Target="../embeddings/oleObject2.bin" TargetMode="Internal" /><Relationship Id="rId9" Type="http://schemas.openxmlformats.org/officeDocument/2006/relationships/image" Target="../media/image13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image" Target="../media/image15.png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79.xml" /><Relationship Id="rId3" Type="http://schemas.openxmlformats.org/officeDocument/2006/relationships/tags" Target="../tags/tag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audio" Target="../media/audio111.wav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19.png" /><Relationship Id="rId11" Type="http://schemas.openxmlformats.org/officeDocument/2006/relationships/tags" Target="../tags/tag94.xml" /><Relationship Id="rId12" Type="http://schemas.openxmlformats.org/officeDocument/2006/relationships/image" Target="../media/image20.png" /><Relationship Id="rId13" Type="http://schemas.openxmlformats.org/officeDocument/2006/relationships/tags" Target="../tags/tag95.xml" /><Relationship Id="rId14" Type="http://schemas.openxmlformats.org/officeDocument/2006/relationships/image" Target="../media/image21.png" /><Relationship Id="rId15" Type="http://schemas.openxmlformats.org/officeDocument/2006/relationships/tags" Target="../tags/tag96.xml" /><Relationship Id="rId16" Type="http://schemas.openxmlformats.org/officeDocument/2006/relationships/image" Target="../media/image22.png" /><Relationship Id="rId17" Type="http://schemas.openxmlformats.org/officeDocument/2006/relationships/tags" Target="../tags/tag97.xml" /><Relationship Id="rId18" Type="http://schemas.openxmlformats.org/officeDocument/2006/relationships/image" Target="../media/image23.png" /><Relationship Id="rId19" Type="http://schemas.openxmlformats.org/officeDocument/2006/relationships/tags" Target="../tags/tag98.xml" /><Relationship Id="rId2" Type="http://schemas.openxmlformats.org/officeDocument/2006/relationships/tags" Target="../tags/tag89.xml" /><Relationship Id="rId20" Type="http://schemas.openxmlformats.org/officeDocument/2006/relationships/image" Target="../media/image24.png" /><Relationship Id="rId21" Type="http://schemas.openxmlformats.org/officeDocument/2006/relationships/tags" Target="../tags/tag99.xml" /><Relationship Id="rId22" Type="http://schemas.openxmlformats.org/officeDocument/2006/relationships/tags" Target="../tags/tag100.xml" /><Relationship Id="rId23" Type="http://schemas.openxmlformats.org/officeDocument/2006/relationships/tags" Target="../tags/tag101.xml" /><Relationship Id="rId24" Type="http://schemas.openxmlformats.org/officeDocument/2006/relationships/tags" Target="../tags/tag102.xml" /><Relationship Id="rId25" Type="http://schemas.openxmlformats.org/officeDocument/2006/relationships/tags" Target="../tags/tag103.xml" /><Relationship Id="rId26" Type="http://schemas.openxmlformats.org/officeDocument/2006/relationships/tags" Target="../tags/tag104.xml" /><Relationship Id="rId27" Type="http://schemas.openxmlformats.org/officeDocument/2006/relationships/tags" Target="../tags/tag105.xml" /><Relationship Id="rId28" Type="http://schemas.openxmlformats.org/officeDocument/2006/relationships/tags" Target="../tags/tag106.xml" /><Relationship Id="rId29" Type="http://schemas.openxmlformats.org/officeDocument/2006/relationships/image" Target="../media/image25.png" /><Relationship Id="rId3" Type="http://schemas.openxmlformats.org/officeDocument/2006/relationships/tags" Target="../tags/tag90.xml" /><Relationship Id="rId30" Type="http://schemas.openxmlformats.org/officeDocument/2006/relationships/tags" Target="../tags/tag107.xml" /><Relationship Id="rId31" Type="http://schemas.openxmlformats.org/officeDocument/2006/relationships/image" Target="../media/image26.png" /><Relationship Id="rId32" Type="http://schemas.openxmlformats.org/officeDocument/2006/relationships/tags" Target="../tags/tag108.xml" /><Relationship Id="rId33" Type="http://schemas.openxmlformats.org/officeDocument/2006/relationships/tags" Target="../tags/tag109.xml" /><Relationship Id="rId34" Type="http://schemas.openxmlformats.org/officeDocument/2006/relationships/image" Target="../media/image27.png" /><Relationship Id="rId35" Type="http://schemas.openxmlformats.org/officeDocument/2006/relationships/tags" Target="../tags/tag110.xml" /><Relationship Id="rId36" Type="http://schemas.openxmlformats.org/officeDocument/2006/relationships/image" Target="../media/image28.png" /><Relationship Id="rId37" Type="http://schemas.openxmlformats.org/officeDocument/2006/relationships/tags" Target="../tags/tag111.xml" /><Relationship Id="rId38" Type="http://schemas.openxmlformats.org/officeDocument/2006/relationships/image" Target="../media/image29.png" /><Relationship Id="rId39" Type="http://schemas.openxmlformats.org/officeDocument/2006/relationships/tags" Target="../tags/tag112.xml" /><Relationship Id="rId4" Type="http://schemas.openxmlformats.org/officeDocument/2006/relationships/image" Target="../media/image16.png" /><Relationship Id="rId40" Type="http://schemas.openxmlformats.org/officeDocument/2006/relationships/image" Target="../media/image30.png" /><Relationship Id="rId41" Type="http://schemas.openxmlformats.org/officeDocument/2006/relationships/tags" Target="../tags/tag113.xml" /><Relationship Id="rId42" Type="http://schemas.openxmlformats.org/officeDocument/2006/relationships/image" Target="../media/image31.png" /><Relationship Id="rId43" Type="http://schemas.openxmlformats.org/officeDocument/2006/relationships/tags" Target="../tags/tag114.xml" /><Relationship Id="rId44" Type="http://schemas.openxmlformats.org/officeDocument/2006/relationships/image" Target="../media/image32.png" /><Relationship Id="rId45" Type="http://schemas.openxmlformats.org/officeDocument/2006/relationships/tags" Target="../tags/tag115.xml" /><Relationship Id="rId46" Type="http://schemas.openxmlformats.org/officeDocument/2006/relationships/image" Target="../media/image33.png" /><Relationship Id="rId47" Type="http://schemas.openxmlformats.org/officeDocument/2006/relationships/tags" Target="../tags/tag116.xml" /><Relationship Id="rId48" Type="http://schemas.openxmlformats.org/officeDocument/2006/relationships/image" Target="../media/image34.png" /><Relationship Id="rId49" Type="http://schemas.openxmlformats.org/officeDocument/2006/relationships/tags" Target="../tags/tag117.xml" /><Relationship Id="rId5" Type="http://schemas.openxmlformats.org/officeDocument/2006/relationships/tags" Target="../tags/tag91.xml" /><Relationship Id="rId50" Type="http://schemas.openxmlformats.org/officeDocument/2006/relationships/image" Target="../media/image35.png" /><Relationship Id="rId51" Type="http://schemas.openxmlformats.org/officeDocument/2006/relationships/tags" Target="../tags/tag118.xml" /><Relationship Id="rId52" Type="http://schemas.openxmlformats.org/officeDocument/2006/relationships/tags" Target="../tags/tag119.xml" /><Relationship Id="rId53" Type="http://schemas.openxmlformats.org/officeDocument/2006/relationships/tags" Target="../tags/tag120.xml" /><Relationship Id="rId54" Type="http://schemas.openxmlformats.org/officeDocument/2006/relationships/image" Target="../media/image36.png" /><Relationship Id="rId55" Type="http://schemas.openxmlformats.org/officeDocument/2006/relationships/tags" Target="../tags/tag121.xml" /><Relationship Id="rId6" Type="http://schemas.openxmlformats.org/officeDocument/2006/relationships/image" Target="../media/image17.png" /><Relationship Id="rId7" Type="http://schemas.openxmlformats.org/officeDocument/2006/relationships/tags" Target="../tags/tag92.xml" /><Relationship Id="rId8" Type="http://schemas.openxmlformats.org/officeDocument/2006/relationships/image" Target="../media/image18.png" /><Relationship Id="rId9" Type="http://schemas.openxmlformats.org/officeDocument/2006/relationships/tags" Target="../tags/tag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39.xml" /><Relationship Id="rId11" Type="http://schemas.openxmlformats.org/officeDocument/2006/relationships/vmlDrawing" Target="../drawings/vmlDrawing3.v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oleObject" Target="../embeddings/oleObject4.bin" TargetMode="Internal" /><Relationship Id="rId6" Type="http://schemas.openxmlformats.org/officeDocument/2006/relationships/image" Target="../media/image37.wmf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40.wmf" /><Relationship Id="rId12" Type="http://schemas.openxmlformats.org/officeDocument/2006/relationships/tags" Target="../tags/tag144.xml" /><Relationship Id="rId13" Type="http://schemas.openxmlformats.org/officeDocument/2006/relationships/oleObject" Target="../embeddings/oleObject8.bin" TargetMode="Internal" /><Relationship Id="rId14" Type="http://schemas.openxmlformats.org/officeDocument/2006/relationships/image" Target="../media/image41.wmf" /><Relationship Id="rId15" Type="http://schemas.openxmlformats.org/officeDocument/2006/relationships/tags" Target="../tags/tag145.xml" /><Relationship Id="rId16" Type="http://schemas.openxmlformats.org/officeDocument/2006/relationships/oleObject" Target="../embeddings/oleObject9.bin" TargetMode="Internal" /><Relationship Id="rId17" Type="http://schemas.openxmlformats.org/officeDocument/2006/relationships/image" Target="../media/image42.wmf" /><Relationship Id="rId18" Type="http://schemas.openxmlformats.org/officeDocument/2006/relationships/tags" Target="../tags/tag146.xml" /><Relationship Id="rId19" Type="http://schemas.openxmlformats.org/officeDocument/2006/relationships/vmlDrawing" Target="../drawings/vmlDrawing4.v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oleObject" Target="../embeddings/oleObject5.bin" TargetMode="Internal" /><Relationship Id="rId5" Type="http://schemas.openxmlformats.org/officeDocument/2006/relationships/image" Target="../media/image38.wmf" /><Relationship Id="rId6" Type="http://schemas.openxmlformats.org/officeDocument/2006/relationships/tags" Target="../tags/tag142.xml" /><Relationship Id="rId7" Type="http://schemas.openxmlformats.org/officeDocument/2006/relationships/oleObject" Target="../embeddings/oleObject6.bin" TargetMode="Internal" /><Relationship Id="rId8" Type="http://schemas.openxmlformats.org/officeDocument/2006/relationships/image" Target="../media/image39.wmf" /><Relationship Id="rId9" Type="http://schemas.openxmlformats.org/officeDocument/2006/relationships/tags" Target="../tags/tag1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7035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04</a:t>
            </a:r>
            <a:r>
              <a:rPr lang="zh-CN" altLang="en-US" sz="3600"/>
              <a:t>：分数的意义和性质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五年级下册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1419225" y="3094673"/>
            <a:ext cx="2032000" cy="1728787"/>
            <a:chOff x="1060451" y="1789757"/>
            <a:chExt cx="2031999" cy="1727959"/>
          </a:xfrm>
        </p:grpSpPr>
        <p:grpSp>
          <p:nvGrpSpPr>
            <p:cNvPr id="10300" name="组合 5"/>
            <p:cNvGrpSpPr/>
            <p:nvPr/>
          </p:nvGrpSpPr>
          <p:grpSpPr>
            <a:xfrm>
              <a:off x="1060451" y="1789757"/>
              <a:ext cx="1821672" cy="1727959"/>
              <a:chOff x="1022350" y="1707887"/>
              <a:chExt cx="1973253" cy="1871742"/>
            </a:xfrm>
          </p:grpSpPr>
          <p:sp>
            <p:nvSpPr>
              <p:cNvPr id="62" name="任意多边形: 形状 61"/>
              <p:cNvSpPr/>
              <p:nvPr>
                <p:custDataLst>
                  <p:tags r:id="rId2"/>
                </p:custDataLst>
              </p:nvPr>
            </p:nvSpPr>
            <p:spPr>
              <a:xfrm flipH="1">
                <a:off x="2017996" y="1707887"/>
                <a:ext cx="978449" cy="1871742"/>
              </a:xfrm>
              <a:custGeom>
                <a:gdLst>
                  <a:gd name="connsiteX0" fmla="*/ 977900 w 977900"/>
                  <a:gd name="connsiteY0" fmla="*/ 0 h 1871742"/>
                  <a:gd name="connsiteX1" fmla="*/ 977900 w 977900"/>
                  <a:gd name="connsiteY1" fmla="*/ 1871742 h 1871742"/>
                  <a:gd name="connsiteX2" fmla="*/ 882258 w 977900"/>
                  <a:gd name="connsiteY2" fmla="*/ 1867142 h 1871742"/>
                  <a:gd name="connsiteX3" fmla="*/ 0 w 977900"/>
                  <a:gd name="connsiteY3" fmla="*/ 935871 h 1871742"/>
                  <a:gd name="connsiteX4" fmla="*/ 882258 w 977900"/>
                  <a:gd name="connsiteY4" fmla="*/ 4600 h 1871742"/>
                  <a:gd name="connsiteX5" fmla="*/ 977900 w 977900"/>
                  <a:gd name="connsiteY5" fmla="*/ 0 h 1871742"/>
                  <a:gd name="connsiteX0-1" fmla="*/ 977900 w 1069340"/>
                  <a:gd name="connsiteY0-2" fmla="*/ 1871742 h 1963182"/>
                  <a:gd name="connsiteX1-3" fmla="*/ 882258 w 1069340"/>
                  <a:gd name="connsiteY1-4" fmla="*/ 1867142 h 1963182"/>
                  <a:gd name="connsiteX2-5" fmla="*/ 0 w 1069340"/>
                  <a:gd name="connsiteY2-6" fmla="*/ 935871 h 1963182"/>
                  <a:gd name="connsiteX3-7" fmla="*/ 882258 w 1069340"/>
                  <a:gd name="connsiteY3-8" fmla="*/ 4600 h 1963182"/>
                  <a:gd name="connsiteX4-9" fmla="*/ 977900 w 1069340"/>
                  <a:gd name="connsiteY4-10" fmla="*/ 0 h 1963182"/>
                  <a:gd name="connsiteX5-11" fmla="*/ 1069340 w 1069340"/>
                  <a:gd name="connsiteY5-12" fmla="*/ 1963182 h 1963182"/>
                  <a:gd name="connsiteX0-13" fmla="*/ 977900 w 977900"/>
                  <a:gd name="connsiteY0-14" fmla="*/ 1871742 h 1871742"/>
                  <a:gd name="connsiteX1-15" fmla="*/ 882258 w 977900"/>
                  <a:gd name="connsiteY1-16" fmla="*/ 1867142 h 1871742"/>
                  <a:gd name="connsiteX2-17" fmla="*/ 0 w 977900"/>
                  <a:gd name="connsiteY2-18" fmla="*/ 935871 h 1871742"/>
                  <a:gd name="connsiteX3-19" fmla="*/ 882258 w 977900"/>
                  <a:gd name="connsiteY3-20" fmla="*/ 4600 h 1871742"/>
                  <a:gd name="connsiteX4-21" fmla="*/ 977900 w 977900"/>
                  <a:gd name="connsiteY4-22" fmla="*/ 0 h 1871742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977900" h="1871742">
                    <a:moveTo>
                      <a:pt x="977900" y="1871742"/>
                    </a:moveTo>
                    <a:lnTo>
                      <a:pt x="882258" y="1867142"/>
                    </a:lnTo>
                    <a:cubicBezTo>
                      <a:pt x="386706" y="1819204"/>
                      <a:pt x="0" y="1420555"/>
                      <a:pt x="0" y="935871"/>
                    </a:cubicBezTo>
                    <a:cubicBezTo>
                      <a:pt x="0" y="451187"/>
                      <a:pt x="386706" y="52538"/>
                      <a:pt x="882258" y="4600"/>
                    </a:cubicBezTo>
                    <a:lnTo>
                      <a:pt x="977900" y="0"/>
                    </a:lnTo>
                  </a:path>
                </a:pathLst>
              </a:custGeom>
              <a:noFill/>
              <a:ln>
                <a:solidFill>
                  <a:srgbClr val="CC99FF"/>
                </a:solidFill>
                <a:prstDash val="dash"/>
              </a:ln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endParaRPr>
              </a:p>
            </p:txBody>
          </p:sp>
          <p:sp>
            <p:nvSpPr>
              <p:cNvPr id="49" name="任意多边形: 形状 48"/>
              <p:cNvSpPr/>
              <p:nvPr>
                <p:custDataLst>
                  <p:tags r:id="rId3"/>
                </p:custDataLst>
              </p:nvPr>
            </p:nvSpPr>
            <p:spPr>
              <a:xfrm>
                <a:off x="1022350" y="1707887"/>
                <a:ext cx="978450" cy="1871742"/>
              </a:xfrm>
              <a:custGeom>
                <a:gdLst>
                  <a:gd name="connsiteX0" fmla="*/ 977900 w 977900"/>
                  <a:gd name="connsiteY0" fmla="*/ 0 h 1871742"/>
                  <a:gd name="connsiteX1" fmla="*/ 977900 w 977900"/>
                  <a:gd name="connsiteY1" fmla="*/ 1871742 h 1871742"/>
                  <a:gd name="connsiteX2" fmla="*/ 882258 w 977900"/>
                  <a:gd name="connsiteY2" fmla="*/ 1867142 h 1871742"/>
                  <a:gd name="connsiteX3" fmla="*/ 0 w 977900"/>
                  <a:gd name="connsiteY3" fmla="*/ 935871 h 1871742"/>
                  <a:gd name="connsiteX4" fmla="*/ 882258 w 977900"/>
                  <a:gd name="connsiteY4" fmla="*/ 4600 h 1871742"/>
                  <a:gd name="connsiteX5" fmla="*/ 977900 w 977900"/>
                  <a:gd name="connsiteY5" fmla="*/ 0 h 1871742"/>
                  <a:gd name="connsiteX0-1" fmla="*/ 977900 w 1069340"/>
                  <a:gd name="connsiteY0-2" fmla="*/ 1871742 h 1963182"/>
                  <a:gd name="connsiteX1-3" fmla="*/ 882258 w 1069340"/>
                  <a:gd name="connsiteY1-4" fmla="*/ 1867142 h 1963182"/>
                  <a:gd name="connsiteX2-5" fmla="*/ 0 w 1069340"/>
                  <a:gd name="connsiteY2-6" fmla="*/ 935871 h 1963182"/>
                  <a:gd name="connsiteX3-7" fmla="*/ 882258 w 1069340"/>
                  <a:gd name="connsiteY3-8" fmla="*/ 4600 h 1963182"/>
                  <a:gd name="connsiteX4-9" fmla="*/ 977900 w 1069340"/>
                  <a:gd name="connsiteY4-10" fmla="*/ 0 h 1963182"/>
                  <a:gd name="connsiteX5-11" fmla="*/ 1069340 w 1069340"/>
                  <a:gd name="connsiteY5-12" fmla="*/ 1963182 h 1963182"/>
                  <a:gd name="connsiteX0-13" fmla="*/ 977900 w 977900"/>
                  <a:gd name="connsiteY0-14" fmla="*/ 1871742 h 1871742"/>
                  <a:gd name="connsiteX1-15" fmla="*/ 882258 w 977900"/>
                  <a:gd name="connsiteY1-16" fmla="*/ 1867142 h 1871742"/>
                  <a:gd name="connsiteX2-17" fmla="*/ 0 w 977900"/>
                  <a:gd name="connsiteY2-18" fmla="*/ 935871 h 1871742"/>
                  <a:gd name="connsiteX3-19" fmla="*/ 882258 w 977900"/>
                  <a:gd name="connsiteY3-20" fmla="*/ 4600 h 1871742"/>
                  <a:gd name="connsiteX4-21" fmla="*/ 977900 w 977900"/>
                  <a:gd name="connsiteY4-22" fmla="*/ 0 h 1871742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</a:cxnLst>
                <a:rect l="l" t="t" r="r" b="b"/>
                <a:pathLst>
                  <a:path w="977900" h="1871742">
                    <a:moveTo>
                      <a:pt x="977900" y="1871742"/>
                    </a:moveTo>
                    <a:lnTo>
                      <a:pt x="882258" y="1867142"/>
                    </a:lnTo>
                    <a:cubicBezTo>
                      <a:pt x="386706" y="1819204"/>
                      <a:pt x="0" y="1420555"/>
                      <a:pt x="0" y="935871"/>
                    </a:cubicBezTo>
                    <a:cubicBezTo>
                      <a:pt x="0" y="451187"/>
                      <a:pt x="386706" y="52538"/>
                      <a:pt x="882258" y="4600"/>
                    </a:cubicBezTo>
                    <a:lnTo>
                      <a:pt x="977900" y="0"/>
                    </a:lnTo>
                  </a:path>
                </a:pathLst>
              </a:custGeom>
              <a:noFill/>
              <a:ln>
                <a:solidFill>
                  <a:srgbClr val="CC99FF"/>
                </a:solidFill>
              </a:ln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4572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8" name="文本框 7"/>
            <p:cNvSpPr txBox="1"/>
            <p:nvPr>
              <p:custDataLst>
                <p:tags r:id="rId4"/>
              </p:custDataLst>
            </p:nvPr>
          </p:nvSpPr>
          <p:spPr>
            <a:xfrm>
              <a:off x="1150939" y="2126146"/>
              <a:ext cx="1941511" cy="1058355"/>
            </a:xfrm>
            <a:prstGeom prst="rect">
              <a:avLst/>
            </a:prstGeom>
            <a:noFill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457200">
                <a:lnSpc>
                  <a:spcPct val="120000"/>
                </a:lnSpc>
                <a:buClrTx/>
                <a:buSzTx/>
                <a:buFontTx/>
                <a:buNone/>
                <a:defRPr/>
              </a:pPr>
              <a:r>
                <a:rPr kumimoji="0" lang="zh-CN" altLang="en-US" sz="2800" kern="1200" cap="none" spc="0" normalizeH="0" baseline="0" noProof="0"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分数的意义和性质</a:t>
              </a:r>
              <a:endParaRPr kumimoji="0" lang="zh-CN" altLang="en-US" sz="2800" kern="1200" cap="none" spc="0" normalizeH="0" baseline="0" noProof="0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3" name="任意多边形: 形状 12"/>
          <p:cNvSpPr/>
          <p:nvPr>
            <p:custDataLst>
              <p:tags r:id="rId5"/>
            </p:custDataLst>
          </p:nvPr>
        </p:nvSpPr>
        <p:spPr>
          <a:xfrm flipH="1">
            <a:off x="2386013" y="2939098"/>
            <a:ext cx="1060450" cy="2030413"/>
          </a:xfrm>
          <a:custGeom>
            <a:gdLst>
              <a:gd name="connsiteX0" fmla="*/ 977900 w 977900"/>
              <a:gd name="connsiteY0" fmla="*/ 0 h 1871742"/>
              <a:gd name="connsiteX1" fmla="*/ 977900 w 977900"/>
              <a:gd name="connsiteY1" fmla="*/ 1871742 h 1871742"/>
              <a:gd name="connsiteX2" fmla="*/ 882258 w 977900"/>
              <a:gd name="connsiteY2" fmla="*/ 1867142 h 1871742"/>
              <a:gd name="connsiteX3" fmla="*/ 0 w 977900"/>
              <a:gd name="connsiteY3" fmla="*/ 935871 h 1871742"/>
              <a:gd name="connsiteX4" fmla="*/ 882258 w 977900"/>
              <a:gd name="connsiteY4" fmla="*/ 4600 h 1871742"/>
              <a:gd name="connsiteX5" fmla="*/ 977900 w 977900"/>
              <a:gd name="connsiteY5" fmla="*/ 0 h 1871742"/>
              <a:gd name="connsiteX0-1" fmla="*/ 977900 w 1069340"/>
              <a:gd name="connsiteY0-2" fmla="*/ 1871742 h 1963182"/>
              <a:gd name="connsiteX1-3" fmla="*/ 882258 w 1069340"/>
              <a:gd name="connsiteY1-4" fmla="*/ 1867142 h 1963182"/>
              <a:gd name="connsiteX2-5" fmla="*/ 0 w 1069340"/>
              <a:gd name="connsiteY2-6" fmla="*/ 935871 h 1963182"/>
              <a:gd name="connsiteX3-7" fmla="*/ 882258 w 1069340"/>
              <a:gd name="connsiteY3-8" fmla="*/ 4600 h 1963182"/>
              <a:gd name="connsiteX4-9" fmla="*/ 977900 w 1069340"/>
              <a:gd name="connsiteY4-10" fmla="*/ 0 h 1963182"/>
              <a:gd name="connsiteX5-11" fmla="*/ 1069340 w 1069340"/>
              <a:gd name="connsiteY5-12" fmla="*/ 1963182 h 1963182"/>
              <a:gd name="connsiteX0-13" fmla="*/ 977900 w 977900"/>
              <a:gd name="connsiteY0-14" fmla="*/ 1871742 h 1871742"/>
              <a:gd name="connsiteX1-15" fmla="*/ 882258 w 977900"/>
              <a:gd name="connsiteY1-16" fmla="*/ 1867142 h 1871742"/>
              <a:gd name="connsiteX2-17" fmla="*/ 0 w 977900"/>
              <a:gd name="connsiteY2-18" fmla="*/ 935871 h 1871742"/>
              <a:gd name="connsiteX3-19" fmla="*/ 882258 w 977900"/>
              <a:gd name="connsiteY3-20" fmla="*/ 4600 h 1871742"/>
              <a:gd name="connsiteX4-21" fmla="*/ 977900 w 977900"/>
              <a:gd name="connsiteY4-22" fmla="*/ 0 h 187174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977900" h="1871742">
                <a:moveTo>
                  <a:pt x="977900" y="1871742"/>
                </a:moveTo>
                <a:lnTo>
                  <a:pt x="882258" y="1867142"/>
                </a:lnTo>
                <a:cubicBezTo>
                  <a:pt x="386706" y="1819204"/>
                  <a:pt x="0" y="1420555"/>
                  <a:pt x="0" y="935871"/>
                </a:cubicBezTo>
                <a:cubicBezTo>
                  <a:pt x="0" y="451187"/>
                  <a:pt x="386706" y="52538"/>
                  <a:pt x="882258" y="4600"/>
                </a:cubicBezTo>
                <a:lnTo>
                  <a:pt x="977900" y="0"/>
                </a:lnTo>
              </a:path>
            </a:pathLst>
          </a:custGeom>
          <a:noFill/>
          <a:ln>
            <a:solidFill>
              <a:srgbClr val="CC99FF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7" name="椭圆 16"/>
          <p:cNvSpPr/>
          <p:nvPr>
            <p:custDataLst>
              <p:tags r:id="rId6"/>
            </p:custDataLst>
          </p:nvPr>
        </p:nvSpPr>
        <p:spPr>
          <a:xfrm>
            <a:off x="2373187" y="2907784"/>
            <a:ext cx="72008" cy="72007"/>
          </a:xfrm>
          <a:prstGeom prst="ellipse">
            <a:avLst/>
          </a:prstGeom>
          <a:solidFill>
            <a:srgbClr val="FF0000"/>
          </a:solidFill>
          <a:ln>
            <a:solidFill>
              <a:srgbClr val="FF9F9F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270125" y="2372360"/>
            <a:ext cx="403225" cy="425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3" name="文本框 32"/>
          <p:cNvSpPr txBox="1"/>
          <p:nvPr>
            <p:custDataLst>
              <p:tags r:id="rId9"/>
            </p:custDataLst>
          </p:nvPr>
        </p:nvSpPr>
        <p:spPr>
          <a:xfrm>
            <a:off x="2660650" y="2323148"/>
            <a:ext cx="1860550" cy="492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0066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分数的意义</a:t>
            </a:r>
            <a:endParaRPr lang="zh-CN" altLang="en-US" sz="2600" b="1">
              <a:solidFill>
                <a:srgbClr val="0066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1536" name="组合 21535"/>
          <p:cNvGrpSpPr/>
          <p:nvPr/>
        </p:nvGrpSpPr>
        <p:grpSpPr>
          <a:xfrm>
            <a:off x="5418138" y="1572260"/>
            <a:ext cx="1452562" cy="473075"/>
            <a:chOff x="4839035" y="773739"/>
            <a:chExt cx="1453529" cy="473949"/>
          </a:xfrm>
        </p:grpSpPr>
        <p:sp>
          <p:nvSpPr>
            <p:cNvPr id="34" name="矩形: 对角圆角 33"/>
            <p:cNvSpPr/>
            <p:nvPr>
              <p:custDataLst>
                <p:tags r:id="rId10"/>
              </p:custDataLst>
            </p:nvPr>
          </p:nvSpPr>
          <p:spPr>
            <a:xfrm>
              <a:off x="4844764" y="773739"/>
              <a:ext cx="1447800" cy="460375"/>
            </a:xfrm>
            <a:prstGeom prst="round2DiagRect">
              <a:avLst>
                <a:gd name="adj1" fmla="val 16667"/>
                <a:gd name="adj2" fmla="val 2174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99" name="文本框 35"/>
            <p:cNvSpPr txBox="1"/>
            <p:nvPr>
              <p:custDataLst>
                <p:tags r:id="rId11"/>
              </p:custDataLst>
            </p:nvPr>
          </p:nvSpPr>
          <p:spPr>
            <a:xfrm>
              <a:off x="4839035" y="786023"/>
              <a:ext cx="1422184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分数单位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21537" name="组合 21536"/>
          <p:cNvGrpSpPr/>
          <p:nvPr/>
        </p:nvGrpSpPr>
        <p:grpSpPr>
          <a:xfrm>
            <a:off x="5443538" y="2566035"/>
            <a:ext cx="2687637" cy="473075"/>
            <a:chOff x="4518660" y="1874519"/>
            <a:chExt cx="2687345" cy="472441"/>
          </a:xfrm>
        </p:grpSpPr>
        <p:sp>
          <p:nvSpPr>
            <p:cNvPr id="110" name="矩形: 对角圆角 109"/>
            <p:cNvSpPr/>
            <p:nvPr>
              <p:custDataLst>
                <p:tags r:id="rId12"/>
              </p:custDataLst>
            </p:nvPr>
          </p:nvSpPr>
          <p:spPr>
            <a:xfrm>
              <a:off x="4518660" y="1886585"/>
              <a:ext cx="2628900" cy="460375"/>
            </a:xfrm>
            <a:prstGeom prst="round2DiagRect">
              <a:avLst>
                <a:gd name="adj1" fmla="val 16667"/>
                <a:gd name="adj2" fmla="val 2029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95" name="文本框 110"/>
            <p:cNvSpPr txBox="1"/>
            <p:nvPr>
              <p:custDataLst>
                <p:tags r:id="rId13"/>
              </p:custDataLst>
            </p:nvPr>
          </p:nvSpPr>
          <p:spPr>
            <a:xfrm>
              <a:off x="4546303" y="1874519"/>
              <a:ext cx="2659702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分数与除法的关系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cxnSp>
        <p:nvCxnSpPr>
          <p:cNvPr id="41" name="连接符: 肘形 40"/>
          <p:cNvCxnSpPr/>
          <p:nvPr>
            <p:custDataLst>
              <p:tags r:id="rId14"/>
            </p:custDataLst>
          </p:nvPr>
        </p:nvCxnSpPr>
        <p:spPr>
          <a:xfrm flipV="1">
            <a:off x="4395788" y="1865948"/>
            <a:ext cx="889000" cy="666750"/>
          </a:xfrm>
          <a:prstGeom prst="bentConnector3">
            <a:avLst>
              <a:gd name="adj1" fmla="val 5000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连接符: 肘形 114"/>
          <p:cNvCxnSpPr/>
          <p:nvPr>
            <p:custDataLst>
              <p:tags r:id="rId15"/>
            </p:custDataLst>
          </p:nvPr>
        </p:nvCxnSpPr>
        <p:spPr>
          <a:xfrm>
            <a:off x="4403725" y="2634298"/>
            <a:ext cx="882650" cy="212725"/>
          </a:xfrm>
          <a:prstGeom prst="bentConnector3">
            <a:avLst>
              <a:gd name="adj1" fmla="val 5000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椭圆 121"/>
          <p:cNvSpPr/>
          <p:nvPr>
            <p:custDataLst>
              <p:tags r:id="rId16"/>
            </p:custDataLst>
          </p:nvPr>
        </p:nvSpPr>
        <p:spPr>
          <a:xfrm>
            <a:off x="3327635" y="3528508"/>
            <a:ext cx="72008" cy="72007"/>
          </a:xfrm>
          <a:prstGeom prst="ellipse">
            <a:avLst/>
          </a:prstGeom>
          <a:solidFill>
            <a:srgbClr val="FF0000"/>
          </a:solidFill>
          <a:ln>
            <a:solidFill>
              <a:srgbClr val="FF9F9F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23" name="图片 12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3490913" y="3347085"/>
            <a:ext cx="403225" cy="425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4" name="文本框 123"/>
          <p:cNvSpPr txBox="1"/>
          <p:nvPr>
            <p:custDataLst>
              <p:tags r:id="rId19"/>
            </p:custDataLst>
          </p:nvPr>
        </p:nvSpPr>
        <p:spPr>
          <a:xfrm>
            <a:off x="3881438" y="3291523"/>
            <a:ext cx="855662" cy="492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0066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</a:t>
            </a:r>
            <a:endParaRPr lang="zh-CN" altLang="en-US" sz="2600" b="1">
              <a:solidFill>
                <a:srgbClr val="0066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25" name="组合 124"/>
          <p:cNvGrpSpPr/>
          <p:nvPr/>
        </p:nvGrpSpPr>
        <p:grpSpPr>
          <a:xfrm>
            <a:off x="5443538" y="3147060"/>
            <a:ext cx="1182687" cy="471488"/>
            <a:chOff x="4518660" y="1874519"/>
            <a:chExt cx="1181925" cy="472441"/>
          </a:xfrm>
        </p:grpSpPr>
        <p:sp>
          <p:nvSpPr>
            <p:cNvPr id="126" name="矩形: 对角圆角 125"/>
            <p:cNvSpPr/>
            <p:nvPr>
              <p:custDataLst>
                <p:tags r:id="rId20"/>
              </p:custDataLst>
            </p:nvPr>
          </p:nvSpPr>
          <p:spPr>
            <a:xfrm>
              <a:off x="4518660" y="1886585"/>
              <a:ext cx="1181925" cy="460375"/>
            </a:xfrm>
            <a:prstGeom prst="round2DiagRect">
              <a:avLst>
                <a:gd name="adj1" fmla="val 16667"/>
                <a:gd name="adj2" fmla="val 2029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91" name="文本框 126"/>
            <p:cNvSpPr txBox="1"/>
            <p:nvPr>
              <p:custDataLst>
                <p:tags r:id="rId21"/>
              </p:custDataLst>
            </p:nvPr>
          </p:nvSpPr>
          <p:spPr>
            <a:xfrm>
              <a:off x="4546303" y="1874519"/>
              <a:ext cx="1112805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真分数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cxnSp>
        <p:nvCxnSpPr>
          <p:cNvPr id="128" name="连接符: 肘形 127"/>
          <p:cNvCxnSpPr/>
          <p:nvPr>
            <p:custDataLst>
              <p:tags r:id="rId22"/>
            </p:custDataLst>
          </p:nvPr>
        </p:nvCxnSpPr>
        <p:spPr>
          <a:xfrm flipV="1">
            <a:off x="4649788" y="3388360"/>
            <a:ext cx="747713" cy="160338"/>
          </a:xfrm>
          <a:prstGeom prst="bentConnector3">
            <a:avLst>
              <a:gd name="adj1" fmla="val 5343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连接符: 肘形 129"/>
          <p:cNvCxnSpPr/>
          <p:nvPr>
            <p:custDataLst>
              <p:tags r:id="rId23"/>
            </p:custDataLst>
          </p:nvPr>
        </p:nvCxnSpPr>
        <p:spPr>
          <a:xfrm>
            <a:off x="4641850" y="3667760"/>
            <a:ext cx="744538" cy="527050"/>
          </a:xfrm>
          <a:prstGeom prst="bentConnector3">
            <a:avLst>
              <a:gd name="adj1" fmla="val 5000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2" name="组合 131"/>
          <p:cNvGrpSpPr/>
          <p:nvPr/>
        </p:nvGrpSpPr>
        <p:grpSpPr>
          <a:xfrm>
            <a:off x="5443538" y="3945573"/>
            <a:ext cx="1150937" cy="466725"/>
            <a:chOff x="4518661" y="1886585"/>
            <a:chExt cx="1150174" cy="466691"/>
          </a:xfrm>
        </p:grpSpPr>
        <p:sp>
          <p:nvSpPr>
            <p:cNvPr id="133" name="矩形: 对角圆角 132"/>
            <p:cNvSpPr/>
            <p:nvPr>
              <p:custDataLst>
                <p:tags r:id="rId24"/>
              </p:custDataLst>
            </p:nvPr>
          </p:nvSpPr>
          <p:spPr>
            <a:xfrm>
              <a:off x="4518661" y="1886585"/>
              <a:ext cx="1150174" cy="460375"/>
            </a:xfrm>
            <a:prstGeom prst="round2DiagRect">
              <a:avLst>
                <a:gd name="adj1" fmla="val 16667"/>
                <a:gd name="adj2" fmla="val 2029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87" name="文本框 133"/>
            <p:cNvSpPr txBox="1"/>
            <p:nvPr>
              <p:custDataLst>
                <p:tags r:id="rId25"/>
              </p:custDataLst>
            </p:nvPr>
          </p:nvSpPr>
          <p:spPr>
            <a:xfrm>
              <a:off x="4554848" y="1891611"/>
              <a:ext cx="1112805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假分数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37" name="椭圆 136"/>
          <p:cNvSpPr/>
          <p:nvPr>
            <p:custDataLst>
              <p:tags r:id="rId26"/>
            </p:custDataLst>
          </p:nvPr>
        </p:nvSpPr>
        <p:spPr>
          <a:xfrm>
            <a:off x="3236195" y="4468785"/>
            <a:ext cx="72008" cy="72007"/>
          </a:xfrm>
          <a:prstGeom prst="ellipse">
            <a:avLst/>
          </a:prstGeom>
          <a:solidFill>
            <a:srgbClr val="FF0000"/>
          </a:solidFill>
          <a:ln>
            <a:solidFill>
              <a:srgbClr val="FF9F9F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38" name="图片 137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7"/>
          <a:stretch>
            <a:fillRect/>
          </a:stretch>
        </p:blipFill>
        <p:spPr>
          <a:xfrm>
            <a:off x="3267075" y="4656773"/>
            <a:ext cx="403225" cy="425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9" name="文本框 138"/>
          <p:cNvSpPr txBox="1"/>
          <p:nvPr>
            <p:custDataLst>
              <p:tags r:id="rId29"/>
            </p:custDataLst>
          </p:nvPr>
        </p:nvSpPr>
        <p:spPr>
          <a:xfrm>
            <a:off x="3657600" y="4591685"/>
            <a:ext cx="2530475" cy="492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0066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分数的基本性质</a:t>
            </a:r>
            <a:endParaRPr lang="zh-CN" altLang="en-US" sz="2600" b="1">
              <a:solidFill>
                <a:srgbClr val="0066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141" name="连接符: 肘形 140"/>
          <p:cNvCxnSpPr/>
          <p:nvPr>
            <p:custDataLst>
              <p:tags r:id="rId30"/>
            </p:custDataLst>
          </p:nvPr>
        </p:nvCxnSpPr>
        <p:spPr>
          <a:xfrm flipV="1">
            <a:off x="6081713" y="4621848"/>
            <a:ext cx="747713" cy="160338"/>
          </a:xfrm>
          <a:prstGeom prst="bentConnector3">
            <a:avLst>
              <a:gd name="adj1" fmla="val 5343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2" name="组合 141"/>
          <p:cNvGrpSpPr/>
          <p:nvPr/>
        </p:nvGrpSpPr>
        <p:grpSpPr>
          <a:xfrm>
            <a:off x="6889750" y="4380548"/>
            <a:ext cx="803275" cy="473075"/>
            <a:chOff x="4481216" y="1874523"/>
            <a:chExt cx="803425" cy="472437"/>
          </a:xfrm>
        </p:grpSpPr>
        <p:sp>
          <p:nvSpPr>
            <p:cNvPr id="143" name="矩形: 对角圆角 142"/>
            <p:cNvSpPr/>
            <p:nvPr>
              <p:custDataLst>
                <p:tags r:id="rId31"/>
              </p:custDataLst>
            </p:nvPr>
          </p:nvSpPr>
          <p:spPr>
            <a:xfrm>
              <a:off x="4518660" y="1886585"/>
              <a:ext cx="700304" cy="460375"/>
            </a:xfrm>
            <a:prstGeom prst="round2DiagRect">
              <a:avLst>
                <a:gd name="adj1" fmla="val 16667"/>
                <a:gd name="adj2" fmla="val 2029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83" name="文本框 143"/>
            <p:cNvSpPr txBox="1"/>
            <p:nvPr>
              <p:custDataLst>
                <p:tags r:id="rId32"/>
              </p:custDataLst>
            </p:nvPr>
          </p:nvSpPr>
          <p:spPr>
            <a:xfrm>
              <a:off x="4481216" y="1874523"/>
              <a:ext cx="803425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约分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cxnSp>
        <p:nvCxnSpPr>
          <p:cNvPr id="145" name="连接符: 肘形 144"/>
          <p:cNvCxnSpPr/>
          <p:nvPr>
            <p:custDataLst>
              <p:tags r:id="rId33"/>
            </p:custDataLst>
          </p:nvPr>
        </p:nvCxnSpPr>
        <p:spPr>
          <a:xfrm>
            <a:off x="6092825" y="4928235"/>
            <a:ext cx="727075" cy="254000"/>
          </a:xfrm>
          <a:prstGeom prst="bentConnector3">
            <a:avLst>
              <a:gd name="adj1" fmla="val 50000"/>
            </a:avLst>
          </a:prstGeom>
          <a:ln>
            <a:solidFill>
              <a:srgbClr val="CC99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7" name="组合 146"/>
          <p:cNvGrpSpPr/>
          <p:nvPr/>
        </p:nvGrpSpPr>
        <p:grpSpPr>
          <a:xfrm>
            <a:off x="6896100" y="4902835"/>
            <a:ext cx="803275" cy="471488"/>
            <a:chOff x="4486614" y="1874523"/>
            <a:chExt cx="803425" cy="472437"/>
          </a:xfrm>
        </p:grpSpPr>
        <p:sp>
          <p:nvSpPr>
            <p:cNvPr id="148" name="矩形: 对角圆角 147"/>
            <p:cNvSpPr/>
            <p:nvPr>
              <p:custDataLst>
                <p:tags r:id="rId34"/>
              </p:custDataLst>
            </p:nvPr>
          </p:nvSpPr>
          <p:spPr>
            <a:xfrm>
              <a:off x="4518660" y="1886585"/>
              <a:ext cx="719353" cy="460375"/>
            </a:xfrm>
            <a:prstGeom prst="round2DiagRect">
              <a:avLst>
                <a:gd name="adj1" fmla="val 16667"/>
                <a:gd name="adj2" fmla="val 20297"/>
              </a:avLst>
            </a:prstGeom>
            <a:solidFill>
              <a:schemeClr val="bg1"/>
            </a:solidFill>
            <a:ln>
              <a:gradFill flip="none" rotWithShape="1">
                <a:gsLst>
                  <a:gs pos="0">
                    <a:schemeClr val="accent4">
                      <a:lumMod val="0"/>
                      <a:lumOff val="100000"/>
                    </a:schemeClr>
                  </a:gs>
                  <a:gs pos="35000">
                    <a:schemeClr val="accent4">
                      <a:lumMod val="0"/>
                      <a:lumOff val="100000"/>
                    </a:schemeClr>
                  </a:gs>
                  <a:gs pos="100000">
                    <a:srgbClr val="CC99FF"/>
                  </a:gs>
                </a:gsLst>
                <a:path path="shape">
                  <a:fillToRect l="50000" t="50000" r="50000" b="50000"/>
                </a:path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0279" name="文本框 148"/>
            <p:cNvSpPr txBox="1"/>
            <p:nvPr>
              <p:custDataLst>
                <p:tags r:id="rId35"/>
              </p:custDataLst>
            </p:nvPr>
          </p:nvSpPr>
          <p:spPr>
            <a:xfrm>
              <a:off x="4486614" y="1874523"/>
              <a:ext cx="803425" cy="4616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3366FF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通分</a:t>
              </a:r>
              <a:endParaRPr lang="zh-CN" altLang="en-US" sz="2400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50" name="椭圆 149"/>
          <p:cNvSpPr/>
          <p:nvPr>
            <p:custDataLst>
              <p:tags r:id="rId36"/>
            </p:custDataLst>
          </p:nvPr>
        </p:nvSpPr>
        <p:spPr>
          <a:xfrm>
            <a:off x="2373187" y="4936609"/>
            <a:ext cx="72008" cy="72007"/>
          </a:xfrm>
          <a:prstGeom prst="ellipse">
            <a:avLst/>
          </a:prstGeom>
          <a:solidFill>
            <a:srgbClr val="FF0000"/>
          </a:solidFill>
          <a:ln>
            <a:solidFill>
              <a:srgbClr val="FF9F9F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51" name="图片 150"/>
          <p:cNvPicPr>
            <a:picLocks noChangeAspect="1"/>
          </p:cNvPicPr>
          <p:nvPr>
            <p:custDataLst>
              <p:tags r:id="rId38"/>
            </p:custDataLst>
          </p:nvPr>
        </p:nvPicPr>
        <p:blipFill>
          <a:blip r:embed="rId37"/>
          <a:stretch>
            <a:fillRect/>
          </a:stretch>
        </p:blipFill>
        <p:spPr>
          <a:xfrm>
            <a:off x="1022350" y="5120323"/>
            <a:ext cx="401638" cy="4254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2" name="文本框 151"/>
          <p:cNvSpPr txBox="1"/>
          <p:nvPr>
            <p:custDataLst>
              <p:tags r:id="rId39"/>
            </p:custDataLst>
          </p:nvPr>
        </p:nvSpPr>
        <p:spPr>
          <a:xfrm>
            <a:off x="1419225" y="5082223"/>
            <a:ext cx="2863850" cy="492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>
                <a:solidFill>
                  <a:srgbClr val="0066FF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分数和小数的互化</a:t>
            </a:r>
            <a:endParaRPr lang="zh-CN" altLang="en-US" sz="2600" b="1">
              <a:solidFill>
                <a:srgbClr val="0066FF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7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9" presetID="6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1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  <p:cond evt="onBegin" delay="0">
                          <p:tn val="65"/>
                        </p:cond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  <p:cond evt="onBegin" delay="0">
                          <p:tn val="74"/>
                        </p:cond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  <p:cond evt="onBegin" delay="0">
                          <p:tn val="83"/>
                        </p:cond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2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3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5" presetID="6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 nodeType="clickPar">
                      <p:stCondLst>
                        <p:cond delay="indefinite"/>
                        <p:cond evt="onBegin" delay="0">
                          <p:tn val="101"/>
                        </p:cond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  <p:cond evt="onBegin" delay="0">
                          <p:tn val="110"/>
                        </p:cond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  <p:cond evt="onBegin" delay="0">
                          <p:tn val="119"/>
                        </p:cond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8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9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6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3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124" grpId="0"/>
      <p:bldP spid="139" grpId="0"/>
      <p:bldP spid="1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111760" y="5376228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393873" y="5376228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111760" y="602584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分数的意义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真分数和假分数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分数的基本性质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2" name="îŝļîḓè"/>
            <p:cNvSpPr/>
            <p:nvPr/>
          </p:nvSpPr>
          <p:spPr bwMode="auto">
            <a:xfrm>
              <a:off x="6327271" y="431573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约分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" name="íŝlîḋè"/>
            <p:cNvSpPr/>
            <p:nvPr/>
          </p:nvSpPr>
          <p:spPr bwMode="auto">
            <a:xfrm>
              <a:off x="6327271" y="526537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通分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</p:grpSp>
      <p:sp>
        <p:nvSpPr>
          <p:cNvPr id="2" name="íşḷidè"/>
          <p:cNvSpPr txBox="1"/>
          <p:nvPr>
            <p:custDataLst>
              <p:tags r:id="rId2"/>
            </p:custDataLst>
          </p:nvPr>
        </p:nvSpPr>
        <p:spPr>
          <a:xfrm>
            <a:off x="5240452" y="5350469"/>
            <a:ext cx="1198579" cy="532202"/>
          </a:xfrm>
          <a:prstGeom prst="rect">
            <a:avLst/>
          </a:prstGeom>
          <a:solidFill>
            <a:schemeClr val="accent1"/>
          </a:solidFill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bg1"/>
                </a:solidFill>
                <a:cs typeface="楷体" panose="02010609060101010101" pitchFamily="49" charset="-122"/>
              </a:rPr>
              <a:t>考点 </a:t>
            </a:r>
            <a:r>
              <a:rPr lang="en-US" altLang="zh-CN" sz="1600" b="1">
                <a:solidFill>
                  <a:schemeClr val="bg1"/>
                </a:solidFill>
                <a:cs typeface="楷体" panose="02010609060101010101" pitchFamily="49" charset="-122"/>
              </a:rPr>
              <a:t>05</a:t>
            </a:r>
            <a:endParaRPr lang="id-ID" sz="1600" b="1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8" name="íŝlîḋè"/>
          <p:cNvSpPr/>
          <p:nvPr>
            <p:custDataLst>
              <p:tags r:id="rId3"/>
            </p:custDataLst>
          </p:nvPr>
        </p:nvSpPr>
        <p:spPr bwMode="auto">
          <a:xfrm>
            <a:off x="6566031" y="5350469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分数和小数的互化</a:t>
            </a:r>
            <a:endParaRPr lang="zh-CN" altLang="en-US" sz="28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分数的意义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4098" name="Rectangle 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2060575" y="1367028"/>
            <a:ext cx="8229600" cy="1252728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>
                <a:cs typeface="楷体" panose="02010609060101010101" pitchFamily="49" charset="-122"/>
              </a:rPr>
              <a:t> </a:t>
            </a:r>
            <a:endParaRPr lang="en-US" altLang="zh-CN">
              <a:cs typeface="楷体" panose="02010609060101010101" pitchFamily="49" charset="-122"/>
            </a:endParaRPr>
          </a:p>
        </p:txBody>
      </p:sp>
      <p:graphicFrame>
        <p:nvGraphicFramePr>
          <p:cNvPr id="38920" name="Object 8"/>
          <p:cNvGraphicFramePr>
            <a:graphicFrameLocks noGrp="1" noChangeAspect="1"/>
          </p:cNvGraphicFramePr>
          <p:nvPr>
            <p:ph sz="half" idx="4294967295"/>
            <p:custDataLst>
              <p:tags r:id="rId3"/>
            </p:custDataLst>
          </p:nvPr>
        </p:nvGraphicFramePr>
        <p:xfrm>
          <a:off x="1603375" y="5067300"/>
          <a:ext cx="376238" cy="1371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4" imgW="139700" imgH="394335" progId="Equation.DSMT4">
                  <p:embed/>
                </p:oleObj>
              </mc:Choice>
              <mc:Fallback>
                <p:oleObj r:id="rId4" imgW="139700" imgH="39433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3375" y="5067300"/>
                        <a:ext cx="376238" cy="137160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8916" name="Picture 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984375" y="3543300"/>
            <a:ext cx="1298575" cy="12842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8917" name="Text Box 9"/>
          <p:cNvSpPr txBox="1"/>
          <p:nvPr>
            <p:custDataLst>
              <p:tags r:id="rId8"/>
            </p:custDataLst>
          </p:nvPr>
        </p:nvSpPr>
        <p:spPr>
          <a:xfrm>
            <a:off x="3432175" y="3924300"/>
            <a:ext cx="3886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cs typeface="楷体" panose="02010609060101010101" pitchFamily="49" charset="-122"/>
              </a:rPr>
              <a:t>一个整体或单位“</a:t>
            </a:r>
            <a:r>
              <a:rPr lang="en-US" altLang="zh-CN" sz="3200" b="1">
                <a:latin typeface="楷体" panose="02010609060101010101" pitchFamily="49" charset="-122"/>
                <a:cs typeface="楷体" panose="02010609060101010101" pitchFamily="49" charset="-122"/>
              </a:rPr>
              <a:t>1”</a:t>
            </a:r>
            <a:endParaRPr lang="en-US" altLang="zh-CN" sz="3200" b="1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918" name="Rectangle 22"/>
          <p:cNvSpPr/>
          <p:nvPr>
            <p:custDataLst>
              <p:tags r:id="rId9"/>
            </p:custDataLst>
          </p:nvPr>
        </p:nvSpPr>
        <p:spPr>
          <a:xfrm>
            <a:off x="3127375" y="5219700"/>
            <a:ext cx="8632825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latin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3200" b="1">
                <a:latin typeface="楷体" panose="02010609060101010101" pitchFamily="49" charset="-122"/>
                <a:cs typeface="楷体" panose="02010609060101010101" pitchFamily="49" charset="-122"/>
              </a:rPr>
              <a:t>表示 把单位“</a:t>
            </a:r>
            <a:r>
              <a:rPr lang="en-US" altLang="zh-CN" sz="3200" b="1">
                <a:latin typeface="楷体" panose="02010609060101010101" pitchFamily="49" charset="-122"/>
                <a:cs typeface="楷体" panose="02010609060101010101" pitchFamily="49" charset="-122"/>
              </a:rPr>
              <a:t>1”</a:t>
            </a:r>
            <a:r>
              <a:rPr lang="zh-CN" altLang="en-US" sz="3200" b="1">
                <a:latin typeface="楷体" panose="02010609060101010101" pitchFamily="49" charset="-122"/>
                <a:cs typeface="楷体" panose="02010609060101010101" pitchFamily="49" charset="-122"/>
              </a:rPr>
              <a:t>平均分成</a:t>
            </a:r>
            <a:r>
              <a:rPr lang="en-US" altLang="zh-CN" sz="3200" b="1">
                <a:latin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3200" b="1">
                <a:latin typeface="楷体" panose="02010609060101010101" pitchFamily="49" charset="-122"/>
                <a:cs typeface="楷体" panose="02010609060101010101" pitchFamily="49" charset="-122"/>
              </a:rPr>
              <a:t>份，取了其中</a:t>
            </a:r>
            <a:endParaRPr lang="zh-CN" altLang="en-US" sz="3200" b="1">
              <a:latin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楷体" panose="02010609060101010101" pitchFamily="49" charset="-122"/>
                <a:cs typeface="楷体" panose="02010609060101010101" pitchFamily="49" charset="-122"/>
              </a:rPr>
              <a:t>的三份，叫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五分之三。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03" name="Text Box 33"/>
          <p:cNvSpPr txBox="1"/>
          <p:nvPr>
            <p:custDataLst>
              <p:tags r:id="rId10"/>
            </p:custDataLst>
          </p:nvPr>
        </p:nvSpPr>
        <p:spPr>
          <a:xfrm>
            <a:off x="1908175" y="6134100"/>
            <a:ext cx="11430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endParaRPr lang="zh-CN" altLang="zh-CN" sz="3200" b="1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9940" name="Text Box 4"/>
          <p:cNvSpPr txBox="1"/>
          <p:nvPr>
            <p:custDataLst>
              <p:tags r:id="rId11"/>
            </p:custDataLst>
          </p:nvPr>
        </p:nvSpPr>
        <p:spPr>
          <a:xfrm>
            <a:off x="1603375" y="1028700"/>
            <a:ext cx="8763000" cy="1922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Bef>
                <a:spcPct val="50000"/>
              </a:spcBef>
            </a:pPr>
            <a:r>
              <a:rPr lang="en-US" altLang="zh-CN" sz="36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zh-CN" sz="2800" b="1">
                <a:latin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分数的意义： 把单位“</a:t>
            </a:r>
            <a:r>
              <a:rPr lang="en-US" altLang="zh-CN" sz="2800" b="1">
                <a:latin typeface="楷体" panose="02010609060101010101" pitchFamily="49" charset="-122"/>
                <a:cs typeface="楷体" panose="02010609060101010101" pitchFamily="49" charset="-122"/>
              </a:rPr>
              <a:t>1”</a:t>
            </a:r>
            <a:r>
              <a:rPr lang="zh-CN" altLang="en-US" sz="2800" b="1" u="sng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平均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分成若干份，表这样的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一份或者几份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的数，叫做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。表示其中的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一份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的数，叫做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分数单位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。</a:t>
            </a:r>
            <a:r>
              <a:rPr lang="zh-CN" altLang="en-US" sz="2800" b="1">
                <a:solidFill>
                  <a:srgbClr val="CC0066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若干份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是</a:t>
            </a:r>
            <a:r>
              <a:rPr lang="zh-CN" altLang="en-US" sz="2800" b="1">
                <a:solidFill>
                  <a:srgbClr val="CC0066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分母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，其中的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一份或者几份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的数是</a:t>
            </a:r>
            <a:r>
              <a:rPr lang="zh-CN" altLang="en-US" sz="2800" b="1">
                <a:solidFill>
                  <a:srgbClr val="CC0066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子分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/>
      <p:bldP spid="38918" grpId="0"/>
      <p:bldP spid="399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4294967295"/>
            <p:custDataLst>
              <p:tags r:id="rId2"/>
            </p:custDataLst>
          </p:nvPr>
        </p:nvSpPr>
        <p:spPr>
          <a:xfrm>
            <a:off x="386080" y="1170623"/>
            <a:ext cx="3379788" cy="563562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zh-CN" altLang="en-US"/>
              <a:t>分数与除法的关系</a:t>
            </a:r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1681339" y="1501199"/>
            <a:ext cx="4174287" cy="993484"/>
            <a:chOff x="1014182" y="4130464"/>
            <a:chExt cx="4174287" cy="993484"/>
          </a:xfrm>
        </p:grpSpPr>
        <mc:AlternateContent>
          <mc:Choice Requires="a14">
            <p:sp>
              <p:nvSpPr>
                <p:cNvPr id="7" name="Text Box 35"/>
                <p:cNvSpPr txBox="1">
                  <a:spLocks noChangeArrowheads="1"/>
                </p:cNvSpPr>
                <p:nvPr/>
              </p:nvSpPr>
              <p:spPr bwMode="auto">
                <a:xfrm>
                  <a:off x="1014182" y="4363756"/>
                  <a:ext cx="4174287" cy="58823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lnSpc>
                      <a:spcPts val="3800"/>
                    </a:lnSpc>
                    <a:defRPr sz="2800" kern="1200">
                      <a:solidFill>
                        <a:schemeClr val="tx1"/>
                      </a:solidFill>
                      <a:latin typeface="微软雅黑" panose="020b0503020204020204" charset="-122"/>
                      <a:ea typeface="微软雅黑" panose="020b0503020204020204" charset="-122"/>
                      <a:cs typeface="+mn-cs"/>
                    </a:defRPr>
                  </a:lvl1pPr>
                  <a:lvl2pPr marL="742950" indent="-28575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indent="-228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5146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9718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4290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886200" indent="-228600" algn="l" defTabSz="914400" rtl="0" eaLnBrk="1" fontAlgn="base" latinLnBrk="0" hangingPunct="1">
                    <a:spcBef>
                      <a:spcPct val="0"/>
                    </a:spcBef>
                    <a:spcAft>
                      <a:spcPct val="0"/>
                    </a:spcAft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被除数</a:t>
                  </a: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÷</a:t>
                  </a:r>
                  <a:r>
                    <a:rPr lang="zh-CN" altLang="en-US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除数</a:t>
                  </a:r>
                  <a:r>
                    <a:rPr lang="en-US" altLang="zh-CN">
                      <a:latin typeface="楷体" panose="02010609060101010101" pitchFamily="49" charset="-122"/>
                      <a:ea typeface="楷体" panose="02010609060101010101" pitchFamily="49" charset="-122"/>
                      <a:cs typeface="楷体" panose="02010609060101010101" pitchFamily="49" charset="-122"/>
                    </a:rPr>
                    <a:t>=</a:t>
                  </a:r>
                  <a14:m>
                    <m:oMathPara>
                      <m:oMathParaPr>
                        <m:jc/>
                      </m:oMathParaPr>
                      <m:oMath>
                        <m:f>
                          <m:fPr>
                            <m:type m:val="bar"/>
                            <m:ctrlPr>
                              <a:rPr lang="en-US" altLang="zh-CN" i="1" smtClean="0">
                                <a:latin typeface="Cambria Math" panose="02040503050406030204" pitchFamily="18" charset="0"/>
                                <a:ea typeface="楷体" panose="02010609060101010101" pitchFamily="49" charset="-122"/>
                                <a:cs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en-US" altLang="zh-CN" sz="2800" b="0" i="0" baseline="0" smtClean="0">
                                <a:latin typeface="Cambria Math" panose="02040503050406030204" pitchFamily="18" charset="0"/>
                                <a:ea typeface="MS Mincho" panose="02020609040205080304" charset="-128"/>
                                <a:cs typeface="Cambria Math" panose="02040503050406030204" pitchFamily="18" charset="0"/>
                              </a:rPr>
                              <m:t>                       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n-US" altLang="zh-CN" sz="2800" b="0" i="0" baseline="0" smtClean="0">
                                <a:latin typeface="Cambria Math" panose="02040503050406030204" pitchFamily="18" charset="0"/>
                                <a:ea typeface="MS Mincho" panose="02020609040205080304" charset="-128"/>
                                <a:cs typeface="Cambria Math" panose="02040503050406030204" pitchFamily="18" charset="0"/>
                              </a:rPr>
                              <m:t> </m:t>
                            </m:r>
                          </m:den>
                        </m:f>
                      </m:oMath>
                    </m:oMathPara>
                  </a14:m>
                  <a:endParaRPr lang="zh-CN" altLang="en-US"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</mc:Choice>
          <mc:Fallback>
            <p:sp>
              <p:nvSpPr>
                <p:cNvPr id="7" name="Text Box 35"/>
                <p:cNvSpPr txBox="1">
                  <a:spLocks noRot="1" noChangeAspect="1" noMove="1" noResize="1" noEditPoints="1" noAdjustHandles="1" noChangeArrowheads="1" noChangeShapeType="1" noTextEdit="1"/>
                </p:cNvSpPr>
                <p:nvPr>
                  <p:custDataLst>
                    <p:tags r:id="rId3"/>
                  </p:custDataLst>
                </p:nvPr>
              </p:nvSpPr>
              <p:spPr bwMode="auto">
                <a:xfrm>
                  <a:off x="1014182" y="4363756"/>
                  <a:ext cx="4174287" cy="588238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r>
                    <a:rPr lang="zh-CN" altLang="en-US">
                      <a:noFill/>
                    </a:rPr>
                    <a:t> </a:t>
                  </a:r>
                  <a:endParaRPr lang="zh-CN" altLang="en-US">
                    <a:noFill/>
                  </a:endParaRPr>
                </a:p>
              </p:txBody>
            </p:sp>
          </mc:Fallback>
        </mc:AlternateContent>
        <p:sp>
          <p:nvSpPr>
            <p:cNvPr id="8" name="Text Box 35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3420459" y="4130464"/>
              <a:ext cx="1274832" cy="543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3800"/>
                </a:lnSpc>
                <a:defRPr sz="28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被除数</a:t>
              </a:r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9" name="Text Box 35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3568372" y="4580658"/>
              <a:ext cx="1042069" cy="5432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lnSpc>
                  <a:spcPts val="3800"/>
                </a:lnSpc>
                <a:defRPr sz="28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除数</a:t>
              </a:r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mc:AlternateContent>
        <mc:Choice Requires="a14">
          <p:sp>
            <p:nvSpPr>
              <p:cNvPr id="11" name="文本框 10" title=""/>
              <p:cNvSpPr txBox="1"/>
              <p:nvPr/>
            </p:nvSpPr>
            <p:spPr>
              <a:xfrm>
                <a:off x="6436598" y="1637726"/>
                <a:ext cx="2418226" cy="76899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Para>
                    <m:oMathParaPr>
                      <m:jc/>
                    </m:oMathParaPr>
                    <m:oMath>
                      <m:r>
                        <m:rPr>
                          <m:sty m:val="p"/>
                        </m:rPr>
                        <a:rPr lang="en-US" altLang="zh-CN" sz="2800">
                          <a:latin typeface="Cambria Math" panose="02040503050406030204" pitchFamily="18" charset="0"/>
                          <a:ea typeface="楷体" panose="02010609060101010101" pitchFamily="49" charset="-122"/>
                          <a:cs typeface="Cambria Math" panose="02040503050406030204" pitchFamily="18" charset="0"/>
                        </a:rPr>
                        <m:t>a</m:t>
                      </m:r>
                      <m:r>
                        <m:rPr>
                          <m:sty m:val="p"/>
                        </m:rPr>
                        <a:rPr lang="en-US" altLang="zh-CN" sz="2800"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÷</m:t>
                      </m:r>
                      <m:r>
                        <m:rPr>
                          <m:sty m:val="p"/>
                        </m:rPr>
                        <a:rPr lang="en-US" altLang="zh-CN" sz="2800">
                          <a:latin typeface="Cambria Math" panose="02040503050406030204" pitchFamily="18" charset="0"/>
                          <a:ea typeface="楷体" panose="02010609060101010101" pitchFamily="49" charset="-122"/>
                          <a:cs typeface="Cambria Math" panose="02040503050406030204" pitchFamily="18" charset="0"/>
                        </a:rPr>
                        <m:t>b</m:t>
                      </m:r>
                      <m:r>
                        <m:rPr>
                          <m:sty m:val="p"/>
                        </m:rPr>
                        <a:rPr lang="en-US" altLang="zh-CN" sz="2800">
                          <a:latin typeface="Cambria Math" panose="02040503050406030204" pitchFamily="18" charset="0"/>
                          <a:ea typeface="MS Mincho" panose="02020609040205080304" charset="-128"/>
                          <a:cs typeface="Cambria Math" panose="02040503050406030204" pitchFamily="18" charset="0"/>
                        </a:rPr>
                        <m:t>=</m:t>
                      </m:r>
                      <m:f>
                        <m:fPr>
                          <m:type m:val="bar"/>
                          <m:ctrlPr>
                            <a:rPr lang="en-US" altLang="zh-CN" sz="2800" i="1">
                              <a:latin typeface="Cambria Math" panose="02040503050406030204" pitchFamily="18" charset="0"/>
                              <a:ea typeface="楷体" panose="02010609060101010101" pitchFamily="49" charset="-122"/>
                              <a:cs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US" altLang="zh-CN" sz="2800">
                              <a:latin typeface="Cambria Math" panose="02040503050406030204" pitchFamily="18" charset="0"/>
                              <a:ea typeface="楷体" panose="02010609060101010101" pitchFamily="49" charset="-122"/>
                              <a:cs typeface="Cambria Math" panose="02040503050406030204" pitchFamily="18" charset="0"/>
                            </a:rPr>
                            <m:t>a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US" altLang="zh-CN" sz="2800">
                              <a:latin typeface="Cambria Math" panose="02040503050406030204" pitchFamily="18" charset="0"/>
                              <a:ea typeface="楷体" panose="02010609060101010101" pitchFamily="49" charset="-122"/>
                              <a:cs typeface="Cambria Math" panose="02040503050406030204" pitchFamily="18" charset="0"/>
                            </a:rPr>
                            <m:t>b</m:t>
                          </m:r>
                        </m:den>
                      </m:f>
                      <m:d>
                        <m:dPr>
                          <m:begChr m:val="("/>
                          <m:sepChr m:val="|"/>
                          <m:endChr m:val=")"/>
                          <m:grow m:val="on"/>
                          <m:shp m:val="centered"/>
                          <m:ctrlPr>
                            <a:rPr lang="en-US" altLang="zh-CN" sz="2800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楷体" panose="02010609060101010101" pitchFamily="49" charset="-122"/>
                              <a:cs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US" altLang="zh-CN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楷体" panose="02010609060101010101" pitchFamily="49" charset="-122"/>
                              <a:cs typeface="Cambria Math" panose="02040503050406030204" pitchFamily="18" charset="0"/>
                            </a:rPr>
                            <m:t>b</m:t>
                          </m:r>
                          <m:r>
                            <m:rPr>
                              <m:sty m:val="p"/>
                            </m:rPr>
                            <a:rPr lang="en-US" altLang="zh-CN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MS Mincho" panose="02020609040205080304" charset="-128"/>
                              <a:cs typeface="Cambria Math" panose="02040503050406030204" pitchFamily="18" charset="0"/>
                            </a:rPr>
                            <m:t>≠</m:t>
                          </m:r>
                          <m:r>
                            <m:rPr>
                              <m:sty m:val="p"/>
                            </m:rPr>
                            <a:rPr lang="en-US" altLang="zh-CN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  <a:ea typeface="MS Mincho" panose="02020609040205080304" charset="-128"/>
                              <a:cs typeface="Cambria Math" panose="02040503050406030204" pitchFamily="18" charset="0"/>
                            </a:rPr>
                            <m:t>0</m:t>
                          </m:r>
                        </m:e>
                      </m:d>
                    </m:oMath>
                  </m:oMathPara>
                </a14:m>
                <a:endParaRPr lang="zh-CN" alt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mc:Choice>
        <mc:Fallback>
          <p:sp>
            <p:nvSpPr>
              <p:cNvPr id="11" name="文本框 10"/>
              <p:cNvSpPr txBox="1">
                <a:spLocks noRot="1" noChangeAspect="1" noMove="1" noResize="1" noEditPoints="1" noAdjustHandles="1" noChangeArrowheads="1" noChangeShapeType="1" noTextEdit="1"/>
              </p:cNvSpPr>
              <p:nvPr>
                <p:custDataLst>
                  <p:tags r:id="rId7"/>
                </p:custDataLst>
              </p:nvPr>
            </p:nvSpPr>
            <p:spPr>
              <a:xfrm>
                <a:off x="6436598" y="1637726"/>
                <a:ext cx="2418226" cy="768993"/>
              </a:xfrm>
              <a:prstGeom prst="rect">
                <a:avLst/>
              </a:prstGeom>
              <a:blipFill rotWithShape="1">
                <a:blip r:embed="rId8"/>
                <a:stretch>
                  <a:fillRect l="-10" t="-8" r="-3975" b="9"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graphicFrame>
        <p:nvGraphicFramePr>
          <p:cNvPr id="14" name="表格 13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1498151" y="2693192"/>
          <a:ext cx="9457609" cy="37055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1705"/>
                <a:gridCol w="1296144"/>
                <a:gridCol w="1368152"/>
                <a:gridCol w="1851660"/>
                <a:gridCol w="1276316"/>
                <a:gridCol w="2953632"/>
              </a:tblGrid>
              <a:tr h="969270"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 gridSpan="4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>
                          <a:cs typeface="楷体" panose="02010609060101010101" pitchFamily="49" charset="-122"/>
                        </a:rPr>
                        <a:t>联系</a:t>
                      </a:r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>
                          <a:cs typeface="楷体" panose="02010609060101010101" pitchFamily="49" charset="-122"/>
                        </a:rPr>
                        <a:t>区别</a:t>
                      </a:r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</a:tr>
              <a:tr h="1368152"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800">
                          <a:cs typeface="楷体" panose="02010609060101010101" pitchFamily="49" charset="-122"/>
                        </a:rPr>
                        <a:t>分数</a:t>
                      </a:r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</a:tr>
              <a:tr h="1368152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>
                          <a:cs typeface="楷体" panose="02010609060101010101" pitchFamily="49" charset="-122"/>
                        </a:rPr>
                        <a:t>除法</a:t>
                      </a:r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zh-CN" altLang="en-US" sz="2800" b="1">
                        <a:cs typeface="楷体" panose="02010609060101010101" pitchFamily="49" charset="-122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5" name="Rectangle 26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187690" y="4090670"/>
            <a:ext cx="246951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20000"/>
              </a:spcBef>
              <a:buClr>
                <a:schemeClr val="bg2"/>
              </a:buClr>
              <a:buSzPct val="65000"/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分数是一种数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" name="Rectangle 27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112125" y="5400675"/>
            <a:ext cx="276161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hangingPunct="1">
              <a:spcBef>
                <a:spcPct val="20000"/>
              </a:spcBef>
              <a:buClr>
                <a:schemeClr val="bg2"/>
              </a:buClr>
              <a:buSzPct val="65000"/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除法是一种运算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Text Box 28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2407285" y="4101465"/>
            <a:ext cx="96266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分子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Text Box 29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230755" y="5407660"/>
            <a:ext cx="132715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Text Box 30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587115" y="4089400"/>
            <a:ext cx="126746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分数线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Text Box 31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730781" y="5443729"/>
            <a:ext cx="101582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除号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" name="Text Box 32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666999" y="3791662"/>
            <a:ext cx="234043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分母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ctr" eaLnBrk="1" hangingPunct="1"/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不能为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0)</a:t>
            </a:r>
            <a:endParaRPr 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" name="Text Box 33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4690396" y="5195469"/>
            <a:ext cx="2287982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除数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ctr" eaLnBrk="1" hangingPunct="1"/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不能为</a:t>
            </a:r>
            <a:r>
              <a:rPr 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0)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Text Box 35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676093" y="4163555"/>
            <a:ext cx="137567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分数值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Text Box 36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7029740" y="5423409"/>
            <a:ext cx="66885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图片 25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98860" y="5561330"/>
            <a:ext cx="1094740" cy="109474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flipH="1">
            <a:off x="12001500" y="11417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8193" name="文本框 4"/>
          <p:cNvSpPr txBox="1"/>
          <p:nvPr>
            <p:custDataLst>
              <p:tags r:id="rId2"/>
            </p:custDataLst>
          </p:nvPr>
        </p:nvSpPr>
        <p:spPr>
          <a:xfrm>
            <a:off x="1289685" y="1353820"/>
            <a:ext cx="6773863" cy="6270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按要求写分数。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194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EFD"/>
              </a:clrFrom>
              <a:clrTo>
                <a:srgbClr val="FFFEFD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624773" y="1998345"/>
            <a:ext cx="3387725" cy="1600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文本框 6"/>
          <p:cNvSpPr txBox="1"/>
          <p:nvPr>
            <p:custDataLst>
              <p:tags r:id="rId5"/>
            </p:custDataLst>
          </p:nvPr>
        </p:nvSpPr>
        <p:spPr>
          <a:xfrm>
            <a:off x="1530985" y="3785870"/>
            <a:ext cx="2847975" cy="12731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每根小棒是这些小棒的</a:t>
            </a:r>
            <a:r>
              <a:rPr lang="en-US" altLang="zh-CN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(       )</a:t>
            </a:r>
            <a:endParaRPr lang="en-US" altLang="zh-CN" sz="32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6" name="矩形 8"/>
          <p:cNvSpPr/>
          <p:nvPr>
            <p:custDataLst>
              <p:tags r:id="rId6"/>
            </p:custDataLst>
          </p:nvPr>
        </p:nvSpPr>
        <p:spPr>
          <a:xfrm>
            <a:off x="4469448" y="3804920"/>
            <a:ext cx="2746375" cy="12747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每个气球是这束气球的</a:t>
            </a:r>
            <a:r>
              <a:rPr lang="en-US" altLang="zh-CN" sz="3200" b="1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(       )</a:t>
            </a:r>
            <a:endParaRPr lang="zh-CN" altLang="en-US" sz="3200" b="1">
              <a:solidFill>
                <a:srgbClr val="00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>
            <p:custDataLst>
              <p:tags r:id="rId7"/>
            </p:custDataLst>
          </p:nvPr>
        </p:nvGraphicFramePr>
        <p:xfrm>
          <a:off x="3499485" y="4300220"/>
          <a:ext cx="458788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8" imgW="215900" imgH="405765" progId="Equation.DSMT4">
                  <p:embed/>
                </p:oleObj>
              </mc:Choice>
              <mc:Fallback>
                <p:oleObj r:id="rId8" imgW="215900" imgH="4057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3499485" y="4300220"/>
                        <a:ext cx="458788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6525260" y="4300220"/>
          <a:ext cx="295275" cy="8636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11" imgW="139700" imgH="406400" progId="Equation.DSMT4">
                  <p:embed/>
                </p:oleObj>
              </mc:Choice>
              <mc:Fallback>
                <p:oleObj r:id="rId11" imgW="139700" imgH="40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6525260" y="4300220"/>
                        <a:ext cx="295275" cy="8636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46082" name="Rectangle 2"/>
          <p:cNvSpPr/>
          <p:nvPr>
            <p:custDataLst>
              <p:tags r:id="rId2"/>
            </p:custDataLst>
          </p:nvPr>
        </p:nvSpPr>
        <p:spPr>
          <a:xfrm>
            <a:off x="-487362" y="3082925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6083" name="Text Box 3"/>
          <p:cNvSpPr txBox="1"/>
          <p:nvPr>
            <p:custDataLst>
              <p:tags r:id="rId3"/>
            </p:custDataLst>
          </p:nvPr>
        </p:nvSpPr>
        <p:spPr>
          <a:xfrm>
            <a:off x="3937000" y="2989263"/>
            <a:ext cx="295275" cy="57785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en-US" altLang="zh-CN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9156" name="Group 4"/>
          <p:cNvGrpSpPr/>
          <p:nvPr/>
        </p:nvGrpSpPr>
        <p:grpSpPr>
          <a:xfrm>
            <a:off x="2316163" y="2557463"/>
            <a:ext cx="5080000" cy="863600"/>
            <a:chExt cx="8000" cy="1360"/>
          </a:xfrm>
        </p:grpSpPr>
        <p:sp>
          <p:nvSpPr>
            <p:cNvPr id="46085" name="Text Box 5"/>
            <p:cNvSpPr txBox="1"/>
            <p:nvPr>
              <p:custDataLst>
                <p:tags r:id="rId4"/>
              </p:custDataLst>
            </p:nvPr>
          </p:nvSpPr>
          <p:spPr>
            <a:xfrm>
              <a:off x="0" y="261"/>
              <a:ext cx="8000" cy="81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04800"/>
              <a:r>
                <a:rPr lang="en-US" altLang="zh-CN" sz="2800" b="1">
                  <a:latin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4÷9</a:t>
              </a:r>
              <a:r>
                <a:rPr lang="zh-CN" altLang="en-US" sz="2800" b="1">
                  <a:latin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＝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pic>
          <p:nvPicPr>
            <p:cNvPr id="46086" name="Picture 6"/>
            <p:cNvPicPr/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2303" y="0"/>
              <a:ext cx="679" cy="1361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9159" name="Group 7"/>
          <p:cNvGrpSpPr/>
          <p:nvPr/>
        </p:nvGrpSpPr>
        <p:grpSpPr>
          <a:xfrm>
            <a:off x="1644650" y="3241675"/>
            <a:ext cx="6553200" cy="792163"/>
            <a:chOff x="1134" y="1842"/>
            <a:chExt cx="4128" cy="499"/>
          </a:xfrm>
        </p:grpSpPr>
        <p:sp>
          <p:nvSpPr>
            <p:cNvPr id="46088" name="Text Box 8"/>
            <p:cNvSpPr txBox="1"/>
            <p:nvPr>
              <p:custDataLst>
                <p:tags r:id="rId7"/>
              </p:custDataLst>
            </p:nvPr>
          </p:nvSpPr>
          <p:spPr>
            <a:xfrm>
              <a:off x="1134" y="1933"/>
              <a:ext cx="4128" cy="32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latin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答：金丝猴的数量是大象的    。</a:t>
              </a:r>
              <a:endPara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pic>
          <p:nvPicPr>
            <p:cNvPr id="46089" name="Picture 9"/>
            <p:cNvPicPr/>
            <p:nvPr>
              <p:custDataLst>
                <p:tags r:id="rId8"/>
              </p:custDataLst>
            </p:nvPr>
          </p:nvPicPr>
          <p:blipFill>
            <a:blip r:embed="rId5"/>
            <a:stretch>
              <a:fillRect/>
            </a:stretch>
          </p:blipFill>
          <p:spPr>
            <a:xfrm>
              <a:off x="3901" y="1842"/>
              <a:ext cx="318" cy="49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49162" name="Text Box 10"/>
          <p:cNvSpPr txBox="1"/>
          <p:nvPr>
            <p:custDataLst>
              <p:tags r:id="rId9"/>
            </p:custDataLst>
          </p:nvPr>
        </p:nvSpPr>
        <p:spPr>
          <a:xfrm>
            <a:off x="501650" y="4156075"/>
            <a:ext cx="1060069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   </a:t>
            </a:r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求一个数是另一个数的的几分之几可以用除法计算。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49163" name="Text Box 11"/>
          <p:cNvSpPr txBox="1"/>
          <p:nvPr>
            <p:custDataLst>
              <p:tags r:id="rId10"/>
            </p:custDataLst>
          </p:nvPr>
        </p:nvSpPr>
        <p:spPr>
          <a:xfrm>
            <a:off x="1563370" y="4936490"/>
            <a:ext cx="71628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比较量</a:t>
            </a:r>
            <a:r>
              <a:rPr lang="en-US" altLang="zh-CN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÷</a:t>
            </a:r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（单位“</a:t>
            </a:r>
            <a:r>
              <a:rPr lang="en-US" altLang="zh-CN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1”</a:t>
            </a:r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）的量</a:t>
            </a:r>
            <a:r>
              <a:rPr lang="en-US" altLang="zh-CN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= </a:t>
            </a:r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分率</a:t>
            </a:r>
            <a:endParaRPr lang="zh-CN" altLang="en-US" sz="3200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</a:t>
            </a:r>
            <a:endParaRPr lang="zh-CN" altLang="en-US" sz="3200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9164" name="Line 12"/>
          <p:cNvSpPr/>
          <p:nvPr>
            <p:custDataLst>
              <p:tags r:id="rId11"/>
            </p:custDataLst>
          </p:nvPr>
        </p:nvSpPr>
        <p:spPr>
          <a:xfrm>
            <a:off x="5992813" y="1925638"/>
            <a:ext cx="1873250" cy="0"/>
          </a:xfrm>
          <a:prstGeom prst="line">
            <a:avLst/>
          </a:prstGeom>
          <a:ln w="25400" cap="flat" cmpd="sng">
            <a:solidFill>
              <a:srgbClr val="FF000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cs typeface="楷体" panose="02010609060101010101" pitchFamily="49" charset="-122"/>
            </a:endParaRPr>
          </a:p>
        </p:txBody>
      </p:sp>
      <p:sp>
        <p:nvSpPr>
          <p:cNvPr id="49165" name="Line 13"/>
          <p:cNvSpPr/>
          <p:nvPr>
            <p:custDataLst>
              <p:tags r:id="rId12"/>
            </p:custDataLst>
          </p:nvPr>
        </p:nvSpPr>
        <p:spPr>
          <a:xfrm flipV="1">
            <a:off x="8312150" y="1925638"/>
            <a:ext cx="647700" cy="14287"/>
          </a:xfrm>
          <a:prstGeom prst="line">
            <a:avLst/>
          </a:prstGeom>
          <a:ln w="60325" cap="flat" cmpd="dbl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cs typeface="楷体" panose="02010609060101010101" pitchFamily="49" charset="-122"/>
            </a:endParaRPr>
          </a:p>
        </p:txBody>
      </p:sp>
      <p:sp>
        <p:nvSpPr>
          <p:cNvPr id="46094" name="Text Box 14"/>
          <p:cNvSpPr txBox="1"/>
          <p:nvPr>
            <p:custDataLst>
              <p:tags r:id="rId13"/>
            </p:custDataLst>
          </p:nvPr>
        </p:nvSpPr>
        <p:spPr>
          <a:xfrm>
            <a:off x="501650" y="1454785"/>
            <a:ext cx="8964613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动物园里有大象</a:t>
            </a:r>
            <a:r>
              <a:rPr lang="en-US" altLang="zh-CN" sz="2800" b="1">
                <a:latin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头，金丝猴</a:t>
            </a:r>
            <a:r>
              <a:rPr lang="en-US" altLang="zh-CN" sz="2800" b="1">
                <a:latin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cs typeface="楷体" panose="02010609060101010101" pitchFamily="49" charset="-122"/>
              </a:rPr>
              <a:t>只。金丝猴的数量是大象的几分之几？</a:t>
            </a:r>
            <a:endParaRPr lang="zh-CN" altLang="en-US" sz="2800" b="1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9167" name="Text Box 15"/>
          <p:cNvSpPr txBox="1"/>
          <p:nvPr>
            <p:custDataLst>
              <p:tags r:id="rId14"/>
            </p:custDataLst>
          </p:nvPr>
        </p:nvSpPr>
        <p:spPr>
          <a:xfrm>
            <a:off x="1644650" y="5654040"/>
            <a:ext cx="7162800" cy="1066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一个数</a:t>
            </a:r>
            <a:r>
              <a:rPr lang="en-US" altLang="zh-CN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÷</a:t>
            </a:r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另一个数</a:t>
            </a:r>
            <a:r>
              <a:rPr lang="en-US" altLang="zh-CN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= </a:t>
            </a:r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分率</a:t>
            </a:r>
            <a:endParaRPr lang="zh-CN" altLang="en-US" sz="3200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3200" b="1">
                <a:solidFill>
                  <a:srgbClr val="0000C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</a:t>
            </a:r>
            <a:endParaRPr lang="zh-CN" altLang="en-US" sz="3200" b="1">
              <a:solidFill>
                <a:srgbClr val="0000C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9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2" grpId="0"/>
      <p:bldP spid="49163" grpId="0"/>
      <p:bldP spid="491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真分数和假分数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7170" name="Rectangle 2"/>
          <p:cNvSpPr>
            <a:spLocks noGrp="1" noRot="1"/>
          </p:cNvSpPr>
          <p:nvPr>
            <p:custDataLst>
              <p:tags r:id="rId2"/>
            </p:custDataLst>
          </p:nvPr>
        </p:nvSpPr>
        <p:spPr>
          <a:xfrm>
            <a:off x="944880" y="1691005"/>
            <a:ext cx="10756900" cy="11430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en-US" altLang="zh-CN" sz="2800" b="1">
                <a:solidFill>
                  <a:schemeClr val="tx1"/>
                </a:solidFill>
                <a:cs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、分子比分母小的分数叫</a:t>
            </a:r>
            <a:r>
              <a:rPr lang="zh-CN" altLang="en-US" sz="2800" b="1">
                <a:solidFill>
                  <a:srgbClr val="FF0066"/>
                </a:solidFill>
                <a:cs typeface="楷体" panose="02010609060101010101" pitchFamily="49" charset="-122"/>
              </a:rPr>
              <a:t>真分数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。真分数小于 </a:t>
            </a:r>
            <a:r>
              <a:rPr lang="en-US" altLang="zh-CN" sz="2800" b="1">
                <a:solidFill>
                  <a:schemeClr val="tx1"/>
                </a:solidFill>
                <a:cs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。分子比分母大或分子和分母相等的分数叫做</a:t>
            </a:r>
            <a:r>
              <a:rPr lang="zh-CN" altLang="en-US" sz="2800" b="1">
                <a:solidFill>
                  <a:srgbClr val="FF0066"/>
                </a:solidFill>
                <a:cs typeface="楷体" panose="02010609060101010101" pitchFamily="49" charset="-122"/>
              </a:rPr>
              <a:t>假分数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。假分数大于 </a:t>
            </a:r>
            <a:r>
              <a:rPr lang="en-US" altLang="zh-CN" sz="2800" b="1">
                <a:solidFill>
                  <a:schemeClr val="tx1"/>
                </a:solidFill>
                <a:cs typeface="楷体" panose="02010609060101010101" pitchFamily="49" charset="-122"/>
              </a:rPr>
              <a:t>1 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或等于 </a:t>
            </a:r>
            <a:r>
              <a:rPr lang="en-US" altLang="zh-CN" sz="2800" b="1">
                <a:solidFill>
                  <a:schemeClr val="tx1"/>
                </a:solidFill>
                <a:cs typeface="楷体" panose="02010609060101010101" pitchFamily="49" charset="-122"/>
              </a:rPr>
              <a:t>1</a:t>
            </a:r>
            <a:r>
              <a:rPr lang="zh-CN" altLang="en-US" sz="2800" b="1">
                <a:solidFill>
                  <a:schemeClr val="tx1"/>
                </a:solidFill>
                <a:cs typeface="楷体" panose="02010609060101010101" pitchFamily="49" charset="-122"/>
              </a:rPr>
              <a:t>。</a:t>
            </a:r>
            <a:br>
              <a:rPr lang="zh-CN" altLang="en-US" sz="2800" b="1">
                <a:solidFill>
                  <a:srgbClr val="0000FF"/>
                </a:solidFill>
                <a:cs typeface="楷体" panose="02010609060101010101" pitchFamily="49" charset="-122"/>
              </a:rPr>
            </a:br>
            <a:endParaRPr lang="zh-CN" altLang="en-US" sz="2800" b="1">
              <a:solidFill>
                <a:srgbClr val="0000FF"/>
              </a:solidFill>
              <a:cs typeface="楷体" panose="02010609060101010101" pitchFamily="49" charset="-122"/>
            </a:endParaRPr>
          </a:p>
        </p:txBody>
      </p:sp>
      <p:sp>
        <p:nvSpPr>
          <p:cNvPr id="46083" name="Rectangle 3"/>
          <p:cNvSpPr>
            <a:spLocks noGrp="1" noRot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1271270" y="3200400"/>
            <a:ext cx="10788015" cy="4605655"/>
          </a:xfrm>
        </p:spPr>
        <p:txBody>
          <a:bodyPr vert="horz" wrap="square" lIns="91440" tIns="45720" rIns="91440" bIns="45720" anchor="t"/>
          <a:lstStyle/>
          <a:p>
            <a:pPr eaLnBrk="1" hangingPunct="1">
              <a:buNone/>
            </a:pPr>
            <a:r>
              <a:rPr lang="en-US" altLang="zh-CN" sz="2800">
                <a:solidFill>
                  <a:srgbClr val="000000"/>
                </a:solidFill>
              </a:rPr>
              <a:t>2</a:t>
            </a:r>
            <a:r>
              <a:rPr lang="zh-CN" altLang="en-US" sz="2800">
                <a:solidFill>
                  <a:srgbClr val="000000"/>
                </a:solidFill>
              </a:rPr>
              <a:t>、</a:t>
            </a:r>
            <a:r>
              <a:rPr lang="zh-CN" altLang="en-US" sz="2800" b="1">
                <a:solidFill>
                  <a:srgbClr val="000000"/>
                </a:solidFill>
              </a:rPr>
              <a:t>带分数（是假分数分子不是分母倍数的另一种书写形式。）</a:t>
            </a:r>
            <a:endParaRPr lang="zh-CN" altLang="en-US" sz="2800" b="1">
              <a:solidFill>
                <a:srgbClr val="000000"/>
              </a:solidFill>
            </a:endParaRPr>
          </a:p>
          <a:p>
            <a:pPr eaLnBrk="1" hangingPunct="1">
              <a:buNone/>
            </a:pPr>
            <a:r>
              <a:rPr lang="en-US" altLang="zh-CN" sz="2800">
                <a:solidFill>
                  <a:srgbClr val="000000"/>
                </a:solidFill>
              </a:rPr>
              <a:t>3</a:t>
            </a:r>
            <a:r>
              <a:rPr lang="zh-CN" altLang="en-US" sz="2800">
                <a:solidFill>
                  <a:srgbClr val="000000"/>
                </a:solidFill>
              </a:rPr>
              <a:t>、</a:t>
            </a:r>
            <a:r>
              <a:rPr lang="zh-CN" altLang="en-US" sz="2800" b="1">
                <a:solidFill>
                  <a:srgbClr val="000000"/>
                </a:solidFill>
              </a:rPr>
              <a:t>把假分数化成整数或者带分数，要用</a:t>
            </a:r>
            <a:r>
              <a:rPr lang="zh-CN" altLang="en-US" sz="2800" b="1">
                <a:solidFill>
                  <a:srgbClr val="3333FF"/>
                </a:solidFill>
              </a:rPr>
              <a:t>分子除以分母。</a:t>
            </a:r>
            <a:endParaRPr lang="zh-CN" altLang="en-US" sz="2800" b="1">
              <a:solidFill>
                <a:srgbClr val="3333FF"/>
              </a:solidFill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rgbClr val="000000"/>
                </a:solidFill>
              </a:rPr>
              <a:t>   能</a:t>
            </a:r>
            <a:r>
              <a:rPr lang="zh-CN" altLang="en-US" sz="2800" b="1">
                <a:solidFill>
                  <a:srgbClr val="3333FF"/>
                </a:solidFill>
              </a:rPr>
              <a:t>整除</a:t>
            </a:r>
            <a:r>
              <a:rPr lang="zh-CN" altLang="en-US" sz="2800" b="1">
                <a:solidFill>
                  <a:srgbClr val="000000"/>
                </a:solidFill>
              </a:rPr>
              <a:t>的，所得的商就是</a:t>
            </a:r>
            <a:r>
              <a:rPr lang="zh-CN" altLang="en-US" sz="2800" b="1">
                <a:solidFill>
                  <a:srgbClr val="3333FF"/>
                </a:solidFill>
              </a:rPr>
              <a:t>整数</a:t>
            </a:r>
            <a:r>
              <a:rPr lang="zh-CN" altLang="en-US" sz="2800" b="1">
                <a:solidFill>
                  <a:srgbClr val="000000"/>
                </a:solidFill>
              </a:rPr>
              <a:t>；</a:t>
            </a:r>
            <a:endParaRPr lang="zh-CN" altLang="en-US" sz="2800" b="1">
              <a:solidFill>
                <a:srgbClr val="000000"/>
              </a:solidFill>
            </a:endParaRPr>
          </a:p>
          <a:p>
            <a:pPr eaLnBrk="1" hangingPunct="1">
              <a:buNone/>
            </a:pPr>
            <a:r>
              <a:rPr lang="zh-CN" altLang="en-US" sz="2800" b="1">
                <a:solidFill>
                  <a:srgbClr val="000000"/>
                </a:solidFill>
              </a:rPr>
              <a:t>  </a:t>
            </a:r>
            <a:r>
              <a:rPr lang="en-US" altLang="zh-CN" sz="2800" b="1">
                <a:solidFill>
                  <a:srgbClr val="000000"/>
                </a:solidFill>
              </a:rPr>
              <a:t> </a:t>
            </a:r>
            <a:r>
              <a:rPr lang="zh-CN" altLang="en-US" sz="2800" b="1">
                <a:solidFill>
                  <a:srgbClr val="FF3300"/>
                </a:solidFill>
              </a:rPr>
              <a:t>不能整除</a:t>
            </a:r>
            <a:r>
              <a:rPr lang="zh-CN" altLang="en-US" sz="2800" b="1">
                <a:solidFill>
                  <a:srgbClr val="000000"/>
                </a:solidFill>
              </a:rPr>
              <a:t>的，</a:t>
            </a:r>
            <a:r>
              <a:rPr lang="zh-CN" altLang="en-US" sz="2800" b="1">
                <a:solidFill>
                  <a:srgbClr val="FF3300"/>
                </a:solidFill>
              </a:rPr>
              <a:t>商</a:t>
            </a:r>
            <a:r>
              <a:rPr lang="zh-CN" altLang="en-US" sz="2800" b="1">
                <a:solidFill>
                  <a:srgbClr val="000000"/>
                </a:solidFill>
              </a:rPr>
              <a:t>就是带分数的</a:t>
            </a:r>
            <a:r>
              <a:rPr lang="zh-CN" altLang="en-US" sz="2800" b="1">
                <a:solidFill>
                  <a:srgbClr val="FF3300"/>
                </a:solidFill>
              </a:rPr>
              <a:t>整数部分</a:t>
            </a:r>
            <a:r>
              <a:rPr lang="zh-CN" altLang="en-US" sz="2800" b="1">
                <a:solidFill>
                  <a:srgbClr val="000000"/>
                </a:solidFill>
              </a:rPr>
              <a:t>，</a:t>
            </a:r>
            <a:r>
              <a:rPr lang="zh-CN" altLang="en-US" sz="2800" b="1">
                <a:solidFill>
                  <a:srgbClr val="FF3300"/>
                </a:solidFill>
              </a:rPr>
              <a:t>余数</a:t>
            </a:r>
            <a:r>
              <a:rPr lang="zh-CN" altLang="en-US" sz="2800" b="1">
                <a:solidFill>
                  <a:srgbClr val="000000"/>
                </a:solidFill>
              </a:rPr>
              <a:t>就是分数部分的</a:t>
            </a:r>
            <a:r>
              <a:rPr lang="zh-CN" altLang="en-US" sz="2800" b="1">
                <a:solidFill>
                  <a:srgbClr val="FF3300"/>
                </a:solidFill>
              </a:rPr>
              <a:t>分子</a:t>
            </a:r>
            <a:r>
              <a:rPr lang="zh-CN" altLang="en-US" sz="2800" b="1">
                <a:solidFill>
                  <a:srgbClr val="000000"/>
                </a:solidFill>
              </a:rPr>
              <a:t>，</a:t>
            </a:r>
            <a:r>
              <a:rPr lang="zh-CN" altLang="en-US" sz="2800" b="1">
                <a:solidFill>
                  <a:srgbClr val="FF3300"/>
                </a:solidFill>
              </a:rPr>
              <a:t>分母不变</a:t>
            </a:r>
            <a:r>
              <a:rPr lang="zh-CN" altLang="en-US" sz="2800" b="1">
                <a:solidFill>
                  <a:srgbClr val="000000"/>
                </a:solidFill>
              </a:rPr>
              <a:t>。 </a:t>
            </a:r>
            <a:endParaRPr lang="zh-CN" altLang="en-US" sz="2800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33794" name="Rectangle 2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1510030" y="1308100"/>
            <a:ext cx="9581515" cy="4890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1.  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在分数     </a:t>
            </a: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中，</a:t>
            </a:r>
            <a:endParaRPr lang="zh-CN" altLang="en-US" sz="4800" b="1" baseline="30000">
              <a:latin typeface="Times New Roman" panose="02020603050405020304" pitchFamily="18" charset="0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当</a:t>
            </a:r>
            <a:r>
              <a:rPr lang="en-US" altLang="zh-CN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a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（ </a:t>
            </a:r>
            <a:r>
              <a:rPr lang="zh-CN" altLang="en-US" sz="40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                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  ）时，它是真分数；</a:t>
            </a:r>
            <a:endParaRPr lang="zh-CN" altLang="en-US" sz="4800" b="1" baseline="30000">
              <a:latin typeface="Times New Roman" panose="02020603050405020304" pitchFamily="18" charset="0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当</a:t>
            </a:r>
            <a:r>
              <a:rPr lang="en-US" altLang="zh-CN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a</a:t>
            </a:r>
            <a:r>
              <a:rPr lang="zh-CN" altLang="en-US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（</a:t>
            </a:r>
            <a:r>
              <a:rPr lang="en-US" altLang="zh-CN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                  </a:t>
            </a:r>
            <a:r>
              <a:rPr lang="zh-CN" altLang="en-US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）</a:t>
            </a: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时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，它是假分数；</a:t>
            </a:r>
            <a:endParaRPr lang="zh-CN" altLang="en-US" sz="4800" b="1" baseline="30000">
              <a:latin typeface="Times New Roman" panose="02020603050405020304" pitchFamily="18" charset="0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当</a:t>
            </a:r>
            <a:r>
              <a:rPr lang="en-US" altLang="zh-CN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a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（                 </a:t>
            </a: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）时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，它等于</a:t>
            </a:r>
            <a:r>
              <a:rPr lang="en-US" altLang="zh-CN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1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；</a:t>
            </a:r>
            <a:endParaRPr lang="zh-CN" altLang="en-US" sz="4800" b="1" baseline="30000">
              <a:latin typeface="Times New Roman" panose="02020603050405020304" pitchFamily="18" charset="0"/>
              <a:cs typeface="楷体" panose="02010609060101010101" pitchFamily="49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当</a:t>
            </a:r>
            <a:r>
              <a:rPr lang="en-US" altLang="zh-CN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a</a:t>
            </a:r>
            <a:r>
              <a:rPr lang="zh-CN" altLang="en-US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（</a:t>
            </a:r>
            <a:r>
              <a:rPr lang="en-US" altLang="zh-CN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                  </a:t>
            </a:r>
            <a:r>
              <a:rPr lang="zh-CN" altLang="en-US" sz="4800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）</a:t>
            </a: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时</a:t>
            </a:r>
            <a:r>
              <a:rPr lang="zh-CN" altLang="en-US" sz="4800" b="1" baseline="30000">
                <a:latin typeface="Times New Roman" panose="02020603050405020304" pitchFamily="18" charset="0"/>
                <a:cs typeface="楷体" panose="02010609060101010101" pitchFamily="49" charset="-122"/>
              </a:rPr>
              <a:t>，它就是这个分数的分数单位</a:t>
            </a:r>
            <a:r>
              <a:rPr lang="zh-CN" altLang="en-US" sz="4800" b="1" baseline="30000" smtClean="0">
                <a:latin typeface="Times New Roman" panose="02020603050405020304" pitchFamily="18" charset="0"/>
                <a:cs typeface="楷体" panose="02010609060101010101" pitchFamily="49" charset="-122"/>
              </a:rPr>
              <a:t>。</a:t>
            </a:r>
            <a:endParaRPr lang="zh-CN" altLang="en-US" sz="4400" b="1" baseline="30000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33795" name="Group 3"/>
          <p:cNvGrpSpPr/>
          <p:nvPr/>
        </p:nvGrpSpPr>
        <p:grpSpPr>
          <a:xfrm>
            <a:off x="3338830" y="1536650"/>
            <a:ext cx="427038" cy="873125"/>
            <a:chOff x="1146" y="675"/>
            <a:chExt cx="269" cy="550"/>
          </a:xfrm>
        </p:grpSpPr>
        <p:sp>
          <p:nvSpPr>
            <p:cNvPr id="33796" name="Line 4"/>
            <p:cNvSpPr>
              <a:spLocks noChangeShapeType="1"/>
            </p:cNvSpPr>
            <p:nvPr>
              <p:custDataLst>
                <p:tags r:id="rId3"/>
              </p:custDataLst>
            </p:nvPr>
          </p:nvSpPr>
          <p:spPr bwMode="auto">
            <a:xfrm>
              <a:off x="1146" y="864"/>
              <a:ext cx="26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tailEnd type="non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3797" name="Text Box 5"/>
            <p:cNvSpPr txBox="1"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1157" y="675"/>
              <a:ext cx="230" cy="3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22225">
                  <a:solidFill>
                    <a:srgbClr val="3399FF"/>
                  </a:solidFill>
                  <a:miter lim="800000"/>
                  <a:headEnd/>
                  <a:tailEnd type="none" w="med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400" b="1" baseline="30000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</a:rPr>
                <a:t>a</a:t>
              </a:r>
              <a:endParaRPr lang="en-US" altLang="zh-CN" sz="4400" b="1" baseline="300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33798" name="Text Box 6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1157" y="889"/>
              <a:ext cx="230" cy="33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99"/>
                  </a:solidFill>
                </a14:hiddenFill>
              </a:ext>
              <a:ext uri="{91240B29-F687-4F45-9708-019B960494DF}">
                <a14:hiddenLine xmlns:a14="http://schemas.microsoft.com/office/drawing/2010/main" w="22225">
                  <a:solidFill>
                    <a:srgbClr val="3399FF"/>
                  </a:solidFill>
                  <a:miter lim="800000"/>
                  <a:headEnd/>
                  <a:tailEnd type="none" w="med" len="lg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400" b="1" baseline="30000">
                  <a:latin typeface="Times New Roman" panose="02020603050405020304" pitchFamily="18" charset="0"/>
                  <a:ea typeface="楷体" panose="02010609060101010101" pitchFamily="49" charset="-122"/>
                  <a:cs typeface="楷体" panose="02010609060101010101" pitchFamily="49" charset="-122"/>
                </a:rPr>
                <a:t>9</a:t>
              </a:r>
              <a:endParaRPr lang="en-US" altLang="zh-CN" sz="4400" b="1" baseline="300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3799" name="Text Box 7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508568" y="3428556"/>
            <a:ext cx="25146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2225">
                <a:solidFill>
                  <a:srgbClr val="3399FF"/>
                </a:solidFill>
                <a:miter lim="800000"/>
                <a:headEnd/>
                <a:tailEnd type="none" w="med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35000"/>
              </a:spcBef>
            </a:pPr>
            <a:r>
              <a:rPr lang="zh-CN" altLang="en-US" sz="36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大于</a:t>
            </a:r>
            <a:r>
              <a:rPr lang="en-US" altLang="zh-CN" sz="36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6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或等于</a:t>
            </a:r>
            <a:r>
              <a:rPr lang="en-US" altLang="zh-CN" sz="36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3600" b="1" baseline="3000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933869" y="2298650"/>
            <a:ext cx="12954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2225">
                <a:solidFill>
                  <a:srgbClr val="3399FF"/>
                </a:solidFill>
                <a:miter lim="800000"/>
                <a:headEnd/>
                <a:tailEnd type="none" w="med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35000"/>
              </a:spcBef>
            </a:pPr>
            <a:r>
              <a:rPr lang="zh-CN" altLang="en-US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小于</a:t>
            </a:r>
            <a:r>
              <a:rPr lang="en-US" altLang="zh-CN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4400" b="1" baseline="3000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801" name="Text Box 9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010069" y="4279850"/>
            <a:ext cx="14478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2225">
                <a:solidFill>
                  <a:srgbClr val="3399FF"/>
                </a:solidFill>
                <a:miter lim="800000"/>
                <a:headEnd/>
                <a:tailEnd type="none" w="med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35000"/>
              </a:spcBef>
            </a:pPr>
            <a:r>
              <a:rPr lang="zh-CN" altLang="en-US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等于</a:t>
            </a:r>
            <a:r>
              <a:rPr lang="en-US" altLang="zh-CN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endParaRPr lang="en-US" altLang="zh-CN" sz="4400" b="1" baseline="3000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933869" y="5214570"/>
            <a:ext cx="1295400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22225">
                <a:solidFill>
                  <a:srgbClr val="3399FF"/>
                </a:solidFill>
                <a:miter lim="800000"/>
                <a:headEnd/>
                <a:tailEnd type="none" w="med" len="lg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spcBef>
                <a:spcPct val="35000"/>
              </a:spcBef>
            </a:pPr>
            <a:r>
              <a:rPr lang="zh-CN" altLang="en-US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等于</a:t>
            </a:r>
            <a:r>
              <a:rPr lang="en-US" altLang="zh-CN" sz="4400" b="1" baseline="30000">
                <a:solidFill>
                  <a:srgbClr val="FF33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4400" b="1" baseline="30000">
              <a:solidFill>
                <a:srgbClr val="FF33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notif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notif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notif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10" name="notify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/>
      <p:bldP spid="33800" grpId="0"/>
      <p:bldP spid="33801" grpId="0"/>
      <p:bldP spid="3380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7524" y="-38734"/>
            <a:ext cx="10850563" cy="1028699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13350" name="文本框 18"/>
          <p:cNvSpPr txBox="1"/>
          <p:nvPr>
            <p:custDataLst>
              <p:tags r:id="rId2"/>
            </p:custDataLst>
          </p:nvPr>
        </p:nvSpPr>
        <p:spPr>
          <a:xfrm>
            <a:off x="708660" y="1784985"/>
            <a:ext cx="198882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填写下表。</a:t>
            </a:r>
            <a:endParaRPr lang="zh-CN" altLang="en-US" sz="2800" b="1">
              <a:latin typeface="Times New Roman" panose="02020603050405020304" pitchFamily="18" charset="0"/>
              <a:ea typeface="Times New Roman" panose="02020603050405020304" pitchFamily="18" charset="0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"/>
            </p:custDataLst>
          </p:nvPr>
        </p:nvSpPr>
        <p:spPr>
          <a:xfrm>
            <a:off x="914392" y="2365023"/>
            <a:ext cx="580607" cy="73834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19" name="文本框 118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5"/>
            </p:custDataLst>
          </p:nvPr>
        </p:nvSpPr>
        <p:spPr>
          <a:xfrm>
            <a:off x="1713059" y="2364126"/>
            <a:ext cx="625491" cy="739241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0" name="文本框 119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7"/>
            </p:custDataLst>
          </p:nvPr>
        </p:nvSpPr>
        <p:spPr>
          <a:xfrm>
            <a:off x="2556612" y="2364126"/>
            <a:ext cx="625491" cy="739241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1" name="文本框 120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9"/>
            </p:custDataLst>
          </p:nvPr>
        </p:nvSpPr>
        <p:spPr>
          <a:xfrm>
            <a:off x="3400164" y="2364190"/>
            <a:ext cx="760144" cy="739177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2" name="文本框 121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1"/>
            </p:custDataLst>
          </p:nvPr>
        </p:nvSpPr>
        <p:spPr>
          <a:xfrm>
            <a:off x="4378369" y="2365023"/>
            <a:ext cx="580608" cy="738344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3" name="文本框 122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3"/>
            </p:custDataLst>
          </p:nvPr>
        </p:nvSpPr>
        <p:spPr>
          <a:xfrm>
            <a:off x="5177037" y="2369063"/>
            <a:ext cx="625491" cy="734304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4" name="文本框 123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5"/>
            </p:custDataLst>
          </p:nvPr>
        </p:nvSpPr>
        <p:spPr>
          <a:xfrm>
            <a:off x="6020589" y="2363934"/>
            <a:ext cx="754380" cy="739433"/>
          </a:xfrm>
          <a:prstGeom prst="rect">
            <a:avLst/>
          </a:prstGeom>
          <a:blipFill>
            <a:blip r:embed="rId16"/>
            <a:stretch>
              <a:fillRect l="-17073" b="-7438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5" name="文本框 124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7"/>
            </p:custDataLst>
          </p:nvPr>
        </p:nvSpPr>
        <p:spPr>
          <a:xfrm>
            <a:off x="6993030" y="2365023"/>
            <a:ext cx="580606" cy="738344"/>
          </a:xfrm>
          <a:prstGeom prst="rect">
            <a:avLst/>
          </a:prstGeom>
          <a:blipFill>
            <a:blip r:embed="rId18"/>
            <a:stretch>
              <a:fillRect r="-105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26" name="文本框 125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19"/>
            </p:custDataLst>
          </p:nvPr>
        </p:nvSpPr>
        <p:spPr>
          <a:xfrm>
            <a:off x="7791698" y="2365023"/>
            <a:ext cx="580608" cy="738344"/>
          </a:xfrm>
          <a:prstGeom prst="rect">
            <a:avLst/>
          </a:prstGeom>
          <a:blipFill>
            <a:blip r:embed="rId20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117" name="组合 116"/>
          <p:cNvGrpSpPr/>
          <p:nvPr/>
        </p:nvGrpSpPr>
        <p:grpSpPr>
          <a:xfrm>
            <a:off x="1395095" y="3286443"/>
            <a:ext cx="6492875" cy="1982787"/>
            <a:chOff x="1333144" y="2687648"/>
            <a:chExt cx="6493557" cy="1982624"/>
          </a:xfrm>
        </p:grpSpPr>
        <p:sp>
          <p:nvSpPr>
            <p:cNvPr id="26" name="矩形: 圆角 25"/>
            <p:cNvSpPr/>
            <p:nvPr>
              <p:custDataLst>
                <p:tags r:id="rId21"/>
              </p:custDataLst>
            </p:nvPr>
          </p:nvSpPr>
          <p:spPr>
            <a:xfrm>
              <a:off x="1350609" y="2687648"/>
              <a:ext cx="2895904" cy="1982624"/>
            </a:xfrm>
            <a:prstGeom prst="roundRect">
              <a:avLst>
                <a:gd name="adj" fmla="val 9339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128" name="矩形: 圆角 127"/>
            <p:cNvSpPr/>
            <p:nvPr>
              <p:custDataLst>
                <p:tags r:id="rId22"/>
              </p:custDataLst>
            </p:nvPr>
          </p:nvSpPr>
          <p:spPr>
            <a:xfrm>
              <a:off x="4922859" y="2687648"/>
              <a:ext cx="2895904" cy="1982624"/>
            </a:xfrm>
            <a:prstGeom prst="roundRect">
              <a:avLst>
                <a:gd name="adj" fmla="val 9339"/>
              </a:avLst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cxnSp>
          <p:nvCxnSpPr>
            <p:cNvPr id="29" name="直接连接符 28"/>
            <p:cNvCxnSpPr/>
            <p:nvPr>
              <p:custDataLst>
                <p:tags r:id="rId23"/>
              </p:custDataLst>
            </p:nvPr>
          </p:nvCxnSpPr>
          <p:spPr>
            <a:xfrm>
              <a:off x="1333144" y="3218654"/>
              <a:ext cx="2931207" cy="0"/>
            </a:xfrm>
            <a:prstGeom prst="line">
              <a:avLst/>
            </a:prstGeom>
            <a:ln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chemeClr val="accent4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直接连接符 131"/>
            <p:cNvCxnSpPr/>
            <p:nvPr>
              <p:custDataLst>
                <p:tags r:id="rId24"/>
              </p:custDataLst>
            </p:nvPr>
          </p:nvCxnSpPr>
          <p:spPr>
            <a:xfrm>
              <a:off x="4922044" y="3218654"/>
              <a:ext cx="2904657" cy="0"/>
            </a:xfrm>
            <a:prstGeom prst="line">
              <a:avLst/>
            </a:prstGeom>
            <a:ln>
              <a:gradFill flip="none" rotWithShape="1">
                <a:gsLst>
                  <a:gs pos="0">
                    <a:schemeClr val="accent4">
                      <a:lumMod val="40000"/>
                      <a:lumOff val="60000"/>
                    </a:schemeClr>
                  </a:gs>
                  <a:gs pos="46000">
                    <a:schemeClr val="accent4">
                      <a:lumMod val="95000"/>
                      <a:lumOff val="5000"/>
                    </a:schemeClr>
                  </a:gs>
                  <a:gs pos="100000">
                    <a:schemeClr val="accent4">
                      <a:lumMod val="60000"/>
                    </a:schemeClr>
                  </a:gs>
                </a:gsLst>
                <a:path path="circle">
                  <a:fillToRect l="50000" t="130000" r="50000" b="-30000"/>
                </a:path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文本框 31"/>
            <p:cNvSpPr txBox="1"/>
            <p:nvPr>
              <p:custDataLst>
                <p:tags r:id="rId25"/>
              </p:custDataLst>
            </p:nvPr>
          </p:nvSpPr>
          <p:spPr>
            <a:xfrm>
              <a:off x="2136448" y="2696230"/>
              <a:ext cx="1266693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457200">
                <a:buClrTx/>
                <a:buSzTx/>
                <a:buFontTx/>
                <a:buNone/>
                <a:defRPr/>
              </a:pPr>
              <a:r>
                <a:rPr kumimoji="0" lang="zh-CN" altLang="en-US" sz="2800" b="1" kern="1200" cap="none" spc="0" normalizeH="0" baseline="0" noProof="0">
                  <a:pattFill prst="dkUpDiag">
                    <a:fgClr>
                      <a:schemeClr val="bg1">
                        <a:lumMod val="50000"/>
                      </a:schemeClr>
                    </a:fgClr>
                    <a:bgClr>
                      <a:schemeClr val="tx1">
                        <a:lumMod val="75000"/>
                        <a:lumOff val="25000"/>
                      </a:schemeClr>
                    </a:bgClr>
                  </a:pattFill>
                  <a:effectLst>
                    <a:outerShdw blurRad="38100" dist="19050" dir="2700000" algn="tl" rotWithShape="0">
                      <a:schemeClr val="dk1">
                        <a:lumMod val="50000"/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真分数</a:t>
              </a:r>
              <a:endParaRPr kumimoji="0" lang="zh-CN" altLang="en-US" sz="2800" b="1" kern="1200" cap="none" spc="0" normalizeH="0" baseline="0" noProof="0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35" name="文本框 134"/>
            <p:cNvSpPr txBox="1"/>
            <p:nvPr>
              <p:custDataLst>
                <p:tags r:id="rId26"/>
              </p:custDataLst>
            </p:nvPr>
          </p:nvSpPr>
          <p:spPr>
            <a:xfrm>
              <a:off x="5759864" y="2696230"/>
              <a:ext cx="1266693" cy="5232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457200">
                <a:buClrTx/>
                <a:buSzTx/>
                <a:buFontTx/>
                <a:buNone/>
                <a:defRPr/>
              </a:pPr>
              <a:r>
                <a:rPr kumimoji="0" lang="zh-CN" altLang="en-US" sz="2800" b="1" kern="1200" cap="none" spc="0" normalizeH="0" baseline="0" noProof="0">
                  <a:pattFill prst="dkUpDiag">
                    <a:fgClr>
                      <a:schemeClr val="bg1">
                        <a:lumMod val="50000"/>
                      </a:schemeClr>
                    </a:fgClr>
                    <a:bgClr>
                      <a:schemeClr val="tx1">
                        <a:lumMod val="75000"/>
                        <a:lumOff val="25000"/>
                      </a:schemeClr>
                    </a:bgClr>
                  </a:pattFill>
                  <a:effectLst>
                    <a:outerShdw blurRad="38100" dist="19050" dir="2700000" algn="tl" rotWithShape="0">
                      <a:schemeClr val="dk1">
                        <a:lumMod val="50000"/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假分数</a:t>
              </a:r>
              <a:endParaRPr kumimoji="0" lang="zh-CN" altLang="en-US" sz="2800" b="1" kern="1200" cap="none" spc="0" normalizeH="0" baseline="0" noProof="0"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29" name="文本框 128"/>
          <p:cNvSpPr txBox="1"/>
          <p:nvPr>
            <p:custDataLst>
              <p:tags r:id="rId27"/>
            </p:custDataLst>
          </p:nvPr>
        </p:nvSpPr>
        <p:spPr>
          <a:xfrm>
            <a:off x="474345" y="5328285"/>
            <a:ext cx="3903980" cy="5340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FF516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分子小于分母的分数。</a:t>
            </a:r>
            <a:endParaRPr lang="zh-CN" altLang="en-US" sz="2400" b="1">
              <a:solidFill>
                <a:srgbClr val="FF516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4" name="文本框 143"/>
          <p:cNvSpPr txBox="1"/>
          <p:nvPr>
            <p:custDataLst>
              <p:tags r:id="rId28"/>
            </p:custDataLst>
          </p:nvPr>
        </p:nvSpPr>
        <p:spPr>
          <a:xfrm>
            <a:off x="4719320" y="5296535"/>
            <a:ext cx="4058920" cy="5340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FF516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分子大于或等于分母的分数。</a:t>
            </a:r>
            <a:endParaRPr lang="zh-CN" altLang="en-US" sz="2400" b="1">
              <a:solidFill>
                <a:srgbClr val="FF516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34" name="图片 133"/>
          <p:cNvPicPr>
            <a:picLocks noChangeAspect="1"/>
          </p:cNvPicPr>
          <p:nvPr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2612708" y="3842068"/>
            <a:ext cx="320675" cy="3302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7" name="图片 146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>
            <a:off x="6260783" y="3842068"/>
            <a:ext cx="322262" cy="330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8" name="文本框 147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3"/>
            </p:custDataLst>
          </p:nvPr>
        </p:nvSpPr>
        <p:spPr>
          <a:xfrm>
            <a:off x="1640786" y="3758434"/>
            <a:ext cx="580607" cy="738345"/>
          </a:xfrm>
          <a:prstGeom prst="rect">
            <a:avLst/>
          </a:prstGeom>
          <a:blipFill>
            <a:blip r:embed="rId3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49" name="文本框 148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5"/>
            </p:custDataLst>
          </p:nvPr>
        </p:nvSpPr>
        <p:spPr>
          <a:xfrm>
            <a:off x="2471156" y="3758434"/>
            <a:ext cx="760144" cy="739177"/>
          </a:xfrm>
          <a:prstGeom prst="rect">
            <a:avLst/>
          </a:prstGeom>
          <a:blipFill>
            <a:blip r:embed="rId36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0" name="文本框 149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7"/>
            </p:custDataLst>
          </p:nvPr>
        </p:nvSpPr>
        <p:spPr>
          <a:xfrm>
            <a:off x="3481062" y="3758434"/>
            <a:ext cx="580606" cy="738345"/>
          </a:xfrm>
          <a:prstGeom prst="rect">
            <a:avLst/>
          </a:prstGeom>
          <a:blipFill>
            <a:blip r:embed="rId38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1" name="文本框 150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39"/>
            </p:custDataLst>
          </p:nvPr>
        </p:nvSpPr>
        <p:spPr>
          <a:xfrm>
            <a:off x="1899736" y="4381831"/>
            <a:ext cx="580607" cy="738344"/>
          </a:xfrm>
          <a:prstGeom prst="rect">
            <a:avLst/>
          </a:prstGeom>
          <a:blipFill>
            <a:blip r:embed="rId40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2" name="文本框 151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1"/>
            </p:custDataLst>
          </p:nvPr>
        </p:nvSpPr>
        <p:spPr>
          <a:xfrm>
            <a:off x="3031690" y="4381831"/>
            <a:ext cx="580606" cy="738344"/>
          </a:xfrm>
          <a:prstGeom prst="rect">
            <a:avLst/>
          </a:prstGeom>
          <a:blipFill>
            <a:blip r:embed="rId42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3" name="文本框 152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3"/>
            </p:custDataLst>
          </p:nvPr>
        </p:nvSpPr>
        <p:spPr>
          <a:xfrm>
            <a:off x="5242473" y="3919460"/>
            <a:ext cx="625491" cy="739241"/>
          </a:xfrm>
          <a:prstGeom prst="rect">
            <a:avLst/>
          </a:prstGeom>
          <a:blipFill>
            <a:blip r:embed="rId4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4" name="文本框 153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5"/>
            </p:custDataLst>
          </p:nvPr>
        </p:nvSpPr>
        <p:spPr>
          <a:xfrm>
            <a:off x="6136973" y="3919460"/>
            <a:ext cx="625491" cy="739241"/>
          </a:xfrm>
          <a:prstGeom prst="rect">
            <a:avLst/>
          </a:prstGeom>
          <a:blipFill>
            <a:blip r:embed="rId46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55" name="文本框 154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47"/>
            </p:custDataLst>
          </p:nvPr>
        </p:nvSpPr>
        <p:spPr>
          <a:xfrm>
            <a:off x="7031474" y="3924397"/>
            <a:ext cx="625491" cy="734304"/>
          </a:xfrm>
          <a:prstGeom prst="rect">
            <a:avLst/>
          </a:prstGeom>
          <a:blipFill>
            <a:blip r:embed="rId48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136" name="矩形: 圆角 135"/>
          <p:cNvSpPr/>
          <p:nvPr>
            <p:custDataLst>
              <p:tags r:id="rId49"/>
            </p:custDataLst>
          </p:nvPr>
        </p:nvSpPr>
        <p:spPr>
          <a:xfrm>
            <a:off x="6102033" y="2408555"/>
            <a:ext cx="608013" cy="693738"/>
          </a:xfrm>
          <a:prstGeom prst="roundRect">
            <a:avLst/>
          </a:prstGeom>
          <a:noFill/>
          <a:ln>
            <a:solidFill>
              <a:srgbClr val="CC66FF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157" name="图片 156"/>
          <p:cNvPicPr>
            <a:picLocks noChangeAspect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>
          <a:xfrm>
            <a:off x="6298883" y="2010093"/>
            <a:ext cx="322262" cy="3286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58" name="文本框 157"/>
          <p:cNvSpPr txBox="1"/>
          <p:nvPr>
            <p:custDataLst>
              <p:tags r:id="rId52"/>
            </p:custDataLst>
          </p:nvPr>
        </p:nvSpPr>
        <p:spPr>
          <a:xfrm>
            <a:off x="5924233" y="1533843"/>
            <a:ext cx="1201737" cy="4778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solidFill>
                  <a:srgbClr val="FF516C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带分数</a:t>
            </a:r>
            <a:endParaRPr lang="zh-CN" altLang="en-US" sz="2400" b="1">
              <a:solidFill>
                <a:srgbClr val="FF516C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9" name="文本框 158"/>
          <p:cNvSpPr txBox="1">
            <a:spLocks noRot="1" noChangeAspect="1" noMove="1" noResize="1" noEditPoints="1" noAdjustHandles="1" noChangeArrowheads="1" noChangeShapeType="1" noTextEdit="1"/>
          </p:cNvSpPr>
          <p:nvPr>
            <p:custDataLst>
              <p:tags r:id="rId53"/>
            </p:custDataLst>
          </p:nvPr>
        </p:nvSpPr>
        <p:spPr>
          <a:xfrm>
            <a:off x="5662449" y="4421334"/>
            <a:ext cx="754380" cy="739433"/>
          </a:xfrm>
          <a:prstGeom prst="rect">
            <a:avLst/>
          </a:prstGeom>
          <a:blipFill>
            <a:blip r:embed="rId54"/>
            <a:stretch>
              <a:fillRect l="-16935" b="-7438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buNone/>
              <a:defRPr/>
            </a:pPr>
            <a:r>
              <a:rPr kumimoji="0" lang="zh-CN" altLang="en-US" kern="1200" cap="none" spc="0" normalizeH="0" baseline="0" noProof="0">
                <a:noFill/>
                <a:latin typeface="楷体" panose="02010609060101010101" pitchFamily="49" charset="-122"/>
                <a:ea typeface="+mn-ea"/>
                <a:cs typeface="楷体" panose="02010609060101010101" pitchFamily="49" charset="-122"/>
              </a:rPr>
              <a:t> </a:t>
            </a:r>
            <a:endParaRPr kumimoji="0" lang="zh-CN" altLang="en-US" kern="1200" cap="none" spc="0" normalizeH="0" baseline="0" noProof="0">
              <a:noFill/>
              <a:latin typeface="楷体" panose="02010609060101010101" pitchFamily="49" charset="-122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55"/>
            </p:custDataLst>
          </p:nvPr>
        </p:nvSpPr>
        <p:spPr>
          <a:xfrm>
            <a:off x="7033895" y="1521460"/>
            <a:ext cx="2944495" cy="4235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3366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整数和真分数组成的数。</a:t>
            </a:r>
            <a:endParaRPr lang="zh-CN" altLang="en-US" b="1">
              <a:solidFill>
                <a:srgbClr val="3366FF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  <p:cond evt="onBegin" delay="0">
                          <p:tn val="71"/>
                        </p:cond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  <p:cond evt="onBegin" delay="0">
                          <p:tn val="89"/>
                        </p:cond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  <p:cond evt="onBegin" delay="0">
                          <p:tn val="94"/>
                        </p:cond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  <p:cond evt="onBegin" delay="0">
                          <p:tn val="99"/>
                        </p:cond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  <p:cond evt="onBegin" delay="0">
                          <p:tn val="104"/>
                        </p:cond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  <p:cond evt="onBegin" delay="0">
                          <p:tn val="109"/>
                        </p:cond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  <p:cond evt="onBegin" delay="0">
                          <p:tn val="114"/>
                        </p:cond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  <p:cond evt="onBegin" delay="0">
                          <p:tn val="119"/>
                        </p:cond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  <p:cond evt="onBegin" delay="0">
                          <p:tn val="124"/>
                        </p:cond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9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7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  <p:cond evt="onBegin" delay="0">
                          <p:tn val="137"/>
                        </p:cond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  <p:cond evt="onBegin" delay="0">
                          <p:tn val="142"/>
                        </p:cond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" grpId="0"/>
      <p:bldP spid="129" grpId="1"/>
      <p:bldP spid="144" grpId="0"/>
      <p:bldP spid="144" grpId="1"/>
      <p:bldP spid="136" grpId="0"/>
      <p:bldP spid="158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分数的基本性质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289" y="87631"/>
            <a:ext cx="10850563" cy="1028699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8195" name="Rectangle 3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343025" y="2152650"/>
            <a:ext cx="8229600" cy="4525963"/>
          </a:xfrm>
        </p:spPr>
        <p:txBody>
          <a:bodyPr vert="horz" wrap="square" lIns="91440" tIns="45720" rIns="91440" bIns="45720" anchor="t"/>
          <a:lstStyle/>
          <a:p>
            <a:pPr eaLnBrk="1" hangingPunct="1"/>
            <a:r>
              <a:rPr lang="zh-CN" altLang="en-US" sz="2400" b="1"/>
              <a:t>一般用分数的分子和分母同时</a:t>
            </a:r>
            <a:r>
              <a:rPr lang="zh-CN" altLang="en-US" sz="2400" b="1">
                <a:solidFill>
                  <a:srgbClr val="A50021"/>
                </a:solidFill>
              </a:rPr>
              <a:t>除以</a:t>
            </a:r>
            <a:r>
              <a:rPr lang="zh-CN" altLang="en-US" sz="2400" b="1"/>
              <a:t>它们的公因数（</a:t>
            </a:r>
            <a:r>
              <a:rPr lang="en-US" altLang="zh-CN" sz="2400" b="1">
                <a:solidFill>
                  <a:schemeClr val="tx2"/>
                </a:solidFill>
              </a:rPr>
              <a:t>1</a:t>
            </a:r>
            <a:r>
              <a:rPr lang="zh-CN" altLang="en-US" sz="2400" b="1">
                <a:solidFill>
                  <a:schemeClr val="tx2"/>
                </a:solidFill>
              </a:rPr>
              <a:t>除外</a:t>
            </a:r>
            <a:r>
              <a:rPr lang="zh-CN" altLang="en-US" sz="2400" b="1"/>
              <a:t>），通常要除到得出</a:t>
            </a:r>
            <a:r>
              <a:rPr lang="zh-CN" altLang="en-US" sz="2400" b="1">
                <a:solidFill>
                  <a:schemeClr val="tx2"/>
                </a:solidFill>
              </a:rPr>
              <a:t>最简分数</a:t>
            </a:r>
            <a:r>
              <a:rPr lang="zh-CN" altLang="en-US" sz="2400" b="1"/>
              <a:t>为止。</a:t>
            </a:r>
            <a:endParaRPr lang="zh-CN" altLang="en-US" sz="2400" b="1"/>
          </a:p>
          <a:p>
            <a:pPr eaLnBrk="1" hangingPunct="1"/>
            <a:endParaRPr lang="zh-CN" altLang="en-US" sz="2400" b="1"/>
          </a:p>
          <a:p>
            <a:pPr eaLnBrk="1" hangingPunct="1"/>
            <a:endParaRPr lang="en-US" altLang="zh-CN" sz="2400"/>
          </a:p>
        </p:txBody>
      </p:sp>
      <p:sp>
        <p:nvSpPr>
          <p:cNvPr id="8194" name="Rectangle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66825" y="825500"/>
            <a:ext cx="9362440" cy="185928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/>
            <a:r>
              <a:rPr lang="zh-CN" altLang="en-US" sz="2400" b="1">
                <a:solidFill>
                  <a:schemeClr val="tx1"/>
                </a:solidFill>
                <a:cs typeface="楷体" panose="02010609060101010101" pitchFamily="49" charset="-122"/>
              </a:rPr>
              <a:t>分数的基本性质：分数的分子和分母同时乘或除以分数的大小不变。</a:t>
            </a:r>
            <a:br>
              <a:rPr lang="zh-CN" altLang="en-US" sz="2400" b="1">
                <a:solidFill>
                  <a:schemeClr val="tx1"/>
                </a:solidFill>
                <a:cs typeface="楷体" panose="02010609060101010101" pitchFamily="49" charset="-122"/>
              </a:rPr>
            </a:br>
            <a:endParaRPr lang="zh-CN" altLang="en-US" sz="2400" b="1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8197" name="Text Box 4"/>
          <p:cNvSpPr txBox="1"/>
          <p:nvPr>
            <p:custDataLst>
              <p:tags r:id="rId4"/>
            </p:custDataLst>
          </p:nvPr>
        </p:nvSpPr>
        <p:spPr>
          <a:xfrm>
            <a:off x="1343025" y="3416300"/>
            <a:ext cx="611188" cy="54451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互质数的几种特殊情况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198" name="AutoShape 5"/>
          <p:cNvSpPr/>
          <p:nvPr>
            <p:custDataLst>
              <p:tags r:id="rId5"/>
            </p:custDataLst>
          </p:nvPr>
        </p:nvSpPr>
        <p:spPr>
          <a:xfrm>
            <a:off x="1876425" y="3340100"/>
            <a:ext cx="469900" cy="3657600"/>
          </a:xfrm>
          <a:prstGeom prst="leftBrace">
            <a:avLst>
              <a:gd name="adj1" fmla="val 64864"/>
              <a:gd name="adj2" fmla="val 50000"/>
            </a:avLst>
          </a:prstGeom>
          <a:noFill/>
          <a:ln w="508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zh-CN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2" name="Text Box 4"/>
          <p:cNvSpPr txBox="1"/>
          <p:nvPr>
            <p:custDataLst>
              <p:tags r:id="rId6"/>
            </p:custDataLst>
          </p:nvPr>
        </p:nvSpPr>
        <p:spPr>
          <a:xfrm>
            <a:off x="2301875" y="3111500"/>
            <a:ext cx="76517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、相邻的两个自然数互质（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除外）如：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3" name="Text Box 5"/>
          <p:cNvSpPr txBox="1"/>
          <p:nvPr>
            <p:custDataLst>
              <p:tags r:id="rId7"/>
            </p:custDataLst>
          </p:nvPr>
        </p:nvSpPr>
        <p:spPr>
          <a:xfrm>
            <a:off x="2333625" y="4178300"/>
            <a:ext cx="65087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、两个不相同的质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数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。如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29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5" name="Text Box 7"/>
          <p:cNvSpPr txBox="1"/>
          <p:nvPr>
            <p:custDataLst>
              <p:tags r:id="rId8"/>
            </p:custDataLst>
          </p:nvPr>
        </p:nvSpPr>
        <p:spPr>
          <a:xfrm>
            <a:off x="2333625" y="4635500"/>
            <a:ext cx="70104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、小的数是质数，大的数不是它的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倍数的两个数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。如：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25.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6" name="Text Box 8"/>
          <p:cNvSpPr txBox="1"/>
          <p:nvPr>
            <p:custDataLst>
              <p:tags r:id="rId9"/>
            </p:custDataLst>
          </p:nvPr>
        </p:nvSpPr>
        <p:spPr>
          <a:xfrm>
            <a:off x="2333625" y="3644900"/>
            <a:ext cx="61277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、相邻的两个奇数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。如：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13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15.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7" name="Text Box 9"/>
          <p:cNvSpPr txBox="1"/>
          <p:nvPr>
            <p:custDataLst>
              <p:tags r:id="rId10"/>
            </p:custDataLst>
          </p:nvPr>
        </p:nvSpPr>
        <p:spPr>
          <a:xfrm>
            <a:off x="2333625" y="5549900"/>
            <a:ext cx="71945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、大的数是质数的两个数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。如：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31. 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8" name="Text Box 10"/>
          <p:cNvSpPr txBox="1"/>
          <p:nvPr>
            <p:custDataLst>
              <p:tags r:id="rId11"/>
            </p:custDataLst>
          </p:nvPr>
        </p:nvSpPr>
        <p:spPr>
          <a:xfrm>
            <a:off x="2333625" y="6692900"/>
            <a:ext cx="36385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和任何奇数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8614" name="Text Box 6"/>
          <p:cNvSpPr txBox="1"/>
          <p:nvPr>
            <p:custDataLst>
              <p:tags r:id="rId12"/>
            </p:custDataLst>
          </p:nvPr>
        </p:nvSpPr>
        <p:spPr>
          <a:xfrm>
            <a:off x="2333625" y="6159500"/>
            <a:ext cx="6305550" cy="519113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和任何一个自然数（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0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除外）</a:t>
            </a:r>
            <a:r>
              <a:rPr lang="zh-CN" altLang="en-US" sz="2400" b="1">
                <a:latin typeface="楷体" panose="02010609060101010101" pitchFamily="49" charset="-122"/>
                <a:cs typeface="楷体" panose="02010609060101010101" pitchFamily="49" charset="-122"/>
              </a:rPr>
              <a:t>互质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  <p:bldP spid="68613" grpId="0"/>
      <p:bldP spid="68615" grpId="0"/>
      <p:bldP spid="68616" grpId="0"/>
      <p:bldP spid="68617" grpId="0"/>
      <p:bldP spid="68618" grpId="0"/>
      <p:bldP spid="686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8" name="文本框 7"/>
          <p:cNvSpPr txBox="1"/>
          <p:nvPr>
            <p:custDataLst>
              <p:tags r:id="rId2"/>
            </p:custDataLst>
          </p:nvPr>
        </p:nvSpPr>
        <p:spPr>
          <a:xfrm>
            <a:off x="820420" y="1958340"/>
            <a:ext cx="7367588" cy="625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在下面的括号里填上适当的数。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3"/>
            </p:custDataLst>
          </p:nvPr>
        </p:nvSpPr>
        <p:spPr>
          <a:xfrm>
            <a:off x="3944620" y="2928303"/>
            <a:ext cx="5060950" cy="18145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buClrTx/>
              <a:buSzTx/>
              <a:buFontTx/>
              <a:defRPr/>
            </a:pP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latin typeface="+mj-lt"/>
                <a:ea typeface="楷体" panose="02010609060101010101" pitchFamily="49" charset="-122"/>
                <a:cs typeface="楷体" panose="02010609060101010101" pitchFamily="49" charset="-122"/>
              </a:rPr>
              <a:t>分析：</a:t>
            </a:r>
            <a:r>
              <a:rPr kumimoji="0" lang="zh-CN" altLang="en-US" sz="2800" b="1" kern="1200" cap="none" spc="0" normalizeH="0" baseline="0" noProof="0">
                <a:latin typeface="+mj-lt"/>
                <a:ea typeface="楷体" panose="02010609060101010101" pitchFamily="49" charset="-122"/>
                <a:cs typeface="楷体" panose="02010609060101010101" pitchFamily="49" charset="-122"/>
              </a:rPr>
              <a:t>利用分数的基本性质可以把分母不同的分数化成分母相同的分数，还可以把一个分数化成指定分母的分数。</a:t>
            </a:r>
            <a:endParaRPr kumimoji="0" lang="zh-CN" altLang="en-US" sz="2800" b="1" kern="1200" cap="none" spc="0" normalizeH="0" baseline="0" noProof="0">
              <a:latin typeface="+mj-lt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custDataLst>
              <p:tags r:id="rId4"/>
            </p:custDataLst>
          </p:nvPr>
        </p:nvGraphicFramePr>
        <p:xfrm>
          <a:off x="942658" y="2801303"/>
          <a:ext cx="2878137" cy="2047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5" imgW="1231900" imgH="876300" progId="Equation.DSMT4">
                  <p:embed/>
                </p:oleObj>
              </mc:Choice>
              <mc:Fallback>
                <p:oleObj r:id="rId5" imgW="1231900" imgH="876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942658" y="2801303"/>
                        <a:ext cx="2878137" cy="20478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Box 2"/>
          <p:cNvSpPr txBox="1"/>
          <p:nvPr>
            <p:custDataLst>
              <p:tags r:id="rId7"/>
            </p:custDataLst>
          </p:nvPr>
        </p:nvSpPr>
        <p:spPr>
          <a:xfrm>
            <a:off x="1814195" y="2750503"/>
            <a:ext cx="415925" cy="6318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TextBox 12"/>
          <p:cNvSpPr txBox="1"/>
          <p:nvPr>
            <p:custDataLst>
              <p:tags r:id="rId8"/>
            </p:custDataLst>
          </p:nvPr>
        </p:nvSpPr>
        <p:spPr>
          <a:xfrm>
            <a:off x="2868295" y="3225165"/>
            <a:ext cx="700088" cy="6826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12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TextBox 13"/>
          <p:cNvSpPr txBox="1"/>
          <p:nvPr>
            <p:custDataLst>
              <p:tags r:id="rId9"/>
            </p:custDataLst>
          </p:nvPr>
        </p:nvSpPr>
        <p:spPr>
          <a:xfrm>
            <a:off x="1982470" y="3736340"/>
            <a:ext cx="414338" cy="6318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TextBox 14"/>
          <p:cNvSpPr txBox="1"/>
          <p:nvPr>
            <p:custDataLst>
              <p:tags r:id="rId10"/>
            </p:custDataLst>
          </p:nvPr>
        </p:nvSpPr>
        <p:spPr>
          <a:xfrm>
            <a:off x="3057208" y="4245928"/>
            <a:ext cx="700087" cy="6318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10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4" grpId="0"/>
      <p:bldP spid="13" grpId="0"/>
      <p:bldP spid="14" grpId="0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69315" y="1778635"/>
            <a:ext cx="11068050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2667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7.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同学们积极参加体育锻炼。五年级有    的同学参加了跳绳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,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     的同学参加了跑步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,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     的同学参加了踢毽子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,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Times New Roman" panose="02020603050405020304" pitchFamily="18" charset="0"/>
              </a:rPr>
              <a:t>还有    的同学参加了打乒乓球。参加哪些运动的同学一样多？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楷体" panose="02010609060101010101" pitchFamily="49" charset="-122"/>
            </a:endParaRPr>
          </a:p>
        </p:txBody>
      </p:sp>
      <p:graphicFrame>
        <p:nvGraphicFramePr>
          <p:cNvPr id="22530" name="对象 5"/>
          <p:cNvGraphicFramePr>
            <a:graphicFrameLocks noChangeAspect="1"/>
          </p:cNvGraphicFramePr>
          <p:nvPr>
            <p:custDataLst>
              <p:tags r:id="rId3"/>
            </p:custDataLst>
          </p:nvPr>
        </p:nvGraphicFramePr>
        <p:xfrm>
          <a:off x="7440930" y="1653223"/>
          <a:ext cx="334963" cy="976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4" imgW="139700" imgH="406400" progId="Equation.DSMT4">
                  <p:embed/>
                </p:oleObj>
              </mc:Choice>
              <mc:Fallback>
                <p:oleObj r:id="rId4" imgW="139700" imgH="40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440930" y="1653223"/>
                        <a:ext cx="334963" cy="9763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1" name="对象 6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11002328" y="1653223"/>
          <a:ext cx="517525" cy="974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7" imgW="215900" imgH="405765" progId="Equation.DSMT4">
                  <p:embed/>
                </p:oleObj>
              </mc:Choice>
              <mc:Fallback>
                <p:oleObj r:id="rId7" imgW="215900" imgH="4057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11002328" y="1653223"/>
                        <a:ext cx="517525" cy="974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2" name="对象 7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4316095" y="2329498"/>
          <a:ext cx="493713" cy="9286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215900" imgH="405765" progId="Equation.DSMT4">
                  <p:embed/>
                </p:oleObj>
              </mc:Choice>
              <mc:Fallback>
                <p:oleObj r:id="rId10" imgW="215900" imgH="4057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316095" y="2329498"/>
                        <a:ext cx="493713" cy="9286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3" name="对象 8"/>
          <p:cNvGraphicFramePr>
            <a:graphicFrameLocks noChangeAspect="1"/>
          </p:cNvGraphicFramePr>
          <p:nvPr>
            <p:custDataLst>
              <p:tags r:id="rId12"/>
            </p:custDataLst>
          </p:nvPr>
        </p:nvGraphicFramePr>
        <p:xfrm>
          <a:off x="9206548" y="2281873"/>
          <a:ext cx="365125" cy="976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3" imgW="152400" imgH="405765" progId="Equation.DSMT4">
                  <p:embed/>
                </p:oleObj>
              </mc:Choice>
              <mc:Fallback>
                <p:oleObj r:id="rId13" imgW="152400" imgH="4057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9206548" y="2281873"/>
                        <a:ext cx="365125" cy="97631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对象 9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3549333" y="4145598"/>
          <a:ext cx="2654300" cy="11191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6" imgW="964565" imgH="406400" progId="Equation.DSMT4">
                  <p:embed/>
                </p:oleObj>
              </mc:Choice>
              <mc:Fallback>
                <p:oleObj r:id="rId16" imgW="964565" imgH="40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3549333" y="4145598"/>
                        <a:ext cx="2654300" cy="11191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1345883" y="5250498"/>
            <a:ext cx="8469312" cy="62706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答：参加跳绳、跑步和踢毽子的同学一样多。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8070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约分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/04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https://d.book118.com/458137035072006047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  <p:tag name="KSO_WM_UNIT_TABLE_BEAUTIFY" val="smartTable{9ad9b01a-c1b2-4b9f-9da6-1ad134140ecc}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楷体</vt:lpstr>
      <vt:lpstr>微软雅黑</vt:lpstr>
      <vt:lpstr>宋体</vt:lpstr>
      <vt:lpstr>Times New Roman</vt:lpstr>
      <vt:lpstr>Office Theme</vt:lpstr>
      <vt:lpstr>期中专项考点复习</vt:lpstr>
      <vt:lpstr>单元知识框架</vt:lpstr>
      <vt:lpstr>PowerPoint Presentation</vt:lpstr>
      <vt:lpstr>分数的意义</vt:lpstr>
      <vt:lpstr>知识梳理</vt:lpstr>
      <vt:lpstr>知识梳理</vt:lpstr>
      <vt:lpstr>典型例题</vt:lpstr>
      <vt:lpstr>跟踪练习</vt:lpstr>
      <vt:lpstr>真分数和假分数</vt:lpstr>
      <vt:lpstr>知识梳理</vt:lpstr>
      <vt:lpstr>典型例题</vt:lpstr>
      <vt:lpstr>跟踪练习</vt:lpstr>
      <vt:lpstr>分数的基本性质</vt:lpstr>
      <vt:lpstr>知识梳理</vt:lpstr>
      <vt:lpstr>典型例题</vt:lpstr>
      <vt:lpstr>跟踪练习</vt:lpstr>
      <vt:lpstr>约分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2024-09-28T22:14:35.014</cp:lastPrinted>
  <dcterms:created xsi:type="dcterms:W3CDTF">2024-09-28T14:14:35Z</dcterms:created>
  <dcterms:modified xsi:type="dcterms:W3CDTF">2024-09-28T14:14:37Z</dcterms:modified>
</cp:coreProperties>
</file>