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9" r:id="rId44"/>
    <p:sldId id="382" r:id="rId45"/>
    <p:sldId id="385" r:id="rId46"/>
    <p:sldId id="387" r:id="rId47"/>
  </p:sldIdLst>
  <p:sldSz cx="9144000" cy="51435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slide" Target="slides/slide42.xml" /><Relationship Id="rId46" Type="http://schemas.openxmlformats.org/officeDocument/2006/relationships/slide" Target="slides/slide43.xml" /><Relationship Id="rId47" Type="http://schemas.openxmlformats.org/officeDocument/2006/relationships/slide" Target="slides/slide44.xml" /><Relationship Id="rId48" Type="http://schemas.openxmlformats.org/officeDocument/2006/relationships/tags" Target="tags/tag1.xml" /><Relationship Id="rId49" Type="http://schemas.openxmlformats.org/officeDocument/2006/relationships/presProps" Target="presProps.xml" /><Relationship Id="rId5" Type="http://schemas.openxmlformats.org/officeDocument/2006/relationships/slide" Target="slides/slide2.xml" /><Relationship Id="rId50" Type="http://schemas.openxmlformats.org/officeDocument/2006/relationships/viewProps" Target="viewProps.xml" /><Relationship Id="rId51" Type="http://schemas.openxmlformats.org/officeDocument/2006/relationships/theme" Target="theme/theme1.xml" /><Relationship Id="rId52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页眉占位符 1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lnSpc>
                <a:spcPct val="100000"/>
              </a:lnSpc>
              <a:buFont typeface="Arial" pitchFamily="34" charset="0"/>
              <a:buNone/>
              <a:defRPr sz="1200" b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1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lnSpc>
                <a:spcPct val="100000"/>
              </a:lnSpc>
              <a:buFont typeface="Arial" pitchFamily="34" charset="0"/>
              <a:buNone/>
              <a:defRPr sz="1800" b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6460055D-1857-41F8-8B7B-5A1FC2CBF46D}" type="datetime1"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0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noFill/>
          </a:ln>
        </p:spPr>
      </p:sp>
      <p:sp>
        <p:nvSpPr>
          <p:cNvPr id="2053" name="备注占位符 4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 defTabSz="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  <p:sp>
        <p:nvSpPr>
          <p:cNvPr id="2054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lnSpc>
                <a:spcPct val="100000"/>
              </a:lnSpc>
              <a:buFont typeface="Arial" pitchFamily="34" charset="0"/>
              <a:buNone/>
              <a:defRPr sz="1200" b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lnSpc>
                <a:spcPct val="100000"/>
              </a:lnSpc>
              <a:buFont typeface="Arial" pitchFamily="34" charset="0"/>
              <a:buNone/>
              <a:defRPr sz="1800" b="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C550EA0-C3F7-4588-A3F9-F7957562D6A6}" type="slidenum"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algn="l" defTabSz="0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algn="l" defTabSz="0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algn="l" defTabSz="0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algn="l" defTabSz="0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algn="l" defTabSz="0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1714500" algn="l" defTabSz="685165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165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165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165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6147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/>
          </a:p>
        </p:txBody>
      </p:sp>
      <p:sp>
        <p:nvSpPr>
          <p:cNvPr id="6148" name="日期占位符 3"/>
          <p:cNvSpPr txBox="1"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 eaLnBrk="1" hangingPunct="1">
              <a:buFont typeface="Arial" pitchFamily="34" charset="0"/>
              <a:buChar char="•"/>
            </a:pPr>
            <a:fld id="{BB962C8B-B14F-4D97-AF65-F5344CB8AC3E}" type="datetime1">
              <a:rPr lang="zh-CN" altLang="en-US" sz="1800" b="0">
                <a:solidFill>
                  <a:schemeClr val="tx1"/>
                </a:solidFill>
                <a:latin typeface="Arial" pitchFamily="34" charset="0"/>
              </a:rPr>
              <a:t>2024/9/10</a:t>
            </a:fld>
            <a:endParaRPr lang="zh-CN" altLang="en-US" sz="18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149" name="灯片编号占位符 4"/>
          <p:cNvSpPr txBox="1">
            <a:spLocks noGrp="1"/>
          </p:cNvSpPr>
          <p:nvPr>
            <p:ph type="sldNum" sz="quarter" idx="11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>
              <a:buFont typeface="Arial" pitchFamily="34" charset="0"/>
              <a:buChar char="•"/>
            </a:pPr>
            <a:fld id="{9A0DB2DC-4C9A-4742-B13C-FB6460FD3503}" type="slidenum">
              <a:rPr lang="zh-CN" altLang="en-US" sz="1800" b="0">
                <a:solidFill>
                  <a:schemeClr val="tx1"/>
                </a:solidFill>
                <a:latin typeface="Arial" pitchFamily="34" charset="0"/>
              </a:rPr>
              <a:t>1</a:t>
            </a:fld>
            <a:endParaRPr lang="zh-CN" altLang="en-US" sz="1800" b="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2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40291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/>
          </a:p>
        </p:txBody>
      </p:sp>
      <p:sp>
        <p:nvSpPr>
          <p:cNvPr id="140292" name="日期占位符 3"/>
          <p:cNvSpPr txBox="1">
            <a:spLocks noGrp="1"/>
          </p:cNvSpPr>
          <p:nvPr/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 eaLnBrk="1" hangingPunct="1">
              <a:buFont typeface="Arial" pitchFamily="34" charset="0"/>
              <a:buChar char="•"/>
            </a:pPr>
            <a:fld id="{BB962C8B-B14F-4D97-AF65-F5344CB8AC3E}" type="datetime1">
              <a:rPr lang="zh-CN" altLang="en-US" sz="1800" b="0">
                <a:solidFill>
                  <a:schemeClr val="tx1"/>
                </a:solidFill>
                <a:latin typeface="Arial" pitchFamily="34" charset="0"/>
              </a:rPr>
              <a:t>2024/9/10</a:t>
            </a:fld>
            <a:endParaRPr lang="zh-CN" altLang="en-US" sz="1800" b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40293" name="灯片编号占位符 4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>
              <a:buFont typeface="Arial" pitchFamily="34" charset="0"/>
              <a:buChar char="•"/>
            </a:pPr>
            <a:fld id="{9A0DB2DC-4C9A-4742-B13C-FB6460FD3503}" type="slidenum">
              <a:rPr lang="zh-CN" altLang="en-US" sz="1800" b="0">
                <a:solidFill>
                  <a:schemeClr val="tx1"/>
                </a:solidFill>
                <a:latin typeface="Arial" pitchFamily="34" charset="0"/>
              </a:rPr>
              <a:t>2</a:t>
            </a:fld>
            <a:endParaRPr lang="zh-CN" altLang="en-US" sz="1800" b="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A5C9F-C1B3-4504-B18D-906B5F55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5162C-49AC-4FFA-A0E2-22240F345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650A-4C53-4EB0-9F09-D54C2F96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55FA8-1F77-4B01-B6F6-2E747C1B4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FB518-422E-4ED7-8087-947B35B0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3FCB2-536B-47AB-9FAF-596CDEA8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1F25CA-52F6-4E4D-AEE8-D6D5585C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00426-2ABB-4623-977D-4949E324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6ECFC-D71A-40B4-B2B9-DD39B66C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14C3-FC45-48B3-87E5-0464521D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B868-CA3E-4C11-A5CB-73A96A66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3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00175" y="0"/>
            <a:ext cx="7743825" cy="5162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2" y="1955008"/>
            <a:ext cx="4608513" cy="835818"/>
          </a:xfrm>
        </p:spPr>
        <p:txBody>
          <a:bodyPr/>
          <a:lstStyle>
            <a:lvl1pPr algn="ctr">
              <a:lnSpc>
                <a:spcPct val="120000"/>
              </a:lnSpc>
              <a:defRPr sz="2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zh-CN" altLang="en-US" noProof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2950370"/>
            <a:ext cx="4535488" cy="323459"/>
          </a:xfrm>
        </p:spPr>
        <p:txBody>
          <a:bodyPr/>
          <a:lstStyle>
            <a:lvl1pPr marL="0" indent="0" algn="ctr">
              <a:buFontTx/>
              <a:buNone/>
              <a:defRPr sz="1400"/>
            </a:lvl1pPr>
          </a:lstStyle>
          <a:p>
            <a:pPr lvl="0"/>
            <a:r>
              <a:rPr lang="zh-CN" altLang="en-US" noProof="0"/>
              <a:t>单击此处编辑母版副标题样式</a:t>
            </a:r>
            <a:endParaRPr lang="zh-CN" altLang="en-US" noProof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9" y="1260872"/>
            <a:ext cx="3868737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9" y="1878806"/>
            <a:ext cx="3868737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788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788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40" y="342900"/>
            <a:ext cx="2949575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40" y="1543051"/>
            <a:ext cx="2949575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40" y="342900"/>
            <a:ext cx="2949575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0570"/>
            <a:ext cx="4629150" cy="3655219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1350"/>
              </a:spcBef>
              <a:spcAft>
                <a:spcPct val="0"/>
              </a:spcAft>
              <a:buClr>
                <a:srgbClr val="3376AD"/>
              </a:buClr>
              <a:buSzPct val="110000"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40" y="1543051"/>
            <a:ext cx="2949575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38925" y="195264"/>
            <a:ext cx="2058988" cy="439936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2" y="195264"/>
            <a:ext cx="6029325" cy="439936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image" Target="../media/image3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1"/>
          <p:cNvPicPr>
            <a:picLocks noChangeAspect="1"/>
          </p:cNvPicPr>
          <p:nvPr/>
        </p:nvPicPr>
        <p:blipFill>
          <a:blip r:embed="rId12"/>
          <a:srcRect l="40831"/>
          <a:stretch>
            <a:fillRect/>
          </a:stretch>
        </p:blipFill>
        <p:spPr>
          <a:xfrm>
            <a:off x="5105400" y="0"/>
            <a:ext cx="4038600" cy="5143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7" name="图片 4"/>
          <p:cNvPicPr>
            <a:picLocks noChangeAspect="1"/>
          </p:cNvPicPr>
          <p:nvPr/>
        </p:nvPicPr>
        <p:blipFill>
          <a:blip r:embed="rId12"/>
          <a:srcRect l="781" r="78287"/>
          <a:stretch>
            <a:fillRect/>
          </a:stretch>
        </p:blipFill>
        <p:spPr>
          <a:xfrm>
            <a:off x="0" y="0"/>
            <a:ext cx="1428750" cy="5143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8" name="Rectangle 2"/>
          <p:cNvSpPr>
            <a:spLocks noGrp="1"/>
          </p:cNvSpPr>
          <p:nvPr>
            <p:ph type="title"/>
          </p:nvPr>
        </p:nvSpPr>
        <p:spPr>
          <a:xfrm>
            <a:off x="468313" y="195263"/>
            <a:ext cx="7343775" cy="5937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9" name="Rectangle 3"/>
          <p:cNvSpPr>
            <a:spLocks noGrp="1"/>
          </p:cNvSpPr>
          <p:nvPr>
            <p:ph type="body" idx="1"/>
          </p:nvPr>
        </p:nvSpPr>
        <p:spPr>
          <a:xfrm>
            <a:off x="457200" y="896938"/>
            <a:ext cx="7343775" cy="3697287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100" kern="1200">
          <a:solidFill>
            <a:srgbClr val="3376AD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100">
          <a:solidFill>
            <a:srgbClr val="3376AD"/>
          </a:solidFill>
          <a:latin typeface="Britannic Bold" panose="020b0903060703020204" pitchFamily="34" charset="0"/>
          <a:ea typeface="微软雅黑" panose="020b0503020204020204" pitchFamily="34" charset="-122"/>
          <a:cs typeface="宋体" panose="02010600030101010101" pitchFamily="2" charset="-122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100">
          <a:solidFill>
            <a:srgbClr val="3376AD"/>
          </a:solidFill>
          <a:latin typeface="Britannic Bold" panose="020b0903060703020204" pitchFamily="34" charset="0"/>
          <a:ea typeface="微软雅黑" panose="020b0503020204020204" pitchFamily="34" charset="-122"/>
          <a:cs typeface="宋体" panose="02010600030101010101" pitchFamily="2" charset="-122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100">
          <a:solidFill>
            <a:srgbClr val="3376AD"/>
          </a:solidFill>
          <a:latin typeface="Britannic Bold" panose="020b0903060703020204" pitchFamily="34" charset="0"/>
          <a:ea typeface="微软雅黑" panose="020b0503020204020204" pitchFamily="34" charset="-122"/>
          <a:cs typeface="宋体" panose="02010600030101010101" pitchFamily="2" charset="-122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100">
          <a:solidFill>
            <a:srgbClr val="3376AD"/>
          </a:solidFill>
          <a:latin typeface="Britannic Bold" panose="020b0903060703020204" pitchFamily="34" charset="0"/>
          <a:ea typeface="微软雅黑" panose="020b0503020204020204" pitchFamily="34" charset="-122"/>
          <a:cs typeface="宋体" panose="02010600030101010101" pitchFamily="2" charset="-122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pitchFamily="34" charset="0"/>
          <a:ea typeface="微软雅黑" panose="020b0503020204020204" pitchFamily="34" charset="-122"/>
          <a:cs typeface="宋体" panose="02010600030101010101" pitchFamily="2" charset="-122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pitchFamily="34" charset="0"/>
          <a:ea typeface="微软雅黑" panose="020b0503020204020204" pitchFamily="34" charset="-122"/>
          <a:cs typeface="宋体" panose="02010600030101010101" pitchFamily="2" charset="-122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pitchFamily="34" charset="0"/>
          <a:ea typeface="微软雅黑" panose="020b0503020204020204" pitchFamily="34" charset="-122"/>
          <a:cs typeface="宋体" panose="02010600030101010101" pitchFamily="2" charset="-122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pitchFamily="34" charset="0"/>
          <a:ea typeface="微软雅黑" panose="020b0503020204020204" pitchFamily="34" charset="-122"/>
          <a:cs typeface="宋体" panose="02010600030101010101" pitchFamily="2" charset="-122"/>
        </a:defRPr>
      </a:lvl9pPr>
    </p:titleStyle>
    <p:bodyStyle>
      <a:lvl1pPr marL="360680" indent="-360680" algn="l" rtl="0" eaLnBrk="1" fontAlgn="base" hangingPunct="1">
        <a:spcBef>
          <a:spcPts val="1350"/>
        </a:spcBef>
        <a:spcAft>
          <a:spcPct val="0"/>
        </a:spcAft>
        <a:buClr>
          <a:srgbClr val="3376AD"/>
        </a:buClr>
        <a:buSzPct val="110000"/>
        <a:buBlip>
          <a:blip r:embed="rId13"/>
        </a:buBlip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360680" indent="-360680" algn="l" rtl="0" eaLnBrk="1" fontAlgn="base" hangingPunct="1">
        <a:lnSpc>
          <a:spcPct val="130000"/>
        </a:lnSpc>
        <a:spcBef>
          <a:spcPct val="20000"/>
        </a:spcBef>
        <a:spcAft>
          <a:spcPct val="0"/>
        </a:spcAft>
        <a:buFont typeface="Calibri" panose="020f0502020204030204" pitchFamily="34" charset="0"/>
        <a:buChar char=" "/>
        <a:defRPr sz="1200" kern="1200">
          <a:solidFill>
            <a:srgbClr val="7F7F7F"/>
          </a:solidFill>
          <a:latin typeface="+mn-lt"/>
          <a:ea typeface="+mn-ea"/>
          <a:cs typeface="+mn-cs"/>
        </a:defRPr>
      </a:lvl2pPr>
      <a:lvl3pPr marL="855980" indent="-170180" algn="l" rtl="0" eaLnBrk="1" fontAlgn="base" hangingPunct="1">
        <a:spcBef>
          <a:spcPct val="20000"/>
        </a:spcBef>
        <a:spcAft>
          <a:spcPct val="0"/>
        </a:spcAft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98880" indent="-170180" algn="l" rtl="0" eaLnBrk="1" fontAlgn="base" hangingPunct="1">
        <a:spcBef>
          <a:spcPct val="20000"/>
        </a:spcBef>
        <a:spcAft>
          <a:spcPct val="0"/>
        </a:spcAft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1780" indent="-170180" algn="l" rtl="0" eaLnBrk="1" fontAlgn="base" hangingPunct="1">
        <a:spcBef>
          <a:spcPct val="20000"/>
        </a:spcBef>
        <a:spcAft>
          <a:spcPct val="0"/>
        </a:spcAft>
        <a:buChar char="»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705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TextBox 15"/>
          <p:cNvSpPr/>
          <p:nvPr/>
        </p:nvSpPr>
        <p:spPr>
          <a:xfrm>
            <a:off x="323850" y="1995488"/>
            <a:ext cx="5040313" cy="1066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2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经典繁仿黑" pitchFamily="1" charset="-122"/>
              </a:rPr>
              <a:t>仁爱版七年级上英语各单元重难点复习课件</a:t>
            </a:r>
            <a:endParaRPr lang="en-US" altLang="zh-CN" sz="32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经典繁仿黑" pitchFamily="1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TextBox 15"/>
          <p:cNvSpPr/>
          <p:nvPr/>
        </p:nvSpPr>
        <p:spPr>
          <a:xfrm>
            <a:off x="-828675" y="2500313"/>
            <a:ext cx="7667625" cy="584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2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经典繁仿黑" pitchFamily="1" charset="-122"/>
              </a:rPr>
              <a:t>Unit1～Unit2 </a:t>
            </a:r>
            <a:r>
              <a:rPr lang="zh-CN" altLang="en-US" sz="32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经典繁仿黑" pitchFamily="1" charset="-122"/>
              </a:rPr>
              <a:t>重难点复习课件</a:t>
            </a:r>
            <a:endParaRPr lang="en-US" altLang="zh-CN" sz="32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经典繁仿黑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 17412" descr="教材考点精讲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915988"/>
            <a:ext cx="7251700" cy="500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1" name="Text Box 2"/>
          <p:cNvSpPr txBox="1"/>
          <p:nvPr/>
        </p:nvSpPr>
        <p:spPr>
          <a:xfrm>
            <a:off x="466725" y="1563688"/>
            <a:ext cx="8208963" cy="28305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考点一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thank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en-US" altLang="zh-CN" u="sng">
                <a:latin typeface="Times New Roman" panose="02020603050405020304" pitchFamily="18" charset="0"/>
              </a:rPr>
              <a:t>Thank</a:t>
            </a:r>
            <a:r>
              <a:rPr lang="en-US" altLang="zh-CN">
                <a:latin typeface="Times New Roman" panose="02020603050405020304" pitchFamily="18" charset="0"/>
              </a:rPr>
              <a:t> you. </a:t>
            </a:r>
            <a:r>
              <a:rPr lang="zh-CN" altLang="en-US">
                <a:latin typeface="Times New Roman" panose="02020603050405020304" pitchFamily="18" charset="0"/>
              </a:rPr>
              <a:t>谢谢你。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P1)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thank</a:t>
            </a:r>
            <a:r>
              <a:rPr lang="zh-CN" altLang="en-US">
                <a:latin typeface="Times New Roman" panose="02020603050405020304" pitchFamily="18" charset="0"/>
              </a:rPr>
              <a:t>常用在日常交际中，表示对对方的感激之情。其常用句型为</a:t>
            </a:r>
            <a:r>
              <a:rPr lang="en-US" altLang="zh-CN">
                <a:latin typeface="Times New Roman" panose="02020603050405020304" pitchFamily="18" charset="0"/>
              </a:rPr>
              <a:t>thank sb. for (doing) sth.“</a:t>
            </a:r>
            <a:r>
              <a:rPr lang="zh-CN" altLang="en-US">
                <a:latin typeface="Times New Roman" panose="02020603050405020304" pitchFamily="18" charset="0"/>
              </a:rPr>
              <a:t>因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做</a:t>
            </a:r>
            <a:r>
              <a:rPr lang="en-US" altLang="zh-CN">
                <a:latin typeface="Times New Roman" panose="02020603050405020304" pitchFamily="18" charset="0"/>
              </a:rPr>
              <a:t>)</a:t>
            </a:r>
            <a:r>
              <a:rPr lang="zh-CN" altLang="en-US">
                <a:latin typeface="Times New Roman" panose="02020603050405020304" pitchFamily="18" charset="0"/>
              </a:rPr>
              <a:t>某事而感谢某人”，相当于“</a:t>
            </a:r>
            <a:r>
              <a:rPr lang="en-US" altLang="zh-CN">
                <a:latin typeface="Times New Roman" panose="02020603050405020304" pitchFamily="18" charset="0"/>
              </a:rPr>
              <a:t>thanks for (doing) sth.”</a:t>
            </a:r>
            <a:r>
              <a:rPr lang="zh-CN" altLang="en-US">
                <a:latin typeface="Times New Roman" panose="02020603050405020304" pitchFamily="18" charset="0"/>
              </a:rPr>
              <a:t>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/>
          <p:nvPr/>
        </p:nvSpPr>
        <p:spPr>
          <a:xfrm>
            <a:off x="466725" y="519113"/>
            <a:ext cx="82089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zh-CN" altLang="en-US">
                <a:latin typeface="Times New Roman" panose="02020603050405020304" pitchFamily="18" charset="0"/>
              </a:rPr>
              <a:t>辨析</a:t>
            </a:r>
            <a:r>
              <a:rPr lang="en-US" altLang="zh-CN">
                <a:latin typeface="Times New Roman" panose="02020603050405020304" pitchFamily="18" charset="0"/>
              </a:rPr>
              <a:t>thanks for</a:t>
            </a:r>
            <a:r>
              <a:rPr lang="zh-CN" altLang="en-US">
                <a:latin typeface="Times New Roman" panose="02020603050405020304" pitchFamily="18" charset="0"/>
              </a:rPr>
              <a:t>和</a:t>
            </a:r>
            <a:r>
              <a:rPr lang="en-US" altLang="zh-CN">
                <a:latin typeface="Times New Roman" panose="02020603050405020304" pitchFamily="18" charset="0"/>
              </a:rPr>
              <a:t>thanks to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graphicFrame>
        <p:nvGraphicFramePr>
          <p:cNvPr id="9303" name="表格 9302"/>
          <p:cNvGraphicFramePr>
            <a:graphicFrameLocks noGrp="1"/>
          </p:cNvGraphicFramePr>
          <p:nvPr/>
        </p:nvGraphicFramePr>
        <p:xfrm>
          <a:off x="557213" y="1239838"/>
          <a:ext cx="8027988" cy="3251200"/>
        </p:xfrm>
        <a:graphic>
          <a:graphicData uri="http://schemas.openxmlformats.org/drawingml/2006/table">
            <a:tbl>
              <a:tblPr/>
              <a:tblGrid>
                <a:gridCol w="1584325"/>
                <a:gridCol w="2868613"/>
                <a:gridCol w="3575050"/>
              </a:tblGrid>
              <a:tr h="5032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短语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987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thanks for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因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……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而感谢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＝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thank you for)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Thanks for lending me your umbrella.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谢谢你借给我伞。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87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thanks to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多亏；归功于；因为；由于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＝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because of)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Thanks to your help, we finished the work in time.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由于你的帮助，我们及时完成了工作。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37">
                <a:tc gridSpan="3"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注：其后均可接名词、代词或动名词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/>
          <p:nvPr/>
        </p:nvSpPr>
        <p:spPr>
          <a:xfrm>
            <a:off x="466725" y="700088"/>
            <a:ext cx="8208963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考点二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see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Nice to </a:t>
            </a:r>
            <a:r>
              <a:rPr lang="en-US" altLang="zh-CN" u="sng">
                <a:latin typeface="Times New Roman" panose="02020603050405020304" pitchFamily="18" charset="0"/>
              </a:rPr>
              <a:t>see</a:t>
            </a:r>
            <a:r>
              <a:rPr lang="en-US" altLang="zh-CN">
                <a:latin typeface="Times New Roman" panose="02020603050405020304" pitchFamily="18" charset="0"/>
              </a:rPr>
              <a:t> you. </a:t>
            </a:r>
            <a:r>
              <a:rPr lang="zh-CN" altLang="en-US">
                <a:latin typeface="Times New Roman" panose="02020603050405020304" pitchFamily="18" charset="0"/>
              </a:rPr>
              <a:t>很高兴见到你。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P3)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pic>
        <p:nvPicPr>
          <p:cNvPr id="10243" name="图片 52226" descr="19ZB福YY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0" y="2058988"/>
            <a:ext cx="6011863" cy="27209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2"/>
          <p:cNvSpPr txBox="1"/>
          <p:nvPr/>
        </p:nvSpPr>
        <p:spPr>
          <a:xfrm>
            <a:off x="466725" y="960438"/>
            <a:ext cx="8208963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考点三</a:t>
            </a:r>
            <a:r>
              <a:rPr lang="zh-CN" altLang="en-US">
                <a:latin typeface="Times New Roman" panose="02020603050405020304" pitchFamily="18" charset="0"/>
              </a:rPr>
              <a:t> “</a:t>
            </a:r>
            <a:r>
              <a:rPr lang="en-US" altLang="zh-CN">
                <a:latin typeface="Times New Roman" panose="02020603050405020304" pitchFamily="18" charset="0"/>
              </a:rPr>
              <a:t>This is...”</a:t>
            </a:r>
            <a:r>
              <a:rPr lang="zh-CN" altLang="en-US">
                <a:latin typeface="Times New Roman" panose="02020603050405020304" pitchFamily="18" charset="0"/>
              </a:rPr>
              <a:t>句型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Mom</a:t>
            </a:r>
            <a:r>
              <a:rPr lang="zh-CN" altLang="en-US">
                <a:latin typeface="Times New Roman" panose="02020603050405020304" pitchFamily="18" charset="0"/>
              </a:rPr>
              <a:t>，</a:t>
            </a:r>
            <a:r>
              <a:rPr lang="en-US" altLang="zh-CN" u="sng">
                <a:latin typeface="Times New Roman" panose="02020603050405020304" pitchFamily="18" charset="0"/>
              </a:rPr>
              <a:t>this  is</a:t>
            </a:r>
            <a:r>
              <a:rPr lang="en-US" altLang="zh-CN">
                <a:latin typeface="Times New Roman" panose="02020603050405020304" pitchFamily="18" charset="0"/>
              </a:rPr>
              <a:t> my teacher. </a:t>
            </a:r>
            <a:r>
              <a:rPr lang="zh-CN" altLang="en-US">
                <a:latin typeface="Times New Roman" panose="02020603050405020304" pitchFamily="18" charset="0"/>
              </a:rPr>
              <a:t>妈妈，这是我的老师。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P3)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</a:t>
            </a:r>
            <a:r>
              <a:rPr lang="zh-CN" altLang="en-US">
                <a:latin typeface="Times New Roman" panose="02020603050405020304" pitchFamily="18" charset="0"/>
              </a:rPr>
              <a:t>向第三者介绍旁边的熟人时常用</a:t>
            </a:r>
            <a:r>
              <a:rPr lang="en-US" altLang="zh-CN">
                <a:latin typeface="Times New Roman" panose="02020603050405020304" pitchFamily="18" charset="0"/>
              </a:rPr>
              <a:t>This is.../These are...“</a:t>
            </a:r>
            <a:r>
              <a:rPr lang="zh-CN" altLang="en-US">
                <a:latin typeface="Times New Roman" panose="02020603050405020304" pitchFamily="18" charset="0"/>
              </a:rPr>
              <a:t>这位是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en-US" altLang="zh-CN">
                <a:latin typeface="Times New Roman" panose="02020603050405020304" pitchFamily="18" charset="0"/>
              </a:rPr>
              <a:t>/</a:t>
            </a:r>
            <a:r>
              <a:rPr lang="zh-CN" altLang="en-US">
                <a:latin typeface="Times New Roman" panose="02020603050405020304" pitchFamily="18" charset="0"/>
              </a:rPr>
              <a:t>这几位是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en-US" altLang="zh-CN">
                <a:latin typeface="Times New Roman" panose="02020603050405020304" pitchFamily="18" charset="0"/>
              </a:rPr>
              <a:t>”</a:t>
            </a:r>
            <a:r>
              <a:rPr lang="zh-CN" altLang="en-US">
                <a:latin typeface="Times New Roman" panose="02020603050405020304" pitchFamily="18" charset="0"/>
              </a:rPr>
              <a:t>；介绍较远处的熟人可用</a:t>
            </a:r>
            <a:r>
              <a:rPr lang="en-US" altLang="zh-CN">
                <a:latin typeface="Times New Roman" panose="02020603050405020304" pitchFamily="18" charset="0"/>
              </a:rPr>
              <a:t>That is.../Those are...“</a:t>
            </a:r>
            <a:r>
              <a:rPr lang="zh-CN" altLang="en-US">
                <a:latin typeface="Times New Roman" panose="02020603050405020304" pitchFamily="18" charset="0"/>
              </a:rPr>
              <a:t>那位是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en-US" altLang="zh-CN">
                <a:latin typeface="Times New Roman" panose="02020603050405020304" pitchFamily="18" charset="0"/>
              </a:rPr>
              <a:t>/</a:t>
            </a:r>
            <a:r>
              <a:rPr lang="zh-CN" altLang="en-US">
                <a:latin typeface="Times New Roman" panose="02020603050405020304" pitchFamily="18" charset="0"/>
              </a:rPr>
              <a:t>那几位是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en-US" altLang="zh-CN">
                <a:latin typeface="Times New Roman" panose="02020603050405020304" pitchFamily="18" charset="0"/>
              </a:rPr>
              <a:t>”</a:t>
            </a:r>
            <a:r>
              <a:rPr lang="zh-CN" altLang="en-US">
                <a:latin typeface="Times New Roman" panose="02020603050405020304" pitchFamily="18" charset="0"/>
              </a:rPr>
              <a:t>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/>
          <p:cNvSpPr txBox="1"/>
          <p:nvPr/>
        </p:nvSpPr>
        <p:spPr>
          <a:xfrm>
            <a:off x="468313" y="519113"/>
            <a:ext cx="8208962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</a:t>
            </a:r>
            <a:r>
              <a:rPr lang="zh-CN" altLang="en-US">
                <a:latin typeface="Times New Roman" panose="02020603050405020304" pitchFamily="18" charset="0"/>
              </a:rPr>
              <a:t>电话交际用语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“</a:t>
            </a:r>
            <a:r>
              <a:rPr lang="en-US" altLang="zh-CN">
                <a:latin typeface="Times New Roman" panose="02020603050405020304" pitchFamily="18" charset="0"/>
              </a:rPr>
              <a:t>This is...”</a:t>
            </a:r>
            <a:r>
              <a:rPr lang="zh-CN" altLang="en-US">
                <a:latin typeface="Times New Roman" panose="02020603050405020304" pitchFamily="18" charset="0"/>
              </a:rPr>
              <a:t>在电话用语中表示“我是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en-US" altLang="zh-CN">
                <a:latin typeface="Times New Roman" panose="02020603050405020304" pitchFamily="18" charset="0"/>
              </a:rPr>
              <a:t>”</a:t>
            </a:r>
            <a:r>
              <a:rPr lang="zh-CN" altLang="en-US">
                <a:latin typeface="Times New Roman" panose="02020603050405020304" pitchFamily="18" charset="0"/>
              </a:rPr>
              <a:t>，而</a:t>
            </a:r>
            <a:r>
              <a:rPr lang="en-US" altLang="zh-CN">
                <a:latin typeface="Times New Roman" panose="02020603050405020304" pitchFamily="18" charset="0"/>
              </a:rPr>
              <a:t>that</a:t>
            </a:r>
            <a:r>
              <a:rPr lang="zh-CN" altLang="en-US">
                <a:latin typeface="Times New Roman" panose="02020603050405020304" pitchFamily="18" charset="0"/>
              </a:rPr>
              <a:t>可用于询问或代指对方。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—Hello! Is that Zhang Meng</a:t>
            </a:r>
            <a:r>
              <a:rPr lang="zh-CN" altLang="en-US">
                <a:latin typeface="Times New Roman" panose="02020603050405020304" pitchFamily="18" charset="0"/>
              </a:rPr>
              <a:t>？你好！是张萌吗？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—Yes. This is Zhang Meng. Who's that</a:t>
            </a:r>
            <a:r>
              <a:rPr lang="zh-CN" altLang="en-US">
                <a:latin typeface="Times New Roman" panose="02020603050405020304" pitchFamily="18" charset="0"/>
              </a:rPr>
              <a:t>？是，我是张萌。你是哪位？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pic>
        <p:nvPicPr>
          <p:cNvPr id="13315" name="图片 55298" descr="19ZBDYY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7463" y="3368675"/>
            <a:ext cx="3959225" cy="17240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2"/>
          <p:cNvSpPr txBox="1"/>
          <p:nvPr/>
        </p:nvSpPr>
        <p:spPr>
          <a:xfrm>
            <a:off x="466725" y="842963"/>
            <a:ext cx="8569325" cy="392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考点四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and</a:t>
            </a:r>
            <a:r>
              <a:rPr lang="zh-CN" altLang="en-US">
                <a:latin typeface="Times New Roman" panose="02020603050405020304" pitchFamily="18" charset="0"/>
              </a:rPr>
              <a:t>与</a:t>
            </a:r>
            <a:r>
              <a:rPr lang="en-US" altLang="zh-CN">
                <a:latin typeface="Times New Roman" panose="02020603050405020304" pitchFamily="18" charset="0"/>
              </a:rPr>
              <a:t>but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</a:t>
            </a:r>
            <a:r>
              <a:rPr lang="pl-PL" altLang="zh-CN">
                <a:latin typeface="Times New Roman" panose="02020603050405020304" pitchFamily="18" charset="0"/>
              </a:rPr>
              <a:t>  Fine, thanks. </a:t>
            </a:r>
            <a:r>
              <a:rPr lang="pl-PL" altLang="zh-CN" u="sng">
                <a:latin typeface="Times New Roman" panose="02020603050405020304" pitchFamily="18" charset="0"/>
              </a:rPr>
              <a:t>And</a:t>
            </a:r>
            <a:r>
              <a:rPr lang="pl-PL" altLang="zh-CN">
                <a:latin typeface="Times New Roman" panose="02020603050405020304" pitchFamily="18" charset="0"/>
              </a:rPr>
              <a:t> you? (</a:t>
            </a:r>
            <a:r>
              <a:rPr lang="zh-CN" altLang="pl-PL">
                <a:latin typeface="Times New Roman" panose="02020603050405020304" pitchFamily="18" charset="0"/>
              </a:rPr>
              <a:t>七上</a:t>
            </a:r>
            <a:r>
              <a:rPr lang="pl-PL" altLang="zh-CN">
                <a:latin typeface="Times New Roman" panose="02020603050405020304" pitchFamily="18" charset="0"/>
              </a:rPr>
              <a:t>P5)</a:t>
            </a:r>
            <a:endParaRPr lang="pl-PL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pl-PL" altLang="zh-CN">
                <a:latin typeface="Times New Roman" panose="02020603050405020304" pitchFamily="18" charset="0"/>
              </a:rPr>
              <a:t>Huang Hua </a:t>
            </a:r>
            <a:r>
              <a:rPr lang="pl-PL" altLang="zh-CN" u="sng">
                <a:latin typeface="Times New Roman" panose="02020603050405020304" pitchFamily="18" charset="0"/>
              </a:rPr>
              <a:t>and</a:t>
            </a:r>
            <a:r>
              <a:rPr lang="pl-PL" altLang="zh-CN">
                <a:latin typeface="Times New Roman" panose="02020603050405020304" pitchFamily="18" charset="0"/>
              </a:rPr>
              <a:t> Jane are not in the same class, </a:t>
            </a:r>
            <a:r>
              <a:rPr lang="pl-PL" altLang="zh-CN" u="sng">
                <a:latin typeface="Times New Roman" panose="02020603050405020304" pitchFamily="18" charset="0"/>
              </a:rPr>
              <a:t>but</a:t>
            </a:r>
            <a:r>
              <a:rPr lang="pl-PL" altLang="zh-CN">
                <a:latin typeface="Times New Roman" panose="02020603050405020304" pitchFamily="18" charset="0"/>
              </a:rPr>
              <a:t> they are 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pl-PL" altLang="zh-CN">
                <a:latin typeface="Times New Roman" panose="02020603050405020304" pitchFamily="18" charset="0"/>
              </a:rPr>
              <a:t>good friends. </a:t>
            </a:r>
            <a:r>
              <a:rPr lang="zh-CN" altLang="pl-PL">
                <a:latin typeface="Times New Roman" panose="02020603050405020304" pitchFamily="18" charset="0"/>
              </a:rPr>
              <a:t>黄华和简虽然不在一个班里，但他们是好朋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pl-PL">
                <a:latin typeface="Times New Roman" panose="02020603050405020304" pitchFamily="18" charset="0"/>
              </a:rPr>
              <a:t>友 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P23)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and, but</a:t>
            </a:r>
            <a:r>
              <a:rPr lang="zh-CN" altLang="en-US">
                <a:latin typeface="Times New Roman" panose="02020603050405020304" pitchFamily="18" charset="0"/>
              </a:rPr>
              <a:t>均为并列连词。</a:t>
            </a:r>
            <a:r>
              <a:rPr lang="en-US" altLang="zh-CN">
                <a:latin typeface="Times New Roman" panose="02020603050405020304" pitchFamily="18" charset="0"/>
              </a:rPr>
              <a:t>and“</a:t>
            </a:r>
            <a:r>
              <a:rPr lang="zh-CN" altLang="en-US">
                <a:latin typeface="Times New Roman" panose="02020603050405020304" pitchFamily="18" charset="0"/>
              </a:rPr>
              <a:t>而，又，和”，表示并列关系；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but“</a:t>
            </a:r>
            <a:r>
              <a:rPr lang="zh-CN" altLang="en-US">
                <a:latin typeface="Times New Roman" panose="02020603050405020304" pitchFamily="18" charset="0"/>
              </a:rPr>
              <a:t>但是”，表示转折关系。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2"/>
          <p:cNvSpPr txBox="1"/>
          <p:nvPr/>
        </p:nvSpPr>
        <p:spPr>
          <a:xfrm>
            <a:off x="466725" y="960438"/>
            <a:ext cx="82089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zh-CN" altLang="en-US">
                <a:latin typeface="Times New Roman" panose="02020603050405020304" pitchFamily="18" charset="0"/>
              </a:rPr>
              <a:t>辨析</a:t>
            </a:r>
            <a:r>
              <a:rPr lang="en-US" altLang="zh-CN">
                <a:latin typeface="Times New Roman" panose="02020603050405020304" pitchFamily="18" charset="0"/>
              </a:rPr>
              <a:t>and, but, or</a:t>
            </a:r>
            <a:r>
              <a:rPr lang="zh-CN" altLang="en-US">
                <a:latin typeface="Times New Roman" panose="02020603050405020304" pitchFamily="18" charset="0"/>
              </a:rPr>
              <a:t>与</a:t>
            </a:r>
            <a:r>
              <a:rPr lang="en-US" altLang="zh-CN">
                <a:latin typeface="Times New Roman" panose="02020603050405020304" pitchFamily="18" charset="0"/>
              </a:rPr>
              <a:t>so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graphicFrame>
        <p:nvGraphicFramePr>
          <p:cNvPr id="59731" name="表格 59730"/>
          <p:cNvGraphicFramePr>
            <a:graphicFrameLocks noGrp="1"/>
          </p:cNvGraphicFramePr>
          <p:nvPr/>
        </p:nvGraphicFramePr>
        <p:xfrm>
          <a:off x="647700" y="1743075"/>
          <a:ext cx="7993063" cy="2747963"/>
        </p:xfrm>
        <a:graphic>
          <a:graphicData uri="http://schemas.openxmlformats.org/drawingml/2006/table">
            <a:tbl>
              <a:tblPr/>
              <a:tblGrid>
                <a:gridCol w="1187450"/>
                <a:gridCol w="1397000"/>
                <a:gridCol w="1420813"/>
                <a:gridCol w="3987800"/>
              </a:tblGrid>
              <a:tr h="5032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作用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8737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and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并列；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914400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顺承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和；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914400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然后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Listen to some music, and you'll feel more relaxed.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听一些音乐，然后你将会感觉比较轻松。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98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but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转折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但是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I like fruit, but I don't like vegetables.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我喜欢水果，但我不喜欢蔬菜。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0871" name="表格 120870"/>
          <p:cNvGraphicFramePr>
            <a:graphicFrameLocks noGrp="1"/>
          </p:cNvGraphicFramePr>
          <p:nvPr/>
        </p:nvGraphicFramePr>
        <p:xfrm>
          <a:off x="611188" y="765175"/>
          <a:ext cx="7993063" cy="4075113"/>
        </p:xfrm>
        <a:graphic>
          <a:graphicData uri="http://schemas.openxmlformats.org/drawingml/2006/table">
            <a:tbl>
              <a:tblPr/>
              <a:tblGrid>
                <a:gridCol w="1187450"/>
                <a:gridCol w="1397000"/>
                <a:gridCol w="1420813"/>
                <a:gridCol w="3987800"/>
              </a:tblGrid>
              <a:tr h="5032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作用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987">
                <a:tc rowSpan="2"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or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选择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或者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Do you like apples or pears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？你喜欢苹果还是梨？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7150">
                <a:tc vMerge="1">
                  <a:txBody>
                    <a:bodyPr vert="horz" wrap="square"/>
                    <a:lstStyle/>
                    <a:p/>
                  </a:txBody>
                  <a:tcPr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以祈使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914400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句为条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914400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件的相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914400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反假设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否则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Tell me the truth, or I'll get angry.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告诉我事实，否则我会生气。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87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so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因果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因此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He was ill, so he didn't go to school yesterday.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他生病了，所以他昨天没去上学。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Text Box 2"/>
          <p:cNvSpPr txBox="1"/>
          <p:nvPr/>
        </p:nvSpPr>
        <p:spPr>
          <a:xfrm>
            <a:off x="466725" y="546100"/>
            <a:ext cx="8461375" cy="4473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考点五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here</a:t>
            </a:r>
            <a:r>
              <a:rPr lang="zh-CN" altLang="en-US">
                <a:latin typeface="Times New Roman" panose="02020603050405020304" pitchFamily="18" charset="0"/>
              </a:rPr>
              <a:t>引起的倒装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 </a:t>
            </a:r>
            <a:r>
              <a:rPr lang="en-US" altLang="zh-CN" u="sng">
                <a:latin typeface="Times New Roman" panose="02020603050405020304" pitchFamily="18" charset="0"/>
              </a:rPr>
              <a:t>Here</a:t>
            </a:r>
            <a:r>
              <a:rPr lang="en-US" altLang="zh-CN">
                <a:latin typeface="Times New Roman" panose="02020603050405020304" pitchFamily="18" charset="0"/>
              </a:rPr>
              <a:t> you are. </a:t>
            </a:r>
            <a:r>
              <a:rPr lang="zh-CN" altLang="en-US">
                <a:latin typeface="Times New Roman" panose="02020603050405020304" pitchFamily="18" charset="0"/>
              </a:rPr>
              <a:t>给你。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P7)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“Here</a:t>
            </a:r>
            <a:r>
              <a:rPr lang="zh-CN" altLang="en-US">
                <a:latin typeface="Times New Roman" panose="02020603050405020304" pitchFamily="18" charset="0"/>
              </a:rPr>
              <a:t>＋</a:t>
            </a:r>
            <a:r>
              <a:rPr lang="en-US" altLang="zh-CN">
                <a:latin typeface="Times New Roman" panose="02020603050405020304" pitchFamily="18" charset="0"/>
              </a:rPr>
              <a:t>be...”</a:t>
            </a:r>
            <a:r>
              <a:rPr lang="zh-CN" altLang="en-US">
                <a:latin typeface="Times New Roman" panose="02020603050405020304" pitchFamily="18" charset="0"/>
              </a:rPr>
              <a:t>表示“这是</a:t>
            </a:r>
            <a:r>
              <a:rPr lang="en-US" altLang="zh-CN">
                <a:latin typeface="Times New Roman" panose="02020603050405020304" pitchFamily="18" charset="0"/>
              </a:rPr>
              <a:t>/</a:t>
            </a:r>
            <a:r>
              <a:rPr lang="zh-CN" altLang="en-US">
                <a:latin typeface="Times New Roman" panose="02020603050405020304" pitchFamily="18" charset="0"/>
              </a:rPr>
              <a:t>这儿有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en-US" altLang="zh-CN">
                <a:latin typeface="Times New Roman" panose="02020603050405020304" pitchFamily="18" charset="0"/>
              </a:rPr>
              <a:t>”</a:t>
            </a:r>
            <a:r>
              <a:rPr lang="zh-CN" altLang="en-US">
                <a:latin typeface="Times New Roman" panose="02020603050405020304" pitchFamily="18" charset="0"/>
              </a:rPr>
              <a:t>，用于介绍或引入话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题。</a:t>
            </a:r>
            <a:r>
              <a:rPr lang="en-US" altLang="zh-CN">
                <a:latin typeface="Times New Roman" panose="02020603050405020304" pitchFamily="18" charset="0"/>
              </a:rPr>
              <a:t>here</a:t>
            </a:r>
            <a:r>
              <a:rPr lang="zh-CN" altLang="en-US">
                <a:latin typeface="Times New Roman" panose="02020603050405020304" pitchFamily="18" charset="0"/>
              </a:rPr>
              <a:t>置于句首时构成倒装句式，起强调作用。当主语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是普通名词时，用完全倒装；当主语是代词时，用部分倒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装。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Here comes the bus</a:t>
            </a:r>
            <a:r>
              <a:rPr lang="zh-CN" altLang="en-US">
                <a:latin typeface="Times New Roman" panose="02020603050405020304" pitchFamily="18" charset="0"/>
              </a:rPr>
              <a:t>！公交车来了！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Here they are</a:t>
            </a:r>
            <a:r>
              <a:rPr lang="zh-CN" altLang="en-US">
                <a:latin typeface="Times New Roman" panose="02020603050405020304" pitchFamily="18" charset="0"/>
              </a:rPr>
              <a:t>！他们到了！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/>
          <p:cNvSpPr txBox="1"/>
          <p:nvPr/>
        </p:nvSpPr>
        <p:spPr>
          <a:xfrm>
            <a:off x="466725" y="879475"/>
            <a:ext cx="8208963" cy="3925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考点六</a:t>
            </a:r>
            <a:r>
              <a:rPr lang="zh-CN" altLang="en-US">
                <a:latin typeface="Times New Roman" panose="02020603050405020304" pitchFamily="18" charset="0"/>
              </a:rPr>
              <a:t> “</a:t>
            </a:r>
            <a:r>
              <a:rPr lang="en-US" altLang="zh-CN">
                <a:latin typeface="Times New Roman" panose="02020603050405020304" pitchFamily="18" charset="0"/>
              </a:rPr>
              <a:t>Where</a:t>
            </a:r>
            <a:r>
              <a:rPr lang="zh-CN" altLang="en-US">
                <a:latin typeface="Times New Roman" panose="02020603050405020304" pitchFamily="18" charset="0"/>
              </a:rPr>
              <a:t>＋</a:t>
            </a:r>
            <a:r>
              <a:rPr lang="en-US" altLang="zh-CN">
                <a:latin typeface="Times New Roman" panose="02020603050405020304" pitchFamily="18" charset="0"/>
              </a:rPr>
              <a:t>be...from</a:t>
            </a:r>
            <a:r>
              <a:rPr lang="zh-CN" altLang="en-US">
                <a:latin typeface="Times New Roman" panose="02020603050405020304" pitchFamily="18" charset="0"/>
              </a:rPr>
              <a:t>？”句型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en-US" altLang="zh-CN" u="sng">
                <a:latin typeface="Times New Roman" panose="02020603050405020304" pitchFamily="18" charset="0"/>
              </a:rPr>
              <a:t>Where  are  you  from</a:t>
            </a:r>
            <a:r>
              <a:rPr lang="zh-CN" altLang="en-US">
                <a:latin typeface="Times New Roman" panose="02020603050405020304" pitchFamily="18" charset="0"/>
              </a:rPr>
              <a:t>？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P9)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“Where</a:t>
            </a:r>
            <a:r>
              <a:rPr lang="zh-CN" altLang="en-US">
                <a:latin typeface="Times New Roman" panose="02020603050405020304" pitchFamily="18" charset="0"/>
              </a:rPr>
              <a:t>＋</a:t>
            </a:r>
            <a:r>
              <a:rPr lang="en-US" altLang="zh-CN">
                <a:latin typeface="Times New Roman" panose="02020603050405020304" pitchFamily="18" charset="0"/>
              </a:rPr>
              <a:t>be...from</a:t>
            </a:r>
            <a:r>
              <a:rPr lang="zh-CN" altLang="en-US">
                <a:latin typeface="Times New Roman" panose="02020603050405020304" pitchFamily="18" charset="0"/>
              </a:rPr>
              <a:t>？”意为“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zh-CN" altLang="en-US">
                <a:latin typeface="Times New Roman" panose="02020603050405020304" pitchFamily="18" charset="0"/>
              </a:rPr>
              <a:t>来自哪里？”，用于询问某人来自哪个地方，其答语通常为“</a:t>
            </a:r>
            <a:r>
              <a:rPr lang="en-US" altLang="zh-CN">
                <a:latin typeface="Times New Roman" panose="02020603050405020304" pitchFamily="18" charset="0"/>
              </a:rPr>
              <a:t>sb.</a:t>
            </a:r>
            <a:r>
              <a:rPr lang="zh-CN" altLang="en-US">
                <a:latin typeface="Times New Roman" panose="02020603050405020304" pitchFamily="18" charset="0"/>
              </a:rPr>
              <a:t>＋</a:t>
            </a:r>
            <a:r>
              <a:rPr lang="en-US" altLang="zh-CN">
                <a:latin typeface="Times New Roman" panose="02020603050405020304" pitchFamily="18" charset="0"/>
              </a:rPr>
              <a:t>be</a:t>
            </a:r>
            <a:r>
              <a:rPr lang="zh-CN" altLang="en-US">
                <a:latin typeface="Times New Roman" panose="02020603050405020304" pitchFamily="18" charset="0"/>
              </a:rPr>
              <a:t>＋</a:t>
            </a:r>
            <a:r>
              <a:rPr lang="en-US" altLang="zh-CN">
                <a:latin typeface="Times New Roman" panose="02020603050405020304" pitchFamily="18" charset="0"/>
              </a:rPr>
              <a:t>from</a:t>
            </a:r>
            <a:r>
              <a:rPr lang="zh-CN" altLang="en-US">
                <a:latin typeface="Times New Roman" panose="02020603050405020304" pitchFamily="18" charset="0"/>
              </a:rPr>
              <a:t>＋地名”或直接回答“地名”。询问某人来自哪里还可用 “</a:t>
            </a:r>
            <a:r>
              <a:rPr lang="en-US" altLang="zh-CN">
                <a:latin typeface="Times New Roman" panose="02020603050405020304" pitchFamily="18" charset="0"/>
              </a:rPr>
              <a:t>Where do/does ...come from</a:t>
            </a:r>
            <a:r>
              <a:rPr lang="zh-CN" altLang="en-US">
                <a:latin typeface="Times New Roman" panose="02020603050405020304" pitchFamily="18" charset="0"/>
              </a:rPr>
              <a:t>？” 句型表达，常用“</a:t>
            </a:r>
            <a:r>
              <a:rPr lang="en-US" altLang="zh-CN">
                <a:latin typeface="Times New Roman" panose="02020603050405020304" pitchFamily="18" charset="0"/>
              </a:rPr>
              <a:t>sb.</a:t>
            </a:r>
            <a:r>
              <a:rPr lang="zh-CN" altLang="en-US">
                <a:latin typeface="Times New Roman" panose="02020603050405020304" pitchFamily="18" charset="0"/>
              </a:rPr>
              <a:t>＋</a:t>
            </a:r>
            <a:r>
              <a:rPr lang="en-US" altLang="zh-CN">
                <a:latin typeface="Times New Roman" panose="02020603050405020304" pitchFamily="18" charset="0"/>
              </a:rPr>
              <a:t>come(s) from</a:t>
            </a:r>
            <a:r>
              <a:rPr lang="zh-CN" altLang="en-US">
                <a:latin typeface="Times New Roman" panose="02020603050405020304" pitchFamily="18" charset="0"/>
              </a:rPr>
              <a:t>＋地名”回答该句型。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2"/>
          <p:cNvSpPr txBox="1"/>
          <p:nvPr/>
        </p:nvSpPr>
        <p:spPr>
          <a:xfrm>
            <a:off x="466725" y="960438"/>
            <a:ext cx="8208963" cy="17351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—Where is Lily from</a:t>
            </a:r>
            <a:r>
              <a:rPr lang="zh-CN" altLang="en-US">
                <a:latin typeface="Times New Roman" panose="02020603050405020304" pitchFamily="18" charset="0"/>
              </a:rPr>
              <a:t>？</a:t>
            </a:r>
            <a:r>
              <a:rPr lang="en-US" altLang="zh-CN">
                <a:latin typeface="Times New Roman" panose="02020603050405020304" pitchFamily="18" charset="0"/>
              </a:rPr>
              <a:t>/Where does Lily come from</a:t>
            </a:r>
            <a:r>
              <a:rPr lang="zh-CN" altLang="en-US">
                <a:latin typeface="Times New Roman" panose="02020603050405020304" pitchFamily="18" charset="0"/>
              </a:rPr>
              <a:t>？莉莉来自哪里？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—She is from/comes from Japan./Japan.</a:t>
            </a:r>
            <a:r>
              <a:rPr lang="zh-CN" altLang="en-US">
                <a:latin typeface="Times New Roman" panose="02020603050405020304" pitchFamily="18" charset="0"/>
              </a:rPr>
              <a:t>她来自日本。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Text Box 2"/>
          <p:cNvSpPr txBox="1"/>
          <p:nvPr/>
        </p:nvSpPr>
        <p:spPr>
          <a:xfrm>
            <a:off x="466725" y="960438"/>
            <a:ext cx="8208963" cy="17351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考点七</a:t>
            </a:r>
            <a:r>
              <a:rPr lang="zh-CN" altLang="en-US">
                <a:latin typeface="Times New Roman" panose="02020603050405020304" pitchFamily="18" charset="0"/>
              </a:rPr>
              <a:t>  辨析</a:t>
            </a:r>
            <a:r>
              <a:rPr lang="en-US" altLang="zh-CN">
                <a:latin typeface="Times New Roman" panose="02020603050405020304" pitchFamily="18" charset="0"/>
              </a:rPr>
              <a:t>family</a:t>
            </a:r>
            <a:r>
              <a:rPr lang="zh-CN" altLang="en-US">
                <a:latin typeface="Times New Roman" panose="02020603050405020304" pitchFamily="18" charset="0"/>
              </a:rPr>
              <a:t>，</a:t>
            </a:r>
            <a:r>
              <a:rPr lang="en-US" altLang="zh-CN">
                <a:latin typeface="Times New Roman" panose="02020603050405020304" pitchFamily="18" charset="0"/>
              </a:rPr>
              <a:t>house</a:t>
            </a:r>
            <a:r>
              <a:rPr lang="zh-CN" altLang="en-US">
                <a:latin typeface="Times New Roman" panose="02020603050405020304" pitchFamily="18" charset="0"/>
              </a:rPr>
              <a:t>，</a:t>
            </a:r>
            <a:r>
              <a:rPr lang="en-US" altLang="zh-CN">
                <a:latin typeface="Times New Roman" panose="02020603050405020304" pitchFamily="18" charset="0"/>
              </a:rPr>
              <a:t>home</a:t>
            </a:r>
            <a:r>
              <a:rPr lang="zh-CN" altLang="en-US">
                <a:latin typeface="Times New Roman" panose="02020603050405020304" pitchFamily="18" charset="0"/>
              </a:rPr>
              <a:t>与</a:t>
            </a:r>
            <a:r>
              <a:rPr lang="en-US" altLang="zh-CN">
                <a:latin typeface="Times New Roman" panose="02020603050405020304" pitchFamily="18" charset="0"/>
              </a:rPr>
              <a:t>room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en-US" altLang="zh-CN" u="sng">
                <a:latin typeface="Times New Roman" panose="02020603050405020304" pitchFamily="18" charset="0"/>
              </a:rPr>
              <a:t>Family</a:t>
            </a:r>
            <a:r>
              <a:rPr lang="en-US" altLang="zh-CN">
                <a:latin typeface="Times New Roman" panose="02020603050405020304" pitchFamily="18" charset="0"/>
              </a:rPr>
              <a:t> name </a:t>
            </a:r>
            <a:r>
              <a:rPr lang="zh-CN" altLang="en-US">
                <a:latin typeface="Times New Roman" panose="02020603050405020304" pitchFamily="18" charset="0"/>
              </a:rPr>
              <a:t>姓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P12)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辨析</a:t>
            </a:r>
            <a:r>
              <a:rPr lang="en-US" altLang="zh-CN">
                <a:latin typeface="Times New Roman" panose="02020603050405020304" pitchFamily="18" charset="0"/>
              </a:rPr>
              <a:t>family, house, home</a:t>
            </a:r>
            <a:r>
              <a:rPr lang="zh-CN" altLang="en-US">
                <a:latin typeface="Times New Roman" panose="02020603050405020304" pitchFamily="18" charset="0"/>
              </a:rPr>
              <a:t>与</a:t>
            </a:r>
            <a:r>
              <a:rPr lang="en-US" altLang="zh-CN">
                <a:latin typeface="Times New Roman" panose="02020603050405020304" pitchFamily="18" charset="0"/>
              </a:rPr>
              <a:t>room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pic>
        <p:nvPicPr>
          <p:cNvPr id="25603" name="图片 66562" descr="19ZBDYY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963" y="2967038"/>
            <a:ext cx="6769100" cy="13096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7689" name="表格 67688"/>
          <p:cNvGraphicFramePr>
            <a:graphicFrameLocks noGrp="1"/>
          </p:cNvGraphicFramePr>
          <p:nvPr/>
        </p:nvGraphicFramePr>
        <p:xfrm>
          <a:off x="358775" y="922338"/>
          <a:ext cx="8174038" cy="2909888"/>
        </p:xfrm>
        <a:graphic>
          <a:graphicData uri="http://schemas.openxmlformats.org/drawingml/2006/table">
            <a:tbl>
              <a:tblPr/>
              <a:tblGrid>
                <a:gridCol w="1476375"/>
                <a:gridCol w="2736850"/>
                <a:gridCol w="3960813"/>
              </a:tblGrid>
              <a:tr h="530225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9963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family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意为“家庭；家庭成员或人口”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Do you know the family next door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？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你认识隔壁那家人吗？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指家庭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09700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house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意为“房屋；住宅”，指所居住的建筑物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They moved into a new house yesterday.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昨天，他们搬进了一栋新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房子。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指房屋、住宅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1887" name="表格 121886"/>
          <p:cNvGraphicFramePr>
            <a:graphicFrameLocks noGrp="1"/>
          </p:cNvGraphicFramePr>
          <p:nvPr/>
        </p:nvGraphicFramePr>
        <p:xfrm>
          <a:off x="358775" y="925513"/>
          <a:ext cx="8174038" cy="3698875"/>
        </p:xfrm>
        <a:graphic>
          <a:graphicData uri="http://schemas.openxmlformats.org/drawingml/2006/table">
            <a:tbl>
              <a:tblPr/>
              <a:tblGrid>
                <a:gridCol w="1476375"/>
                <a:gridCol w="2808288"/>
                <a:gridCol w="3889375"/>
              </a:tblGrid>
              <a:tr h="530225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8650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home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意为“家；家乡；故乡”，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指某人出生或居住的地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方，通常含有感情色彩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如团聚、思念等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She was born in Italy, but she' s made China her home.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她出生在意大利，但在中国安了家。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指家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The boy returned home but didn't know what life was like here.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男孩回到家乡，但是并不了解这里的生活是怎样。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指家乡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901" name="表格 122900"/>
          <p:cNvGraphicFramePr>
            <a:graphicFrameLocks noGrp="1"/>
          </p:cNvGraphicFramePr>
          <p:nvPr/>
        </p:nvGraphicFramePr>
        <p:xfrm>
          <a:off x="358775" y="1047750"/>
          <a:ext cx="8174038" cy="2819400"/>
        </p:xfrm>
        <a:graphic>
          <a:graphicData uri="http://schemas.openxmlformats.org/drawingml/2006/table">
            <a:tbl>
              <a:tblPr/>
              <a:tblGrid>
                <a:gridCol w="1476375"/>
                <a:gridCol w="2736850"/>
                <a:gridCol w="3960813"/>
              </a:tblGrid>
              <a:tr h="530225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9175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room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意为“房间；空间”，指房子里面的房间时，是可数名词；作“空间”讲时，是不可数名词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The chair took up too much room.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椅子太占地方。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指空间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6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Tom, you should sweep the room now. It's too dirty.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汤姆，立刻打扫你的房间，太脏了。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指房间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Text Box 2"/>
          <p:cNvSpPr txBox="1"/>
          <p:nvPr/>
        </p:nvSpPr>
        <p:spPr>
          <a:xfrm>
            <a:off x="468313" y="1203325"/>
            <a:ext cx="8208962" cy="17351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考点八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those</a:t>
            </a:r>
            <a:r>
              <a:rPr lang="zh-CN" altLang="en-US">
                <a:latin typeface="Times New Roman" panose="02020603050405020304" pitchFamily="18" charset="0"/>
              </a:rPr>
              <a:t>和</a:t>
            </a:r>
            <a:r>
              <a:rPr lang="en-US" altLang="zh-CN">
                <a:latin typeface="Times New Roman" panose="02020603050405020304" pitchFamily="18" charset="0"/>
              </a:rPr>
              <a:t>these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What are </a:t>
            </a:r>
            <a:r>
              <a:rPr lang="en-US" altLang="zh-CN" u="sng">
                <a:latin typeface="Times New Roman" panose="02020603050405020304" pitchFamily="18" charset="0"/>
              </a:rPr>
              <a:t>these</a:t>
            </a:r>
            <a:r>
              <a:rPr lang="zh-CN" altLang="en-US">
                <a:latin typeface="Times New Roman" panose="02020603050405020304" pitchFamily="18" charset="0"/>
              </a:rPr>
              <a:t>？这是什么？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What are </a:t>
            </a:r>
            <a:r>
              <a:rPr lang="en-US" altLang="zh-CN" u="sng">
                <a:latin typeface="Times New Roman" panose="02020603050405020304" pitchFamily="18" charset="0"/>
              </a:rPr>
              <a:t>those</a:t>
            </a:r>
            <a:r>
              <a:rPr lang="zh-CN" altLang="en-US">
                <a:latin typeface="Times New Roman" panose="02020603050405020304" pitchFamily="18" charset="0"/>
              </a:rPr>
              <a:t>？那是什么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P21)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Text Box 2"/>
          <p:cNvSpPr txBox="1"/>
          <p:nvPr/>
        </p:nvSpPr>
        <p:spPr>
          <a:xfrm>
            <a:off x="503238" y="627063"/>
            <a:ext cx="8208962" cy="4473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(1)these</a:t>
            </a:r>
            <a:r>
              <a:rPr lang="zh-CN" altLang="en-US">
                <a:latin typeface="Times New Roman" panose="02020603050405020304" pitchFamily="18" charset="0"/>
              </a:rPr>
              <a:t>是</a:t>
            </a:r>
            <a:r>
              <a:rPr lang="en-US" altLang="zh-CN">
                <a:latin typeface="Times New Roman" panose="02020603050405020304" pitchFamily="18" charset="0"/>
              </a:rPr>
              <a:t>this</a:t>
            </a:r>
            <a:r>
              <a:rPr lang="zh-CN" altLang="en-US">
                <a:latin typeface="Times New Roman" panose="02020603050405020304" pitchFamily="18" charset="0"/>
              </a:rPr>
              <a:t>的复数形式，用来指代距离说话人较近的多数人或物。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These are your books. They are here.</a:t>
            </a:r>
            <a:r>
              <a:rPr lang="zh-CN" altLang="en-US">
                <a:latin typeface="Times New Roman" panose="02020603050405020304" pitchFamily="18" charset="0"/>
              </a:rPr>
              <a:t>这些是你的书。它们都在这儿。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(2)those</a:t>
            </a:r>
            <a:r>
              <a:rPr lang="zh-CN" altLang="en-US">
                <a:latin typeface="Times New Roman" panose="02020603050405020304" pitchFamily="18" charset="0"/>
              </a:rPr>
              <a:t>是</a:t>
            </a:r>
            <a:r>
              <a:rPr lang="en-US" altLang="zh-CN">
                <a:latin typeface="Times New Roman" panose="02020603050405020304" pitchFamily="18" charset="0"/>
              </a:rPr>
              <a:t>that</a:t>
            </a:r>
            <a:r>
              <a:rPr lang="zh-CN" altLang="en-US">
                <a:latin typeface="Times New Roman" panose="02020603050405020304" pitchFamily="18" charset="0"/>
              </a:rPr>
              <a:t>的复数形式，用来指代距离说话人较远的多数人或物。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Those are my books. They are over there.</a:t>
            </a:r>
            <a:r>
              <a:rPr lang="zh-CN" altLang="en-US">
                <a:latin typeface="Times New Roman" panose="02020603050405020304" pitchFamily="18" charset="0"/>
              </a:rPr>
              <a:t>那些是我的书。它们都在那儿。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Text Box 2"/>
          <p:cNvSpPr txBox="1"/>
          <p:nvPr/>
        </p:nvSpPr>
        <p:spPr>
          <a:xfrm>
            <a:off x="466725" y="960438"/>
            <a:ext cx="8208963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考点九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let</a:t>
            </a:r>
            <a:r>
              <a:rPr lang="zh-CN" altLang="en-US">
                <a:latin typeface="Times New Roman" panose="02020603050405020304" pitchFamily="18" charset="0"/>
              </a:rPr>
              <a:t>和</a:t>
            </a:r>
            <a:r>
              <a:rPr lang="en-US" altLang="zh-CN">
                <a:latin typeface="Times New Roman" panose="02020603050405020304" pitchFamily="18" charset="0"/>
              </a:rPr>
              <a:t>help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</a:t>
            </a:r>
            <a:r>
              <a:rPr lang="en-US" altLang="zh-CN" u="sng">
                <a:latin typeface="Times New Roman" panose="02020603050405020304" pitchFamily="18" charset="0"/>
              </a:rPr>
              <a:t>Let</a:t>
            </a:r>
            <a:r>
              <a:rPr lang="en-US" altLang="zh-CN">
                <a:latin typeface="Times New Roman" panose="02020603050405020304" pitchFamily="18" charset="0"/>
              </a:rPr>
              <a:t> me </a:t>
            </a:r>
            <a:r>
              <a:rPr lang="en-US" altLang="zh-CN" u="sng">
                <a:latin typeface="Times New Roman" panose="02020603050405020304" pitchFamily="18" charset="0"/>
              </a:rPr>
              <a:t>help</a:t>
            </a:r>
            <a:r>
              <a:rPr lang="en-US" altLang="zh-CN">
                <a:latin typeface="Times New Roman" panose="02020603050405020304" pitchFamily="18" charset="0"/>
              </a:rPr>
              <a:t> you. </a:t>
            </a:r>
            <a:r>
              <a:rPr lang="zh-CN" altLang="en-US">
                <a:latin typeface="Times New Roman" panose="02020603050405020304" pitchFamily="18" charset="0"/>
              </a:rPr>
              <a:t>让我来帮助你。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P21)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(1)“let sb. do sth.”</a:t>
            </a:r>
            <a:r>
              <a:rPr lang="zh-CN" altLang="en-US">
                <a:latin typeface="Times New Roman" panose="02020603050405020304" pitchFamily="18" charset="0"/>
              </a:rPr>
              <a:t>意为“让某人做某事”，这是一个以动词</a:t>
            </a:r>
            <a:r>
              <a:rPr lang="en-US" altLang="zh-CN">
                <a:latin typeface="Times New Roman" panose="02020603050405020304" pitchFamily="18" charset="0"/>
              </a:rPr>
              <a:t>let</a:t>
            </a:r>
            <a:r>
              <a:rPr lang="zh-CN" altLang="en-US">
                <a:latin typeface="Times New Roman" panose="02020603050405020304" pitchFamily="18" charset="0"/>
              </a:rPr>
              <a:t>开头的祈使句，用来提出建议或征求别人的意见，其肯定答语常用“</a:t>
            </a:r>
            <a:r>
              <a:rPr lang="en-US" altLang="zh-CN">
                <a:latin typeface="Times New Roman" panose="02020603050405020304" pitchFamily="18" charset="0"/>
              </a:rPr>
              <a:t>OK./All right./Yes, let's...”</a:t>
            </a:r>
            <a:r>
              <a:rPr lang="zh-CN" altLang="en-US">
                <a:latin typeface="Times New Roman" panose="02020603050405020304" pitchFamily="18" charset="0"/>
              </a:rPr>
              <a:t>等；否定答语一般用“</a:t>
            </a:r>
            <a:r>
              <a:rPr lang="en-US" altLang="zh-CN">
                <a:latin typeface="Times New Roman" panose="02020603050405020304" pitchFamily="18" charset="0"/>
              </a:rPr>
              <a:t>Sorry, I...”</a:t>
            </a:r>
            <a:r>
              <a:rPr lang="zh-CN" altLang="en-US">
                <a:latin typeface="Times New Roman" panose="02020603050405020304" pitchFamily="18" charset="0"/>
              </a:rPr>
              <a:t>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Text Box 2"/>
          <p:cNvSpPr txBox="1"/>
          <p:nvPr/>
        </p:nvSpPr>
        <p:spPr>
          <a:xfrm>
            <a:off x="466725" y="1103313"/>
            <a:ext cx="82089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辨析</a:t>
            </a:r>
            <a:r>
              <a:rPr lang="en-US" altLang="zh-CN">
                <a:latin typeface="Times New Roman" panose="02020603050405020304" pitchFamily="18" charset="0"/>
              </a:rPr>
              <a:t>】  let's</a:t>
            </a:r>
            <a:r>
              <a:rPr lang="zh-CN" altLang="en-US">
                <a:latin typeface="Times New Roman" panose="02020603050405020304" pitchFamily="18" charset="0"/>
              </a:rPr>
              <a:t>与</a:t>
            </a:r>
            <a:r>
              <a:rPr lang="en-US" altLang="zh-CN">
                <a:latin typeface="Times New Roman" panose="02020603050405020304" pitchFamily="18" charset="0"/>
              </a:rPr>
              <a:t>let us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graphicFrame>
        <p:nvGraphicFramePr>
          <p:cNvPr id="73760" name="表格 73759"/>
          <p:cNvGraphicFramePr>
            <a:graphicFrameLocks noGrp="1"/>
          </p:cNvGraphicFramePr>
          <p:nvPr/>
        </p:nvGraphicFramePr>
        <p:xfrm>
          <a:off x="719138" y="1887538"/>
          <a:ext cx="7705725" cy="1831975"/>
        </p:xfrm>
        <a:graphic>
          <a:graphicData uri="http://schemas.openxmlformats.org/drawingml/2006/table">
            <a:tbl>
              <a:tblPr/>
              <a:tblGrid>
                <a:gridCol w="1873250"/>
                <a:gridCol w="5832475"/>
              </a:tblGrid>
              <a:tr h="91598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let's do sth.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表示建议，意为“咱们做某事吧”，反意疑问句疑问部分常用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shall we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987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let us do sth.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表示请求他人允许，意为“让我们做某事吧”，反意疑问句疑问部分常用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will you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图片 74754" descr="image5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4325" y="1635125"/>
            <a:ext cx="2555875" cy="2012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843" name="图片 74755" descr="image5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0913" y="1635125"/>
            <a:ext cx="2474912" cy="19812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Text Box 2"/>
          <p:cNvSpPr txBox="1"/>
          <p:nvPr/>
        </p:nvSpPr>
        <p:spPr>
          <a:xfrm>
            <a:off x="503238" y="663575"/>
            <a:ext cx="8208962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zh-CN" altLang="en-US">
                <a:latin typeface="Times New Roman" panose="02020603050405020304" pitchFamily="18" charset="0"/>
              </a:rPr>
              <a:t>有关提建议的句型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pic>
        <p:nvPicPr>
          <p:cNvPr id="36867" name="图片 75778" descr="19ZBDYY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713" y="1311275"/>
            <a:ext cx="5221287" cy="35798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Text Box 2"/>
          <p:cNvSpPr txBox="1"/>
          <p:nvPr/>
        </p:nvSpPr>
        <p:spPr>
          <a:xfrm>
            <a:off x="501650" y="709613"/>
            <a:ext cx="82089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(2)help</a:t>
            </a:r>
            <a:r>
              <a:rPr lang="zh-CN" altLang="en-US">
                <a:latin typeface="Times New Roman" panose="02020603050405020304" pitchFamily="18" charset="0"/>
              </a:rPr>
              <a:t>的常见用法。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pic>
        <p:nvPicPr>
          <p:cNvPr id="37891" name="图片 76802" descr="19ZBDYY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275" y="1455738"/>
            <a:ext cx="5075238" cy="34432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Text Box 2"/>
          <p:cNvSpPr txBox="1"/>
          <p:nvPr/>
        </p:nvSpPr>
        <p:spPr>
          <a:xfrm>
            <a:off x="466725" y="960438"/>
            <a:ext cx="82089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graphicFrame>
        <p:nvGraphicFramePr>
          <p:cNvPr id="77887" name="表格 77886"/>
          <p:cNvGraphicFramePr>
            <a:graphicFrameLocks noGrp="1"/>
          </p:cNvGraphicFramePr>
          <p:nvPr/>
        </p:nvGraphicFramePr>
        <p:xfrm>
          <a:off x="792163" y="1779588"/>
          <a:ext cx="7127875" cy="2346325"/>
        </p:xfrm>
        <a:graphic>
          <a:graphicData uri="http://schemas.openxmlformats.org/drawingml/2006/table">
            <a:tbl>
              <a:tblPr/>
              <a:tblGrid>
                <a:gridCol w="1439863"/>
                <a:gridCol w="2657475"/>
                <a:gridCol w="3030537"/>
              </a:tblGrid>
              <a:tr h="526902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用法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9711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helpful</a:t>
                      </a:r>
                      <a:endParaRPr lang="en-US" altLang="zh-CN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有帮助的；有用的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be helpful to...“</a:t>
                      </a: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对</a:t>
                      </a:r>
                      <a:r>
                        <a:rPr lang="en-US" altLang="zh-CN" sz="19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……</a:t>
                      </a: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有用”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9711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helpless</a:t>
                      </a:r>
                      <a:endParaRPr lang="en-US" altLang="zh-CN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无助的；无法抑制的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feel helpless“</a:t>
                      </a:r>
                      <a:r>
                        <a:rPr lang="zh-CN" altLang="en-US" sz="19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感到无能为力”</a:t>
                      </a:r>
                      <a:endParaRPr lang="zh-CN" altLang="en-US" sz="19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T="47870" marB="4787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Text Box 2"/>
          <p:cNvSpPr txBox="1"/>
          <p:nvPr/>
        </p:nvSpPr>
        <p:spPr>
          <a:xfrm>
            <a:off x="468313" y="1311275"/>
            <a:ext cx="8208962" cy="17351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考点十</a:t>
            </a:r>
            <a:r>
              <a:rPr lang="zh-CN" altLang="en-US">
                <a:latin typeface="Times New Roman" panose="02020603050405020304" pitchFamily="18" charset="0"/>
              </a:rPr>
              <a:t> 辨析</a:t>
            </a:r>
            <a:r>
              <a:rPr lang="en-US" altLang="zh-CN">
                <a:latin typeface="Times New Roman" panose="02020603050405020304" pitchFamily="18" charset="0"/>
              </a:rPr>
              <a:t>talk, say, tell</a:t>
            </a:r>
            <a:r>
              <a:rPr lang="zh-CN" altLang="en-US">
                <a:latin typeface="Times New Roman" panose="02020603050405020304" pitchFamily="18" charset="0"/>
              </a:rPr>
              <a:t>与</a:t>
            </a:r>
            <a:r>
              <a:rPr lang="en-US" altLang="zh-CN">
                <a:latin typeface="Times New Roman" panose="02020603050405020304" pitchFamily="18" charset="0"/>
              </a:rPr>
              <a:t>speak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Can Ted Best </a:t>
            </a:r>
            <a:r>
              <a:rPr lang="en-US" altLang="zh-CN" u="sng">
                <a:latin typeface="Times New Roman" panose="02020603050405020304" pitchFamily="18" charset="0"/>
              </a:rPr>
              <a:t>speak</a:t>
            </a:r>
            <a:r>
              <a:rPr lang="en-US" altLang="zh-CN">
                <a:latin typeface="Times New Roman" panose="02020603050405020304" pitchFamily="18" charset="0"/>
              </a:rPr>
              <a:t> English</a:t>
            </a:r>
            <a:r>
              <a:rPr lang="zh-CN" altLang="en-US">
                <a:latin typeface="Times New Roman" panose="02020603050405020304" pitchFamily="18" charset="0"/>
              </a:rPr>
              <a:t>？泰德</a:t>
            </a:r>
            <a:r>
              <a:rPr lang="en-US" altLang="zh-CN">
                <a:latin typeface="Times New Roman" panose="02020603050405020304" pitchFamily="18" charset="0"/>
              </a:rPr>
              <a:t>·</a:t>
            </a:r>
            <a:r>
              <a:rPr lang="zh-CN" altLang="en-US">
                <a:latin typeface="Times New Roman" panose="02020603050405020304" pitchFamily="18" charset="0"/>
              </a:rPr>
              <a:t>贝斯特会说英语吗？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P26)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4073" name="表格 84072"/>
          <p:cNvGraphicFramePr>
            <a:graphicFrameLocks noGrp="1"/>
          </p:cNvGraphicFramePr>
          <p:nvPr/>
        </p:nvGraphicFramePr>
        <p:xfrm>
          <a:off x="755650" y="1276350"/>
          <a:ext cx="8008938" cy="2747963"/>
        </p:xfrm>
        <a:graphic>
          <a:graphicData uri="http://schemas.openxmlformats.org/drawingml/2006/table">
            <a:tbl>
              <a:tblPr/>
              <a:tblGrid>
                <a:gridCol w="1289050"/>
                <a:gridCol w="3011488"/>
                <a:gridCol w="3708400"/>
              </a:tblGrid>
              <a:tr h="5032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用法及固定搭配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8737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talk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说话；交谈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指连续不断地讲话，强调与某人交谈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talk to/with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和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……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谈话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talk about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谈论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talk of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谈到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98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say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说；讲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强调说话的内容，后接宾语或宾语从句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say goodbye/thanks/sorry to sb.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向某人告别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致谢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道歉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3936" name="表格 123935"/>
          <p:cNvGraphicFramePr>
            <a:graphicFrameLocks noGrp="1"/>
          </p:cNvGraphicFramePr>
          <p:nvPr/>
        </p:nvGraphicFramePr>
        <p:xfrm>
          <a:off x="576263" y="711200"/>
          <a:ext cx="8008938" cy="4200525"/>
        </p:xfrm>
        <a:graphic>
          <a:graphicData uri="http://schemas.openxmlformats.org/drawingml/2006/table">
            <a:tbl>
              <a:tblPr/>
              <a:tblGrid>
                <a:gridCol w="1116013"/>
                <a:gridCol w="2700337"/>
                <a:gridCol w="4192587"/>
              </a:tblGrid>
              <a:tr h="447675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含义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用法及固定搭配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3613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tell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讲述；告诉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强调讲给某人听，后可接双宾语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tell sb.(not) to do sth.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告诉某人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不要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做某事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tell sb. about sth.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告诉某人关于某事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tell sb. sth.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告诉某人某事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tell a story/a lie/the truth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讲故事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说谎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说实话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19237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speak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演讲；说话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强调说话的动作，作及物动词时，常跟某种语言作宾语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speak English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说英语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speak to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同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……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说话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speak out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畅所欲言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3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speak highly of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高度赞扬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6" name="图片 84994" descr="图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816100"/>
            <a:ext cx="7597775" cy="1647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Text Box 2"/>
          <p:cNvSpPr txBox="1"/>
          <p:nvPr/>
        </p:nvSpPr>
        <p:spPr>
          <a:xfrm>
            <a:off x="466725" y="960438"/>
            <a:ext cx="8208963" cy="17351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考点十一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different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We are in the same school, but in </a:t>
            </a:r>
            <a:r>
              <a:rPr lang="en-US" altLang="zh-CN" u="sng">
                <a:latin typeface="Times New Roman" panose="02020603050405020304" pitchFamily="18" charset="0"/>
              </a:rPr>
              <a:t>different</a:t>
            </a:r>
            <a:r>
              <a:rPr lang="en-US" altLang="zh-CN">
                <a:latin typeface="Times New Roman" panose="02020603050405020304" pitchFamily="18" charset="0"/>
              </a:rPr>
              <a:t> grades. </a:t>
            </a:r>
            <a:r>
              <a:rPr lang="zh-CN" altLang="en-US">
                <a:latin typeface="Times New Roman" panose="02020603050405020304" pitchFamily="18" charset="0"/>
              </a:rPr>
              <a:t>我们在相同的学校，但是在不同的年级。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P31)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Text Box 2"/>
          <p:cNvSpPr txBox="1"/>
          <p:nvPr/>
        </p:nvSpPr>
        <p:spPr>
          <a:xfrm>
            <a:off x="466725" y="960438"/>
            <a:ext cx="8208963" cy="392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different</a:t>
            </a:r>
            <a:r>
              <a:rPr lang="zh-CN" altLang="en-US">
                <a:latin typeface="Times New Roman" panose="02020603050405020304" pitchFamily="18" charset="0"/>
              </a:rPr>
              <a:t>是形容词，意为“不同的”，其反义词为</a:t>
            </a:r>
            <a:r>
              <a:rPr lang="en-US" altLang="zh-CN">
                <a:latin typeface="Times New Roman" panose="02020603050405020304" pitchFamily="18" charset="0"/>
              </a:rPr>
              <a:t>same</a:t>
            </a:r>
            <a:r>
              <a:rPr lang="zh-CN" altLang="en-US">
                <a:latin typeface="Times New Roman" panose="02020603050405020304" pitchFamily="18" charset="0"/>
              </a:rPr>
              <a:t>，意为“相同的”。 </a:t>
            </a:r>
            <a:r>
              <a:rPr lang="en-US" altLang="zh-CN">
                <a:latin typeface="Times New Roman" panose="02020603050405020304" pitchFamily="18" charset="0"/>
              </a:rPr>
              <a:t>be different from </a:t>
            </a:r>
            <a:r>
              <a:rPr lang="zh-CN" altLang="en-US">
                <a:latin typeface="Times New Roman" panose="02020603050405020304" pitchFamily="18" charset="0"/>
              </a:rPr>
              <a:t>意为“与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r>
              <a:rPr lang="zh-CN" altLang="en-US">
                <a:latin typeface="Times New Roman" panose="02020603050405020304" pitchFamily="18" charset="0"/>
              </a:rPr>
              <a:t>不同”。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We each have different ideas.</a:t>
            </a:r>
            <a:r>
              <a:rPr lang="zh-CN" altLang="en-US">
                <a:latin typeface="Times New Roman" panose="02020603050405020304" pitchFamily="18" charset="0"/>
              </a:rPr>
              <a:t>我们每个人都有不同的想法。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David's and Jim's answers are different.</a:t>
            </a:r>
            <a:r>
              <a:rPr lang="zh-CN" altLang="en-US">
                <a:latin typeface="Times New Roman" panose="02020603050405020304" pitchFamily="18" charset="0"/>
              </a:rPr>
              <a:t>戴维的答案和吉姆的答案不一样。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My eating habits are different from yours.</a:t>
            </a:r>
            <a:r>
              <a:rPr lang="zh-CN" altLang="en-US">
                <a:latin typeface="Times New Roman" panose="02020603050405020304" pitchFamily="18" charset="0"/>
              </a:rPr>
              <a:t>我的饮食习惯与你的不同。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Text Box 2"/>
          <p:cNvSpPr txBox="1"/>
          <p:nvPr/>
        </p:nvSpPr>
        <p:spPr>
          <a:xfrm>
            <a:off x="466725" y="960438"/>
            <a:ext cx="8208963" cy="28305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 difference</a:t>
            </a:r>
            <a:r>
              <a:rPr lang="zh-CN" altLang="en-US">
                <a:latin typeface="Times New Roman" panose="02020603050405020304" pitchFamily="18" charset="0"/>
              </a:rPr>
              <a:t>是</a:t>
            </a:r>
            <a:r>
              <a:rPr lang="en-US" altLang="zh-CN">
                <a:latin typeface="Times New Roman" panose="02020603050405020304" pitchFamily="18" charset="0"/>
              </a:rPr>
              <a:t>different</a:t>
            </a:r>
            <a:r>
              <a:rPr lang="zh-CN" altLang="en-US">
                <a:latin typeface="Times New Roman" panose="02020603050405020304" pitchFamily="18" charset="0"/>
              </a:rPr>
              <a:t>的名词形式，意为“差别；差异”，常构成短语</a:t>
            </a:r>
            <a:r>
              <a:rPr lang="en-US" altLang="zh-CN">
                <a:latin typeface="Times New Roman" panose="02020603050405020304" pitchFamily="18" charset="0"/>
              </a:rPr>
              <a:t>make a difference“</a:t>
            </a:r>
            <a:r>
              <a:rPr lang="zh-CN" altLang="en-US">
                <a:latin typeface="Times New Roman" panose="02020603050405020304" pitchFamily="18" charset="0"/>
              </a:rPr>
              <a:t>有影响”；</a:t>
            </a:r>
            <a:r>
              <a:rPr lang="en-US" altLang="zh-CN">
                <a:latin typeface="Times New Roman" panose="02020603050405020304" pitchFamily="18" charset="0"/>
              </a:rPr>
              <a:t>make no difference“</a:t>
            </a:r>
            <a:r>
              <a:rPr lang="zh-CN" altLang="en-US">
                <a:latin typeface="Times New Roman" panose="02020603050405020304" pitchFamily="18" charset="0"/>
              </a:rPr>
              <a:t>没影响；不起作用”。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The plan made a big difference to me.</a:t>
            </a:r>
            <a:r>
              <a:rPr lang="zh-CN" altLang="en-US">
                <a:latin typeface="Times New Roman" panose="02020603050405020304" pitchFamily="18" charset="0"/>
              </a:rPr>
              <a:t>这个计划给我带来了巨大的影响。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Text Box 2"/>
          <p:cNvSpPr txBox="1"/>
          <p:nvPr/>
        </p:nvSpPr>
        <p:spPr>
          <a:xfrm>
            <a:off x="539750" y="608013"/>
            <a:ext cx="8208963" cy="392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考点十二</a:t>
            </a:r>
            <a:r>
              <a:rPr lang="zh-CN" altLang="en-US">
                <a:latin typeface="Times New Roman" panose="02020603050405020304" pitchFamily="18" charset="0"/>
              </a:rPr>
              <a:t> 询问某人长相、性格的句型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</a:t>
            </a:r>
            <a:r>
              <a:rPr lang="en-US" altLang="zh-CN" u="sng">
                <a:latin typeface="Times New Roman" panose="02020603050405020304" pitchFamily="18" charset="0"/>
              </a:rPr>
              <a:t>What  does  she  look  like?</a:t>
            </a:r>
            <a:r>
              <a:rPr lang="en-US" altLang="zh-CN">
                <a:latin typeface="Times New Roman" panose="02020603050405020304" pitchFamily="18" charset="0"/>
              </a:rPr>
              <a:t> </a:t>
            </a:r>
            <a:r>
              <a:rPr lang="zh-CN" altLang="en-US">
                <a:latin typeface="Times New Roman" panose="02020603050405020304" pitchFamily="18" charset="0"/>
              </a:rPr>
              <a:t>她长得怎么样？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P35)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(1)What does sb. look like?</a:t>
            </a:r>
            <a:r>
              <a:rPr lang="zh-CN" altLang="en-US">
                <a:latin typeface="Times New Roman" panose="02020603050405020304" pitchFamily="18" charset="0"/>
              </a:rPr>
              <a:t>“某人长什么样子？”，用来询问人的外貌。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—What does Johnny look like? </a:t>
            </a:r>
            <a:r>
              <a:rPr lang="zh-CN" altLang="en-US">
                <a:latin typeface="Times New Roman" panose="02020603050405020304" pitchFamily="18" charset="0"/>
              </a:rPr>
              <a:t>约翰尼长什么样子？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—He is short and fat.</a:t>
            </a:r>
            <a:r>
              <a:rPr lang="zh-CN" altLang="en-US">
                <a:latin typeface="Times New Roman" panose="02020603050405020304" pitchFamily="18" charset="0"/>
              </a:rPr>
              <a:t>他又矮又胖。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Text Box 2"/>
          <p:cNvSpPr txBox="1"/>
          <p:nvPr/>
        </p:nvSpPr>
        <p:spPr>
          <a:xfrm>
            <a:off x="539750" y="700088"/>
            <a:ext cx="8208963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(2)What is sb. like</a:t>
            </a:r>
            <a:r>
              <a:rPr lang="zh-CN" altLang="en-US">
                <a:latin typeface="Times New Roman" panose="02020603050405020304" pitchFamily="18" charset="0"/>
              </a:rPr>
              <a:t>？“某人是怎样的人？”，常用来询问人的性格、品质等内在特征。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—What is your father like?</a:t>
            </a:r>
            <a:r>
              <a:rPr lang="zh-CN" altLang="en-US">
                <a:latin typeface="Times New Roman" panose="02020603050405020304" pitchFamily="18" charset="0"/>
              </a:rPr>
              <a:t>你爸爸是怎样的一个人？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—He is very kind.</a:t>
            </a:r>
            <a:r>
              <a:rPr lang="zh-CN" altLang="en-US">
                <a:latin typeface="Times New Roman" panose="02020603050405020304" pitchFamily="18" charset="0"/>
              </a:rPr>
              <a:t>他很善良。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(3)look like</a:t>
            </a:r>
            <a:r>
              <a:rPr lang="zh-CN" altLang="en-US">
                <a:latin typeface="Times New Roman" panose="02020603050405020304" pitchFamily="18" charset="0"/>
              </a:rPr>
              <a:t>意为“看起来像”。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He looks like a teacher.</a:t>
            </a:r>
            <a:r>
              <a:rPr lang="zh-CN" altLang="en-US">
                <a:latin typeface="Times New Roman" panose="02020603050405020304" pitchFamily="18" charset="0"/>
              </a:rPr>
              <a:t>他看上去像一名教师。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Text Box 2"/>
          <p:cNvSpPr txBox="1"/>
          <p:nvPr/>
        </p:nvSpPr>
        <p:spPr>
          <a:xfrm>
            <a:off x="466725" y="852488"/>
            <a:ext cx="8208963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 look</a:t>
            </a:r>
            <a:r>
              <a:rPr lang="zh-CN" altLang="en-US">
                <a:latin typeface="Times New Roman" panose="02020603050405020304" pitchFamily="18" charset="0"/>
              </a:rPr>
              <a:t>的相关短语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pic>
        <p:nvPicPr>
          <p:cNvPr id="55299" name="图片 93186" descr="image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5763" y="1708150"/>
            <a:ext cx="6445250" cy="3082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Text Box 2"/>
          <p:cNvSpPr txBox="1"/>
          <p:nvPr/>
        </p:nvSpPr>
        <p:spPr>
          <a:xfrm>
            <a:off x="576263" y="735013"/>
            <a:ext cx="8208962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考点十三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want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 Mom, I </a:t>
            </a:r>
            <a:r>
              <a:rPr lang="en-US" altLang="zh-CN" u="sng">
                <a:latin typeface="Times New Roman" panose="02020603050405020304" pitchFamily="18" charset="0"/>
              </a:rPr>
              <a:t>want  to  buy</a:t>
            </a:r>
            <a:r>
              <a:rPr lang="en-US" altLang="zh-CN">
                <a:latin typeface="Times New Roman" panose="02020603050405020304" pitchFamily="18" charset="0"/>
              </a:rPr>
              <a:t> a T­shirt, a cap and a </a:t>
            </a:r>
            <a:r>
              <a:rPr lang="en-US" altLang="zh-CN" u="sng">
                <a:latin typeface="Times New Roman" panose="02020603050405020304" pitchFamily="18" charset="0"/>
              </a:rPr>
              <a:t>pair</a:t>
            </a:r>
            <a:r>
              <a:rPr lang="en-US" altLang="zh-CN">
                <a:latin typeface="Times New Roman" panose="02020603050405020304" pitchFamily="18" charset="0"/>
              </a:rPr>
              <a:t> of shoes . </a:t>
            </a:r>
            <a:r>
              <a:rPr lang="zh-CN" altLang="en-US">
                <a:latin typeface="Times New Roman" panose="02020603050405020304" pitchFamily="18" charset="0"/>
              </a:rPr>
              <a:t>妈妈，我想买一件</a:t>
            </a:r>
            <a:r>
              <a:rPr lang="en-US" altLang="zh-CN">
                <a:latin typeface="Times New Roman" panose="02020603050405020304" pitchFamily="18" charset="0"/>
              </a:rPr>
              <a:t>T</a:t>
            </a:r>
            <a:r>
              <a:rPr lang="zh-CN" altLang="en-US">
                <a:latin typeface="Times New Roman" panose="02020603050405020304" pitchFamily="18" charset="0"/>
              </a:rPr>
              <a:t>恤衫，一个帽子，一双鞋子。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P39)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(1)want to do sth.</a:t>
            </a:r>
            <a:r>
              <a:rPr lang="zh-CN" altLang="en-US">
                <a:latin typeface="Times New Roman" panose="02020603050405020304" pitchFamily="18" charset="0"/>
              </a:rPr>
              <a:t>表示“想要做某事”。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Do you want to watch TV? </a:t>
            </a:r>
            <a:r>
              <a:rPr lang="zh-CN" altLang="en-US">
                <a:latin typeface="Times New Roman" panose="02020603050405020304" pitchFamily="18" charset="0"/>
              </a:rPr>
              <a:t>你想看电视吗？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Text Box 2"/>
          <p:cNvSpPr txBox="1"/>
          <p:nvPr/>
        </p:nvSpPr>
        <p:spPr>
          <a:xfrm>
            <a:off x="466725" y="960438"/>
            <a:ext cx="8208963" cy="2282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拓展</a:t>
            </a:r>
            <a:r>
              <a:rPr lang="en-US" altLang="zh-CN">
                <a:latin typeface="Times New Roman" panose="02020603050405020304" pitchFamily="18" charset="0"/>
              </a:rPr>
              <a:t>】  want</a:t>
            </a:r>
            <a:r>
              <a:rPr lang="zh-CN" altLang="en-US">
                <a:latin typeface="Times New Roman" panose="02020603050405020304" pitchFamily="18" charset="0"/>
              </a:rPr>
              <a:t>的其他用法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want sth.</a:t>
            </a:r>
            <a:r>
              <a:rPr lang="zh-CN" altLang="en-US">
                <a:latin typeface="Times New Roman" panose="02020603050405020304" pitchFamily="18" charset="0"/>
              </a:rPr>
              <a:t>想要某物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want to be...</a:t>
            </a:r>
            <a:r>
              <a:rPr lang="zh-CN" altLang="en-US">
                <a:latin typeface="Times New Roman" panose="02020603050405020304" pitchFamily="18" charset="0"/>
              </a:rPr>
              <a:t>想要成为</a:t>
            </a:r>
            <a:r>
              <a:rPr lang="en-US" altLang="zh-CN">
                <a:latin typeface="宋体" panose="02010600030101010101" pitchFamily="2" charset="-122"/>
              </a:rPr>
              <a:t>……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want sb. to do sth.</a:t>
            </a:r>
            <a:r>
              <a:rPr lang="zh-CN" altLang="en-US">
                <a:latin typeface="Times New Roman" panose="02020603050405020304" pitchFamily="18" charset="0"/>
              </a:rPr>
              <a:t>想要某人做某事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Text Box 2"/>
          <p:cNvSpPr txBox="1"/>
          <p:nvPr/>
        </p:nvSpPr>
        <p:spPr>
          <a:xfrm>
            <a:off x="466725" y="608013"/>
            <a:ext cx="8208963" cy="392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(2)pair</a:t>
            </a:r>
            <a:r>
              <a:rPr lang="zh-CN" altLang="en-US">
                <a:latin typeface="Times New Roman" panose="02020603050405020304" pitchFamily="18" charset="0"/>
              </a:rPr>
              <a:t>表示“一双；一对”，常与介词</a:t>
            </a:r>
            <a:r>
              <a:rPr lang="en-US" altLang="zh-CN">
                <a:latin typeface="Times New Roman" panose="02020603050405020304" pitchFamily="18" charset="0"/>
              </a:rPr>
              <a:t>of</a:t>
            </a:r>
            <a:r>
              <a:rPr lang="zh-CN" altLang="en-US">
                <a:latin typeface="Times New Roman" panose="02020603050405020304" pitchFamily="18" charset="0"/>
              </a:rPr>
              <a:t>搭配，表示裤子、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鞋、袜、手套、眼镜等由两个相同部分组成的物品的量，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如</a:t>
            </a:r>
            <a:r>
              <a:rPr lang="en-US" altLang="zh-CN">
                <a:latin typeface="Times New Roman" panose="02020603050405020304" pitchFamily="18" charset="0"/>
              </a:rPr>
              <a:t>a pair of trousers</a:t>
            </a:r>
            <a:r>
              <a:rPr lang="zh-CN" altLang="en-US">
                <a:latin typeface="Times New Roman" panose="02020603050405020304" pitchFamily="18" charset="0"/>
              </a:rPr>
              <a:t>一条裤子。当</a:t>
            </a:r>
            <a:r>
              <a:rPr lang="en-US" altLang="zh-CN">
                <a:latin typeface="Times New Roman" panose="02020603050405020304" pitchFamily="18" charset="0"/>
              </a:rPr>
              <a:t>a pair of, pairs of</a:t>
            </a:r>
            <a:r>
              <a:rPr lang="zh-CN" altLang="en-US">
                <a:latin typeface="Times New Roman" panose="02020603050405020304" pitchFamily="18" charset="0"/>
              </a:rPr>
              <a:t>修饰的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名词作主语时，谓语动词由</a:t>
            </a:r>
            <a:r>
              <a:rPr lang="en-US" altLang="zh-CN">
                <a:latin typeface="Times New Roman" panose="02020603050405020304" pitchFamily="18" charset="0"/>
              </a:rPr>
              <a:t>pair</a:t>
            </a:r>
            <a:r>
              <a:rPr lang="zh-CN" altLang="en-US">
                <a:latin typeface="Times New Roman" panose="02020603050405020304" pitchFamily="18" charset="0"/>
              </a:rPr>
              <a:t>的单复数决定。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How much is the pair of socks</a:t>
            </a:r>
            <a:r>
              <a:rPr lang="zh-CN" altLang="en-US">
                <a:latin typeface="Times New Roman" panose="02020603050405020304" pitchFamily="18" charset="0"/>
              </a:rPr>
              <a:t>？这双袜子多少钱？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These two pairs of shoes are only 40 dollars.</a:t>
            </a:r>
            <a:r>
              <a:rPr lang="zh-CN" altLang="en-US">
                <a:latin typeface="Times New Roman" panose="02020603050405020304" pitchFamily="18" charset="0"/>
              </a:rPr>
              <a:t>这两双鞋只要</a:t>
            </a:r>
            <a:r>
              <a:rPr lang="en-US" altLang="zh-CN">
                <a:latin typeface="Times New Roman" panose="02020603050405020304" pitchFamily="18" charset="0"/>
              </a:rPr>
              <a:t>40</a:t>
            </a:r>
            <a:r>
              <a:rPr lang="zh-CN" altLang="en-US">
                <a:latin typeface="Times New Roman" panose="02020603050405020304" pitchFamily="18" charset="0"/>
              </a:rPr>
              <a:t>美元。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Text Box 2"/>
          <p:cNvSpPr txBox="1"/>
          <p:nvPr/>
        </p:nvSpPr>
        <p:spPr>
          <a:xfrm>
            <a:off x="466725" y="960438"/>
            <a:ext cx="8208963" cy="17351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考点十四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in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That girl </a:t>
            </a:r>
            <a:r>
              <a:rPr lang="en-US" altLang="zh-CN" u="sng">
                <a:latin typeface="Times New Roman" panose="02020603050405020304" pitchFamily="18" charset="0"/>
              </a:rPr>
              <a:t>in</a:t>
            </a:r>
            <a:r>
              <a:rPr lang="en-US" altLang="zh-CN">
                <a:latin typeface="Times New Roman" panose="02020603050405020304" pitchFamily="18" charset="0"/>
              </a:rPr>
              <a:t> a yellow dress is Maria. </a:t>
            </a:r>
            <a:r>
              <a:rPr lang="zh-CN" altLang="en-US">
                <a:latin typeface="Times New Roman" panose="02020603050405020304" pitchFamily="18" charset="0"/>
              </a:rPr>
              <a:t>那个穿黄色连衣裙的女孩是玛丽亚。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P40)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Text Box 2"/>
          <p:cNvSpPr txBox="1"/>
          <p:nvPr/>
        </p:nvSpPr>
        <p:spPr>
          <a:xfrm>
            <a:off x="466725" y="484188"/>
            <a:ext cx="8208963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(1)“in</a:t>
            </a:r>
            <a:r>
              <a:rPr lang="zh-CN" altLang="en-US">
                <a:latin typeface="Times New Roman" panose="02020603050405020304" pitchFamily="18" charset="0"/>
              </a:rPr>
              <a:t>＋表示衣服的名词”通常用来描述某人穿着什么衣服。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That girl in a red skirt is beautiful.</a:t>
            </a:r>
            <a:r>
              <a:rPr lang="zh-CN" altLang="en-US">
                <a:latin typeface="Times New Roman" panose="02020603050405020304" pitchFamily="18" charset="0"/>
              </a:rPr>
              <a:t>那个穿着红色连衣裙的女孩很漂亮。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(2)“in</a:t>
            </a:r>
            <a:r>
              <a:rPr lang="zh-CN" altLang="en-US">
                <a:latin typeface="Times New Roman" panose="02020603050405020304" pitchFamily="18" charset="0"/>
              </a:rPr>
              <a:t>＋表示颜色的名词”可用来描述某物是什么颜色的，也可用来描述某人穿着某种颜色的衣服。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The boy in blue is my brother.</a:t>
            </a:r>
            <a:r>
              <a:rPr lang="zh-CN" altLang="en-US">
                <a:latin typeface="Times New Roman" panose="02020603050405020304" pitchFamily="18" charset="0"/>
              </a:rPr>
              <a:t>穿蓝色衣服的男孩是我弟弟。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Text Box 2"/>
          <p:cNvSpPr txBox="1"/>
          <p:nvPr/>
        </p:nvSpPr>
        <p:spPr>
          <a:xfrm>
            <a:off x="466725" y="960438"/>
            <a:ext cx="8569325" cy="2282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</a:rPr>
              <a:t>考点十五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r>
              <a:rPr lang="en-US" altLang="zh-CN">
                <a:latin typeface="Times New Roman" panose="02020603050405020304" pitchFamily="18" charset="0"/>
              </a:rPr>
              <a:t>whose</a:t>
            </a:r>
            <a:r>
              <a:rPr lang="zh-CN" altLang="en-US">
                <a:latin typeface="Times New Roman" panose="02020603050405020304" pitchFamily="18" charset="0"/>
              </a:rPr>
              <a:t>的用法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课文原句</a:t>
            </a:r>
            <a:r>
              <a:rPr lang="en-US" altLang="zh-CN">
                <a:latin typeface="Times New Roman" panose="02020603050405020304" pitchFamily="18" charset="0"/>
              </a:rPr>
              <a:t>】   </a:t>
            </a:r>
            <a:r>
              <a:rPr lang="en-US" altLang="zh-CN" u="sng">
                <a:latin typeface="Times New Roman" panose="02020603050405020304" pitchFamily="18" charset="0"/>
              </a:rPr>
              <a:t>Whose</a:t>
            </a:r>
            <a:r>
              <a:rPr lang="en-US" altLang="zh-CN">
                <a:latin typeface="Times New Roman" panose="02020603050405020304" pitchFamily="18" charset="0"/>
              </a:rPr>
              <a:t> cap is it</a:t>
            </a:r>
            <a:r>
              <a:rPr lang="zh-CN" altLang="en-US">
                <a:latin typeface="Times New Roman" panose="02020603050405020304" pitchFamily="18" charset="0"/>
              </a:rPr>
              <a:t>？这是谁的帽子？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七上</a:t>
            </a:r>
            <a:r>
              <a:rPr lang="en-US" altLang="zh-CN">
                <a:latin typeface="Times New Roman" panose="02020603050405020304" pitchFamily="18" charset="0"/>
              </a:rPr>
              <a:t>P43)</a:t>
            </a: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whose</a:t>
            </a:r>
            <a:r>
              <a:rPr lang="zh-CN" altLang="en-US">
                <a:latin typeface="Times New Roman" panose="02020603050405020304" pitchFamily="18" charset="0"/>
              </a:rPr>
              <a:t>可以作形容词或代词，意为“谁的；</a:t>
            </a:r>
            <a:r>
              <a:rPr lang="en-US" altLang="zh-CN">
                <a:latin typeface="Times New Roman" panose="02020603050405020304" pitchFamily="18" charset="0"/>
              </a:rPr>
              <a:t>(</a:t>
            </a:r>
            <a:r>
              <a:rPr lang="zh-CN" altLang="en-US">
                <a:latin typeface="Times New Roman" panose="02020603050405020304" pitchFamily="18" charset="0"/>
              </a:rPr>
              <a:t>特指</a:t>
            </a:r>
            <a:r>
              <a:rPr lang="en-US" altLang="zh-CN">
                <a:latin typeface="Times New Roman" panose="02020603050405020304" pitchFamily="18" charset="0"/>
              </a:rPr>
              <a:t>)</a:t>
            </a:r>
            <a:r>
              <a:rPr lang="zh-CN" altLang="en-US">
                <a:latin typeface="Times New Roman" panose="02020603050405020304" pitchFamily="18" charset="0"/>
              </a:rPr>
              <a:t>那个人的”。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一般是对物主代词或名词所有格提问：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Text Box 2"/>
          <p:cNvSpPr txBox="1"/>
          <p:nvPr/>
        </p:nvSpPr>
        <p:spPr>
          <a:xfrm>
            <a:off x="466725" y="960438"/>
            <a:ext cx="8208963" cy="337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(1)</a:t>
            </a:r>
            <a:r>
              <a:rPr lang="zh-CN" altLang="en-US">
                <a:latin typeface="Times New Roman" panose="02020603050405020304" pitchFamily="18" charset="0"/>
              </a:rPr>
              <a:t>提问部分作定语时，用“</a:t>
            </a:r>
            <a:r>
              <a:rPr lang="en-US" altLang="zh-CN">
                <a:latin typeface="Times New Roman" panose="02020603050405020304" pitchFamily="18" charset="0"/>
              </a:rPr>
              <a:t>Whose</a:t>
            </a:r>
            <a:r>
              <a:rPr lang="zh-CN" altLang="en-US">
                <a:latin typeface="Times New Roman" panose="02020603050405020304" pitchFamily="18" charset="0"/>
              </a:rPr>
              <a:t>＋名词＋一般疑问句？”结构。 </a:t>
            </a:r>
            <a:r>
              <a:rPr lang="en-US" altLang="zh-CN">
                <a:latin typeface="Times New Roman" panose="02020603050405020304" pitchFamily="18" charset="0"/>
              </a:rPr>
              <a:t>It's my shirt.→Whose shirt is it</a:t>
            </a:r>
            <a:r>
              <a:rPr lang="zh-CN" altLang="en-US">
                <a:latin typeface="Times New Roman" panose="02020603050405020304" pitchFamily="18" charset="0"/>
              </a:rPr>
              <a:t>？这是我的衬衫。→这是谁的衬衫？ 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(2)</a:t>
            </a:r>
            <a:r>
              <a:rPr lang="zh-CN" altLang="en-US">
                <a:latin typeface="Times New Roman" panose="02020603050405020304" pitchFamily="18" charset="0"/>
              </a:rPr>
              <a:t>提问部分作表语时，用“</a:t>
            </a:r>
            <a:r>
              <a:rPr lang="en-US" altLang="zh-CN">
                <a:latin typeface="Times New Roman" panose="02020603050405020304" pitchFamily="18" charset="0"/>
              </a:rPr>
              <a:t>Whose</a:t>
            </a:r>
            <a:r>
              <a:rPr lang="zh-CN" altLang="en-US">
                <a:latin typeface="Times New Roman" panose="02020603050405020304" pitchFamily="18" charset="0"/>
              </a:rPr>
              <a:t>＋一般疑问句？”结构。 </a:t>
            </a:r>
            <a:endParaRPr lang="zh-CN" altLang="en-US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The shirt is mine.→Whose is the shirt</a:t>
            </a:r>
            <a:r>
              <a:rPr lang="zh-CN" altLang="en-US">
                <a:latin typeface="Times New Roman" panose="02020603050405020304" pitchFamily="18" charset="0"/>
              </a:rPr>
              <a:t>？这件衬衫是我的。→这件衬衫是谁的？ 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Text Box 2"/>
          <p:cNvSpPr txBox="1"/>
          <p:nvPr/>
        </p:nvSpPr>
        <p:spPr>
          <a:xfrm>
            <a:off x="539750" y="879475"/>
            <a:ext cx="8208963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341630" lvl="1" indent="1155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684530" lvl="2" indent="2298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027430" lvl="3" indent="3441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370330" lvl="4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45847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</a:rPr>
              <a:t>【</a:t>
            </a:r>
            <a:r>
              <a:rPr lang="zh-CN" altLang="en-US">
                <a:latin typeface="Times New Roman" panose="02020603050405020304" pitchFamily="18" charset="0"/>
              </a:rPr>
              <a:t>辨析</a:t>
            </a:r>
            <a:r>
              <a:rPr lang="en-US" altLang="zh-CN">
                <a:latin typeface="Times New Roman" panose="02020603050405020304" pitchFamily="18" charset="0"/>
              </a:rPr>
              <a:t>】   “</a:t>
            </a:r>
            <a:r>
              <a:rPr lang="zh-CN" altLang="en-US">
                <a:latin typeface="Times New Roman" panose="02020603050405020304" pitchFamily="18" charset="0"/>
              </a:rPr>
              <a:t>谁”的都一样吗？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graphicFrame>
        <p:nvGraphicFramePr>
          <p:cNvPr id="107610" name="表格 107609"/>
          <p:cNvGraphicFramePr>
            <a:graphicFrameLocks noGrp="1"/>
          </p:cNvGraphicFramePr>
          <p:nvPr/>
        </p:nvGraphicFramePr>
        <p:xfrm>
          <a:off x="649288" y="1590675"/>
          <a:ext cx="7848600" cy="2014538"/>
        </p:xfrm>
        <a:graphic>
          <a:graphicData uri="http://schemas.openxmlformats.org/drawingml/2006/table">
            <a:tbl>
              <a:tblPr/>
              <a:tblGrid>
                <a:gridCol w="1044575"/>
                <a:gridCol w="2987675"/>
                <a:gridCol w="3816350"/>
              </a:tblGrid>
              <a:tr h="457200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词汇</a:t>
                      </a:r>
                      <a:endParaRPr lang="zh-CN" altLang="en-US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用法</a:t>
                      </a:r>
                      <a:endParaRPr lang="zh-CN" altLang="en-US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例句</a:t>
                      </a:r>
                      <a:endParaRPr lang="zh-CN" altLang="en-US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57338"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whose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“谁的”，一般是就物主代词或名词所有格提问</a:t>
                      </a:r>
                      <a:endParaRPr lang="zh-CN" altLang="en-US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271780" lvl="0" indent="-271780" algn="just" defTabSz="514350" rtl="0" eaLnBrk="0" fontAlgn="base" hangingPunct="0">
                        <a:lnSpc>
                          <a:spcPct val="110000"/>
                        </a:lnSpc>
                        <a:spcBef>
                          <a:spcPts val="9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buChar char="u"/>
                        <a:defRPr sz="1600" b="0" kern="120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271780" lvl="1" indent="-271780" algn="just" defTabSz="514350" rtl="0" eaLnBrk="0" fontAlgn="base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ts val="900"/>
                        </a:spcAft>
                        <a:buClr>
                          <a:srgbClr val="ECA280"/>
                        </a:buClr>
                        <a:buFont typeface="幼圆" panose="02010509060101010101" pitchFamily="49" charset="-122"/>
                        <a:buChar char=" "/>
                        <a:defRPr sz="11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643255" lvl="2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1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3pPr>
                      <a:lvl4pPr marL="900430" lvl="3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4pPr>
                      <a:lvl5pPr marL="1157605" lvl="4" indent="-128905" algn="l" defTabSz="514350" rtl="0" eaLnBrk="0" fontAlgn="base" hangingPunct="0">
                        <a:lnSpc>
                          <a:spcPct val="90000"/>
                        </a:lnSpc>
                        <a:spcBef>
                          <a:spcPts val="275"/>
                        </a:spcBef>
                        <a:spcAft>
                          <a:spcPct val="0"/>
                        </a:spcAft>
                        <a:buFont typeface="Arial" pitchFamily="34" charset="0"/>
                        <a:buChar char="•"/>
                        <a:defRPr sz="9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Whose desk is this</a:t>
                      </a: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？这是谁的书桌？</a:t>
                      </a: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作定语</a:t>
                      </a: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  <a:p>
                      <a:pPr marL="0" lvl="0" indent="0" algn="l" defTabSz="914400">
                        <a:lnSpc>
                          <a:spcPct val="150000"/>
                        </a:lnSpc>
                        <a:spcBef>
                          <a:spcPct val="0"/>
                        </a:spcBef>
                        <a:buClrTx/>
                        <a:buSzTx/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Whose is this desk</a:t>
                      </a: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？这是谁的书桌？</a:t>
                      </a: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(</a:t>
                      </a:r>
                      <a:r>
                        <a:rPr lang="zh-CN" altLang="en-US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作表语</a:t>
                      </a:r>
                      <a:r>
                        <a:rPr lang="en-US" altLang="zh-CN" b="1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rPr>
                        <a:t>)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https://d.book118.com/458137050011006033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1114A19PWBG">
  <a:themeElements>
    <a:clrScheme name="自定义 1">
      <a:dk1>
        <a:srgbClr val="47494B"/>
      </a:dk1>
      <a:lt1>
        <a:srgbClr val="FFFFFF"/>
      </a:lt1>
      <a:dk2>
        <a:srgbClr val="47494B"/>
      </a:dk2>
      <a:lt2>
        <a:srgbClr val="FFFFFF"/>
      </a:lt2>
      <a:accent1>
        <a:srgbClr val="5B9BCF"/>
      </a:accent1>
      <a:accent2>
        <a:srgbClr val="A2CE47"/>
      </a:accent2>
      <a:accent3>
        <a:srgbClr val="B65A6B"/>
      </a:accent3>
      <a:accent4>
        <a:srgbClr val="B5307D"/>
      </a:accent4>
      <a:accent5>
        <a:srgbClr val="FFC000"/>
      </a:accent5>
      <a:accent6>
        <a:srgbClr val="F3731E"/>
      </a:accent6>
      <a:hlink>
        <a:srgbClr val="00B0F0"/>
      </a:hlink>
      <a:folHlink>
        <a:srgbClr val="AFB2B4"/>
      </a:folHlink>
    </a:clrScheme>
    <a:fontScheme name="自定义 23">
      <a:majorFont>
        <a:latin typeface="Britannic Bold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44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baseType="lpstr" size="56">
      <vt:lpstr>Arial</vt:lpstr>
      <vt:lpstr>Calibri</vt:lpstr>
      <vt:lpstr>Britannic Bold</vt:lpstr>
      <vt:lpstr>微软雅黑</vt:lpstr>
      <vt:lpstr>幼圆</vt:lpstr>
      <vt:lpstr>宋体</vt:lpstr>
      <vt:lpstr>黑体</vt:lpstr>
      <vt:lpstr>经典繁仿黑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2024-09-10T20:18:14.237</cp:lastPrinted>
  <dcterms:created xsi:type="dcterms:W3CDTF">2024-09-10T12:18:14Z</dcterms:created>
  <dcterms:modified xsi:type="dcterms:W3CDTF">2024-09-10T12:18:16Z</dcterms:modified>
</cp:coreProperties>
</file>