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144000" cy="51435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A914DF6-DD62-4CB5-A0E1-5864551B4EB7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Font typeface="Arial" pitchFamily="34" charset="0"/>
              <a:buNone/>
            </a:pPr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427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427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041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6042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222EA-A17F-433E-8830-CEB616CE5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1B5F6-F302-42F7-9639-1B5B1A894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BB3E3-9B25-401D-90AA-F85D25007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EF5F0-D2F6-42FE-BB00-3D261883B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80295C-139C-4473-A5D3-772A92FD0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84C7E7-D454-47B9-B4BE-C1FF5BDDC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5243A6-3C60-4A5D-923B-F6ED28821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F8FED-9282-40F4-AEE3-C66369D8B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C324C-7838-4063-8F43-547EED204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1BCF3-D1E7-4B50-A1CA-011F602FF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C2296-E43D-421B-8567-AF623C7EE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>
    <p:zoom/>
  </p:transition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package" Target="../embeddings/Document1.docx" TargetMode="Internal" /><Relationship Id="rId3" Type="http://schemas.openxmlformats.org/officeDocument/2006/relationships/image" Target="../media/image8.emf" /><Relationship Id="rId4" Type="http://schemas.openxmlformats.org/officeDocument/2006/relationships/image" Target="../media/image9.png" /><Relationship Id="rId5" Type="http://schemas.openxmlformats.org/officeDocument/2006/relationships/vmlDrawing" Target="../drawings/vmlDrawing1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package" Target="../embeddings/Document2.docx" TargetMode="Internal" /><Relationship Id="rId4" Type="http://schemas.openxmlformats.org/officeDocument/2006/relationships/image" Target="../media/image10.emf" /><Relationship Id="rId5" Type="http://schemas.openxmlformats.org/officeDocument/2006/relationships/image" Target="../media/image11.png" /><Relationship Id="rId6" Type="http://schemas.openxmlformats.org/officeDocument/2006/relationships/vmlDrawing" Target="../drawings/vmlDrawing2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package" Target="../embeddings/Document3.docx" TargetMode="Internal" /><Relationship Id="rId4" Type="http://schemas.openxmlformats.org/officeDocument/2006/relationships/image" Target="../media/image12.emf" /><Relationship Id="rId5" Type="http://schemas.openxmlformats.org/officeDocument/2006/relationships/vmlDrawing" Target="../drawings/vmlDrawing3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Relationship Id="rId5" Type="http://schemas.openxmlformats.org/officeDocument/2006/relationships/package" Target="../embeddings/Document4.docx" TargetMode="Internal" /><Relationship Id="rId6" Type="http://schemas.openxmlformats.org/officeDocument/2006/relationships/image" Target="../media/image13.emf" /><Relationship Id="rId7" Type="http://schemas.openxmlformats.org/officeDocument/2006/relationships/vmlDrawing" Target="../drawings/vmlDrawing4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Relationship Id="rId5" Type="http://schemas.openxmlformats.org/officeDocument/2006/relationships/image" Target="../media/image1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32341021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矩形 25"/>
          <p:cNvSpPr/>
          <p:nvPr/>
        </p:nvSpPr>
        <p:spPr>
          <a:xfrm>
            <a:off x="445869" y="1363027"/>
            <a:ext cx="8302595" cy="2417445"/>
          </a:xfrm>
          <a:prstGeom prst="rect">
            <a:avLst/>
          </a:prstGeom>
          <a:solidFill>
            <a:srgbClr val="729DB9">
              <a:alpha val="2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49"/>
          <p:cNvSpPr txBox="1"/>
          <p:nvPr/>
        </p:nvSpPr>
        <p:spPr>
          <a:xfrm>
            <a:off x="3556732" y="2059161"/>
            <a:ext cx="3535548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 spc="500"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</a:rPr>
              <a:t>圆内接四边形</a:t>
            </a:r>
            <a:endParaRPr kumimoji="0" lang="zh-CN" altLang="en-US" sz="3600" b="1" i="0" u="none" strike="noStrike" kern="1200" cap="none" spc="500" normalizeH="0" baseline="0" noProof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思源黑体 CN Bold" panose="020b0800000000000000" pitchFamily="34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/>
          <p:nvPr/>
        </p:nvSpPr>
        <p:spPr bwMode="auto">
          <a:xfrm flipV="1">
            <a:off x="3639014" y="2649499"/>
            <a:ext cx="3370984" cy="45719"/>
          </a:xfrm>
          <a:prstGeom prst="rect">
            <a:avLst/>
          </a:prstGeom>
          <a:solidFill>
            <a:srgbClr val="31A0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2054838" y="2070005"/>
            <a:ext cx="1512168" cy="625213"/>
          </a:xfrm>
          <a:prstGeom prst="rect">
            <a:avLst/>
          </a:prstGeom>
          <a:solidFill>
            <a:srgbClr val="31A0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/>
              <a:ea typeface="思源黑体 CN Light"/>
              <a:cs typeface="+mn-cs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106298" y="2067694"/>
            <a:ext cx="165618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 spc="500" smtClean="0">
                <a:solidFill>
                  <a:schemeClr val="bg1"/>
                </a:solidFill>
                <a:latin typeface="+mj-lt"/>
                <a:ea typeface="思源黑体 CN Bold" panose="020b0800000000000000" pitchFamily="34" charset="-122"/>
              </a:rPr>
              <a:t>3.4.3</a:t>
            </a:r>
            <a:endParaRPr lang="zh-CN" altLang="en-US" sz="3600" b="1" spc="500">
              <a:solidFill>
                <a:schemeClr val="bg1"/>
              </a:solidFill>
              <a:latin typeface="+mj-lt"/>
              <a:ea typeface="思源黑体 CN Bold" panose="020b0800000000000000" pitchFamily="34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51520" y="0"/>
            <a:ext cx="2088232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TextBox 5"/>
          <p:cNvSpPr txBox="1">
            <a:spLocks noChangeArrowheads="1"/>
          </p:cNvSpPr>
          <p:nvPr/>
        </p:nvSpPr>
        <p:spPr bwMode="auto">
          <a:xfrm>
            <a:off x="359043" y="0"/>
            <a:ext cx="3564885" cy="414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1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北师</a:t>
            </a:r>
            <a:r>
              <a:rPr kumimoji="0" lang="zh-CN" altLang="en-US" sz="21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版 九</a:t>
            </a:r>
            <a:r>
              <a:rPr lang="zh-CN" altLang="en-US" sz="21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年级下</a:t>
            </a:r>
            <a:endParaRPr kumimoji="0" lang="zh-CN" altLang="en-US" sz="2100" b="1" i="0" u="none" strike="noStrike" kern="120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sp>
        <p:nvSpPr>
          <p:cNvPr id="25" name="矩形: 圆角 9"/>
          <p:cNvSpPr/>
          <p:nvPr/>
        </p:nvSpPr>
        <p:spPr>
          <a:xfrm>
            <a:off x="7452320" y="627534"/>
            <a:ext cx="1245810" cy="267084"/>
          </a:xfrm>
          <a:prstGeom prst="roundRect">
            <a:avLst>
              <a:gd name="adj" fmla="val 50000"/>
            </a:avLst>
          </a:prstGeom>
          <a:solidFill>
            <a:srgbClr val="83C4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dist"/>
            <a:r>
              <a:rPr lang="zh-CN" altLang="en-US" sz="1200" spc="3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第三章 圆</a:t>
            </a:r>
            <a:endParaRPr lang="zh-CN" altLang="en-US" sz="1200" spc="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31161" y="3858558"/>
            <a:ext cx="8302595" cy="45719"/>
          </a:xfrm>
          <a:prstGeom prst="rect">
            <a:avLst/>
          </a:prstGeom>
          <a:solidFill>
            <a:srgbClr val="729DB9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431161" y="3927833"/>
            <a:ext cx="8302595" cy="45719"/>
          </a:xfrm>
          <a:prstGeom prst="rect">
            <a:avLst/>
          </a:prstGeom>
          <a:solidFill>
            <a:srgbClr val="729DB9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zo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矩形 67"/>
          <p:cNvSpPr/>
          <p:nvPr/>
        </p:nvSpPr>
        <p:spPr>
          <a:xfrm>
            <a:off x="1835696" y="1419622"/>
            <a:ext cx="3860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B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147" name="矩形 68"/>
          <p:cNvSpPr/>
          <p:nvPr/>
        </p:nvSpPr>
        <p:spPr>
          <a:xfrm>
            <a:off x="1835696" y="2237755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C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14340" name="组合 22"/>
          <p:cNvGrpSpPr/>
          <p:nvPr/>
        </p:nvGrpSpPr>
        <p:grpSpPr>
          <a:xfrm>
            <a:off x="1137841" y="1347614"/>
            <a:ext cx="574675" cy="542925"/>
            <a:chOff x="4440081" y="981292"/>
            <a:chExt cx="574646" cy="543961"/>
          </a:xfrm>
        </p:grpSpPr>
        <p:pic>
          <p:nvPicPr>
            <p:cNvPr id="14415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6" name="TextBox 2"/>
            <p:cNvSpPr txBox="1"/>
            <p:nvPr/>
          </p:nvSpPr>
          <p:spPr>
            <a:xfrm>
              <a:off x="4558136" y="1031734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1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1" name="组合 25"/>
          <p:cNvGrpSpPr/>
          <p:nvPr/>
        </p:nvGrpSpPr>
        <p:grpSpPr>
          <a:xfrm>
            <a:off x="1144191" y="2182192"/>
            <a:ext cx="574675" cy="544513"/>
            <a:chOff x="4440081" y="981292"/>
            <a:chExt cx="574646" cy="543961"/>
          </a:xfrm>
        </p:grpSpPr>
        <p:pic>
          <p:nvPicPr>
            <p:cNvPr id="14413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4" name="TextBox 2"/>
            <p:cNvSpPr txBox="1"/>
            <p:nvPr/>
          </p:nvSpPr>
          <p:spPr>
            <a:xfrm>
              <a:off x="4558136" y="1005882"/>
              <a:ext cx="338538" cy="46119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2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2" name="组合 28"/>
          <p:cNvGrpSpPr/>
          <p:nvPr/>
        </p:nvGrpSpPr>
        <p:grpSpPr>
          <a:xfrm>
            <a:off x="1137918" y="2964929"/>
            <a:ext cx="574675" cy="542925"/>
            <a:chOff x="4440081" y="981292"/>
            <a:chExt cx="574646" cy="543961"/>
          </a:xfrm>
        </p:grpSpPr>
        <p:pic>
          <p:nvPicPr>
            <p:cNvPr id="14411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2" name="TextBox 2"/>
            <p:cNvSpPr txBox="1"/>
            <p:nvPr/>
          </p:nvSpPr>
          <p:spPr>
            <a:xfrm>
              <a:off x="4566762" y="994205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3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3" name="组合 31"/>
          <p:cNvGrpSpPr/>
          <p:nvPr/>
        </p:nvGrpSpPr>
        <p:grpSpPr>
          <a:xfrm>
            <a:off x="1158555" y="3746180"/>
            <a:ext cx="574675" cy="542925"/>
            <a:chOff x="4440081" y="981292"/>
            <a:chExt cx="574646" cy="543961"/>
          </a:xfrm>
        </p:grpSpPr>
        <p:pic>
          <p:nvPicPr>
            <p:cNvPr id="14409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0" name="TextBox 2"/>
            <p:cNvSpPr txBox="1"/>
            <p:nvPr/>
          </p:nvSpPr>
          <p:spPr>
            <a:xfrm>
              <a:off x="4514703" y="1002950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4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6" name="组合 39"/>
          <p:cNvGrpSpPr/>
          <p:nvPr/>
        </p:nvGrpSpPr>
        <p:grpSpPr>
          <a:xfrm>
            <a:off x="3839325" y="1347614"/>
            <a:ext cx="574675" cy="542925"/>
            <a:chOff x="4440081" y="981292"/>
            <a:chExt cx="574646" cy="543961"/>
          </a:xfrm>
        </p:grpSpPr>
        <p:pic>
          <p:nvPicPr>
            <p:cNvPr id="14405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6" name="TextBox 2"/>
            <p:cNvSpPr txBox="1"/>
            <p:nvPr/>
          </p:nvSpPr>
          <p:spPr>
            <a:xfrm>
              <a:off x="4545505" y="1023092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5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32" name="矩形 68"/>
          <p:cNvSpPr/>
          <p:nvPr/>
        </p:nvSpPr>
        <p:spPr>
          <a:xfrm>
            <a:off x="1846847" y="3766118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A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14349" name="组合 22"/>
          <p:cNvGrpSpPr/>
          <p:nvPr/>
        </p:nvGrpSpPr>
        <p:grpSpPr>
          <a:xfrm>
            <a:off x="3839249" y="2211710"/>
            <a:ext cx="574675" cy="542925"/>
            <a:chOff x="4440081" y="981292"/>
            <a:chExt cx="574646" cy="543961"/>
          </a:xfrm>
        </p:grpSpPr>
        <p:pic>
          <p:nvPicPr>
            <p:cNvPr id="14403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4" name="TextBox 2"/>
            <p:cNvSpPr txBox="1"/>
            <p:nvPr/>
          </p:nvSpPr>
          <p:spPr>
            <a:xfrm>
              <a:off x="4558136" y="1011147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6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50" name="组合 25"/>
          <p:cNvGrpSpPr/>
          <p:nvPr/>
        </p:nvGrpSpPr>
        <p:grpSpPr>
          <a:xfrm>
            <a:off x="3845599" y="2976984"/>
            <a:ext cx="574675" cy="544513"/>
            <a:chOff x="4440081" y="981292"/>
            <a:chExt cx="574646" cy="543961"/>
          </a:xfrm>
        </p:grpSpPr>
        <p:pic>
          <p:nvPicPr>
            <p:cNvPr id="14401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2" name="TextBox 2"/>
            <p:cNvSpPr txBox="1"/>
            <p:nvPr/>
          </p:nvSpPr>
          <p:spPr>
            <a:xfrm>
              <a:off x="4558136" y="1005882"/>
              <a:ext cx="338538" cy="4611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7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51" name="组合 28"/>
          <p:cNvGrpSpPr/>
          <p:nvPr/>
        </p:nvGrpSpPr>
        <p:grpSpPr>
          <a:xfrm>
            <a:off x="3839326" y="3751282"/>
            <a:ext cx="574675" cy="542925"/>
            <a:chOff x="4440081" y="981292"/>
            <a:chExt cx="574646" cy="543961"/>
          </a:xfrm>
        </p:grpSpPr>
        <p:pic>
          <p:nvPicPr>
            <p:cNvPr id="14399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0" name="TextBox 2"/>
            <p:cNvSpPr txBox="1"/>
            <p:nvPr/>
          </p:nvSpPr>
          <p:spPr>
            <a:xfrm>
              <a:off x="4566762" y="994205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8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53" name="组合 39"/>
          <p:cNvGrpSpPr/>
          <p:nvPr/>
        </p:nvGrpSpPr>
        <p:grpSpPr>
          <a:xfrm>
            <a:off x="6733629" y="2172840"/>
            <a:ext cx="574675" cy="542925"/>
            <a:chOff x="4440081" y="1073269"/>
            <a:chExt cx="574646" cy="543961"/>
          </a:xfrm>
        </p:grpSpPr>
        <p:pic>
          <p:nvPicPr>
            <p:cNvPr id="14395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1073269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396" name="TextBox 2"/>
            <p:cNvSpPr txBox="1"/>
            <p:nvPr/>
          </p:nvSpPr>
          <p:spPr>
            <a:xfrm>
              <a:off x="4468565" y="1116056"/>
              <a:ext cx="492419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10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121" name="矩形 67"/>
          <p:cNvSpPr/>
          <p:nvPr/>
        </p:nvSpPr>
        <p:spPr>
          <a:xfrm>
            <a:off x="4572000" y="3782836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23" name="矩形 67"/>
          <p:cNvSpPr/>
          <p:nvPr/>
        </p:nvSpPr>
        <p:spPr>
          <a:xfrm>
            <a:off x="4572000" y="1389707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C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24" name="矩形 68"/>
          <p:cNvSpPr/>
          <p:nvPr/>
        </p:nvSpPr>
        <p:spPr>
          <a:xfrm>
            <a:off x="4549698" y="2238979"/>
            <a:ext cx="4876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70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14358" name="组合 22"/>
          <p:cNvGrpSpPr/>
          <p:nvPr/>
        </p:nvGrpSpPr>
        <p:grpSpPr>
          <a:xfrm>
            <a:off x="6732042" y="2964929"/>
            <a:ext cx="574675" cy="542925"/>
            <a:chOff x="4440081" y="981292"/>
            <a:chExt cx="574646" cy="543961"/>
          </a:xfrm>
        </p:grpSpPr>
        <p:pic>
          <p:nvPicPr>
            <p:cNvPr id="14393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394" name="TextBox 2"/>
            <p:cNvSpPr txBox="1"/>
            <p:nvPr/>
          </p:nvSpPr>
          <p:spPr>
            <a:xfrm>
              <a:off x="4489691" y="1007939"/>
              <a:ext cx="475427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11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81" name="组合 80"/>
          <p:cNvGrpSpPr/>
          <p:nvPr/>
        </p:nvGrpSpPr>
        <p:grpSpPr>
          <a:xfrm>
            <a:off x="7308304" y="611620"/>
            <a:ext cx="1442707" cy="447962"/>
            <a:chOff x="7088732" y="567070"/>
            <a:chExt cx="1442707" cy="447962"/>
          </a:xfrm>
        </p:grpSpPr>
        <p:sp>
          <p:nvSpPr>
            <p:cNvPr id="82" name="椭圆 81"/>
            <p:cNvSpPr/>
            <p:nvPr/>
          </p:nvSpPr>
          <p:spPr>
            <a:xfrm flipH="1">
              <a:off x="7088732" y="583985"/>
              <a:ext cx="431047" cy="431047"/>
            </a:xfrm>
            <a:prstGeom prst="ellipse">
              <a:avLst/>
            </a:prstGeom>
            <a:solidFill>
              <a:srgbClr val="729DB9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3" name="椭圆 82"/>
            <p:cNvSpPr/>
            <p:nvPr/>
          </p:nvSpPr>
          <p:spPr>
            <a:xfrm flipH="1">
              <a:off x="7449773" y="581782"/>
              <a:ext cx="431047" cy="431047"/>
            </a:xfrm>
            <a:prstGeom prst="ellipse">
              <a:avLst/>
            </a:prstGeom>
            <a:solidFill>
              <a:srgbClr val="83C4E0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4" name="椭圆 83"/>
            <p:cNvSpPr/>
            <p:nvPr/>
          </p:nvSpPr>
          <p:spPr>
            <a:xfrm flipH="1">
              <a:off x="7760554" y="567071"/>
              <a:ext cx="431047" cy="431047"/>
            </a:xfrm>
            <a:prstGeom prst="ellipse">
              <a:avLst/>
            </a:prstGeom>
            <a:solidFill>
              <a:srgbClr val="729DB9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5" name="椭圆 84"/>
            <p:cNvSpPr/>
            <p:nvPr/>
          </p:nvSpPr>
          <p:spPr>
            <a:xfrm flipH="1">
              <a:off x="8100392" y="567070"/>
              <a:ext cx="431047" cy="431047"/>
            </a:xfrm>
            <a:prstGeom prst="ellipse">
              <a:avLst/>
            </a:prstGeom>
            <a:solidFill>
              <a:srgbClr val="83C4E0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</p:grpSp>
      <p:sp>
        <p:nvSpPr>
          <p:cNvPr id="28" name="圆角矩形 27"/>
          <p:cNvSpPr/>
          <p:nvPr/>
        </p:nvSpPr>
        <p:spPr>
          <a:xfrm>
            <a:off x="7164288" y="650082"/>
            <a:ext cx="1738758" cy="35083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R="0" algn="ctr" eaLnBrk="0" hangingPunct="0">
              <a:buClrTx/>
              <a:buSzTx/>
              <a:defRPr/>
            </a:pPr>
            <a:r>
              <a:rPr lang="zh-CN" altLang="en-US" sz="21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答 案 呈 现</a:t>
            </a:r>
            <a:endParaRPr lang="zh-CN" altLang="en-US" sz="21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87" name="组合 86"/>
          <p:cNvGrpSpPr/>
          <p:nvPr/>
        </p:nvGrpSpPr>
        <p:grpSpPr>
          <a:xfrm>
            <a:off x="769938" y="650132"/>
            <a:ext cx="2073870" cy="259420"/>
            <a:chOff x="7111403" y="565073"/>
            <a:chExt cx="1856675" cy="259770"/>
          </a:xfrm>
        </p:grpSpPr>
        <p:sp>
          <p:nvSpPr>
            <p:cNvPr id="88" name="TextBox 87"/>
            <p:cNvSpPr txBox="1"/>
            <p:nvPr/>
          </p:nvSpPr>
          <p:spPr>
            <a:xfrm>
              <a:off x="7111403" y="570585"/>
              <a:ext cx="1856675" cy="254258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R="0" defTabSz="914400" eaLnBrk="0" hangingPunct="0">
                <a:buClrTx/>
                <a:buSzTx/>
                <a:buFontTx/>
                <a:defRPr/>
              </a:pPr>
              <a:r>
                <a:rPr lang="zh-CN" altLang="en-US" sz="1050">
                  <a:latin typeface="华文行楷" panose="02010800040101010101" pitchFamily="2" charset="-122"/>
                  <a:ea typeface="华文行楷" panose="02010800040101010101" pitchFamily="2" charset="-122"/>
                </a:rPr>
                <a:t>温馨</a:t>
              </a:r>
              <a:r>
                <a:rPr kumimoji="0" lang="zh-CN" altLang="en-US" sz="1050" kern="1200" cap="none" spc="0" normalizeH="0" baseline="0" noProof="0" smtClean="0">
                  <a:latin typeface="华文行楷" panose="02010800040101010101" pitchFamily="2" charset="-122"/>
                  <a:ea typeface="华文行楷" panose="02010800040101010101" pitchFamily="2" charset="-122"/>
                  <a:cs typeface="+mn-cs"/>
                </a:rPr>
                <a:t>提示</a:t>
              </a:r>
              <a:r>
                <a:rPr kumimoji="0" lang="zh-CN" altLang="en-US" sz="1050" kern="1200" cap="none" spc="0" normalizeH="0" baseline="0" noProof="0">
                  <a:latin typeface="+mn-ea"/>
                  <a:ea typeface="+mn-ea"/>
                  <a:cs typeface="+mn-cs"/>
                </a:rPr>
                <a:t>：</a:t>
              </a:r>
              <a:r>
                <a:rPr kumimoji="0" lang="zh-CN" altLang="en-US" sz="1000" kern="1200" cap="none" spc="0" normalizeH="0" baseline="0" noProof="0">
                  <a:latin typeface="微软雅黑" panose="020b0503020204020204" pitchFamily="34" charset="-122"/>
                  <a:ea typeface="微软雅黑" panose="020b0503020204020204" pitchFamily="34" charset="-122"/>
                </a:rPr>
                <a:t>点击      </a:t>
              </a:r>
              <a:r>
                <a:rPr kumimoji="0" lang="zh-CN" altLang="en-US" sz="1000" kern="1200" cap="none" spc="0" normalizeH="0" baseline="0" noProof="0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进入</a:t>
              </a:r>
              <a:r>
                <a:rPr kumimoji="0" lang="zh-CN" altLang="en-US" sz="1000" kern="1200" cap="none" spc="0" normalizeH="0" baseline="0" noProof="0">
                  <a:latin typeface="微软雅黑" panose="020b0503020204020204" pitchFamily="34" charset="-122"/>
                  <a:ea typeface="微软雅黑" panose="020b0503020204020204" pitchFamily="34" charset="-122"/>
                </a:rPr>
                <a:t>讲评</a:t>
              </a:r>
              <a:endParaRPr kumimoji="0" lang="zh-CN" altLang="en-US" sz="1000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89" name="Picture 2" descr="C:\Users\Administrator\Desktop\习题课件\题序框 (2)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989768" y="565073"/>
              <a:ext cx="252268" cy="247943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90" name="TextBox 5"/>
          <p:cNvSpPr txBox="1">
            <a:spLocks noChangeArrowheads="1"/>
          </p:cNvSpPr>
          <p:nvPr/>
        </p:nvSpPr>
        <p:spPr bwMode="auto">
          <a:xfrm>
            <a:off x="773951" y="-4703"/>
            <a:ext cx="2861945" cy="414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sz="2100" b="1" i="0" u="none" strike="noStrike" kern="1200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/>
              <a:t>习题链接</a:t>
            </a:r>
            <a:endParaRPr lang="zh-CN" altLang="en-US"/>
          </a:p>
        </p:txBody>
      </p:sp>
      <p:grpSp>
        <p:nvGrpSpPr>
          <p:cNvPr id="101" name="组合 25"/>
          <p:cNvGrpSpPr/>
          <p:nvPr/>
        </p:nvGrpSpPr>
        <p:grpSpPr>
          <a:xfrm>
            <a:off x="6732042" y="1347614"/>
            <a:ext cx="574675" cy="544513"/>
            <a:chOff x="4440081" y="981292"/>
            <a:chExt cx="574646" cy="543961"/>
          </a:xfrm>
        </p:grpSpPr>
        <p:pic>
          <p:nvPicPr>
            <p:cNvPr id="102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3" name="TextBox 2"/>
            <p:cNvSpPr txBox="1"/>
            <p:nvPr/>
          </p:nvSpPr>
          <p:spPr>
            <a:xfrm>
              <a:off x="4558137" y="1005882"/>
              <a:ext cx="338538" cy="46119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9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56" name="矩形 67"/>
          <p:cNvSpPr/>
          <p:nvPr/>
        </p:nvSpPr>
        <p:spPr>
          <a:xfrm>
            <a:off x="4574262" y="2992647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3" name="矩形 67"/>
          <p:cNvSpPr/>
          <p:nvPr/>
        </p:nvSpPr>
        <p:spPr>
          <a:xfrm>
            <a:off x="1851515" y="2987545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C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6146" grpId="0"/>
      <p:bldP spid="6147" grpId="0"/>
      <p:bldP spid="32" grpId="0"/>
      <p:bldP spid="121" grpId="0"/>
      <p:bldP spid="123" grpId="0"/>
      <p:bldP spid="124" grpId="0"/>
      <p:bldP spid="56" grpId="0"/>
      <p:bldP spid="5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11560" y="987574"/>
            <a:ext cx="7921253" cy="28613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下列说法中正确的是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．在圆内部的多边形叫做圆内接多边形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．过四边形四个顶点的圆叫做这个四边形的外接圆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．任意一个四边形都有外接圆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．一个圆只有唯一一个内接四边形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622711" y="1028357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243884" y="1143159"/>
            <a:ext cx="38608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</a:rPr>
              <a:t>B</a:t>
            </a:r>
            <a:endParaRPr lang="zh-CN" altLang="en-US" sz="2400"/>
          </a:p>
        </p:txBody>
      </p:sp>
      <p:pic>
        <p:nvPicPr>
          <p:cNvPr id="6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11560" y="739606"/>
            <a:ext cx="7921254" cy="341503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[2022·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株洲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]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如图，等边三角形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的顶点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在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上，边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与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分别交于点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F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是劣弧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上一点，且与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不重合，连接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DF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EF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，</a:t>
            </a:r>
            <a:endParaRPr lang="en-US" altLang="zh-CN" sz="2400" b="1" kern="100" smtClean="0">
              <a:latin typeface="Times New Roman" panose="02020603050405020304"/>
              <a:cs typeface="Times New Roman" panose="020206030504050203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则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DFE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的度数为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115°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	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118°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120°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	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125°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6" name="椭圆 5"/>
          <p:cNvSpPr/>
          <p:nvPr/>
        </p:nvSpPr>
        <p:spPr>
          <a:xfrm>
            <a:off x="616924" y="826623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smtClean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73502" y="2109834"/>
            <a:ext cx="1826890" cy="1850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967828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11560" y="3127266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kumimoji="0" lang="en-US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C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/>
        </p:nvSpPr>
        <p:spPr>
          <a:xfrm>
            <a:off x="610815" y="1593611"/>
            <a:ext cx="7921625" cy="15297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720725" algn="just">
              <a:lnSpc>
                <a:spcPct val="130000"/>
              </a:lnSpc>
              <a:spcAft>
                <a:spcPct val="0"/>
              </a:spcAft>
              <a:defRPr/>
            </a:pP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易知四边形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EFDA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是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的内接四边形，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DFE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＋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180°.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∵△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ABC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是等边三角形，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60°.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DFE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120°.</a:t>
            </a:r>
            <a:endParaRPr lang="zh-CN" altLang="zh-CN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610815" y="811614"/>
            <a:ext cx="7921625" cy="341503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[2022·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长春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]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如图，四边形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的内接四边形，若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121°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，则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BOD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的度数为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138°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121°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118°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112°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1" name="椭圆 10"/>
          <p:cNvSpPr/>
          <p:nvPr/>
        </p:nvSpPr>
        <p:spPr>
          <a:xfrm>
            <a:off x="589147" y="905443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91820" y="2272322"/>
            <a:ext cx="1806155" cy="16602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967828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11560" y="3111999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kumimoji="0" lang="en-US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C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/>
        </p:nvSpPr>
        <p:spPr>
          <a:xfrm>
            <a:off x="610815" y="1583337"/>
            <a:ext cx="7921625" cy="15297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720725" algn="just">
              <a:lnSpc>
                <a:spcPct val="130000"/>
              </a:lnSpc>
              <a:spcAft>
                <a:spcPct val="0"/>
              </a:spcAft>
              <a:defRPr/>
            </a:pP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∵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四边形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ABCD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是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的内接四边形，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＋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BCD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180°.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180°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－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121°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59°.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BOD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2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2×59°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118°.</a:t>
            </a:r>
            <a:endParaRPr lang="zh-CN" altLang="zh-CN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611560" y="648172"/>
            <a:ext cx="7895420" cy="396938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如图，圆内接四边形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中，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105°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，连接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BOC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CO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．则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CBD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的度数是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25°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30°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35°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40°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637020" y="726800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16016" y="2355726"/>
            <a:ext cx="2008435" cy="1911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967828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11560" y="3076745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/>
        </p:nvSpPr>
        <p:spPr>
          <a:xfrm>
            <a:off x="610815" y="1563638"/>
            <a:ext cx="7921625" cy="15297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720725" algn="just">
              <a:lnSpc>
                <a:spcPct val="130000"/>
              </a:lnSpc>
              <a:spcAft>
                <a:spcPct val="0"/>
              </a:spcAft>
              <a:defRPr/>
            </a:pP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利用圆内接四边形的性质及圆周角定理求得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BOD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的度数，再结合已知条件求得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COD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的度数，然后利用圆周角定理求得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CBD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的度数．</a:t>
            </a:r>
            <a:endParaRPr lang="zh-CN" altLang="zh-CN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263650" y="908794"/>
          <a:ext cx="7212013" cy="2959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imgW="7270750" imgH="2992120" progId="Word.Document.12">
                  <p:embed/>
                </p:oleObj>
              </mc:Choice>
              <mc:Fallback>
                <p:oleObj name="文档" r:id="rId2" imgW="7270750" imgH="299212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63650" y="908794"/>
                        <a:ext cx="7212013" cy="29591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" name="椭圆 17"/>
          <p:cNvSpPr/>
          <p:nvPr/>
        </p:nvSpPr>
        <p:spPr>
          <a:xfrm>
            <a:off x="637020" y="959377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28184" y="2141598"/>
            <a:ext cx="1728192" cy="17165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483518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335088" y="1084485"/>
          <a:ext cx="7131050" cy="3719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3" imgW="7186930" imgH="3759200" progId="Word.Document.12">
                  <p:embed/>
                </p:oleObj>
              </mc:Choice>
              <mc:Fallback>
                <p:oleObj name="文档" r:id="rId3" imgW="7186930" imgH="375920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335088" y="1084485"/>
                        <a:ext cx="7131050" cy="3719513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95790" y="1707654"/>
            <a:ext cx="2137023" cy="2011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693812" y="735682"/>
          <a:ext cx="7694612" cy="3924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3" imgW="7758430" imgH="3963035" progId="Word.Document.12">
                  <p:embed/>
                </p:oleObj>
              </mc:Choice>
              <mc:Fallback>
                <p:oleObj name="文档" r:id="rId3" imgW="7758430" imgH="396303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93812" y="735682"/>
                        <a:ext cx="7694612" cy="39243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125890" y="3497580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kumimoji="0" lang="en-US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C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259632" y="970122"/>
          <a:ext cx="6462712" cy="26717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5" imgW="6542405" imgH="2693035" progId="Word.Document.12">
                  <p:embed/>
                </p:oleObj>
              </mc:Choice>
              <mc:Fallback>
                <p:oleObj name="文档" r:id="rId5" imgW="6542405" imgH="269303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259632" y="970122"/>
                        <a:ext cx="6462712" cy="2671762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11560" y="865440"/>
            <a:ext cx="7895420" cy="119888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5305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如图，四边形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ABCD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内接于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，延长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AD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至点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E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，已知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AOC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140°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，那么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CDE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________°.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8" name="椭圆 17"/>
          <p:cNvSpPr/>
          <p:nvPr/>
        </p:nvSpPr>
        <p:spPr>
          <a:xfrm>
            <a:off x="637020" y="928051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6063620" y="1534021"/>
            <a:ext cx="48768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</a:rPr>
              <a:t>70</a:t>
            </a:r>
            <a:endParaRPr lang="zh-CN" altLang="en-US" sz="2400"/>
          </a:p>
        </p:txBody>
      </p:sp>
      <p:pic>
        <p:nvPicPr>
          <p:cNvPr id="6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55876" y="2269271"/>
            <a:ext cx="2232248" cy="1745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10699" y="781824"/>
            <a:ext cx="7922114" cy="341503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母题：教材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84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习题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3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如图，四边形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的内接四边形，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与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的延长线交于点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与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的延长线交于点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F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DCE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80°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F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＝</a:t>
            </a:r>
            <a:endParaRPr lang="en-US" altLang="zh-CN" sz="2400" b="1" kern="100" smtClean="0">
              <a:latin typeface="Times New Roman" panose="02020603050405020304"/>
              <a:cs typeface="Times New Roman" panose="020206030504050203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25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°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，则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的度数为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55°  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50°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45°  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40°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1" name="椭圆 10"/>
          <p:cNvSpPr/>
          <p:nvPr/>
        </p:nvSpPr>
        <p:spPr>
          <a:xfrm>
            <a:off x="589520" y="872978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92279" y="2273444"/>
            <a:ext cx="2408113" cy="17219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https://d.book118.com/465032341021011122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1">
  <a:themeElements>
    <a:clrScheme name="1_自定义设计方案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自定义设计方案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2800" b="0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2800" b="0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1_自定义设计方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9">
      <vt:lpstr>Arial</vt:lpstr>
      <vt:lpstr>Calibri</vt:lpstr>
      <vt:lpstr>宋体</vt:lpstr>
      <vt:lpstr>Times New Roman</vt:lpstr>
      <vt:lpstr>思源黑体 CN Bold</vt:lpstr>
      <vt:lpstr>微软雅黑</vt:lpstr>
      <vt:lpstr>Segoe UI</vt:lpstr>
      <vt:lpstr>思源黑体 CN Light</vt:lpstr>
      <vt:lpstr>黑体</vt:lpstr>
      <vt:lpstr>腾祥面包体简</vt:lpstr>
      <vt:lpstr>华文行楷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2024-09-25T11:40:07.003</cp:lastPrinted>
  <dcterms:created xsi:type="dcterms:W3CDTF">2024-09-25T03:40:07Z</dcterms:created>
  <dcterms:modified xsi:type="dcterms:W3CDTF">2024-09-25T03:40:08Z</dcterms:modified>
</cp:coreProperties>
</file>