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4F6A69-AF2B-4A5B-87FB-A66852B8E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0D6008-3AC1-493B-BDDA-6550809627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F4FDA7-B714-49C2-93D4-4C59A0F8F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34006F-14F0-4F3B-B816-5FF273306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6BE565-6E85-4550-9CB4-03D3C8328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B0A322-E7BE-4585-BA55-1E2E081AF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E40100-23B9-45BD-BB54-6486EB896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767583-4E6B-4D32-A1D7-7823311B6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48953B-6397-4F7A-83BC-9F6E975D8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7554B0-8C7F-466C-8896-35D101E51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024C9-23F3-4154-90A8-FA7712A20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03301012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传染皮肤护理常规\n## 1.传染皮肤病的种类及特点\n### 1.1常见传染皮肤病的类型及病因\n### 1.2传染皮肤病的传播途径与特点\n### 1.3传染皮肤病对患者的生活影响\n## 2.传染皮肤病的预防策略\n### 2.1个人卫生与生活习惯的重要性\n### 2.2疫苗接种与预防性药物治疗\n### 2.3环境与公共卫生设施的维护\n## 3.传染皮肤病的诊断方法\n### 3.1临床症状与体征的观察\n### 3.2实验室检查与诊断技术\n### 3.3诊断流程与鉴别诊断\n## 4.传染皮肤病的治疗方法\n### 4.1药物治疗与抗生素使用\n### 4.2物理治疗与外用药膏\n### 4.3手术治疗与康复措施\n## 5.传染皮肤病的护理常规\n### 5.1基础护理与皮肤清洁\n### 5.2创面护理与感染预防\n### 5.3心理护理与患者教育\n## 6.传染皮肤病的护理案例分析\n### 6.1典型病例介绍与分析\n### 6.2护理措施与效果评价\n### 6.3经验总结与改进措施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传染皮肤护理常规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传染皮肤病的种类及特点</a:t>
            </a:r>
            <a:endParaRPr/>
          </a:p>
        </p:txBody>
      </p:sp>
      <p:sp>
        <p:nvSpPr>
          <p:cNvPr id="14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4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3" name="Group 5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36033" y="1751287"/>
            <a:ext cx="11055112" cy="4234459"/>
            <a:chOff x="636033" y="1751287"/>
            <a:chExt cx="11055112" cy="4234459"/>
          </a:xfrm>
        </p:grpSpPr>
        <p:grpSp>
          <p:nvGrpSpPr>
            <p:cNvPr id="234" name="Group 513"/>
            <p:cNvGrpSpPr/>
            <p:nvPr/>
          </p:nvGrpSpPr>
          <p:grpSpPr>
            <a:xfrm>
              <a:off x="636033" y="1751287"/>
              <a:ext cx="3519940" cy="4234459"/>
              <a:chOff x="636033" y="1751287"/>
              <a:chExt cx="3519940" cy="4234459"/>
            </a:xfrm>
          </p:grpSpPr>
          <p:sp>
            <p:nvSpPr>
              <p:cNvPr id="235" name="AutoShape 2"/>
              <p:cNvSpPr/>
              <p:nvPr/>
            </p:nvSpPr>
            <p:spPr>
              <a:xfrm>
                <a:off x="636033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3"/>
              <p:cNvCxnSpPr/>
              <p:nvPr/>
            </p:nvCxnSpPr>
            <p:spPr>
              <a:xfrm>
                <a:off x="1068653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1084612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病毒性皮肤病</a:t>
                </a:r>
                <a:endParaRPr/>
              </a:p>
            </p:txBody>
          </p:sp>
          <p:sp>
            <p:nvSpPr>
              <p:cNvPr id="2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94460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水痘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：由水痘-带状疱疹病毒引起，主要症状为全身出现水疱疹。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带状疱疹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：由水痘-带状疱疹病毒引起，主要症状为沿神经分布的疱疹和疼痛。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麻疹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：由麻疹病毒引起，主要症状为高热、皮疹和咳嗽。</a:t>
                </a:r>
                <a:endParaRPr/>
              </a:p>
            </p:txBody>
          </p:sp>
        </p:grpSp>
        <p:grpSp>
          <p:nvGrpSpPr>
            <p:cNvPr id="239" name="Group 518"/>
            <p:cNvGrpSpPr/>
            <p:nvPr/>
          </p:nvGrpSpPr>
          <p:grpSpPr>
            <a:xfrm>
              <a:off x="4403619" y="1751287"/>
              <a:ext cx="3519940" cy="4234459"/>
              <a:chOff x="4403619" y="1751287"/>
              <a:chExt cx="3519940" cy="4234459"/>
            </a:xfrm>
          </p:grpSpPr>
          <p:sp>
            <p:nvSpPr>
              <p:cNvPr id="240" name="AutoShape 6"/>
              <p:cNvSpPr/>
              <p:nvPr/>
            </p:nvSpPr>
            <p:spPr>
              <a:xfrm>
                <a:off x="4403619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7"/>
              <p:cNvCxnSpPr/>
              <p:nvPr/>
            </p:nvCxnSpPr>
            <p:spPr>
              <a:xfrm>
                <a:off x="4836240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4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852198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细菌性皮肤病</a:t>
                </a:r>
                <a:endParaRPr/>
              </a:p>
            </p:txBody>
          </p:sp>
          <p:sp>
            <p:nvSpPr>
              <p:cNvPr id="24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662047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脓疱疮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：由金黄色葡萄球菌或链球菌引起，主要症状为皮肤出现脓疱。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蜂窝织炎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：由金黄色葡萄球菌或链球菌引起，主要症状为皮肤红肿、疼痛和发热。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疖肿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：由金黄色葡萄球菌或链球菌引起，主要症状为皮肤红肿、疼痛和化脓。</a:t>
                </a:r>
                <a:endParaRPr/>
              </a:p>
            </p:txBody>
          </p:sp>
        </p:grpSp>
        <p:grpSp>
          <p:nvGrpSpPr>
            <p:cNvPr id="244" name="Group 523"/>
            <p:cNvGrpSpPr/>
            <p:nvPr/>
          </p:nvGrpSpPr>
          <p:grpSpPr>
            <a:xfrm>
              <a:off x="8171205" y="1751287"/>
              <a:ext cx="3519940" cy="4234459"/>
              <a:chOff x="8171205" y="1751287"/>
              <a:chExt cx="3519940" cy="4234459"/>
            </a:xfrm>
          </p:grpSpPr>
          <p:sp>
            <p:nvSpPr>
              <p:cNvPr id="245" name="AutoShape 10"/>
              <p:cNvSpPr/>
              <p:nvPr/>
            </p:nvSpPr>
            <p:spPr>
              <a:xfrm>
                <a:off x="8171205" y="1751287"/>
                <a:ext cx="3519940" cy="4234459"/>
              </a:xfrm>
              <a:prstGeom prst="round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11"/>
              <p:cNvCxnSpPr/>
              <p:nvPr/>
            </p:nvCxnSpPr>
            <p:spPr>
              <a:xfrm>
                <a:off x="8603826" y="2719942"/>
                <a:ext cx="2654699" cy="0"/>
              </a:xfrm>
              <a:prstGeom prst="line">
                <a:avLst/>
              </a:prstGeom>
              <a:ln w="9525">
                <a:solidFill>
                  <a:srgbClr val="FFFFFF">
                    <a:alpha val="100000"/>
                  </a:srgbClr>
                </a:solidFill>
                <a:prstDash val="solid"/>
              </a:ln>
            </p:spPr>
          </p:cxnSp>
          <p:sp>
            <p:nvSpPr>
              <p:cNvPr id="247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8619785" y="1883621"/>
                <a:ext cx="2622550" cy="8128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86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真菌性皮肤病</a:t>
                </a:r>
                <a:endParaRPr/>
              </a:p>
            </p:txBody>
          </p:sp>
          <p:sp>
            <p:nvSpPr>
              <p:cNvPr id="248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8429633" y="2924197"/>
                <a:ext cx="3003550" cy="2788227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手足癣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：由皮肤真菌引起，主要症状为手掌、足底出现水疱、脱屑和瘙痒。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体癣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：由皮肤真菌引起，主要症状为皮肤出现红斑、丘疹和瘙痒。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花斑癣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：由皮肤真菌引起，主要症状为皮肤出现色素减退斑和轻微瘙痒。</a:t>
                </a:r>
                <a:endParaRPr/>
              </a:p>
            </p:txBody>
          </p: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常见传染皮肤病的类型及病因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传播途径</a:t>
                </a:r>
                <a:endParaRPr/>
              </a:p>
            </p:txBody>
          </p:sp>
          <p:sp>
            <p:nvSpPr>
              <p:cNvPr id="2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直接接触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：通过皮肤与皮肤或皮肤与黏膜的接触传播。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空气飞沫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：通过咳嗽、打喷嚏等产生飞沫传播。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媒介生物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：通过蚊子、螨虫等媒介生物传播。</a:t>
                </a:r>
                <a:endParaRPr/>
              </a:p>
            </p:txBody>
          </p:sp>
          <p:sp>
            <p:nvSpPr>
              <p:cNvPr id="25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传播特点</a:t>
                </a:r>
                <a:endParaRPr/>
              </a:p>
            </p:txBody>
          </p:sp>
          <p:sp>
            <p:nvSpPr>
              <p:cNvPr id="2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传染性较强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：多数传染皮肤病具有较强的传染性，易在人群中传播。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季节性强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：部分传染皮肤病在特定季节发病率较高，如手足癣在夏季易发。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易复发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：传染皮肤病易受免疫力、环境等因素影响，易出现复发。</a:t>
                </a:r>
                <a:endParaRPr/>
              </a:p>
            </p:txBody>
          </p:sp>
          <p:sp>
            <p:nvSpPr>
              <p:cNvPr id="26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传染皮肤病的传播途径与特点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9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70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71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4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7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身体健康影响</a:t>
                </a:r>
                <a:endParaRPr/>
              </a:p>
            </p:txBody>
          </p:sp>
          <p:sp>
            <p:nvSpPr>
              <p:cNvPr id="27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皮肤疼痛、瘙痒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：患者皮肤出现红肿、疼痛、瘙痒等症状，影响生活质量。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发热、乏力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：部分传染皮肤病伴有发热、乏力等全身症状，影响患者的生活和工作。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：严重传染皮肤病可能导致皮肤溃疡、感染等并发症，影响患者身体健康。</a:t>
                </a:r>
                <a:endParaRPr/>
              </a:p>
            </p:txBody>
          </p:sp>
        </p:grpSp>
        <p:grpSp>
          <p:nvGrpSpPr>
            <p:cNvPr id="277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心理影响</a:t>
                </a:r>
                <a:endParaRPr/>
              </a:p>
            </p:txBody>
          </p:sp>
          <p:sp>
            <p:nvSpPr>
              <p:cNvPr id="27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自卑、焦虑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：传染皮肤病患者可能因为皮肤症状而自卑、焦虑，影响心理健康。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社交障碍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：部分传染皮肤病患者因皮肤症状而避免社交活动，影响人际关系。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心理压力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：患者可能因为担心病情复发、传染给他人等而产生心理压力。</a:t>
                </a:r>
                <a:endParaRPr/>
              </a:p>
            </p:txBody>
          </p:sp>
          <p:sp>
            <p:nvSpPr>
              <p:cNvPr id="280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3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传染皮肤病对患者的生活影响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传染皮肤病的预防策略</a:t>
            </a:r>
            <a:endParaRPr/>
          </a:p>
        </p:txBody>
      </p:sp>
      <p:sp>
        <p:nvSpPr>
          <p:cNvPr id="28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8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保持皮肤清洁干燥</a:t>
                </a:r>
                <a:endParaRPr/>
              </a:p>
            </p:txBody>
          </p:sp>
          <p:sp>
            <p:nvSpPr>
              <p:cNvPr id="29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勤洗澡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：每天洗澡，保持皮肤清洁。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擦干身体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：洗澡后擦干身体，避免潮湿环境。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穿透气衣物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：选择透气性好的衣物，避免皮肤潮湿。</a:t>
                </a:r>
                <a:endParaRPr/>
              </a:p>
            </p:txBody>
          </p:sp>
          <p:sp>
            <p:nvSpPr>
              <p:cNvPr id="29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养成良好的生活习惯</a:t>
                </a:r>
                <a:endParaRPr/>
              </a:p>
            </p:txBody>
          </p:sp>
          <p:sp>
            <p:nvSpPr>
              <p:cNvPr id="30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规律作息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：保持良好的作息规律，保证充足的睡眠。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均衡饮食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：饮食均衡，增加蔬菜、水果等富含维生素的食物摄入。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适当锻炼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：适当锻炼，提高身体免疫力。</a:t>
                </a:r>
                <a:endParaRPr/>
              </a:p>
            </p:txBody>
          </p:sp>
          <p:sp>
            <p:nvSpPr>
              <p:cNvPr id="30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个人卫生与生活习惯的重要性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疫苗接种</a:t>
                </a:r>
                <a:endParaRPr/>
              </a:p>
            </p:txBody>
          </p:sp>
          <p:sp>
            <p:nvSpPr>
              <p:cNvPr id="3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麻疹疫苗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：对儿童进行麻疹疫苗接种，预防麻疹发生。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水痘疫苗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：对儿童进行水痘疫苗接种，预防水痘发生。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乙肝疫苗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：对高危人群进行乙肝疫苗接种，预防乙肝发生。</a:t>
                </a:r>
                <a:endParaRPr/>
              </a:p>
            </p:txBody>
          </p:sp>
          <p:sp>
            <p:nvSpPr>
              <p:cNvPr id="3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预防性药物治疗</a:t>
                </a:r>
                <a:endParaRPr/>
              </a:p>
            </p:txBody>
          </p:sp>
          <p:sp>
            <p:nvSpPr>
              <p:cNvPr id="3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抗生素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：对高危人群使用抗生素，预防细菌性皮肤病的发生。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抗真菌药物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：对高危人群使用抗真菌药物，预防真菌性皮肤病的发生。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抗病毒药物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：对高危人群使用抗病毒药物，预防病毒性皮肤病的发生。</a:t>
                </a:r>
                <a:endParaRPr/>
              </a:p>
            </p:txBody>
          </p:sp>
          <p:sp>
            <p:nvSpPr>
              <p:cNvPr id="3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疫苗接种与预防性药物治疗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环境卫生</a:t>
                </a:r>
                <a:endParaRPr/>
              </a:p>
            </p:txBody>
          </p:sp>
          <p:sp>
            <p:nvSpPr>
              <p:cNvPr id="3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保持室内通风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：保持室内空气流通，减少病原体滋生。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定期清洁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：定期清洁室内地面、家具等，减少病原体附着。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避免拥挤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：尽量避免拥挤的公共场所，降低疾病传播风险。</a:t>
                </a:r>
                <a:endParaRPr/>
              </a:p>
            </p:txBody>
          </p:sp>
          <p:sp>
            <p:nvSpPr>
              <p:cNvPr id="33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公共卫生设施</a:t>
                </a:r>
                <a:endParaRPr/>
              </a:p>
            </p:txBody>
          </p:sp>
          <p:sp>
            <p:nvSpPr>
              <p:cNvPr id="33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公共设施消毒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：对公共设施进行定期消毒，减少病原体传播。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公共用品消毒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：对公共用品进行定期消毒，减少病原体传播。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废弃物处理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：对废弃物进行妥善处理，避免病原体污染环境。</a:t>
                </a:r>
                <a:endParaRPr/>
              </a:p>
            </p:txBody>
          </p:sp>
          <p:sp>
            <p:nvSpPr>
              <p:cNvPr id="33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环境与公共卫生设施的维护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传染皮肤病的诊断方法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临床症状与体征的观察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：观察皮肤出现的红斑、丘疹、水疱等症状。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瘙痒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：观察患者是否出现皮肤瘙痒症状。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：观察患者是否出现皮肤疼痛症状。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皮肤温度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：触摸皮肤，判断皮肤温度是否升高。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皮肤湿度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：观察皮肤是否湿润，有无渗出物。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淋巴结肿大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：检查颈部、腋窝等部位是否有淋巴结肿大。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  <p:sp>
            <p:nvSpPr>
              <p:cNvPr id="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病原体检测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：通过皮肤分泌物、血液等样本检测病原体。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：通过检测患者血清中的抗体，判断疾病类型。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病理检查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：通过皮肤活检，观察皮肤病变情况。</a:t>
                </a:r>
                <a:endParaRPr/>
              </a:p>
            </p:txBody>
          </p:sp>
          <p:sp>
            <p:nvSpPr>
              <p:cNvPr id="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诊断技术</a:t>
                </a:r>
                <a:endParaRPr/>
              </a:p>
            </p:txBody>
          </p:sp>
          <p:sp>
            <p:nvSpPr>
              <p:cNvPr id="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皮肤镜检查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：使用皮肤镜观察皮肤病变，提高诊断准确性。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紫外线光疗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：对部分皮肤病进行紫外线光疗，辅助诊断和治疗。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超声波检查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：通过超声波检查皮肤病变，了解病变深度和范围。</a:t>
                </a:r>
                <a:endParaRPr/>
              </a:p>
            </p:txBody>
          </p:sp>
          <p:sp>
            <p:nvSpPr>
              <p:cNvPr id="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实验室检查与诊断技术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诊断流程</a:t>
                </a:r>
                <a:endParaRPr/>
              </a:p>
            </p:txBody>
          </p:sp>
          <p:sp>
            <p:nvSpPr>
              <p:cNvPr id="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病史询问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：了解患者的病史、家族史等。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体格检查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：对患者进行体格检查，观察皮肤症状和体征。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：进行相关实验室检查，确诊疾病。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：根据病史、体格检查和实验室检查结果，确诊皮肤病类型。</a:t>
                </a:r>
                <a:endParaRPr/>
              </a:p>
            </p:txBody>
          </p:sp>
          <p:sp>
            <p:nvSpPr>
              <p:cNvPr id="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鉴别诊断</a:t>
                </a:r>
                <a:endParaRPr/>
              </a:p>
            </p:txBody>
          </p:sp>
          <p:sp>
            <p:nvSpPr>
              <p:cNvPr id="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与非传染皮肤病鉴别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：根据皮肤症状和体征，与非传染皮肤病进行鉴别。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与其他传染病鉴别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：根据临床症状和体征，与其他传染病进行鉴别。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与过敏性疾病鉴别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：根据皮肤症状和体征，与过敏性疾病进行鉴别。</a:t>
                </a:r>
                <a:endParaRPr/>
              </a:p>
            </p:txBody>
          </p:sp>
          <p:sp>
            <p:nvSpPr>
              <p:cNvPr id="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诊断流程与鉴别诊断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https://d.book118.com/465033010120011111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传染皮肤护理常规</vt:lpstr>
      <vt:lpstr>传染皮肤病的种类及特点</vt:lpstr>
      <vt:lpstr>PowerPoint Presentation</vt:lpstr>
      <vt:lpstr>PowerPoint Presentation</vt:lpstr>
      <vt:lpstr>PowerPoint Presentation</vt:lpstr>
      <vt:lpstr>传染皮肤病的预防策略</vt:lpstr>
      <vt:lpstr>PowerPoint Presentation</vt:lpstr>
      <vt:lpstr>PowerPoint Presentation</vt:lpstr>
      <vt:lpstr>PowerPoint Presentation</vt:lpstr>
      <vt:lpstr>传染皮肤病的诊断方法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2024-09-17T01:31:13.122</cp:lastPrinted>
  <dcterms:created xsi:type="dcterms:W3CDTF">2024-09-16T17:31:13Z</dcterms:created>
  <dcterms:modified xsi:type="dcterms:W3CDTF">2024-09-16T17:31:15Z</dcterms:modified>
</cp:coreProperties>
</file>