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5FB39D-571F-4A15-A15E-614A60D2E1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AFE433-5FA0-4842-A846-9331650A99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3DBFC6-2C9A-46F2-A675-B7C6E81D20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4FA9D4-E475-40AE-A4CE-40B0AED938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CAE0F1-1534-4B71-9550-C3AF917592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A8CCEB-A13F-47EB-BD63-6CFBAA1D55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5922A2-1EDC-4A91-8450-4BB9D78561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2AE749-CAC4-42B9-A589-80496E51B5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C80227-078B-4678-99BA-70D3B379EF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B346D8-892A-46BA-A1B9-0100155746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3CCE28-AB59-446B-81CA-8C61F1E15B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033300334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孕期保健与胎儿发育监护</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2024-01-24</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孕期保健概述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胎儿发育过程及特点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孕期营养与饮食管理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孕期运动与休息指导</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胎儿发育监护技术与方法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孕期心理调适与情感支持</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孕期并发症预防与处理措施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孕期保健概述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通过孕期保健，可以及时发现并处理可能影响母婴健康的危险因素，降低孕产妇和围产儿死亡率。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保障母婴安全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促进胎儿正常发育</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250" r="10250"/>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提高出生人口素质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孕期保健有助于提供胎儿生长所需的良好环境，促进胎儿正常发育，减少出生缺陷。</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通过孕期保健，可以指导孕妇合理营养、避免有害物质接触等，从而提高出生人口素质。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孕期保健的重要性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确保孕妇和胎儿的健康，预防孕期并发症和出生缺陷，提高母婴生活质量。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以预防为主，注重个体化、系统化和科学化，强调孕妇自我保健意识和能力的培养。</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孕期保健的目标与原则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孕期保健的基本内容</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营养指导与饮食调整</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根据孕妇的营养需求和身体状况，提供个性化的营养指导和饮食调整建议。</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医学检查与评估</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通过定期产前检查，评估孕妇和胎儿的健康状况，及时发现并处理潜在问题。</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健康教育与咨询</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向孕妇及其家属提供孕期健康教育和咨询，包括孕期生理、心理变化、营养需求、生活方式调整等。</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心理关怀与支持</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关注孕妇的心理变化，提供心理支持和辅导，帮助孕妇缓解焦虑和压力。</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疾病预防与处理</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针对孕期可能出现的并发症和合并症，进行预防和及时处理，确保母婴安全。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胎儿发育过程及特点</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精子和卵子结合形成受精卵，标志着新生命的开始。</a:t>
            </a:r>
          </a:p>
        </p:txBody>
      </p:sp>
      <p:pic>
        <p:nvPicPr>
          <p:cNvPr id="4" name="Picture 4"/>
          <p:cNvPicPr>
            <a:picLocks noChangeAspect="1"/>
          </p:cNvPicPr>
          <p:nvPr/>
        </p:nvPicPr>
        <p:blipFill>
          <a:blip r:embed="rId2"/>
          <a:srcRect l="2002" r="200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5667" r="25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受精卵形成</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受精卵在子宫内着床，开始分泌人绒毛膜促性腺激素（hCG）。</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胚胎着床</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胚胎细胞迅速分化，形成各种器官原基，如心脏、肝脏、肾脏等。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器官形成</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胎儿早期发育阶段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1540" b="2154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2958" b="2295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胎儿中期发育阶段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骨骼发育</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胎儿骨骼开始发育，逐渐形成硬骨和软骨。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肌肉发育</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胎儿肌肉组织逐渐增多，开始出现胎动。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神经系统发育</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胎儿神经系统迅速发育，大脑皮层逐渐形成，开始有感知和反应能力。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01</a:t>
            </a:r>
            <a:endParaRPr lang="en-US" sz="1100"/>
          </a:p>
        </p:txBody>
      </p:sp>
      <p:sp>
        <p:nvSpPr>
          <p:cNvPr id="11" name="AutoShape 11"/>
          <p:cNvSpPr/>
          <p:nvPr/>
        </p:nvSpPr>
        <p:spPr>
          <a:xfrm>
            <a:off x="3801679"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02</a:t>
            </a:r>
            <a:endParaRPr lang="en-US" sz="1100"/>
          </a:p>
        </p:txBody>
      </p:sp>
      <p:sp>
        <p:nvSpPr>
          <p:cNvPr id="12" name="AutoShape 12"/>
          <p:cNvSpPr/>
          <p:nvPr/>
        </p:nvSpPr>
        <p:spPr>
          <a:xfrm>
            <a:off x="6276655"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03</a:t>
            </a:r>
            <a:endParaRPr lang="en-US" sz="1100"/>
          </a:p>
        </p:txBody>
      </p:sp>
      <p:sp>
        <p:nvSpPr>
          <p:cNvPr id="13" name="AutoShape 13"/>
          <p:cNvSpPr/>
          <p:nvPr/>
        </p:nvSpPr>
        <p:spPr>
          <a:xfrm>
            <a:off x="8772777"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4050" b="1">
                <a:solidFill>
                  <a:srgbClr val="FFFFFF">
                    <a:alpha val="100000"/>
                  </a:srgbClr>
                </a:solidFill>
                <a:latin typeface="Microsoft Yahei"/>
                <a:ea typeface="Microsoft Yahei"/>
                <a:cs typeface="Microsoft Yahei"/>
              </a:rPr>
              <a:t>04</a:t>
            </a:r>
            <a:endParaRPr lang="en-US" sz="1100"/>
          </a:p>
        </p:txBody>
      </p:sp>
      <p:sp>
        <p:nvSpPr>
          <p:cNvPr id="14" name="AutoShape 14"/>
          <p:cNvSpPr/>
          <p:nvPr/>
        </p:nvSpPr>
        <p:spPr>
          <a:xfrm>
            <a:off x="1396520" y="3463569"/>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胎儿肺部逐渐发育成熟，为出生后呼吸做准备。</a:t>
            </a:r>
            <a:endParaRPr lang="en-US" sz="1100"/>
          </a:p>
        </p:txBody>
      </p:sp>
      <p:sp>
        <p:nvSpPr>
          <p:cNvPr id="15" name="AutoShape 15"/>
          <p:cNvSpPr/>
          <p:nvPr/>
        </p:nvSpPr>
        <p:spPr>
          <a:xfrm>
            <a:off x="1316129" y="3011285"/>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肺部发育</a:t>
            </a:r>
            <a:endParaRPr lang="en-US" sz="1100"/>
          </a:p>
        </p:txBody>
      </p:sp>
      <p:sp>
        <p:nvSpPr>
          <p:cNvPr id="16" name="AutoShape 16"/>
          <p:cNvSpPr/>
          <p:nvPr/>
        </p:nvSpPr>
        <p:spPr>
          <a:xfrm>
            <a:off x="3882070"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胎儿消化系统逐渐完善，开始吞咽羊水，锻炼胃肠道功能。</a:t>
            </a:r>
            <a:endParaRPr lang="en-US" sz="1100"/>
          </a:p>
        </p:txBody>
      </p:sp>
      <p:sp>
        <p:nvSpPr>
          <p:cNvPr id="17" name="AutoShape 17"/>
          <p:cNvSpPr/>
          <p:nvPr/>
        </p:nvSpPr>
        <p:spPr>
          <a:xfrm>
            <a:off x="3801679" y="2992274"/>
            <a:ext cx="2110874"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消化系统发育</a:t>
            </a:r>
            <a:endParaRPr lang="en-US" sz="1100"/>
          </a:p>
        </p:txBody>
      </p:sp>
      <p:sp>
        <p:nvSpPr>
          <p:cNvPr id="18" name="AutoShape 18"/>
          <p:cNvSpPr/>
          <p:nvPr/>
        </p:nvSpPr>
        <p:spPr>
          <a:xfrm>
            <a:off x="6358113"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胎儿免疫系统开始形成，具备一定的抵抗能力。</a:t>
            </a:r>
            <a:endParaRPr lang="en-US" sz="1100"/>
          </a:p>
        </p:txBody>
      </p:sp>
      <p:sp>
        <p:nvSpPr>
          <p:cNvPr id="19" name="AutoShape 19"/>
          <p:cNvSpPr/>
          <p:nvPr/>
        </p:nvSpPr>
        <p:spPr>
          <a:xfrm>
            <a:off x="6287228"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免疫系统发育</a:t>
            </a:r>
            <a:endParaRPr lang="en-US" sz="1100"/>
          </a:p>
        </p:txBody>
      </p:sp>
      <p:sp>
        <p:nvSpPr>
          <p:cNvPr id="20" name="AutoShape 20"/>
          <p:cNvSpPr/>
          <p:nvPr/>
        </p:nvSpPr>
        <p:spPr>
          <a:xfrm>
            <a:off x="8843662"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胎儿体重迅速增长，脂肪层逐渐增厚，为出生后的体温调节做准备。</a:t>
            </a:r>
            <a:endParaRPr lang="en-US" sz="1100"/>
          </a:p>
        </p:txBody>
      </p:sp>
      <p:sp>
        <p:nvSpPr>
          <p:cNvPr id="21" name="AutoShape 21"/>
          <p:cNvSpPr/>
          <p:nvPr/>
        </p:nvSpPr>
        <p:spPr>
          <a:xfrm>
            <a:off x="8772777"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体重增长</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胎儿晚期发育阶段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孕期营养与饮食管理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6494" r="649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矿物质和维生素需求变化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孕妇对钙、铁、锌、叶酸等矿物质和维生素的需求也有所增加，以支持胎儿的骨骼发育、造血功能和神经系统发育。</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热量需求增加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孕妇在孕期需要额外的热量来支持胎儿的生长发育和自身的代谢需求。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蛋白质需求增加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蛋白质是胎儿组织器官发育的基本物质，孕妇需要增加蛋白质的摄入。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孕期营养需求变化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孕妇应保持均衡的膳食，包括充足的蔬菜、水果、全谷类、蛋白质来源（肉、鱼、禽、蛋、豆类）以及适量的奶制品和坚果。</a:t>
            </a:r>
          </a:p>
        </p:txBody>
      </p:sp>
      <p:pic>
        <p:nvPicPr>
          <p:cNvPr id="6" name="Picture 6"/>
          <p:cNvPicPr>
            <a:picLocks noChangeAspect="1"/>
          </p:cNvPicPr>
          <p:nvPr/>
        </p:nvPicPr>
        <p:blipFill>
          <a:blip r:embed="rId2"/>
          <a:srcRect l="9542" r="9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均衡膳食</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孕妇应选择多种食物，以确保获得全面的营养。同时，要注意食物的新鲜度和卫生状况。</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多样化食物选择</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24" r="1462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在医生建议下，孕妇可以适量补充矿物质、维生素和其他营养素，以满足特定时期的特殊需求。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适量营养补充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合理膳食搭配与营养补充</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避免食用高风险食物</a:t>
            </a:r>
            <a:endParaRPr lang="en-US" sz="1100"/>
          </a:p>
        </p:txBody>
      </p:sp>
      <p:sp>
        <p:nvSpPr>
          <p:cNvPr id="20" name="AutoShape 20"/>
          <p:cNvSpPr/>
          <p:nvPr/>
        </p:nvSpPr>
        <p:spPr>
          <a:xfrm>
            <a:off x="1109567"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孕妇应避免食用生或半生的肉、鱼、蛋以及未经消毒的奶制品，以降低感染食源性疾病的风险。</a:t>
            </a:r>
            <a:endParaRPr lang="en-US" sz="1100"/>
          </a:p>
        </p:txBody>
      </p:sp>
      <p:sp>
        <p:nvSpPr>
          <p:cNvPr id="21" name="AutoShape 21"/>
          <p:cNvSpPr/>
          <p:nvPr/>
        </p:nvSpPr>
        <p:spPr>
          <a:xfrm>
            <a:off x="1109567"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避免过量饮酒和咖啡因</a:t>
            </a:r>
            <a:endParaRPr lang="en-US" sz="1100"/>
          </a:p>
        </p:txBody>
      </p:sp>
      <p:sp>
        <p:nvSpPr>
          <p:cNvPr id="22" name="AutoShape 22"/>
          <p:cNvSpPr/>
          <p:nvPr/>
        </p:nvSpPr>
        <p:spPr>
          <a:xfrm>
            <a:off x="1109567"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孕妇应避免饮酒和过量摄入咖啡因，因为这些物质可能对胎儿造成不良影响。</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控制盐分和糖分摄入</a:t>
            </a:r>
            <a:endParaRPr lang="en-US" sz="1100"/>
          </a:p>
        </p:txBody>
      </p:sp>
      <p:sp>
        <p:nvSpPr>
          <p:cNvPr id="25" name="AutoShape 25"/>
          <p:cNvSpPr/>
          <p:nvPr/>
        </p:nvSpPr>
        <p:spPr>
          <a:xfrm>
            <a:off x="8205121"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孕妇应减少盐分和糖分的摄入，以预防妊娠高血压和妊娠期糖尿病等疾病。</a:t>
            </a:r>
            <a:endParaRPr lang="en-US" sz="1100"/>
          </a:p>
        </p:txBody>
      </p:sp>
      <p:sp>
        <p:nvSpPr>
          <p:cNvPr id="26" name="AutoShape 26"/>
          <p:cNvSpPr/>
          <p:nvPr/>
        </p:nvSpPr>
        <p:spPr>
          <a:xfrm>
            <a:off x="8205121"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注意食物过敏</a:t>
            </a:r>
            <a:endParaRPr lang="en-US" sz="1100"/>
          </a:p>
        </p:txBody>
      </p:sp>
      <p:sp>
        <p:nvSpPr>
          <p:cNvPr id="27" name="AutoShape 27"/>
          <p:cNvSpPr/>
          <p:nvPr/>
        </p:nvSpPr>
        <p:spPr>
          <a:xfrm>
            <a:off x="8205121"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孕妇应注意自身对食物的过敏反应，避免食用可能引起过敏的食物。</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孕期饮食禁忌及注意事项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孕期运动与休息指导</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https://d.book118.com/465033300334011122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2024-09-26T15:11:00.078</cp:lastPrinted>
  <dcterms:created xsi:type="dcterms:W3CDTF">2024-09-26T07:11:00Z</dcterms:created>
  <dcterms:modified xsi:type="dcterms:W3CDTF">2024-09-26T07:11:02Z</dcterms:modified>
</cp:coreProperties>
</file>