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42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AA6783-2383-4B96-B756-EB6779C99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E9C980-C665-402C-B76A-955484CC9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315F18-4DA4-42FD-8988-E2AE8B87A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117DD7-002A-4E8A-A9E5-80A88BC73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6FD97B-5B17-4F52-AE3F-B99AD9CD2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8A2D57-FFF4-4739-8C8E-DA13C0CE7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504F78-3C4D-4194-88EB-1A0003C5E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D3A8BC-10B4-45C5-9C84-0FE681AF0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3EA6B9-025D-4984-AAEE-F19A06A18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649089-879E-4A50-8BE8-BB9CC2590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D2A2A6-4CA1-451A-990C-DC0A0B33A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14" Type="http://schemas.openxmlformats.org/officeDocument/2006/relationships/tags" Target="../tags/tag180.xml" /><Relationship Id="rId15" Type="http://schemas.openxmlformats.org/officeDocument/2006/relationships/tags" Target="../tags/tag181.xml" /><Relationship Id="rId16" Type="http://schemas.openxmlformats.org/officeDocument/2006/relationships/tags" Target="../tags/tag182.xml" /><Relationship Id="rId17" Type="http://schemas.openxmlformats.org/officeDocument/2006/relationships/tags" Target="../tags/tag183.xml" /><Relationship Id="rId18" Type="http://schemas.openxmlformats.org/officeDocument/2006/relationships/tags" Target="../tags/tag184.xml" /><Relationship Id="rId19" Type="http://schemas.openxmlformats.org/officeDocument/2006/relationships/tags" Target="../tags/tag185.xml" /><Relationship Id="rId2" Type="http://schemas.openxmlformats.org/officeDocument/2006/relationships/tags" Target="../tags/tag168.xml" /><Relationship Id="rId20" Type="http://schemas.openxmlformats.org/officeDocument/2006/relationships/tags" Target="../tags/tag186.xml" /><Relationship Id="rId21" Type="http://schemas.openxmlformats.org/officeDocument/2006/relationships/tags" Target="../tags/tag187.xml" /><Relationship Id="rId22" Type="http://schemas.openxmlformats.org/officeDocument/2006/relationships/tags" Target="../tags/tag188.xml" /><Relationship Id="rId23" Type="http://schemas.openxmlformats.org/officeDocument/2006/relationships/tags" Target="../tags/tag189.xml" /><Relationship Id="rId24" Type="http://schemas.openxmlformats.org/officeDocument/2006/relationships/tags" Target="../tags/tag190.xml" /><Relationship Id="rId25" Type="http://schemas.openxmlformats.org/officeDocument/2006/relationships/tags" Target="../tags/tag191.xml" /><Relationship Id="rId26" Type="http://schemas.openxmlformats.org/officeDocument/2006/relationships/tags" Target="../tags/tag192.xml" /><Relationship Id="rId27" Type="http://schemas.openxmlformats.org/officeDocument/2006/relationships/tags" Target="../tags/tag193.xml" /><Relationship Id="rId28" Type="http://schemas.openxmlformats.org/officeDocument/2006/relationships/tags" Target="../tags/tag194.xml" /><Relationship Id="rId29" Type="http://schemas.openxmlformats.org/officeDocument/2006/relationships/tags" Target="../tags/tag195.xml" /><Relationship Id="rId3" Type="http://schemas.openxmlformats.org/officeDocument/2006/relationships/tags" Target="../tags/tag169.xml" /><Relationship Id="rId30" Type="http://schemas.openxmlformats.org/officeDocument/2006/relationships/tags" Target="../tags/tag196.xml" /><Relationship Id="rId31" Type="http://schemas.openxmlformats.org/officeDocument/2006/relationships/tags" Target="../tags/tag197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0.xml" /><Relationship Id="rId11" Type="http://schemas.openxmlformats.org/officeDocument/2006/relationships/tags" Target="../tags/tag231.xml" /><Relationship Id="rId12" Type="http://schemas.openxmlformats.org/officeDocument/2006/relationships/tags" Target="../tags/tag232.xml" /><Relationship Id="rId13" Type="http://schemas.openxmlformats.org/officeDocument/2006/relationships/tags" Target="../tags/tag233.xml" /><Relationship Id="rId14" Type="http://schemas.openxmlformats.org/officeDocument/2006/relationships/tags" Target="../tags/tag234.xml" /><Relationship Id="rId15" Type="http://schemas.openxmlformats.org/officeDocument/2006/relationships/tags" Target="../tags/tag235.xml" /><Relationship Id="rId16" Type="http://schemas.openxmlformats.org/officeDocument/2006/relationships/tags" Target="../tags/tag236.xml" /><Relationship Id="rId17" Type="http://schemas.openxmlformats.org/officeDocument/2006/relationships/tags" Target="../tags/tag237.xml" /><Relationship Id="rId18" Type="http://schemas.openxmlformats.org/officeDocument/2006/relationships/tags" Target="../tags/tag238.xml" /><Relationship Id="rId19" Type="http://schemas.openxmlformats.org/officeDocument/2006/relationships/tags" Target="../tags/tag239.xml" /><Relationship Id="rId2" Type="http://schemas.openxmlformats.org/officeDocument/2006/relationships/tags" Target="../tags/tag222.xml" /><Relationship Id="rId20" Type="http://schemas.openxmlformats.org/officeDocument/2006/relationships/tags" Target="../tags/tag240.xml" /><Relationship Id="rId21" Type="http://schemas.openxmlformats.org/officeDocument/2006/relationships/tags" Target="../tags/tag241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5103101343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新冠病毒疫苗接种技术指南介绍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XXX,a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201920" y="1583055"/>
            <a:ext cx="1433633" cy="7391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137342" y="1976296"/>
            <a:ext cx="3837311" cy="36818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单击输入目录标题</a:t>
            </a:r>
            <a:endParaRPr lang="zh-CN" altLang="en-US" sz="20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7"/>
          <p:cNvCxnSpPr/>
          <p:nvPr>
            <p:custDataLst>
              <p:tags r:id="rId6"/>
            </p:custDataLst>
          </p:nvPr>
        </p:nvCxnSpPr>
        <p:spPr>
          <a:xfrm>
            <a:off x="5171212" y="2399665"/>
            <a:ext cx="3652748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5761355" y="2339340"/>
            <a:ext cx="1433670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5688425" y="2766094"/>
            <a:ext cx="383741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疫苗接种背景与意义</a:t>
            </a:r>
            <a:endParaRPr lang="zh-CN" altLang="en-US" sz="20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11"/>
          <p:cNvCxnSpPr/>
          <p:nvPr>
            <p:custDataLst>
              <p:tags r:id="rId9"/>
            </p:custDataLst>
          </p:nvPr>
        </p:nvCxnSpPr>
        <p:spPr>
          <a:xfrm>
            <a:off x="5722296" y="3189605"/>
            <a:ext cx="3652844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282690" y="312293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201410" y="354968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疫苗接种技术指南内容概述</a:t>
            </a:r>
            <a:endParaRPr lang="zh-CN" altLang="en-US" sz="20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17"/>
          <p:cNvCxnSpPr/>
          <p:nvPr>
            <p:custDataLst>
              <p:tags r:id="rId12"/>
            </p:custDataLst>
          </p:nvPr>
        </p:nvCxnSpPr>
        <p:spPr>
          <a:xfrm>
            <a:off x="6235275" y="397319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6812915" y="390715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6731635" y="433390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疫苗接种技术指南实施要求</a:t>
            </a:r>
            <a:endParaRPr lang="zh-CN" altLang="en-US" sz="20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3"/>
          <p:cNvCxnSpPr/>
          <p:nvPr>
            <p:custDataLst>
              <p:tags r:id="rId15"/>
            </p:custDataLst>
          </p:nvPr>
        </p:nvCxnSpPr>
        <p:spPr>
          <a:xfrm>
            <a:off x="6765500" y="475742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390765" y="474345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309485" y="517020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疫苗接种技术指南实施效果评估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38"/>
          <p:cNvCxnSpPr/>
          <p:nvPr>
            <p:custDataLst>
              <p:tags r:id="rId18"/>
            </p:custDataLst>
          </p:nvPr>
        </p:nvCxnSpPr>
        <p:spPr>
          <a:xfrm>
            <a:off x="7343350" y="559371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0" name="序号"/>
          <p:cNvSpPr txBox="1"/>
          <p:nvPr>
            <p:custDataLst>
              <p:tags r:id="rId19"/>
            </p:custDataLst>
          </p:nvPr>
        </p:nvSpPr>
        <p:spPr>
          <a:xfrm>
            <a:off x="7920990" y="552767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06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92" name="项标题"/>
          <p:cNvSpPr txBox="1"/>
          <p:nvPr>
            <p:custDataLst>
              <p:tags r:id="rId20"/>
            </p:custDataLst>
          </p:nvPr>
        </p:nvSpPr>
        <p:spPr>
          <a:xfrm>
            <a:off x="7839710" y="595442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总结与展望</a:t>
            </a:r>
            <a:endParaRPr lang="zh-CN" altLang="en-US" sz="20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51" name="直接箭头连接符 42"/>
          <p:cNvCxnSpPr/>
          <p:nvPr>
            <p:custDataLst>
              <p:tags r:id="rId21"/>
            </p:custDataLst>
          </p:nvPr>
        </p:nvCxnSpPr>
        <p:spPr>
          <a:xfrm>
            <a:off x="7873575" y="637794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疫苗接种背景与意义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新冠病毒疫苗接种的重要性</a:t>
            </a:r>
            <a:endParaRPr lang="zh-CN" altLang="en-US"/>
          </a:p>
        </p:txBody>
      </p:sp>
      <p:sp>
        <p:nvSpPr>
          <p:cNvPr id="1049056" name="正文"/>
          <p:cNvSpPr txBox="1"/>
          <p:nvPr>
            <p:custDataLst>
              <p:tags r:id="rId2"/>
            </p:custDataLst>
          </p:nvPr>
        </p:nvSpPr>
        <p:spPr>
          <a:xfrm>
            <a:off x="2383177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预防新冠病毒感染：接种疫苗可以降低感染新冠病毒的风险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正文"/>
          <p:cNvSpPr txBox="1"/>
          <p:nvPr>
            <p:custDataLst>
              <p:tags r:id="rId3"/>
            </p:custDataLst>
          </p:nvPr>
        </p:nvSpPr>
        <p:spPr>
          <a:xfrm>
            <a:off x="2383177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保护个人健康：接种疫苗可以降低感染新冠病毒后出现重症和死亡的风险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正文"/>
          <p:cNvSpPr txBox="1"/>
          <p:nvPr>
            <p:custDataLst>
              <p:tags r:id="rId4"/>
            </p:custDataLst>
          </p:nvPr>
        </p:nvSpPr>
        <p:spPr>
          <a:xfrm>
            <a:off x="2383177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保护他人健康：接种疫苗可以降低传播新冠病毒的风险，保护他人健康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正文"/>
          <p:cNvSpPr txBox="1"/>
          <p:nvPr>
            <p:custDataLst>
              <p:tags r:id="rId5"/>
            </p:custDataLst>
          </p:nvPr>
        </p:nvSpPr>
        <p:spPr>
          <a:xfrm>
            <a:off x="2383177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恢复社会经济：接种疫苗可以加速社会经济恢复，减少疫情对经济和生活的影响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疫苗接种在疫情防控中的作用</a:t>
            </a:r>
            <a:endParaRPr lang="zh-CN" altLang="en-US"/>
          </a:p>
        </p:txBody>
      </p:sp>
      <p:sp>
        <p:nvSpPr>
          <p:cNvPr id="1049102" name="圆角矩形 26"/>
          <p:cNvSpPr/>
          <p:nvPr>
            <p:custDataLst>
              <p:tags r:id="rId2"/>
            </p:custDataLst>
          </p:nvPr>
        </p:nvSpPr>
        <p:spPr>
          <a:xfrm>
            <a:off x="551935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04" name="圆角矩形 28"/>
          <p:cNvSpPr/>
          <p:nvPr>
            <p:custDataLst>
              <p:tags r:id="rId3"/>
            </p:custDataLst>
          </p:nvPr>
        </p:nvSpPr>
        <p:spPr>
          <a:xfrm>
            <a:off x="554503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06" name="文本框 31"/>
          <p:cNvSpPr txBox="1"/>
          <p:nvPr>
            <p:custDataLst>
              <p:tags r:id="rId4"/>
            </p:custDataLst>
          </p:nvPr>
        </p:nvSpPr>
        <p:spPr>
          <a:xfrm>
            <a:off x="708594" y="2174232"/>
            <a:ext cx="2307652" cy="344209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预防感染：接种疫苗可以降低感染新冠病毒的风险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圆角矩形 29"/>
          <p:cNvSpPr/>
          <p:nvPr>
            <p:custDataLst>
              <p:tags r:id="rId5"/>
            </p:custDataLst>
          </p:nvPr>
        </p:nvSpPr>
        <p:spPr>
          <a:xfrm>
            <a:off x="3374368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10" name="圆角矩形 32"/>
          <p:cNvSpPr/>
          <p:nvPr>
            <p:custDataLst>
              <p:tags r:id="rId6"/>
            </p:custDataLst>
          </p:nvPr>
        </p:nvSpPr>
        <p:spPr>
          <a:xfrm>
            <a:off x="3376936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12" name="文本框 34"/>
          <p:cNvSpPr txBox="1"/>
          <p:nvPr>
            <p:custDataLst>
              <p:tags r:id="rId7"/>
            </p:custDataLst>
          </p:nvPr>
        </p:nvSpPr>
        <p:spPr>
          <a:xfrm>
            <a:off x="3533595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减轻症状：接种疫苗可以减轻感染后的症状，降低重症和死亡风险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圆角矩形 3"/>
          <p:cNvSpPr/>
          <p:nvPr>
            <p:custDataLst>
              <p:tags r:id="rId8"/>
            </p:custDataLst>
          </p:nvPr>
        </p:nvSpPr>
        <p:spPr>
          <a:xfrm>
            <a:off x="6196801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16" name="圆角矩形 4"/>
          <p:cNvSpPr/>
          <p:nvPr>
            <p:custDataLst>
              <p:tags r:id="rId9"/>
            </p:custDataLst>
          </p:nvPr>
        </p:nvSpPr>
        <p:spPr>
          <a:xfrm>
            <a:off x="6199369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18" name="文本框 5"/>
          <p:cNvSpPr txBox="1"/>
          <p:nvPr>
            <p:custDataLst>
              <p:tags r:id="rId10"/>
            </p:custDataLst>
          </p:nvPr>
        </p:nvSpPr>
        <p:spPr>
          <a:xfrm>
            <a:off x="6355387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阻断传播：接种疫苗可以降低病毒在人群中的传播速度，降低疫情扩散风险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圆角矩形 8"/>
          <p:cNvSpPr/>
          <p:nvPr>
            <p:custDataLst>
              <p:tags r:id="rId11"/>
            </p:custDataLst>
          </p:nvPr>
        </p:nvSpPr>
        <p:spPr>
          <a:xfrm>
            <a:off x="9019234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22" name="圆角矩形 9"/>
          <p:cNvSpPr/>
          <p:nvPr>
            <p:custDataLst>
              <p:tags r:id="rId12"/>
            </p:custDataLst>
          </p:nvPr>
        </p:nvSpPr>
        <p:spPr>
          <a:xfrm>
            <a:off x="9021803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24" name="文本框 10"/>
          <p:cNvSpPr txBox="1"/>
          <p:nvPr>
            <p:custDataLst>
              <p:tags r:id="rId13"/>
            </p:custDataLst>
          </p:nvPr>
        </p:nvSpPr>
        <p:spPr>
          <a:xfrm>
            <a:off x="9177820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保护易感人群：接种疫苗可以保护易感人群，如老年人、儿童等，降低他们感染新冠病毒的风险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疫苗接种技术指南的制定与发布</a:t>
            </a:r>
            <a:endParaRPr lang="zh-CN" altLang="en-US"/>
          </a:p>
        </p:txBody>
      </p:sp>
      <p:sp>
        <p:nvSpPr>
          <p:cNvPr id="104916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制定背景：新冠病毒疫情全球蔓延，疫苗研发和接种成为全球关注的焦点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制定目的：为各国政府和医疗机构提供科学、规范的疫苗接种技术指南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制定过程：由世界卫生组织（WHO）牵头，各国专家共同参与制定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矩形 44"/>
          <p:cNvSpPr/>
          <p:nvPr>
            <p:custDataLst>
              <p:tags r:id="rId10"/>
            </p:custDataLst>
          </p:nvPr>
        </p:nvSpPr>
        <p:spPr>
          <a:xfrm>
            <a:off x="6481974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发布方式：通过世界卫生组织官方网站、各国政府官方网站、社交媒体等渠道发布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2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疫苗接种技术指南内容概述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2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3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疫苗接种对象与范围</a:t>
            </a:r>
            <a:endParaRPr lang="zh-CN" altLang="en-US"/>
          </a:p>
        </p:txBody>
      </p:sp>
      <p:sp>
        <p:nvSpPr>
          <p:cNvPr id="1049302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139271" y="2150531"/>
            <a:ext cx="615304" cy="17894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4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155318" y="4144905"/>
            <a:ext cx="585290" cy="160699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6" name="任意多边形 4"/>
          <p:cNvSpPr/>
          <p:nvPr>
            <p:custDataLst>
              <p:tags r:id="rId4"/>
            </p:custDataLst>
          </p:nvPr>
        </p:nvSpPr>
        <p:spPr>
          <a:xfrm>
            <a:off x="643726" y="2735299"/>
            <a:ext cx="1606996" cy="242520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8" name="任意多边形 5"/>
          <p:cNvSpPr/>
          <p:nvPr>
            <p:custDataLst>
              <p:tags r:id="rId5"/>
            </p:custDataLst>
          </p:nvPr>
        </p:nvSpPr>
        <p:spPr>
          <a:xfrm flipV="1">
            <a:off x="551935" y="2275059"/>
            <a:ext cx="1789486" cy="86022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643726" y="3187836"/>
            <a:ext cx="1606996" cy="15711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接种对象：18岁以上人群</a:t>
            </a:r>
            <a:endParaRPr lang="zh-CN" altLang="en-US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12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4822476" y="2149889"/>
            <a:ext cx="615304" cy="179068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4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4837240" y="4144905"/>
            <a:ext cx="585290" cy="160699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6" name="任意多边形 18"/>
          <p:cNvSpPr/>
          <p:nvPr>
            <p:custDataLst>
              <p:tags r:id="rId9"/>
            </p:custDataLst>
          </p:nvPr>
        </p:nvSpPr>
        <p:spPr>
          <a:xfrm>
            <a:off x="4326932" y="2735299"/>
            <a:ext cx="1606996" cy="242520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8" name="任意多边形 19"/>
          <p:cNvSpPr/>
          <p:nvPr>
            <p:custDataLst>
              <p:tags r:id="rId10"/>
            </p:custDataLst>
          </p:nvPr>
        </p:nvSpPr>
        <p:spPr>
          <a:xfrm flipV="1">
            <a:off x="4234499" y="2275059"/>
            <a:ext cx="1790687" cy="86022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326290" y="3180776"/>
            <a:ext cx="1607595" cy="158419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接种方式：分阶段、分批次进行</a:t>
            </a:r>
            <a:endParaRPr lang="zh-CN" altLang="en-US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22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6663437" y="2177490"/>
            <a:ext cx="615304" cy="17894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4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6678843" y="4170581"/>
            <a:ext cx="585290" cy="160759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6" name="任意多边形 25"/>
          <p:cNvSpPr/>
          <p:nvPr>
            <p:custDataLst>
              <p:tags r:id="rId14"/>
            </p:custDataLst>
          </p:nvPr>
        </p:nvSpPr>
        <p:spPr>
          <a:xfrm>
            <a:off x="6167251" y="2761617"/>
            <a:ext cx="1607595" cy="242460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8" name="任意多边形 26"/>
          <p:cNvSpPr/>
          <p:nvPr>
            <p:custDataLst>
              <p:tags r:id="rId15"/>
            </p:custDataLst>
          </p:nvPr>
        </p:nvSpPr>
        <p:spPr>
          <a:xfrm flipV="1">
            <a:off x="6076101" y="2302018"/>
            <a:ext cx="1789486" cy="86022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6167893" y="3207093"/>
            <a:ext cx="1606996" cy="158419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接种时间：根据各地实际情况确定</a:t>
            </a:r>
            <a:endParaRPr lang="zh-CN" altLang="en-US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32" name="五边形 10"/>
          <p:cNvSpPr/>
          <p:nvPr>
            <p:custDataLst>
              <p:tags r:id="rId17"/>
            </p:custDataLst>
          </p:nvPr>
        </p:nvSpPr>
        <p:spPr>
          <a:xfrm rot="16200000" flipH="1">
            <a:off x="2996279" y="4153892"/>
            <a:ext cx="585290" cy="160699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4" name="五边形 9"/>
          <p:cNvSpPr/>
          <p:nvPr>
            <p:custDataLst>
              <p:tags r:id="rId18"/>
            </p:custDataLst>
          </p:nvPr>
        </p:nvSpPr>
        <p:spPr>
          <a:xfrm rot="16200000" flipH="1">
            <a:off x="2980232" y="2159517"/>
            <a:ext cx="615304" cy="17894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6" name="任意多边形 11"/>
          <p:cNvSpPr/>
          <p:nvPr>
            <p:custDataLst>
              <p:tags r:id="rId19"/>
            </p:custDataLst>
          </p:nvPr>
        </p:nvSpPr>
        <p:spPr>
          <a:xfrm>
            <a:off x="2485329" y="2743644"/>
            <a:ext cx="1606996" cy="242520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任意多边形 12"/>
          <p:cNvSpPr/>
          <p:nvPr>
            <p:custDataLst>
              <p:tags r:id="rId20"/>
            </p:custDataLst>
          </p:nvPr>
        </p:nvSpPr>
        <p:spPr>
          <a:xfrm flipV="1">
            <a:off x="2393538" y="2284045"/>
            <a:ext cx="1789486" cy="86082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485329" y="3183985"/>
            <a:ext cx="1606996" cy="15943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接种范围：全国范围内</a:t>
            </a:r>
            <a:endParaRPr lang="zh-CN" altLang="en-US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42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8504398" y="2177490"/>
            <a:ext cx="615304" cy="17894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4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8519803" y="4170581"/>
            <a:ext cx="585290" cy="160759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6" name="任意多边形 25"/>
          <p:cNvSpPr/>
          <p:nvPr>
            <p:custDataLst>
              <p:tags r:id="rId24"/>
            </p:custDataLst>
          </p:nvPr>
        </p:nvSpPr>
        <p:spPr>
          <a:xfrm>
            <a:off x="8008853" y="2761617"/>
            <a:ext cx="1607595" cy="242460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8" name="任意多边形 26"/>
          <p:cNvSpPr/>
          <p:nvPr>
            <p:custDataLst>
              <p:tags r:id="rId25"/>
            </p:custDataLst>
          </p:nvPr>
        </p:nvSpPr>
        <p:spPr>
          <a:xfrm flipV="1">
            <a:off x="7917062" y="2302018"/>
            <a:ext cx="1789486" cy="86022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8008853" y="3199391"/>
            <a:ext cx="1606996" cy="1599444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接种地点：指定接种点或医疗机构</a:t>
            </a:r>
            <a:endParaRPr lang="zh-CN" altLang="en-US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52" name="五边形 23"/>
          <p:cNvSpPr/>
          <p:nvPr>
            <p:custDataLst>
              <p:tags r:id="rId27"/>
            </p:custDataLst>
          </p:nvPr>
        </p:nvSpPr>
        <p:spPr>
          <a:xfrm rot="16200000" flipH="1">
            <a:off x="10437150" y="2177490"/>
            <a:ext cx="615304" cy="17894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4" name="五边形 24"/>
          <p:cNvSpPr/>
          <p:nvPr>
            <p:custDataLst>
              <p:tags r:id="rId28"/>
            </p:custDataLst>
          </p:nvPr>
        </p:nvSpPr>
        <p:spPr>
          <a:xfrm rot="16200000" flipH="1">
            <a:off x="10453197" y="4170581"/>
            <a:ext cx="585290" cy="160759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6" name="任意多边形 25"/>
          <p:cNvSpPr/>
          <p:nvPr>
            <p:custDataLst>
              <p:tags r:id="rId29"/>
            </p:custDataLst>
          </p:nvPr>
        </p:nvSpPr>
        <p:spPr>
          <a:xfrm>
            <a:off x="9941606" y="2761617"/>
            <a:ext cx="1607595" cy="242460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8" name="任意多边形 26"/>
          <p:cNvSpPr/>
          <p:nvPr>
            <p:custDataLst>
              <p:tags r:id="rId30"/>
            </p:custDataLst>
          </p:nvPr>
        </p:nvSpPr>
        <p:spPr>
          <a:xfrm flipV="1">
            <a:off x="9850456" y="2302018"/>
            <a:ext cx="1789486" cy="86022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31"/>
            </p:custDataLst>
          </p:nvPr>
        </p:nvSpPr>
        <p:spPr bwMode="auto">
          <a:xfrm>
            <a:off x="9942247" y="3205168"/>
            <a:ext cx="1606996" cy="1587822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接种注意事项：按照接种指南进行，注意个人防护和卫生。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3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疫苗接种禁忌证与注意事项</a:t>
            </a:r>
            <a:endParaRPr lang="zh-CN" altLang="en-US"/>
          </a:p>
        </p:txBody>
      </p:sp>
      <p:sp>
        <p:nvSpPr>
          <p:cNvPr id="104940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禁忌证：对疫苗成分过敏、患有严重疾病、免疫功能低下等人群不宜接种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注意事项：接种前应充分了解疫苗的适应症、禁忌证、不良反应等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接种后观察：接种后应在现场观察30分钟，无异常反应方可离开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接种后护理：接种后应保持接种部位清洁，避免剧烈运动和饮酒，注意休息，避免感冒等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4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疫苗接种方法与步骤</a:t>
            </a:r>
            <a:endParaRPr lang="zh-CN" altLang="en-US"/>
          </a:p>
        </p:txBody>
      </p:sp>
      <p:sp>
        <p:nvSpPr>
          <p:cNvPr id="104946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接种前准备：了解疫苗种类、接种时间、注意事项等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接种过程：按照医生指示，进行疫苗接种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接种后观察：在接种现场观察30分钟，确保无异常反应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接种后护理：注意饮食、休息，避免剧烈运动，如有不适及时就医。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/>
        <p:cNvGrpSpPr/>
        <p:nvPr/>
      </p:nvGrpSpPr>
      <p:grpSpPr>
        <a:xfrm>
          <a:off x="0" y="0"/>
          <a:ext cx="0" cy="0"/>
        </a:xfrm>
      </p:grpSpPr>
      <p:sp>
        <p:nvSpPr>
          <p:cNvPr id="10495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疫苗接种后观察与处理</a:t>
            </a:r>
            <a:endParaRPr lang="zh-CN" altLang="en-US"/>
          </a:p>
        </p:txBody>
      </p:sp>
      <p:sp>
        <p:nvSpPr>
          <p:cNvPr id="104952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43144" y="1492417"/>
            <a:ext cx="864895" cy="251665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64521" y="4296029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8" name="任意多边形 18"/>
          <p:cNvSpPr/>
          <p:nvPr>
            <p:custDataLst>
              <p:tags r:id="rId4"/>
            </p:custDataLst>
          </p:nvPr>
        </p:nvSpPr>
        <p:spPr>
          <a:xfrm>
            <a:off x="6446128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0" name="任意多边形 19"/>
          <p:cNvSpPr/>
          <p:nvPr>
            <p:custDataLst>
              <p:tags r:id="rId5"/>
            </p:custDataLst>
          </p:nvPr>
        </p:nvSpPr>
        <p:spPr>
          <a:xfrm flipV="1">
            <a:off x="6317219" y="1668615"/>
            <a:ext cx="2516658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377213" y="1493065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399885" y="4296029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6" name="任意多边形 4"/>
          <p:cNvSpPr/>
          <p:nvPr>
            <p:custDataLst>
              <p:tags r:id="rId8"/>
            </p:custDataLst>
          </p:nvPr>
        </p:nvSpPr>
        <p:spPr>
          <a:xfrm>
            <a:off x="681492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8" name="任意多边形 5"/>
          <p:cNvSpPr/>
          <p:nvPr>
            <p:custDataLst>
              <p:tags r:id="rId9"/>
            </p:custDataLst>
          </p:nvPr>
        </p:nvSpPr>
        <p:spPr>
          <a:xfrm flipV="1">
            <a:off x="551935" y="1668615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681492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接种后观察：接种后应在现场观察30分钟，观察是否有不良反应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46128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接种后注意事项：接种后应避免剧烈运动，保持良好的生活习惯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4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34350" y="1506021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56374" y="4308985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8" name="任意多边形 11"/>
          <p:cNvSpPr/>
          <p:nvPr>
            <p:custDataLst>
              <p:tags r:id="rId14"/>
            </p:custDataLst>
          </p:nvPr>
        </p:nvSpPr>
        <p:spPr>
          <a:xfrm>
            <a:off x="3637981" y="2327412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0" name="任意多边形 12"/>
          <p:cNvSpPr/>
          <p:nvPr>
            <p:custDataLst>
              <p:tags r:id="rId15"/>
            </p:custDataLst>
          </p:nvPr>
        </p:nvSpPr>
        <p:spPr>
          <a:xfrm flipV="1">
            <a:off x="3509072" y="1682218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50643" y="1531284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72667" y="4332953"/>
            <a:ext cx="822202" cy="225976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6" name="任意多边形 25"/>
          <p:cNvSpPr/>
          <p:nvPr>
            <p:custDataLst>
              <p:tags r:id="rId18"/>
            </p:custDataLst>
          </p:nvPr>
        </p:nvSpPr>
        <p:spPr>
          <a:xfrm>
            <a:off x="9253626" y="2352675"/>
            <a:ext cx="2259766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8" name="任意多边形 26"/>
          <p:cNvSpPr/>
          <p:nvPr>
            <p:custDataLst>
              <p:tags r:id="rId19"/>
            </p:custDataLst>
          </p:nvPr>
        </p:nvSpPr>
        <p:spPr>
          <a:xfrm flipV="1">
            <a:off x="9125365" y="1707482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54274" y="3069773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接种后健康监测：接种后应定期进行健康监测，如有异常情况应及时报告医生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37981" y="3044509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接种后处理：如有不良反应，应立即报告医生，并采取相应措施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https://d.book118.com/465103101343011033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167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3"/>
  <p:tag name="KSO_WM_UNIT_INDEX" val="1_1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4"/>
  <p:tag name="KSO_WM_UNIT_INDEX" val="1_1_4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3"/>
  <p:tag name="KSO_WM_UNIT_INDEX" val="1_3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4"/>
  <p:tag name="KSO_WM_UNIT_INDEX" val="1_3_4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3"/>
  <p:tag name="KSO_WM_UNIT_INDEX" val="1_4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4"/>
  <p:tag name="KSO_WM_UNIT_INDEX" val="1_4_4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4_1"/>
  <p:tag name="KSO_WM_UNIT_INDEX" val="1_4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4"/>
  <p:tag name="KSO_WM_UNIT_INDEX" val="1_2_4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3"/>
  <p:tag name="KSO_WM_UNIT_INDEX" val="1_2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2_1"/>
  <p:tag name="KSO_WM_UNIT_INDEX" val="1_2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3"/>
  <p:tag name="KSO_WM_UNIT_INDEX" val="1_5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4"/>
  <p:tag name="KSO_WM_UNIT_INDEX" val="1_5_4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5_1"/>
  <p:tag name="KSO_WM_UNIT_INDEX" val="1_5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2"/>
  <p:tag name="KSO_WM_UNIT_INDEX" val="1_5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3"/>
  <p:tag name="KSO_WM_UNIT_INDEX" val="1_6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4"/>
  <p:tag name="KSO_WM_UNIT_INDEX" val="1_6_4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6_1"/>
  <p:tag name="KSO_WM_UNIT_INDEX" val="1_6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2"/>
  <p:tag name="KSO_WM_UNIT_INDEX" val="1_6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6_1"/>
  <p:tag name="KSO_WM_UNIT_INDEX" val="1_6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微软雅黑</vt:lpstr>
      <vt:lpstr>+中文标题</vt:lpstr>
      <vt:lpstr>Wingdings</vt:lpstr>
      <vt:lpstr>宋体</vt:lpstr>
      <vt:lpstr>Office Theme</vt:lpstr>
      <vt:lpstr>新冠病毒疫苗接种技术指南介绍</vt:lpstr>
      <vt:lpstr>目录</vt:lpstr>
      <vt:lpstr>添加章节标题</vt:lpstr>
      <vt:lpstr>疫苗接种背景与意义</vt:lpstr>
      <vt:lpstr>新冠病毒疫苗接种的重要性</vt:lpstr>
      <vt:lpstr>疫苗接种在疫情防控中的作用</vt:lpstr>
      <vt:lpstr>疫苗接种技术指南的制定与发布</vt:lpstr>
      <vt:lpstr>疫苗接种技术指南内容概述</vt:lpstr>
      <vt:lpstr>疫苗接种对象与范围</vt:lpstr>
      <vt:lpstr>疫苗接种禁忌证与注意事项</vt:lpstr>
      <vt:lpstr>疫苗接种方法与步骤</vt:lpstr>
      <vt:lpstr>疫苗接种后观察与处理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2024-08-29T07:05:23.486</cp:lastPrinted>
  <dcterms:created xsi:type="dcterms:W3CDTF">2024-08-28T23:05:23Z</dcterms:created>
  <dcterms:modified xsi:type="dcterms:W3CDTF">2024-08-28T23:05:25Z</dcterms:modified>
</cp:coreProperties>
</file>