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8"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A572FC42-ADBD-4F9E-8BE4-BFE435FC261B}"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9" name="PlaceHolder 1"/>
          <p:cNvSpPr>
            <a:spLocks noGrp="1"/>
          </p:cNvSpPr>
          <p:nvPr>
            <p:ph type="sldImg"/>
          </p:nvPr>
        </p:nvSpPr>
        <p:spPr>
          <a:xfrm>
            <a:off x="685800" y="1143000"/>
            <a:ext cx="5486040" cy="3085920"/>
          </a:xfrm>
          <a:prstGeom prst="rect">
            <a:avLst/>
          </a:prstGeom>
          <a:ln w="0">
            <a:noFill/>
          </a:ln>
        </p:spPr>
      </p:sp>
      <p:sp>
        <p:nvSpPr>
          <p:cNvPr id="420"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1"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2" name="PlaceHolder 1"/>
          <p:cNvSpPr>
            <a:spLocks noGrp="1"/>
          </p:cNvSpPr>
          <p:nvPr>
            <p:ph type="sldImg"/>
          </p:nvPr>
        </p:nvSpPr>
        <p:spPr>
          <a:xfrm>
            <a:off x="685800" y="1143000"/>
            <a:ext cx="5486040" cy="3085920"/>
          </a:xfrm>
          <a:prstGeom prst="rect">
            <a:avLst/>
          </a:prstGeom>
          <a:ln w="0">
            <a:noFill/>
          </a:ln>
        </p:spPr>
      </p:sp>
      <p:sp>
        <p:nvSpPr>
          <p:cNvPr id="423"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4"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5" name="PlaceHolder 1"/>
          <p:cNvSpPr>
            <a:spLocks noGrp="1"/>
          </p:cNvSpPr>
          <p:nvPr>
            <p:ph type="sldImg"/>
          </p:nvPr>
        </p:nvSpPr>
        <p:spPr>
          <a:xfrm>
            <a:off x="685800" y="1143000"/>
            <a:ext cx="5486040" cy="3085920"/>
          </a:xfrm>
          <a:prstGeom prst="rect">
            <a:avLst/>
          </a:prstGeom>
          <a:ln w="0">
            <a:noFill/>
          </a:ln>
        </p:spPr>
      </p:sp>
      <p:sp>
        <p:nvSpPr>
          <p:cNvPr id="426"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7"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8" name="PlaceHolder 1"/>
          <p:cNvSpPr>
            <a:spLocks noGrp="1"/>
          </p:cNvSpPr>
          <p:nvPr>
            <p:ph type="sldImg"/>
          </p:nvPr>
        </p:nvSpPr>
        <p:spPr>
          <a:xfrm>
            <a:off x="685800" y="1143000"/>
            <a:ext cx="5486040" cy="3085920"/>
          </a:xfrm>
          <a:prstGeom prst="rect">
            <a:avLst/>
          </a:prstGeom>
          <a:ln w="0">
            <a:noFill/>
          </a:ln>
        </p:spPr>
      </p:sp>
      <p:sp>
        <p:nvSpPr>
          <p:cNvPr id="429"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30"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1" name="PlaceHolder 1"/>
          <p:cNvSpPr>
            <a:spLocks noGrp="1"/>
          </p:cNvSpPr>
          <p:nvPr>
            <p:ph type="sldImg"/>
          </p:nvPr>
        </p:nvSpPr>
        <p:spPr>
          <a:xfrm>
            <a:off x="685800" y="1143000"/>
            <a:ext cx="5486040" cy="3085920"/>
          </a:xfrm>
          <a:prstGeom prst="rect">
            <a:avLst/>
          </a:prstGeom>
          <a:ln w="0">
            <a:noFill/>
          </a:ln>
        </p:spPr>
      </p:sp>
      <p:sp>
        <p:nvSpPr>
          <p:cNvPr id="432"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33"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4" name="PlaceHolder 1"/>
          <p:cNvSpPr>
            <a:spLocks noGrp="1"/>
          </p:cNvSpPr>
          <p:nvPr>
            <p:ph type="sldImg"/>
          </p:nvPr>
        </p:nvSpPr>
        <p:spPr>
          <a:xfrm>
            <a:off x="685800" y="1143000"/>
            <a:ext cx="5486040" cy="3085920"/>
          </a:xfrm>
          <a:prstGeom prst="rect">
            <a:avLst/>
          </a:prstGeom>
          <a:ln w="0">
            <a:noFill/>
          </a:ln>
        </p:spPr>
      </p:sp>
      <p:sp>
        <p:nvSpPr>
          <p:cNvPr id="435"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36"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2C20232-EDD2-4CFB-982F-7A5A300C3E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5D5F4E-9A2A-407D-B706-0CCCF2D755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515818D-F7DB-402B-A320-F68A8C332E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5A2F355-27F4-41E7-AC66-B5CB579AE9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51D1321-A948-4206-85EC-CBEF07F8323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1371EE3-9885-4DB7-94B9-92C717C942B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C793FE6-E2E9-42C7-99AB-ED735D9199B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46CE48-4B1A-4044-915C-DED3DFC68A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8476B06-D99E-41E8-AEE1-03D2AB51E1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B67200-B76C-4030-86B0-0E72C51DF0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AF5072-AEAA-49B3-85E4-930CF86952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26B85EE6-D730-4942-BC37-010893D9BBFD}"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B9817FA0-3E12-4E3A-8BCA-7E8C8CB73CEC}"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5112204013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2" name="任意多边形: 形状 18"/>
          <p:cNvSpPr/>
          <p:nvPr/>
        </p:nvSpPr>
        <p:spPr>
          <a:xfrm>
            <a:off x="6073920" y="-2743200"/>
            <a:ext cx="7200720" cy="7200720"/>
          </a:xfrm>
          <a:custGeom>
            <a:gdLst>
              <a:gd name="textAreaLeft" fmla="*/ 0 w 7200720"/>
              <a:gd name="textAreaRight" fmla="*/ 7201080 w 7200720"/>
              <a:gd name="textAreaTop" fmla="*/ 0 h 7200720"/>
              <a:gd name="textAreaBottom" fmla="*/ 7201080 h 72007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73"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行业员工管理技能培训计划</a:t>
            </a:r>
            <a:endParaRPr lang="en-US" sz="6000" b="0" strike="noStrike" spc="-1">
              <a:solidFill>
                <a:schemeClr val="dk1"/>
              </a:solidFill>
              <a:latin typeface="Arial"/>
            </a:endParaRPr>
          </a:p>
        </p:txBody>
      </p:sp>
      <p:sp>
        <p:nvSpPr>
          <p:cNvPr id="74"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dk1"/>
                </a:solidFill>
                <a:latin typeface="Arial"/>
                <a:ea typeface="微软雅黑"/>
              </a:rPr>
              <a:t> </a:t>
            </a:r>
            <a:endParaRPr lang="en-US" sz="2400" b="0" strike="noStrike" spc="-1">
              <a:solidFill>
                <a:srgbClr val="000000"/>
              </a:solidFill>
              <a:latin typeface="Arial"/>
            </a:endParaRPr>
          </a:p>
        </p:txBody>
      </p:sp>
      <p:sp>
        <p:nvSpPr>
          <p:cNvPr id="75"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dk1"/>
                </a:solidFill>
                <a:latin typeface="Arial"/>
                <a:ea typeface="微软雅黑"/>
              </a:rPr>
              <a:t>  </a:t>
            </a:r>
            <a:r>
              <a:rPr lang="zh-CN" sz="1800" b="0" strike="noStrike" spc="-1">
                <a:solidFill>
                  <a:schemeClr val="dk1"/>
                </a:solidFill>
                <a:latin typeface="Arial"/>
                <a:ea typeface="微软雅黑"/>
              </a:rPr>
              <a:t>汇报人：魏老师                                              </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6" name="任意多边形: 形状 15"/>
          <p:cNvSpPr/>
          <p:nvPr/>
        </p:nvSpPr>
        <p:spPr>
          <a:xfrm>
            <a:off x="-2549520" y="2349360"/>
            <a:ext cx="7200720" cy="7200720"/>
          </a:xfrm>
          <a:custGeom>
            <a:gdLst>
              <a:gd name="textAreaLeft" fmla="*/ 0 w 7200720"/>
              <a:gd name="textAreaRight" fmla="*/ 7201080 w 7200720"/>
              <a:gd name="textAreaTop" fmla="*/ 0 h 7200720"/>
              <a:gd name="textAreaBottom" fmla="*/ 7201080 h 72007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77" name="任意多边形: 形状 16"/>
          <p:cNvSpPr/>
          <p:nvPr/>
        </p:nvSpPr>
        <p:spPr>
          <a:xfrm>
            <a:off x="10299600" y="-1333440"/>
            <a:ext cx="3784320" cy="3784320"/>
          </a:xfrm>
          <a:custGeom>
            <a:gdLst>
              <a:gd name="textAreaLeft" fmla="*/ 0 w 3784320"/>
              <a:gd name="textAreaRight" fmla="*/ 3784680 w 3784320"/>
              <a:gd name="textAreaTop" fmla="*/ 0 h 3784320"/>
              <a:gd name="textAreaBottom" fmla="*/ 3784680 h 37843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0E3754">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78"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目录</a:t>
            </a:r>
            <a:endParaRPr lang="en-US" sz="3600" b="0" strike="noStrike" spc="-1">
              <a:solidFill>
                <a:schemeClr val="dk1"/>
              </a:solidFill>
              <a:latin typeface="Arial"/>
            </a:endParaRPr>
          </a:p>
        </p:txBody>
      </p:sp>
      <p:sp>
        <p:nvSpPr>
          <p:cNvPr id="79"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1</a:t>
            </a:r>
            <a:r>
              <a:rPr lang="zh-CN" sz="2400" b="0" strike="noStrike" spc="-1">
                <a:solidFill>
                  <a:schemeClr val="dk1"/>
                </a:solidFill>
                <a:latin typeface="微软雅黑"/>
                <a:ea typeface="微软雅黑"/>
              </a:rPr>
              <a:t>章  管理技能培训计划概述</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2</a:t>
            </a:r>
            <a:r>
              <a:rPr lang="zh-CN" sz="2400" b="0" strike="noStrike" spc="-1">
                <a:solidFill>
                  <a:schemeClr val="dk1"/>
                </a:solidFill>
                <a:latin typeface="微软雅黑"/>
                <a:ea typeface="微软雅黑"/>
              </a:rPr>
              <a:t>章  员工管理技能培训需求分析</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3</a:t>
            </a:r>
            <a:r>
              <a:rPr lang="zh-CN" sz="2400" b="0" strike="noStrike" spc="-1">
                <a:solidFill>
                  <a:schemeClr val="dk1"/>
                </a:solidFill>
                <a:latin typeface="微软雅黑"/>
                <a:ea typeface="微软雅黑"/>
              </a:rPr>
              <a:t>章  培训课程设计与实施</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4</a:t>
            </a:r>
            <a:r>
              <a:rPr lang="zh-CN" sz="2400" b="0" strike="noStrike" spc="-1">
                <a:solidFill>
                  <a:schemeClr val="dk1"/>
                </a:solidFill>
                <a:latin typeface="微软雅黑"/>
                <a:ea typeface="微软雅黑"/>
              </a:rPr>
              <a:t>章  持续跟踪与反馈</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5</a:t>
            </a:r>
            <a:r>
              <a:rPr lang="zh-CN" sz="2400" b="0" strike="noStrike" spc="-1">
                <a:solidFill>
                  <a:schemeClr val="dk1"/>
                </a:solidFill>
                <a:latin typeface="微软雅黑"/>
                <a:ea typeface="微软雅黑"/>
              </a:rPr>
              <a:t>章  变革管理与挑战应对</a:t>
            </a:r>
            <a:endParaRPr lang="en-US" sz="2400" b="0" strike="noStrike" spc="-1">
              <a:solidFill>
                <a:srgbClr val="000000"/>
              </a:solidFill>
              <a:latin typeface="Arial"/>
            </a:endParaRPr>
          </a:p>
          <a:p>
            <a:pPr defTabSz="914400">
              <a:lnSpc>
                <a:spcPct val="100000"/>
              </a:lnSpc>
            </a:pPr>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6</a:t>
            </a:r>
            <a:r>
              <a:rPr lang="zh-CN" sz="2400" b="0" strike="noStrike" spc="-1">
                <a:solidFill>
                  <a:schemeClr val="dk1"/>
                </a:solidFill>
                <a:latin typeface="微软雅黑"/>
                <a:ea typeface="微软雅黑"/>
              </a:rPr>
              <a:t>章  员工管理技能培训方式选择</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0" name="任意多边形: 形状 46"/>
          <p:cNvSpPr/>
          <p:nvPr/>
        </p:nvSpPr>
        <p:spPr>
          <a:xfrm>
            <a:off x="-398520" y="-2743200"/>
            <a:ext cx="7200720" cy="7200720"/>
          </a:xfrm>
          <a:custGeom>
            <a:gdLst>
              <a:gd name="textAreaLeft" fmla="*/ 0 w 7200720"/>
              <a:gd name="textAreaRight" fmla="*/ 7201080 w 7200720"/>
              <a:gd name="textAreaTop" fmla="*/ 0 h 7200720"/>
              <a:gd name="textAreaBottom" fmla="*/ 7201080 h 72007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8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2"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1</a:t>
            </a:r>
            <a:r>
              <a:rPr lang="zh-CN" sz="3600" b="1" strike="noStrike" spc="299">
                <a:solidFill>
                  <a:schemeClr val="dk1"/>
                </a:solidFill>
                <a:latin typeface="Arial"/>
                <a:ea typeface="微软雅黑"/>
              </a:rPr>
              <a:t>章 管理技能培训计划概述</a:t>
            </a:r>
            <a:endParaRPr lang="en-US" sz="3600" b="0" strike="noStrike" spc="-1">
              <a:solidFill>
                <a:schemeClr val="dk1"/>
              </a:solidFill>
              <a:latin typeface="Arial"/>
            </a:endParaRPr>
          </a:p>
        </p:txBody>
      </p:sp>
      <p:sp>
        <p:nvSpPr>
          <p:cNvPr id="8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CDCE4"/>
        </a:solidFill>
      </p:bgPr>
    </p:bg>
    <p:spTree>
      <p:nvGrpSpPr>
        <p:cNvPr id="1" name=""/>
        <p:cNvGrpSpPr/>
        <p:nvPr/>
      </p:nvGrpSpPr>
      <p:grpSpPr>
        <a:xfrm>
          <a:off x="0" y="0"/>
          <a:ext cx="0" cy="0"/>
        </a:xfrm>
      </p:grpSpPr>
      <p:sp>
        <p:nvSpPr>
          <p:cNvPr id="8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85" name="title"/>
          <p:cNvSpPr/>
          <p:nvPr/>
        </p:nvSpPr>
        <p:spPr>
          <a:xfrm>
            <a:off x="263520" y="980280"/>
            <a:ext cx="3102840" cy="123552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为什么需要员工管理技能培训计划</a:t>
            </a:r>
            <a:r>
              <a:rPr lang="en-US" sz="2800" b="1" strike="noStrike" spc="299">
                <a:solidFill>
                  <a:schemeClr val="dk1"/>
                </a:solidFill>
                <a:latin typeface="Arial"/>
                <a:ea typeface="微软雅黑"/>
              </a:rPr>
              <a:t>?</a:t>
            </a:r>
            <a:endParaRPr lang="en-US" sz="2800" b="0" strike="noStrike" spc="-1">
              <a:solidFill>
                <a:srgbClr val="000000"/>
              </a:solidFill>
              <a:latin typeface="Arial"/>
            </a:endParaRPr>
          </a:p>
        </p:txBody>
      </p:sp>
      <p:sp>
        <p:nvSpPr>
          <p:cNvPr id="86" name="content"/>
          <p:cNvSpPr/>
          <p:nvPr/>
        </p:nvSpPr>
        <p:spPr>
          <a:xfrm>
            <a:off x="689760" y="2841480"/>
            <a:ext cx="2280600" cy="232956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员工管理技能培训计划可以帮助提升员工的管理能力，提高团队协作效率，增强员工的职业发展机会和公司的竞争力。通过培训计划，员工可以了解最新的管理趋势和技能，提升自己的综合素质。</a:t>
            </a:r>
            <a:endParaRPr lang="en-US" sz="1800" b="0" strike="noStrike" spc="-1">
              <a:solidFill>
                <a:srgbClr val="000000"/>
              </a:solidFill>
              <a:latin typeface="Arial"/>
            </a:endParaRPr>
          </a:p>
        </p:txBody>
      </p:sp>
      <p:sp>
        <p:nvSpPr>
          <p:cNvPr id="8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
        <p:nvSpPr>
          <p:cNvPr id="88" name="任意多边形: 形状 3"/>
          <p:cNvSpPr/>
          <p:nvPr/>
        </p:nvSpPr>
        <p:spPr>
          <a:xfrm>
            <a:off x="5425560" y="4414680"/>
            <a:ext cx="1340640" cy="1340640"/>
          </a:xfrm>
          <a:custGeom>
            <a:gdLst>
              <a:gd name="textAreaLeft" fmla="*/ 0 w 1340640"/>
              <a:gd name="textAreaRight" fmla="*/ 1341000 w 1340640"/>
              <a:gd name="textAreaTop" fmla="*/ 0 h 1340640"/>
              <a:gd name="textAreaBottom" fmla="*/ 1341000 h 13406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9" name="平行四边形 8"/>
          <p:cNvSpPr/>
          <p:nvPr/>
        </p:nvSpPr>
        <p:spPr>
          <a:xfrm>
            <a:off x="7625880" y="0"/>
            <a:ext cx="2914200" cy="6857640"/>
          </a:xfrm>
          <a:prstGeom prst="parallelogram">
            <a:avLst>
              <a:gd name="adj" fmla="val 61856"/>
            </a:avLst>
          </a:prstGeom>
          <a:solidFill>
            <a:schemeClr val="bg1"/>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0" name="任意多边形: 形状 7"/>
          <p:cNvSpPr/>
          <p:nvPr/>
        </p:nvSpPr>
        <p:spPr>
          <a:xfrm>
            <a:off x="9192960" y="1080720"/>
            <a:ext cx="4168440" cy="4168440"/>
          </a:xfrm>
          <a:custGeom>
            <a:gdLst>
              <a:gd name="textAreaLeft" fmla="*/ 0 w 4168440"/>
              <a:gd name="textAreaRight" fmla="*/ 4168800 w 4168440"/>
              <a:gd name="textAreaTop" fmla="*/ 0 h 4168440"/>
              <a:gd name="textAreaBottom" fmla="*/ 4168800 h 41684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1" name="任意多边形: 形状 7"/>
          <p:cNvSpPr/>
          <p:nvPr/>
        </p:nvSpPr>
        <p:spPr>
          <a:xfrm>
            <a:off x="1636920" y="1780560"/>
            <a:ext cx="8917920" cy="8917920"/>
          </a:xfrm>
          <a:custGeom>
            <a:gdLst>
              <a:gd name="textAreaLeft" fmla="*/ 0 w 8917920"/>
              <a:gd name="textAreaRight" fmla="*/ 8918280 w 8917920"/>
              <a:gd name="textAreaTop" fmla="*/ 0 h 8917920"/>
              <a:gd name="textAreaBottom" fmla="*/ 8918280 h 89179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2"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目标设定</a:t>
            </a:r>
            <a:endParaRPr lang="en-US" sz="3600" b="0" strike="noStrike" spc="-1">
              <a:solidFill>
                <a:schemeClr val="dk1"/>
              </a:solidFill>
              <a:latin typeface="Arial"/>
            </a:endParaRPr>
          </a:p>
        </p:txBody>
      </p:sp>
      <p:sp>
        <p:nvSpPr>
          <p:cNvPr id="93"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明确员工管理技能培训计划的目标，例如提升团队协作能力、提高员工领导力等</a:t>
            </a:r>
            <a:endParaRPr lang="en-US" sz="1600" b="0" strike="noStrike" spc="-1">
              <a:solidFill>
                <a:srgbClr val="000000"/>
              </a:solidFill>
              <a:latin typeface="Arial"/>
            </a:endParaRPr>
          </a:p>
        </p:txBody>
      </p:sp>
      <p:sp>
        <p:nvSpPr>
          <p:cNvPr id="94"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具体目标</a:t>
            </a:r>
            <a:endParaRPr lang="en-US" sz="2000" b="0" strike="noStrike" spc="-1">
              <a:solidFill>
                <a:srgbClr val="000000"/>
              </a:solidFill>
              <a:latin typeface="Arial"/>
            </a:endParaRPr>
          </a:p>
        </p:txBody>
      </p:sp>
      <p:sp>
        <p:nvSpPr>
          <p:cNvPr id="95"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确定培训计划的范围，包括培训内容、培训时间和培训方式等</a:t>
            </a:r>
            <a:endParaRPr lang="en-US" sz="1600" b="0" strike="noStrike" spc="-1">
              <a:solidFill>
                <a:srgbClr val="000000"/>
              </a:solidFill>
              <a:latin typeface="Arial"/>
            </a:endParaRPr>
          </a:p>
        </p:txBody>
      </p:sp>
      <p:sp>
        <p:nvSpPr>
          <p:cNvPr id="96"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范围和时间表</a:t>
            </a:r>
            <a:endParaRPr lang="en-US" sz="2000" b="0" strike="noStrike" spc="-1">
              <a:solidFill>
                <a:srgbClr val="000000"/>
              </a:solidFill>
              <a:latin typeface="Arial"/>
            </a:endParaRPr>
          </a:p>
        </p:txBody>
      </p:sp>
      <p:sp>
        <p:nvSpPr>
          <p:cNvPr id="97"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设定评估员工管理技能培训计划的标准，以便评估培训效果</a:t>
            </a:r>
            <a:endParaRPr lang="en-US" sz="1600" b="0" strike="noStrike" spc="-1">
              <a:solidFill>
                <a:srgbClr val="000000"/>
              </a:solidFill>
              <a:latin typeface="Arial"/>
            </a:endParaRPr>
          </a:p>
        </p:txBody>
      </p:sp>
      <p:sp>
        <p:nvSpPr>
          <p:cNvPr id="98"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评估标准</a:t>
            </a:r>
            <a:endParaRPr lang="en-US" sz="2000" b="0" strike="noStrike" spc="-1">
              <a:solidFill>
                <a:srgbClr val="000000"/>
              </a:solidFill>
              <a:latin typeface="Arial"/>
            </a:endParaRPr>
          </a:p>
        </p:txBody>
      </p:sp>
      <p:sp>
        <p:nvSpPr>
          <p:cNvPr id="99"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00"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02"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调研员工需求和期望</a:t>
            </a:r>
            <a:endParaRPr lang="en-US" sz="1800" b="0" strike="noStrike" spc="-1">
              <a:solidFill>
                <a:srgbClr val="000000"/>
              </a:solidFill>
              <a:latin typeface="Arial"/>
            </a:endParaRPr>
          </a:p>
        </p:txBody>
      </p:sp>
      <p:sp>
        <p:nvSpPr>
          <p:cNvPr id="103"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通过调研了解员工对于管理技能培训的需求和期望，定制个性化的培训内容</a:t>
            </a:r>
            <a:endParaRPr lang="en-US" sz="1400" b="0" strike="noStrike" spc="-1">
              <a:solidFill>
                <a:srgbClr val="000000"/>
              </a:solidFill>
              <a:latin typeface="Arial"/>
            </a:endParaRPr>
          </a:p>
        </p:txBody>
      </p:sp>
      <p:sp>
        <p:nvSpPr>
          <p:cNvPr id="10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05"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沟通和反馈机制</a:t>
            </a:r>
            <a:endParaRPr lang="en-US" sz="1800" b="0" strike="noStrike" spc="-1">
              <a:solidFill>
                <a:srgbClr val="000000"/>
              </a:solidFill>
              <a:latin typeface="Arial"/>
            </a:endParaRPr>
          </a:p>
        </p:txBody>
      </p:sp>
      <p:sp>
        <p:nvSpPr>
          <p:cNvPr id="106"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建立员工与培训机构之间的沟通和反馈机制，保证培训效果的及时反馈和调整</a:t>
            </a:r>
            <a:endParaRPr lang="en-US" sz="1400" b="0" strike="noStrike" spc="-1">
              <a:solidFill>
                <a:srgbClr val="000000"/>
              </a:solidFill>
              <a:latin typeface="Arial"/>
            </a:endParaRPr>
          </a:p>
        </p:txBody>
      </p:sp>
      <p:sp>
        <p:nvSpPr>
          <p:cNvPr id="10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08"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培训计划宣传</a:t>
            </a:r>
            <a:endParaRPr lang="en-US" sz="1800" b="0" strike="noStrike" spc="-1">
              <a:solidFill>
                <a:srgbClr val="000000"/>
              </a:solidFill>
              <a:latin typeface="Arial"/>
            </a:endParaRPr>
          </a:p>
        </p:txBody>
      </p:sp>
      <p:sp>
        <p:nvSpPr>
          <p:cNvPr id="109"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制定培训计划宣传方案，提高员工参与培训的积极性和主动性</a:t>
            </a:r>
            <a:endParaRPr lang="en-US" sz="1400" b="0" strike="noStrike" spc="-1">
              <a:solidFill>
                <a:srgbClr val="000000"/>
              </a:solidFill>
              <a:latin typeface="Arial"/>
            </a:endParaRPr>
          </a:p>
        </p:txBody>
      </p:sp>
      <p:sp>
        <p:nvSpPr>
          <p:cNvPr id="110"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受众群体</a:t>
            </a:r>
            <a:endParaRPr lang="en-US" sz="3600" b="0" strike="noStrike" spc="-1">
              <a:solidFill>
                <a:schemeClr val="dk1"/>
              </a:solidFill>
              <a:latin typeface="Arial"/>
            </a:endParaRPr>
          </a:p>
        </p:txBody>
      </p:sp>
      <p:sp>
        <p:nvSpPr>
          <p:cNvPr id="11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12"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参与培训的员工群体</a:t>
            </a:r>
            <a:endParaRPr lang="en-US" sz="1800" b="0" strike="noStrike" spc="-1">
              <a:solidFill>
                <a:srgbClr val="000000"/>
              </a:solidFill>
              <a:latin typeface="Arial"/>
            </a:endParaRPr>
          </a:p>
        </p:txBody>
      </p:sp>
      <p:sp>
        <p:nvSpPr>
          <p:cNvPr id="113"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确定参与培训计划的员工范围，包括部门、职级等</a:t>
            </a:r>
            <a:endParaRPr lang="en-US" sz="14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4" name="矩形 9"/>
          <p:cNvSpPr/>
          <p:nvPr/>
        </p:nvSpPr>
        <p:spPr>
          <a:xfrm>
            <a:off x="0" y="0"/>
            <a:ext cx="12191760" cy="6857640"/>
          </a:xfrm>
          <a:custGeom>
            <a:gdLst>
              <a:gd name="textAreaLeft" fmla="*/ 0 w 12191760"/>
              <a:gd name="textAreaRight" fmla="*/ 12192120 w 12191760"/>
              <a:gd name="textAreaTop" fmla="*/ 0 h 6857640"/>
              <a:gd name="textAreaBottom" fmla="*/ 6858000 h 6857640"/>
            </a:gdLst>
            <a:rect l="textAreaLeft" t="textAreaTop" r="textAreaRight" b="textAreaBottom"/>
            <a:pathLst>
              <a:path w="12192000" h="6858000">
                <a:moveTo>
                  <a:pt x="0" y="0"/>
                </a:moveTo>
                <a:lnTo>
                  <a:pt x="12192000" y="0"/>
                </a:lnTo>
                <a:cubicBezTo>
                  <a:pt x="12189041" y="1025371"/>
                  <a:pt x="12186081" y="2050741"/>
                  <a:pt x="12183122" y="3076112"/>
                </a:cubicBezTo>
                <a:lnTo>
                  <a:pt x="0" y="6858000"/>
                </a:lnTo>
                <a:lnTo>
                  <a:pt x="0" y="0"/>
                </a:ln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15"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培训内容</a:t>
            </a:r>
            <a:endParaRPr lang="en-US" sz="3600" b="0" strike="noStrike" spc="-1">
              <a:solidFill>
                <a:schemeClr val="dk1"/>
              </a:solidFill>
              <a:latin typeface="Arial"/>
            </a:endParaRPr>
          </a:p>
        </p:txBody>
      </p:sp>
      <p:sp>
        <p:nvSpPr>
          <p:cNvPr id="116"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涵盖管理技能培训的核心内容，包括领导力、沟通技巧、团队合作等</a:t>
            </a:r>
            <a:endParaRPr lang="en-US" sz="1600" b="0" strike="noStrike" spc="-1">
              <a:solidFill>
                <a:srgbClr val="000000"/>
              </a:solidFill>
              <a:latin typeface="Arial"/>
            </a:endParaRPr>
          </a:p>
        </p:txBody>
      </p:sp>
      <p:sp>
        <p:nvSpPr>
          <p:cNvPr id="117"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主要内容</a:t>
            </a:r>
            <a:endParaRPr lang="en-US" sz="2000" b="0" strike="noStrike" spc="-1">
              <a:solidFill>
                <a:srgbClr val="000000"/>
              </a:solidFill>
              <a:latin typeface="Arial"/>
            </a:endParaRPr>
          </a:p>
        </p:txBody>
      </p:sp>
      <p:sp>
        <p:nvSpPr>
          <p:cNvPr id="118"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119"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20"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2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122"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重点讲解管理技能培训中需要掌握的重要技能要点，帮助员工快速提升能力</a:t>
            </a:r>
            <a:endParaRPr lang="en-US" sz="1600" b="0" strike="noStrike" spc="-1">
              <a:solidFill>
                <a:srgbClr val="000000"/>
              </a:solidFill>
              <a:latin typeface="Arial"/>
            </a:endParaRPr>
          </a:p>
        </p:txBody>
      </p:sp>
      <p:sp>
        <p:nvSpPr>
          <p:cNvPr id="123"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技能要点</a:t>
            </a:r>
            <a:endParaRPr lang="en-US" sz="2000" b="0" strike="noStrike" spc="-1">
              <a:solidFill>
                <a:srgbClr val="000000"/>
              </a:solidFill>
              <a:latin typeface="Arial"/>
            </a:endParaRPr>
          </a:p>
        </p:txBody>
      </p:sp>
      <p:sp>
        <p:nvSpPr>
          <p:cNvPr id="124" name="椭圆 1"/>
          <p:cNvSpPr/>
          <p:nvPr/>
        </p:nvSpPr>
        <p:spPr>
          <a:xfrm>
            <a:off x="669240" y="47948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5" name="任意多边形: 形状 7"/>
          <p:cNvSpPr/>
          <p:nvPr/>
        </p:nvSpPr>
        <p:spPr>
          <a:xfrm>
            <a:off x="1636920" y="1780560"/>
            <a:ext cx="8917920" cy="8917920"/>
          </a:xfrm>
          <a:custGeom>
            <a:gdLst>
              <a:gd name="textAreaLeft" fmla="*/ 0 w 8917920"/>
              <a:gd name="textAreaRight" fmla="*/ 8918280 w 8917920"/>
              <a:gd name="textAreaTop" fmla="*/ 0 h 8917920"/>
              <a:gd name="textAreaBottom" fmla="*/ 8918280 h 89179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6"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制定培训课程大纲和教学方式</a:t>
            </a:r>
            <a:endParaRPr lang="en-US" sz="3600" b="0" strike="noStrike" spc="-1">
              <a:solidFill>
                <a:schemeClr val="dk1"/>
              </a:solidFill>
              <a:latin typeface="Arial"/>
            </a:endParaRPr>
          </a:p>
        </p:txBody>
      </p:sp>
      <p:sp>
        <p:nvSpPr>
          <p:cNvPr id="127"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明确培训课程的内容安排、时间安排及培训方式，确保培训计划的顺利实施</a:t>
            </a:r>
            <a:endParaRPr lang="en-US" sz="1600" b="0" strike="noStrike" spc="-1">
              <a:solidFill>
                <a:srgbClr val="000000"/>
              </a:solidFill>
              <a:latin typeface="Arial"/>
            </a:endParaRPr>
          </a:p>
        </p:txBody>
      </p:sp>
      <p:sp>
        <p:nvSpPr>
          <p:cNvPr id="128"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课程大纲</a:t>
            </a:r>
            <a:endParaRPr lang="en-US" sz="2000" b="0" strike="noStrike" spc="-1">
              <a:solidFill>
                <a:srgbClr val="000000"/>
              </a:solidFill>
              <a:latin typeface="Arial"/>
            </a:endParaRPr>
          </a:p>
        </p:txBody>
      </p:sp>
      <p:sp>
        <p:nvSpPr>
          <p:cNvPr id="129"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选择适合员工学习和成长的教学方式，如课堂授课、实地考察、案例分析等</a:t>
            </a:r>
            <a:endParaRPr lang="en-US" sz="1600" b="0" strike="noStrike" spc="-1">
              <a:solidFill>
                <a:srgbClr val="000000"/>
              </a:solidFill>
              <a:latin typeface="Arial"/>
            </a:endParaRPr>
          </a:p>
        </p:txBody>
      </p:sp>
      <p:sp>
        <p:nvSpPr>
          <p:cNvPr id="130"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教学方式</a:t>
            </a:r>
            <a:endParaRPr lang="en-US" sz="2000" b="0" strike="noStrike" spc="-1">
              <a:solidFill>
                <a:srgbClr val="000000"/>
              </a:solidFill>
              <a:latin typeface="Arial"/>
            </a:endParaRPr>
          </a:p>
        </p:txBody>
      </p:sp>
      <p:sp>
        <p:nvSpPr>
          <p:cNvPr id="131"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确定培训课程的师资队伍，确保培训师具备丰富的管理经验和教学能力</a:t>
            </a:r>
            <a:endParaRPr lang="en-US" sz="1600" b="0" strike="noStrike" spc="-1">
              <a:solidFill>
                <a:srgbClr val="000000"/>
              </a:solidFill>
              <a:latin typeface="Arial"/>
            </a:endParaRPr>
          </a:p>
        </p:txBody>
      </p:sp>
      <p:sp>
        <p:nvSpPr>
          <p:cNvPr id="132"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师资队伍</a:t>
            </a:r>
            <a:endParaRPr lang="en-US" sz="2000" b="0" strike="noStrike" spc="-1">
              <a:solidFill>
                <a:srgbClr val="000000"/>
              </a:solidFill>
              <a:latin typeface="Arial"/>
            </a:endParaRPr>
          </a:p>
        </p:txBody>
      </p:sp>
      <p:sp>
        <p:nvSpPr>
          <p:cNvPr id="133"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34"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5" name="任意多边形: 形状 46"/>
          <p:cNvSpPr/>
          <p:nvPr/>
        </p:nvSpPr>
        <p:spPr>
          <a:xfrm>
            <a:off x="-398520" y="-2743200"/>
            <a:ext cx="7200720" cy="7200720"/>
          </a:xfrm>
          <a:custGeom>
            <a:gdLst>
              <a:gd name="textAreaLeft" fmla="*/ 0 w 7200720"/>
              <a:gd name="textAreaRight" fmla="*/ 7201080 w 7200720"/>
              <a:gd name="textAreaTop" fmla="*/ 0 h 7200720"/>
              <a:gd name="textAreaBottom" fmla="*/ 7201080 h 72007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37"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2</a:t>
            </a:r>
            <a:r>
              <a:rPr lang="zh-CN" sz="3600" b="1" strike="noStrike" spc="299">
                <a:solidFill>
                  <a:schemeClr val="dk1"/>
                </a:solidFill>
                <a:latin typeface="Arial"/>
                <a:ea typeface="微软雅黑"/>
              </a:rPr>
              <a:t>章 员工管理技能培训需求分析</a:t>
            </a:r>
            <a:endParaRPr lang="en-US" sz="3600" b="0" strike="noStrike" spc="-1">
              <a:solidFill>
                <a:schemeClr val="dk1"/>
              </a:solidFill>
              <a:latin typeface="Arial"/>
            </a:endParaRPr>
          </a:p>
        </p:txBody>
      </p:sp>
      <p:sp>
        <p:nvSpPr>
          <p:cNvPr id="13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CDCE4"/>
        </a:solidFill>
      </p:bgPr>
    </p:bg>
    <p:spTree>
      <p:nvGrpSpPr>
        <p:cNvPr id="1" name=""/>
        <p:cNvGrpSpPr/>
        <p:nvPr/>
      </p:nvGrpSpPr>
      <p:grpSpPr>
        <a:xfrm>
          <a:off x="0" y="0"/>
          <a:ext cx="0" cy="0"/>
        </a:xfrm>
      </p:grpSpPr>
      <p:sp>
        <p:nvSpPr>
          <p:cNvPr id="13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40" name="title"/>
          <p:cNvSpPr/>
          <p:nvPr/>
        </p:nvSpPr>
        <p:spPr>
          <a:xfrm>
            <a:off x="263520" y="980280"/>
            <a:ext cx="3102840" cy="123552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岗位需求分析</a:t>
            </a:r>
            <a:endParaRPr lang="en-US" sz="2800" b="0" strike="noStrike" spc="-1">
              <a:solidFill>
                <a:srgbClr val="000000"/>
              </a:solidFill>
              <a:latin typeface="Arial"/>
            </a:endParaRPr>
          </a:p>
        </p:txBody>
      </p:sp>
      <p:sp>
        <p:nvSpPr>
          <p:cNvPr id="141" name="content"/>
          <p:cNvSpPr/>
          <p:nvPr/>
        </p:nvSpPr>
        <p:spPr>
          <a:xfrm>
            <a:off x="689760" y="2841480"/>
            <a:ext cx="2280600" cy="232956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不同岗位的员工管理技能需求存在差异性，因此定制化培训方案非常重要。根据岗位需求分析，可以有针对性地开展员工培训，提高员工的专业技能和管理能力。</a:t>
            </a:r>
            <a:endParaRPr lang="en-US" sz="1800" b="0" strike="noStrike" spc="-1">
              <a:solidFill>
                <a:srgbClr val="000000"/>
              </a:solidFill>
              <a:latin typeface="Arial"/>
            </a:endParaRPr>
          </a:p>
        </p:txBody>
      </p:sp>
      <p:sp>
        <p:nvSpPr>
          <p:cNvPr id="14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
        <p:nvSpPr>
          <p:cNvPr id="143" name="任意多边形: 形状 3"/>
          <p:cNvSpPr/>
          <p:nvPr/>
        </p:nvSpPr>
        <p:spPr>
          <a:xfrm>
            <a:off x="5425560" y="4414680"/>
            <a:ext cx="1340640" cy="1340640"/>
          </a:xfrm>
          <a:custGeom>
            <a:gdLst>
              <a:gd name="textAreaLeft" fmla="*/ 0 w 1340640"/>
              <a:gd name="textAreaRight" fmla="*/ 1341000 w 1340640"/>
              <a:gd name="textAreaTop" fmla="*/ 0 h 1340640"/>
              <a:gd name="textAreaBottom" fmla="*/ 1341000 h 13406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4" name="平行四边形 8"/>
          <p:cNvSpPr/>
          <p:nvPr/>
        </p:nvSpPr>
        <p:spPr>
          <a:xfrm>
            <a:off x="7625880" y="0"/>
            <a:ext cx="2914200" cy="6857640"/>
          </a:xfrm>
          <a:prstGeom prst="parallelogram">
            <a:avLst>
              <a:gd name="adj" fmla="val 61856"/>
            </a:avLst>
          </a:prstGeom>
          <a:solidFill>
            <a:schemeClr val="bg1"/>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任意多边形: 形状 7"/>
          <p:cNvSpPr/>
          <p:nvPr/>
        </p:nvSpPr>
        <p:spPr>
          <a:xfrm>
            <a:off x="9192960" y="1080720"/>
            <a:ext cx="4168440" cy="4168440"/>
          </a:xfrm>
          <a:custGeom>
            <a:gdLst>
              <a:gd name="textAreaLeft" fmla="*/ 0 w 4168440"/>
              <a:gd name="textAreaRight" fmla="*/ 4168800 w 4168440"/>
              <a:gd name="textAreaTop" fmla="*/ 0 h 4168440"/>
              <a:gd name="textAreaBottom" fmla="*/ 4168800 h 41684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6" name="任意多边形: 形状 7"/>
          <p:cNvSpPr/>
          <p:nvPr/>
        </p:nvSpPr>
        <p:spPr>
          <a:xfrm>
            <a:off x="1636920" y="1780560"/>
            <a:ext cx="8917920" cy="8917920"/>
          </a:xfrm>
          <a:custGeom>
            <a:gdLst>
              <a:gd name="textAreaLeft" fmla="*/ 0 w 8917920"/>
              <a:gd name="textAreaRight" fmla="*/ 8918280 w 8917920"/>
              <a:gd name="textAreaTop" fmla="*/ 0 h 8917920"/>
              <a:gd name="textAreaBottom" fmla="*/ 8918280 h 89179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7"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个人需求分析</a:t>
            </a:r>
            <a:endParaRPr lang="en-US" sz="3600" b="0" strike="noStrike" spc="-1">
              <a:solidFill>
                <a:schemeClr val="dk1"/>
              </a:solidFill>
              <a:latin typeface="Arial"/>
            </a:endParaRPr>
          </a:p>
        </p:txBody>
      </p:sp>
      <p:sp>
        <p:nvSpPr>
          <p:cNvPr id="148"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了解员工个体差异</a:t>
            </a:r>
            <a:endParaRPr lang="en-US" sz="1600" b="0" strike="noStrike" spc="-1">
              <a:solidFill>
                <a:srgbClr val="000000"/>
              </a:solidFill>
              <a:latin typeface="Arial"/>
            </a:endParaRPr>
          </a:p>
        </p:txBody>
      </p:sp>
      <p:sp>
        <p:nvSpPr>
          <p:cNvPr id="149"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员工个人管理技能特点</a:t>
            </a:r>
            <a:endParaRPr lang="en-US" sz="2000" b="0" strike="noStrike" spc="-1">
              <a:solidFill>
                <a:srgbClr val="000000"/>
              </a:solidFill>
              <a:latin typeface="Arial"/>
            </a:endParaRPr>
          </a:p>
        </p:txBody>
      </p:sp>
      <p:sp>
        <p:nvSpPr>
          <p:cNvPr id="150"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根据个人需求制定计划</a:t>
            </a:r>
            <a:endParaRPr lang="en-US" sz="1600" b="0" strike="noStrike" spc="-1">
              <a:solidFill>
                <a:srgbClr val="000000"/>
              </a:solidFill>
              <a:latin typeface="Arial"/>
            </a:endParaRPr>
          </a:p>
        </p:txBody>
      </p:sp>
      <p:sp>
        <p:nvSpPr>
          <p:cNvPr id="151"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个性化培训计划</a:t>
            </a:r>
            <a:endParaRPr lang="en-US" sz="2000" b="0" strike="noStrike" spc="-1">
              <a:solidFill>
                <a:srgbClr val="000000"/>
              </a:solidFill>
              <a:latin typeface="Arial"/>
            </a:endParaRPr>
          </a:p>
        </p:txBody>
      </p:sp>
      <p:sp>
        <p:nvSpPr>
          <p:cNvPr id="152"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53"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54"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55"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6" name="矩形 9"/>
          <p:cNvSpPr/>
          <p:nvPr/>
        </p:nvSpPr>
        <p:spPr>
          <a:xfrm>
            <a:off x="0" y="0"/>
            <a:ext cx="12191760" cy="6857640"/>
          </a:xfrm>
          <a:custGeom>
            <a:gdLst>
              <a:gd name="textAreaLeft" fmla="*/ 0 w 12191760"/>
              <a:gd name="textAreaRight" fmla="*/ 12192120 w 12191760"/>
              <a:gd name="textAreaTop" fmla="*/ 0 h 6857640"/>
              <a:gd name="textAreaBottom" fmla="*/ 6858000 h 6857640"/>
            </a:gdLst>
            <a:rect l="textAreaLeft" t="textAreaTop" r="textAreaRight" b="textAreaBottom"/>
            <a:pathLst>
              <a:path w="12192000" h="6858000">
                <a:moveTo>
                  <a:pt x="0" y="0"/>
                </a:moveTo>
                <a:lnTo>
                  <a:pt x="12192000" y="0"/>
                </a:lnTo>
                <a:cubicBezTo>
                  <a:pt x="12189041" y="1025371"/>
                  <a:pt x="12186081" y="2050741"/>
                  <a:pt x="12183122" y="3076112"/>
                </a:cubicBezTo>
                <a:lnTo>
                  <a:pt x="0" y="6858000"/>
                </a:lnTo>
                <a:lnTo>
                  <a:pt x="0" y="0"/>
                </a:ln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57"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团队需求分析</a:t>
            </a:r>
            <a:endParaRPr lang="en-US" sz="3600" b="0" strike="noStrike" spc="-1">
              <a:solidFill>
                <a:schemeClr val="dk1"/>
              </a:solidFill>
              <a:latin typeface="Arial"/>
            </a:endParaRPr>
          </a:p>
        </p:txBody>
      </p:sp>
      <p:sp>
        <p:nvSpPr>
          <p:cNvPr id="158"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提升团队整体绩效水平</a:t>
            </a:r>
            <a:endParaRPr lang="en-US" sz="1600" b="0" strike="noStrike" spc="-1">
              <a:solidFill>
                <a:srgbClr val="000000"/>
              </a:solidFill>
              <a:latin typeface="Arial"/>
            </a:endParaRPr>
          </a:p>
        </p:txBody>
      </p:sp>
      <p:sp>
        <p:nvSpPr>
          <p:cNvPr id="159"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团队协作重要性</a:t>
            </a:r>
            <a:endParaRPr lang="en-US" sz="2000" b="0" strike="noStrike" spc="-1">
              <a:solidFill>
                <a:srgbClr val="000000"/>
              </a:solidFill>
              <a:latin typeface="Arial"/>
            </a:endParaRPr>
          </a:p>
        </p:txBody>
      </p:sp>
      <p:sp>
        <p:nvSpPr>
          <p:cNvPr id="160"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161"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62"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6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164"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如何帮助团队提升绩效</a:t>
            </a:r>
            <a:endParaRPr lang="en-US" sz="1600" b="0" strike="noStrike" spc="-1">
              <a:solidFill>
                <a:srgbClr val="000000"/>
              </a:solidFill>
              <a:latin typeface="Arial"/>
            </a:endParaRPr>
          </a:p>
        </p:txBody>
      </p:sp>
      <p:sp>
        <p:nvSpPr>
          <p:cNvPr id="165"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管理技能培训</a:t>
            </a:r>
            <a:endParaRPr lang="en-US" sz="2000" b="0" strike="noStrike" spc="-1">
              <a:solidFill>
                <a:srgbClr val="000000"/>
              </a:solidFill>
              <a:latin typeface="Arial"/>
            </a:endParaRPr>
          </a:p>
        </p:txBody>
      </p:sp>
      <p:sp>
        <p:nvSpPr>
          <p:cNvPr id="166" name="椭圆 1"/>
          <p:cNvSpPr/>
          <p:nvPr/>
        </p:nvSpPr>
        <p:spPr>
          <a:xfrm>
            <a:off x="669240" y="47948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68"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培训后绩效测评</a:t>
            </a:r>
            <a:endParaRPr lang="en-US" sz="1800" b="0" strike="noStrike" spc="-1">
              <a:solidFill>
                <a:srgbClr val="000000"/>
              </a:solidFill>
              <a:latin typeface="Arial"/>
            </a:endParaRPr>
          </a:p>
        </p:txBody>
      </p:sp>
      <p:sp>
        <p:nvSpPr>
          <p:cNvPr id="169"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分析员工提升情况</a:t>
            </a:r>
            <a:endParaRPr lang="en-US" sz="1400" b="0" strike="noStrike" spc="-1">
              <a:solidFill>
                <a:srgbClr val="000000"/>
              </a:solidFill>
              <a:latin typeface="Arial"/>
            </a:endParaRPr>
          </a:p>
        </p:txBody>
      </p:sp>
      <p:sp>
        <p:nvSpPr>
          <p:cNvPr id="17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71"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绩效影响分析</a:t>
            </a:r>
            <a:endParaRPr lang="en-US" sz="1800" b="0" strike="noStrike" spc="-1">
              <a:solidFill>
                <a:srgbClr val="000000"/>
              </a:solidFill>
              <a:latin typeface="Arial"/>
            </a:endParaRPr>
          </a:p>
        </p:txBody>
      </p:sp>
      <p:sp>
        <p:nvSpPr>
          <p:cNvPr id="172"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探讨培训对绩效的影响</a:t>
            </a:r>
            <a:endParaRPr lang="en-US" sz="1400" b="0" strike="noStrike" spc="-1">
              <a:solidFill>
                <a:srgbClr val="000000"/>
              </a:solidFill>
              <a:latin typeface="Arial"/>
            </a:endParaRPr>
          </a:p>
        </p:txBody>
      </p:sp>
      <p:sp>
        <p:nvSpPr>
          <p:cNvPr id="17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74"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75"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176"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绩效评估</a:t>
            </a:r>
            <a:endParaRPr lang="en-US" sz="3600" b="0" strike="noStrike" spc="-1">
              <a:solidFill>
                <a:schemeClr val="dk1"/>
              </a:solidFill>
              <a:latin typeface="Arial"/>
            </a:endParaRPr>
          </a:p>
        </p:txBody>
      </p:sp>
      <p:sp>
        <p:nvSpPr>
          <p:cNvPr id="17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78"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培训前绩效测评</a:t>
            </a:r>
            <a:endParaRPr lang="en-US" sz="1800" b="0" strike="noStrike" spc="-1">
              <a:solidFill>
                <a:srgbClr val="000000"/>
              </a:solidFill>
              <a:latin typeface="Arial"/>
            </a:endParaRPr>
          </a:p>
        </p:txBody>
      </p:sp>
      <p:sp>
        <p:nvSpPr>
          <p:cNvPr id="179"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评估员工现有水平</a:t>
            </a:r>
            <a:endParaRPr lang="en-US" sz="14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CDCE4"/>
        </a:solidFill>
      </p:bgPr>
    </p:bg>
    <p:spTree>
      <p:nvGrpSpPr>
        <p:cNvPr id="1" name=""/>
        <p:cNvGrpSpPr/>
        <p:nvPr/>
      </p:nvGrpSpPr>
      <p:grpSpPr>
        <a:xfrm>
          <a:off x="0" y="0"/>
          <a:ext cx="0" cy="0"/>
        </a:xfrm>
      </p:grpSpPr>
      <p:sp>
        <p:nvSpPr>
          <p:cNvPr id="180"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总结</a:t>
            </a:r>
            <a:endParaRPr lang="en-US" sz="3600" b="0" strike="noStrike" spc="-1">
              <a:solidFill>
                <a:schemeClr val="dk1"/>
              </a:solidFill>
              <a:latin typeface="Arial"/>
            </a:endParaRPr>
          </a:p>
        </p:txBody>
      </p:sp>
      <p:sp>
        <p:nvSpPr>
          <p:cNvPr id="181" name="content"/>
          <p:cNvSpPr/>
          <p:nvPr/>
        </p:nvSpPr>
        <p:spPr>
          <a:xfrm>
            <a:off x="246960" y="1633320"/>
            <a:ext cx="5336640" cy="39682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员工管理技能培训需求分析是提高企业管理水平和员工绩效的关键一环。深入了解不同层面的需求，制定相应的培训计划，可以有效提升整体管理水平和团队绩效。</a:t>
            </a:r>
            <a:endParaRPr lang="en-US" sz="2000" b="0" strike="noStrike" spc="-1">
              <a:solidFill>
                <a:srgbClr val="000000"/>
              </a:solidFill>
              <a:latin typeface="Arial"/>
            </a:endParaRPr>
          </a:p>
        </p:txBody>
      </p:sp>
      <p:sp>
        <p:nvSpPr>
          <p:cNvPr id="182" name="任意多边形: 形状 3"/>
          <p:cNvSpPr/>
          <p:nvPr/>
        </p:nvSpPr>
        <p:spPr>
          <a:xfrm>
            <a:off x="5425560" y="4414680"/>
            <a:ext cx="1340640" cy="1340640"/>
          </a:xfrm>
          <a:custGeom>
            <a:gdLst>
              <a:gd name="textAreaLeft" fmla="*/ 0 w 1340640"/>
              <a:gd name="textAreaRight" fmla="*/ 1341000 w 1340640"/>
              <a:gd name="textAreaTop" fmla="*/ 0 h 1340640"/>
              <a:gd name="textAreaBottom" fmla="*/ 1341000 h 13406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3" name="平行四边形 1"/>
          <p:cNvSpPr/>
          <p:nvPr/>
        </p:nvSpPr>
        <p:spPr>
          <a:xfrm>
            <a:off x="7625880" y="0"/>
            <a:ext cx="2914200" cy="6857640"/>
          </a:xfrm>
          <a:prstGeom prst="parallelogram">
            <a:avLst>
              <a:gd name="adj" fmla="val 61856"/>
            </a:avLst>
          </a:prstGeom>
          <a:solidFill>
            <a:schemeClr val="bg1"/>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4" name="任意多边形: 形状 7"/>
          <p:cNvSpPr/>
          <p:nvPr/>
        </p:nvSpPr>
        <p:spPr>
          <a:xfrm>
            <a:off x="9192960" y="1080720"/>
            <a:ext cx="4168440" cy="4168440"/>
          </a:xfrm>
          <a:custGeom>
            <a:gdLst>
              <a:gd name="textAreaLeft" fmla="*/ 0 w 4168440"/>
              <a:gd name="textAreaRight" fmla="*/ 4168800 w 4168440"/>
              <a:gd name="textAreaTop" fmla="*/ 0 h 4168440"/>
              <a:gd name="textAreaBottom" fmla="*/ 4168800 h 41684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5" name="任意多边形: 形状 46"/>
          <p:cNvSpPr/>
          <p:nvPr/>
        </p:nvSpPr>
        <p:spPr>
          <a:xfrm>
            <a:off x="-398520" y="-2743200"/>
            <a:ext cx="7200720" cy="7200720"/>
          </a:xfrm>
          <a:custGeom>
            <a:gdLst>
              <a:gd name="textAreaLeft" fmla="*/ 0 w 7200720"/>
              <a:gd name="textAreaRight" fmla="*/ 7201080 w 7200720"/>
              <a:gd name="textAreaTop" fmla="*/ 0 h 7200720"/>
              <a:gd name="textAreaBottom" fmla="*/ 7201080 h 72007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8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87"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3</a:t>
            </a:r>
            <a:r>
              <a:rPr lang="zh-CN" sz="3600" b="1" strike="noStrike" spc="299">
                <a:solidFill>
                  <a:schemeClr val="dk1"/>
                </a:solidFill>
                <a:latin typeface="Arial"/>
                <a:ea typeface="微软雅黑"/>
              </a:rPr>
              <a:t>章 培训课程设计与实施</a:t>
            </a:r>
            <a:endParaRPr lang="en-US" sz="3600" b="0" strike="noStrike" spc="-1">
              <a:solidFill>
                <a:schemeClr val="dk1"/>
              </a:solidFill>
              <a:latin typeface="Arial"/>
            </a:endParaRPr>
          </a:p>
        </p:txBody>
      </p:sp>
      <p:sp>
        <p:nvSpPr>
          <p:cNvPr id="18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9" name="任意多边形: 形状 7"/>
          <p:cNvSpPr/>
          <p:nvPr/>
        </p:nvSpPr>
        <p:spPr>
          <a:xfrm>
            <a:off x="1636920" y="1780560"/>
            <a:ext cx="8917920" cy="8917920"/>
          </a:xfrm>
          <a:custGeom>
            <a:gdLst>
              <a:gd name="textAreaLeft" fmla="*/ 0 w 8917920"/>
              <a:gd name="textAreaRight" fmla="*/ 8918280 w 8917920"/>
              <a:gd name="textAreaTop" fmla="*/ 0 h 8917920"/>
              <a:gd name="textAreaBottom" fmla="*/ 8918280 h 89179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0"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课程设计</a:t>
            </a:r>
            <a:endParaRPr lang="en-US" sz="3600" b="0" strike="noStrike" spc="-1">
              <a:solidFill>
                <a:schemeClr val="dk1"/>
              </a:solidFill>
              <a:latin typeface="Arial"/>
            </a:endParaRPr>
          </a:p>
        </p:txBody>
      </p:sp>
      <p:sp>
        <p:nvSpPr>
          <p:cNvPr id="191"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92"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制定员工管理技能培训的详细课程结构</a:t>
            </a:r>
            <a:endParaRPr lang="en-US" sz="2000" b="0" strike="noStrike" spc="-1">
              <a:solidFill>
                <a:srgbClr val="000000"/>
              </a:solidFill>
              <a:latin typeface="Arial"/>
            </a:endParaRPr>
          </a:p>
        </p:txBody>
      </p:sp>
      <p:sp>
        <p:nvSpPr>
          <p:cNvPr id="193"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94"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设计教学内容，确保全面覆盖管理技能要点</a:t>
            </a:r>
            <a:endParaRPr lang="en-US" sz="2000" b="0" strike="noStrike" spc="-1">
              <a:solidFill>
                <a:srgbClr val="000000"/>
              </a:solidFill>
              <a:latin typeface="Arial"/>
            </a:endParaRPr>
          </a:p>
        </p:txBody>
      </p:sp>
      <p:sp>
        <p:nvSpPr>
          <p:cNvPr id="195"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96"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确定培训材料，包括教材、案例分析等</a:t>
            </a:r>
            <a:endParaRPr lang="en-US" sz="2000" b="0" strike="noStrike" spc="-1">
              <a:solidFill>
                <a:srgbClr val="000000"/>
              </a:solidFill>
              <a:latin typeface="Arial"/>
            </a:endParaRPr>
          </a:p>
        </p:txBody>
      </p:sp>
      <p:sp>
        <p:nvSpPr>
          <p:cNvPr id="197"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98"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选择适合的教学方法，如小组讨论、实战模拟等</a:t>
            </a:r>
            <a:endParaRPr lang="en-US" sz="20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9" name="矩形 9"/>
          <p:cNvSpPr/>
          <p:nvPr/>
        </p:nvSpPr>
        <p:spPr>
          <a:xfrm>
            <a:off x="0" y="0"/>
            <a:ext cx="12191760" cy="6857640"/>
          </a:xfrm>
          <a:custGeom>
            <a:gdLst>
              <a:gd name="textAreaLeft" fmla="*/ 0 w 12191760"/>
              <a:gd name="textAreaRight" fmla="*/ 12192120 w 12191760"/>
              <a:gd name="textAreaTop" fmla="*/ 0 h 6857640"/>
              <a:gd name="textAreaBottom" fmla="*/ 6858000 h 6857640"/>
            </a:gdLst>
            <a:rect l="textAreaLeft" t="textAreaTop" r="textAreaRight" b="textAreaBottom"/>
            <a:pathLst>
              <a:path w="12192000" h="6858000">
                <a:moveTo>
                  <a:pt x="0" y="0"/>
                </a:moveTo>
                <a:lnTo>
                  <a:pt x="12192000" y="0"/>
                </a:lnTo>
                <a:cubicBezTo>
                  <a:pt x="12189041" y="1025371"/>
                  <a:pt x="12186081" y="2050741"/>
                  <a:pt x="12183122" y="3076112"/>
                </a:cubicBezTo>
                <a:lnTo>
                  <a:pt x="0" y="6858000"/>
                </a:lnTo>
                <a:lnTo>
                  <a:pt x="0" y="0"/>
                </a:ln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00"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培训资源准备</a:t>
            </a:r>
            <a:endParaRPr lang="en-US" sz="3600" b="0" strike="noStrike" spc="-1">
              <a:solidFill>
                <a:schemeClr val="dk1"/>
              </a:solidFill>
              <a:latin typeface="Arial"/>
            </a:endParaRPr>
          </a:p>
        </p:txBody>
      </p:sp>
      <p:sp>
        <p:nvSpPr>
          <p:cNvPr id="201"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dk1"/>
                </a:solidFill>
                <a:latin typeface="Arial"/>
                <a:ea typeface="微软雅黑"/>
              </a:rPr>
              <a:t> </a:t>
            </a:r>
            <a:endParaRPr lang="en-US" sz="1600" b="0" strike="noStrike" spc="-1">
              <a:solidFill>
                <a:srgbClr val="000000"/>
              </a:solidFill>
              <a:latin typeface="Arial"/>
            </a:endParaRPr>
          </a:p>
        </p:txBody>
      </p:sp>
      <p:sp>
        <p:nvSpPr>
          <p:cNvPr id="202"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准备资深的培训师资力量</a:t>
            </a:r>
            <a:endParaRPr lang="en-US" sz="2000" b="0" strike="noStrike" spc="-1">
              <a:solidFill>
                <a:srgbClr val="000000"/>
              </a:solidFill>
              <a:latin typeface="Arial"/>
            </a:endParaRPr>
          </a:p>
        </p:txBody>
      </p:sp>
      <p:sp>
        <p:nvSpPr>
          <p:cNvPr id="20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204"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205"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准备适宜的培训场地和现代化设备</a:t>
            </a:r>
            <a:endParaRPr lang="en-US" sz="2000" b="0" strike="noStrike" spc="-1">
              <a:solidFill>
                <a:srgbClr val="000000"/>
              </a:solidFill>
              <a:latin typeface="Arial"/>
            </a:endParaRPr>
          </a:p>
        </p:txBody>
      </p:sp>
      <p:sp>
        <p:nvSpPr>
          <p:cNvPr id="20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207"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208"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分配任务和责任，确保培训顺利进行</a:t>
            </a:r>
            <a:endParaRPr lang="en-US" sz="2000" b="0" strike="noStrike" spc="-1">
              <a:solidFill>
                <a:srgbClr val="000000"/>
              </a:solidFill>
              <a:latin typeface="Arial"/>
            </a:endParaRPr>
          </a:p>
        </p:txBody>
      </p:sp>
      <p:sp>
        <p:nvSpPr>
          <p:cNvPr id="209" name="椭圆 1"/>
          <p:cNvSpPr/>
          <p:nvPr/>
        </p:nvSpPr>
        <p:spPr>
          <a:xfrm>
            <a:off x="669240" y="47948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11"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进度安排</a:t>
            </a:r>
            <a:endParaRPr lang="en-US" sz="1800" b="0" strike="noStrike" spc="-1">
              <a:solidFill>
                <a:srgbClr val="000000"/>
              </a:solidFill>
              <a:latin typeface="Arial"/>
            </a:endParaRPr>
          </a:p>
        </p:txBody>
      </p:sp>
      <p:sp>
        <p:nvSpPr>
          <p:cNvPr id="212"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设定明确的学习阶段目标和时间节点</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每节课结束都要进行总结和反馈</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及时调整进度，确保培训效果</a:t>
            </a:r>
            <a:endParaRPr lang="en-US" sz="1400" b="0" strike="noStrike" spc="-1">
              <a:solidFill>
                <a:srgbClr val="000000"/>
              </a:solidFill>
              <a:latin typeface="Arial"/>
            </a:endParaRPr>
          </a:p>
        </p:txBody>
      </p:sp>
      <p:sp>
        <p:nvSpPr>
          <p:cNvPr id="21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14"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员工参与</a:t>
            </a:r>
            <a:endParaRPr lang="en-US" sz="1800" b="0" strike="noStrike" spc="-1">
              <a:solidFill>
                <a:srgbClr val="000000"/>
              </a:solidFill>
              <a:latin typeface="Arial"/>
            </a:endParaRPr>
          </a:p>
        </p:txBody>
      </p:sp>
      <p:sp>
        <p:nvSpPr>
          <p:cNvPr id="215"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激发学员学习兴趣，提升参与度</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鼓励学员分享经验，增强互动效果</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建立奖惩机制，激励学员学习</a:t>
            </a:r>
            <a:endParaRPr lang="en-US" sz="1400" b="0" strike="noStrike" spc="-1">
              <a:solidFill>
                <a:srgbClr val="000000"/>
              </a:solidFill>
              <a:latin typeface="Arial"/>
            </a:endParaRPr>
          </a:p>
        </p:txBody>
      </p:sp>
      <p:sp>
        <p:nvSpPr>
          <p:cNvPr id="21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17"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学习效果</a:t>
            </a:r>
            <a:endParaRPr lang="en-US" sz="1800" b="0" strike="noStrike" spc="-1">
              <a:solidFill>
                <a:srgbClr val="000000"/>
              </a:solidFill>
              <a:latin typeface="Arial"/>
            </a:endParaRPr>
          </a:p>
        </p:txBody>
      </p:sp>
      <p:sp>
        <p:nvSpPr>
          <p:cNvPr id="218"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定期组织测验和考核，检验学员学习成果</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收集学员反馈意见，不断优化培训内容</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建立学习社群，促进学员间的交流与合作</a:t>
            </a:r>
            <a:endParaRPr lang="en-US" sz="1400" b="0" strike="noStrike" spc="-1">
              <a:solidFill>
                <a:srgbClr val="000000"/>
              </a:solidFill>
              <a:latin typeface="Arial"/>
            </a:endParaRPr>
          </a:p>
        </p:txBody>
      </p:sp>
      <p:sp>
        <p:nvSpPr>
          <p:cNvPr id="219"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培训实施</a:t>
            </a:r>
            <a:endParaRPr lang="en-US" sz="3600" b="0" strike="noStrike" spc="-1">
              <a:solidFill>
                <a:schemeClr val="dk1"/>
              </a:solidFill>
              <a:latin typeface="Arial"/>
            </a:endParaRPr>
          </a:p>
        </p:txBody>
      </p:sp>
      <p:sp>
        <p:nvSpPr>
          <p:cNvPr id="22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21"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实施方式</a:t>
            </a:r>
            <a:endParaRPr lang="en-US" sz="1800" b="0" strike="noStrike" spc="-1">
              <a:solidFill>
                <a:srgbClr val="000000"/>
              </a:solidFill>
              <a:latin typeface="Arial"/>
            </a:endParaRPr>
          </a:p>
        </p:txBody>
      </p:sp>
      <p:sp>
        <p:nvSpPr>
          <p:cNvPr id="222"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正式开班前进行开场介绍，明确培训目标</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灵活安排培训课程顺序，保持干货和互动</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引入实际案例和故事，加强学员参与感</a:t>
            </a:r>
            <a:endParaRPr lang="en-US" sz="14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CDCE4"/>
        </a:solidFill>
      </p:bgPr>
    </p:bg>
    <p:spTree>
      <p:nvGrpSpPr>
        <p:cNvPr id="1" name=""/>
        <p:cNvGrpSpPr/>
        <p:nvPr/>
      </p:nvGrpSpPr>
      <p:grpSpPr>
        <a:xfrm>
          <a:off x="0" y="0"/>
          <a:ext cx="0" cy="0"/>
        </a:xfrm>
      </p:grpSpPr>
      <p:sp>
        <p:nvSpPr>
          <p:cNvPr id="22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24" name="title"/>
          <p:cNvSpPr/>
          <p:nvPr/>
        </p:nvSpPr>
        <p:spPr>
          <a:xfrm>
            <a:off x="263520" y="980280"/>
            <a:ext cx="3102840" cy="123552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培训效果评估</a:t>
            </a:r>
            <a:endParaRPr lang="en-US" sz="2800" b="0" strike="noStrike" spc="-1">
              <a:solidFill>
                <a:srgbClr val="000000"/>
              </a:solidFill>
              <a:latin typeface="Arial"/>
            </a:endParaRPr>
          </a:p>
        </p:txBody>
      </p:sp>
      <p:sp>
        <p:nvSpPr>
          <p:cNvPr id="225" name="content"/>
          <p:cNvSpPr/>
          <p:nvPr/>
        </p:nvSpPr>
        <p:spPr>
          <a:xfrm>
            <a:off x="689760" y="2841480"/>
            <a:ext cx="2280600" cy="232956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在培训结束后，需要对员工的管理技能进行全面评估。可以通过考核、问卷调查等方式来评估培训效果，并根据评估结果提出改进建议和具体措施，以进一步完善和优化培训计划。</a:t>
            </a:r>
            <a:endParaRPr lang="en-US" sz="1800" b="0" strike="noStrike" spc="-1">
              <a:solidFill>
                <a:srgbClr val="000000"/>
              </a:solidFill>
              <a:latin typeface="Arial"/>
            </a:endParaRPr>
          </a:p>
        </p:txBody>
      </p:sp>
      <p:sp>
        <p:nvSpPr>
          <p:cNvPr id="22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
        <p:nvSpPr>
          <p:cNvPr id="227" name="任意多边形: 形状 3"/>
          <p:cNvSpPr/>
          <p:nvPr/>
        </p:nvSpPr>
        <p:spPr>
          <a:xfrm>
            <a:off x="5425560" y="4414680"/>
            <a:ext cx="1340640" cy="1340640"/>
          </a:xfrm>
          <a:custGeom>
            <a:gdLst>
              <a:gd name="textAreaLeft" fmla="*/ 0 w 1340640"/>
              <a:gd name="textAreaRight" fmla="*/ 1341000 w 1340640"/>
              <a:gd name="textAreaTop" fmla="*/ 0 h 1340640"/>
              <a:gd name="textAreaBottom" fmla="*/ 1341000 h 13406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8" name="平行四边形 8"/>
          <p:cNvSpPr/>
          <p:nvPr/>
        </p:nvSpPr>
        <p:spPr>
          <a:xfrm>
            <a:off x="7625880" y="0"/>
            <a:ext cx="2914200" cy="6857640"/>
          </a:xfrm>
          <a:prstGeom prst="parallelogram">
            <a:avLst>
              <a:gd name="adj" fmla="val 61856"/>
            </a:avLst>
          </a:prstGeom>
          <a:solidFill>
            <a:schemeClr val="bg1"/>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9" name="任意多边形: 形状 7"/>
          <p:cNvSpPr/>
          <p:nvPr/>
        </p:nvSpPr>
        <p:spPr>
          <a:xfrm>
            <a:off x="9192960" y="1080720"/>
            <a:ext cx="4168440" cy="4168440"/>
          </a:xfrm>
          <a:custGeom>
            <a:gdLst>
              <a:gd name="textAreaLeft" fmla="*/ 0 w 4168440"/>
              <a:gd name="textAreaRight" fmla="*/ 4168800 w 4168440"/>
              <a:gd name="textAreaTop" fmla="*/ 0 h 4168440"/>
              <a:gd name="textAreaBottom" fmla="*/ 4168800 h 416844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0" name="任意多边形: 形状 46"/>
          <p:cNvSpPr/>
          <p:nvPr/>
        </p:nvSpPr>
        <p:spPr>
          <a:xfrm>
            <a:off x="-398520" y="-2743200"/>
            <a:ext cx="7200720" cy="7200720"/>
          </a:xfrm>
          <a:custGeom>
            <a:gdLst>
              <a:gd name="textAreaLeft" fmla="*/ 0 w 7200720"/>
              <a:gd name="textAreaRight" fmla="*/ 7201080 w 7200720"/>
              <a:gd name="textAreaTop" fmla="*/ 0 h 7200720"/>
              <a:gd name="textAreaBottom" fmla="*/ 7201080 h 7200720"/>
            </a:gdLst>
            <a:rect l="textAreaLeft" t="textAreaTop" r="textAreaRight" b="textAreaBottom"/>
            <a:pathLst>
              <a:path w="7200900" h="7200900">
                <a:moveTo>
                  <a:pt x="3600450" y="0"/>
                </a:moveTo>
                <a:cubicBezTo>
                  <a:pt x="5588924" y="0"/>
                  <a:pt x="7200900" y="1611976"/>
                  <a:pt x="7200900" y="3600450"/>
                </a:cubicBezTo>
                <a:cubicBezTo>
                  <a:pt x="7200900" y="5588924"/>
                  <a:pt x="5588924" y="7200900"/>
                  <a:pt x="3600450" y="7200900"/>
                </a:cubicBezTo>
                <a:cubicBezTo>
                  <a:pt x="1611976" y="7200900"/>
                  <a:pt x="0" y="5588924"/>
                  <a:pt x="0" y="3600450"/>
                </a:cubicBezTo>
                <a:cubicBezTo>
                  <a:pt x="0" y="1611976"/>
                  <a:pt x="1611976" y="0"/>
                  <a:pt x="3600450" y="0"/>
                </a:cubicBezTo>
                <a:close/>
                <a:moveTo>
                  <a:pt x="3600451" y="1611335"/>
                </a:moveTo>
                <a:cubicBezTo>
                  <a:pt x="2501893" y="1611335"/>
                  <a:pt x="1611335" y="2501893"/>
                  <a:pt x="1611335" y="3600451"/>
                </a:cubicBezTo>
                <a:cubicBezTo>
                  <a:pt x="1611335" y="4699009"/>
                  <a:pt x="2501893" y="5589567"/>
                  <a:pt x="3600451" y="5589567"/>
                </a:cubicBezTo>
                <a:cubicBezTo>
                  <a:pt x="4699009" y="5589567"/>
                  <a:pt x="5589567" y="4699009"/>
                  <a:pt x="5589567" y="3600451"/>
                </a:cubicBezTo>
                <a:cubicBezTo>
                  <a:pt x="5589567" y="2501893"/>
                  <a:pt x="4699009" y="1611335"/>
                  <a:pt x="3600451" y="1611335"/>
                </a:cubicBezTo>
                <a:close/>
              </a:path>
            </a:pathLst>
          </a:custGeom>
          <a:solidFill>
            <a:srgbClr val="F2658B">
              <a:alpha val="2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3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32"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4</a:t>
            </a:r>
            <a:r>
              <a:rPr lang="zh-CN" sz="3600" b="1" strike="noStrike" spc="299">
                <a:solidFill>
                  <a:schemeClr val="dk1"/>
                </a:solidFill>
                <a:latin typeface="Arial"/>
                <a:ea typeface="微软雅黑"/>
              </a:rPr>
              <a:t>章 持续跟踪与反馈</a:t>
            </a:r>
            <a:endParaRPr lang="en-US" sz="3600" b="0" strike="noStrike" spc="-1">
              <a:solidFill>
                <a:schemeClr val="dk1"/>
              </a:solidFill>
              <a:latin typeface="Arial"/>
            </a:endParaRPr>
          </a:p>
        </p:txBody>
      </p:sp>
      <p:sp>
        <p:nvSpPr>
          <p:cNvPr id="23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https://d.book118.com/465112204013011130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135</Paragraphs>
  <Slides>21</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21</vt:i4>
      </vt:variant>
    </vt:vector>
  </HeadingPairs>
  <TitlesOfParts>
    <vt:vector baseType="lpstr" size="29">
      <vt:lpstr>Arial</vt:lpstr>
      <vt:lpstr>Calibri</vt:lpstr>
      <vt:lpstr>微软雅黑</vt:lpstr>
      <vt:lpstr>Times New Roman</vt:lpstr>
      <vt:lpstr>Wingdings</vt:lpstr>
      <vt:lpstr>Symbol</vt:lpstr>
      <vt:lpstr>DejaVu Sans</vt:lpstr>
      <vt:lpstr>Office Theme</vt:lpstr>
      <vt:lpstr>行业员工管理技能培训计划</vt:lpstr>
      <vt:lpstr>目录</vt:lpstr>
      <vt:lpstr>第1章 管理技能培训计划概述</vt:lpstr>
      <vt:lpstr> </vt:lpstr>
      <vt:lpstr>目标设定</vt:lpstr>
      <vt:lpstr>受众群体</vt:lpstr>
      <vt:lpstr>培训内容</vt:lpstr>
      <vt:lpstr>制定培训课程大纲和教学方式</vt:lpstr>
      <vt:lpstr>第2章 员工管理技能培训需求分析</vt:lpstr>
      <vt:lpstr> </vt:lpstr>
      <vt:lpstr>个人需求分析</vt:lpstr>
      <vt:lpstr>团队需求分析</vt:lpstr>
      <vt:lpstr>绩效评估</vt:lpstr>
      <vt:lpstr>总结</vt:lpstr>
      <vt:lpstr>第3章 培训课程设计与实施</vt:lpstr>
      <vt:lpstr>课程设计</vt:lpstr>
      <vt:lpstr>培训资源准备</vt:lpstr>
      <vt:lpstr>培训实施</vt:lpstr>
      <vt:lpstr> </vt:lpstr>
      <vt:lpstr>第4章 持续跟踪与反馈</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2024-09-29T14:08:29.358</cp:lastPrinted>
  <dcterms:created xsi:type="dcterms:W3CDTF">2024-09-29T06:08:29Z</dcterms:created>
  <dcterms:modified xsi:type="dcterms:W3CDTF">2024-09-29T06:08:31Z</dcterms:modified>
</cp:coreProperties>
</file>