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2.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en-US"/>
              <a:t>标题字体，微软雅黑加粗，</a:t>
            </a:r>
            <a:r>
              <a:rPr lang="en-US" altLang="zh-CN"/>
              <a:t>60</a:t>
            </a:r>
            <a:r>
              <a:rPr lang="zh-CN" altLang="en-US"/>
              <a:t>号；主讲人字体，微软雅黑加粗，</a:t>
            </a:r>
            <a:r>
              <a:rPr lang="en-US" altLang="zh-CN"/>
              <a:t>18</a:t>
            </a:r>
            <a:r>
              <a:rPr lang="zh-CN" altLang="en-US"/>
              <a:t>号</a:t>
            </a:r>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en-US"/>
              <a:t>字体为微软雅黑加粗，</a:t>
            </a:r>
            <a:r>
              <a:rPr lang="en-US" altLang="zh-CN"/>
              <a:t>28</a:t>
            </a:r>
            <a:r>
              <a:rPr lang="zh-CN" altLang="en-US"/>
              <a:t>号</a:t>
            </a:r>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zh-CN"/>
              <a:t>字体为微软雅黑，</a:t>
            </a:r>
            <a:r>
              <a:rPr lang="en-US" altLang="zh-CN"/>
              <a:t>20</a:t>
            </a:r>
            <a:r>
              <a:rPr lang="zh-CN" altLang="en-US"/>
              <a:t>号。行间距</a:t>
            </a:r>
            <a:r>
              <a:rPr lang="en-US" altLang="zh-CN"/>
              <a:t>1.5</a:t>
            </a:r>
            <a:r>
              <a:rPr lang="zh-CN" altLang="en-US"/>
              <a:t>倍</a:t>
            </a:r>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en-US"/>
              <a:t>字体为微软雅黑加粗，</a:t>
            </a:r>
            <a:r>
              <a:rPr lang="en-US" altLang="zh-CN"/>
              <a:t>28</a:t>
            </a:r>
            <a:r>
              <a:rPr lang="zh-CN" altLang="en-US"/>
              <a:t>号</a:t>
            </a:r>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zh-CN"/>
              <a:t>字体为微软雅黑，</a:t>
            </a:r>
            <a:r>
              <a:rPr lang="en-US" altLang="zh-CN"/>
              <a:t>20</a:t>
            </a:r>
            <a:r>
              <a:rPr lang="zh-CN" altLang="en-US"/>
              <a:t>号。行间距</a:t>
            </a:r>
            <a:r>
              <a:rPr lang="en-US" altLang="zh-CN"/>
              <a:t>1.5</a:t>
            </a:r>
            <a:r>
              <a:rPr lang="zh-CN" altLang="en-US"/>
              <a:t>倍</a:t>
            </a:r>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zh-CN"/>
              <a:t>字体为微软雅黑，</a:t>
            </a:r>
            <a:r>
              <a:rPr lang="en-US" altLang="zh-CN"/>
              <a:t>20</a:t>
            </a:r>
            <a:r>
              <a:rPr lang="zh-CN" altLang="en-US"/>
              <a:t>号。行间距</a:t>
            </a:r>
            <a:r>
              <a:rPr lang="en-US" altLang="zh-CN"/>
              <a:t>1.5</a:t>
            </a:r>
            <a:r>
              <a:rPr lang="zh-CN" altLang="en-US"/>
              <a:t>倍</a:t>
            </a:r>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zh-CN"/>
              <a:t>字体为微软雅黑，</a:t>
            </a:r>
            <a:r>
              <a:rPr lang="en-US" altLang="zh-CN"/>
              <a:t>20</a:t>
            </a:r>
            <a:r>
              <a:rPr lang="zh-CN" altLang="en-US"/>
              <a:t>号。行间距</a:t>
            </a:r>
            <a:r>
              <a:rPr lang="en-US" altLang="zh-CN"/>
              <a:t>1.5</a:t>
            </a:r>
            <a:r>
              <a:rPr lang="zh-CN" altLang="en-US"/>
              <a:t>倍</a:t>
            </a:r>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zh-CN"/>
              <a:t>字体为微软雅黑，</a:t>
            </a:r>
            <a:r>
              <a:rPr lang="en-US" altLang="zh-CN"/>
              <a:t>20</a:t>
            </a:r>
            <a:r>
              <a:rPr lang="zh-CN" altLang="en-US"/>
              <a:t>号。行间距</a:t>
            </a:r>
            <a:r>
              <a:rPr lang="en-US" altLang="zh-CN"/>
              <a:t>1.5</a:t>
            </a:r>
            <a:r>
              <a:rPr lang="zh-CN" altLang="en-US"/>
              <a:t>倍</a:t>
            </a:r>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zh-CN"/>
              <a:t>字体为微软雅黑，</a:t>
            </a:r>
            <a:r>
              <a:rPr lang="en-US" altLang="zh-CN"/>
              <a:t>20</a:t>
            </a:r>
            <a:r>
              <a:rPr lang="zh-CN" altLang="en-US"/>
              <a:t>号。行间距</a:t>
            </a:r>
            <a:r>
              <a:rPr lang="en-US" altLang="zh-CN"/>
              <a:t>1.5</a:t>
            </a:r>
            <a:r>
              <a:rPr lang="zh-CN" altLang="en-US"/>
              <a:t>倍</a:t>
            </a:r>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zh-CN"/>
              <a:t>字体为微软雅黑，</a:t>
            </a:r>
            <a:r>
              <a:rPr lang="en-US" altLang="zh-CN"/>
              <a:t>20</a:t>
            </a:r>
            <a:r>
              <a:rPr lang="zh-CN" altLang="en-US"/>
              <a:t>号。行间距</a:t>
            </a:r>
            <a:r>
              <a:rPr lang="en-US" altLang="zh-CN"/>
              <a:t>1.5</a:t>
            </a:r>
            <a:r>
              <a:rPr lang="zh-CN" altLang="en-US"/>
              <a:t>倍</a:t>
            </a:r>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zh-CN"/>
              <a:t>字体为微软雅黑，</a:t>
            </a:r>
            <a:r>
              <a:rPr lang="en-US" altLang="zh-CN"/>
              <a:t>20</a:t>
            </a:r>
            <a:r>
              <a:rPr lang="zh-CN" altLang="en-US"/>
              <a:t>号。行间距</a:t>
            </a:r>
            <a:r>
              <a:rPr lang="en-US" altLang="zh-CN"/>
              <a:t>1.5</a:t>
            </a:r>
            <a:r>
              <a:rPr lang="zh-CN" altLang="en-US"/>
              <a:t>倍</a:t>
            </a:r>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zh-CN"/>
              <a:t>字体为微软雅黑，</a:t>
            </a:r>
            <a:r>
              <a:rPr lang="en-US" altLang="zh-CN"/>
              <a:t>20</a:t>
            </a:r>
            <a:r>
              <a:rPr lang="zh-CN" altLang="en-US"/>
              <a:t>号。行间距</a:t>
            </a:r>
            <a:r>
              <a:rPr lang="en-US" altLang="zh-CN"/>
              <a:t>1.5</a:t>
            </a:r>
            <a:r>
              <a:rPr lang="zh-CN" altLang="en-US"/>
              <a:t>倍</a:t>
            </a:r>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zh-CN"/>
              <a:t>字体为微软雅黑，</a:t>
            </a:r>
            <a:r>
              <a:rPr lang="en-US" altLang="zh-CN"/>
              <a:t>20</a:t>
            </a:r>
            <a:r>
              <a:rPr lang="zh-CN" altLang="en-US"/>
              <a:t>号。行间距</a:t>
            </a:r>
            <a:r>
              <a:rPr lang="en-US" altLang="zh-CN"/>
              <a:t>1.5</a:t>
            </a:r>
            <a:r>
              <a:rPr lang="zh-CN" altLang="en-US"/>
              <a:t>倍</a:t>
            </a:r>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zh-CN"/>
              <a:t>字体为微软雅黑，</a:t>
            </a:r>
            <a:r>
              <a:rPr lang="en-US" altLang="zh-CN"/>
              <a:t>20</a:t>
            </a:r>
            <a:r>
              <a:rPr lang="zh-CN" altLang="en-US"/>
              <a:t>号。行间距</a:t>
            </a:r>
            <a:r>
              <a:rPr lang="en-US" altLang="zh-CN"/>
              <a:t>1.5</a:t>
            </a:r>
            <a:r>
              <a:rPr lang="zh-CN" altLang="en-US"/>
              <a:t>倍</a:t>
            </a:r>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zh-CN"/>
              <a:t>字体为微软雅黑，</a:t>
            </a:r>
            <a:r>
              <a:rPr lang="en-US" altLang="zh-CN"/>
              <a:t>20</a:t>
            </a:r>
            <a:r>
              <a:rPr lang="zh-CN" altLang="en-US"/>
              <a:t>号。行间距</a:t>
            </a:r>
            <a:r>
              <a:rPr lang="en-US" altLang="zh-CN"/>
              <a:t>1.5</a:t>
            </a:r>
            <a:r>
              <a:rPr lang="zh-CN" altLang="en-US"/>
              <a:t>倍</a:t>
            </a:r>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zh-CN"/>
              <a:t>字体为微软雅黑，</a:t>
            </a:r>
            <a:r>
              <a:rPr lang="en-US" altLang="zh-CN"/>
              <a:t>20</a:t>
            </a:r>
            <a:r>
              <a:rPr lang="zh-CN" altLang="en-US"/>
              <a:t>号。行间距</a:t>
            </a:r>
            <a:r>
              <a:rPr lang="en-US" altLang="zh-CN"/>
              <a:t>1.5</a:t>
            </a:r>
            <a:r>
              <a:rPr lang="zh-CN" altLang="en-US"/>
              <a:t>倍</a:t>
            </a:r>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zh-CN"/>
              <a:t>字体为微软雅黑，</a:t>
            </a:r>
            <a:r>
              <a:rPr lang="en-US" altLang="zh-CN"/>
              <a:t>20</a:t>
            </a:r>
            <a:r>
              <a:rPr lang="zh-CN" altLang="en-US"/>
              <a:t>号。行间距</a:t>
            </a:r>
            <a:r>
              <a:rPr lang="en-US" altLang="zh-CN"/>
              <a:t>1.5</a:t>
            </a:r>
            <a:r>
              <a:rPr lang="zh-CN" altLang="en-US"/>
              <a:t>倍</a:t>
            </a:r>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zh-CN"/>
              <a:t>字体为微软雅黑，</a:t>
            </a:r>
            <a:r>
              <a:rPr lang="en-US" altLang="zh-CN"/>
              <a:t>20</a:t>
            </a:r>
            <a:r>
              <a:rPr lang="zh-CN" altLang="en-US"/>
              <a:t>号。行间距</a:t>
            </a:r>
            <a:r>
              <a:rPr lang="en-US" altLang="zh-CN"/>
              <a:t>1.5</a:t>
            </a:r>
            <a:r>
              <a:rPr lang="zh-CN" altLang="en-US"/>
              <a:t>倍</a:t>
            </a:r>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zh-CN"/>
              <a:t>字体为微软雅黑，</a:t>
            </a:r>
            <a:r>
              <a:rPr lang="en-US" altLang="zh-CN"/>
              <a:t>20</a:t>
            </a:r>
            <a:r>
              <a:rPr lang="zh-CN" altLang="en-US"/>
              <a:t>号。行间距</a:t>
            </a:r>
            <a:r>
              <a:rPr lang="en-US" altLang="zh-CN"/>
              <a:t>1.5</a:t>
            </a:r>
            <a:r>
              <a:rPr lang="zh-CN" altLang="en-US"/>
              <a:t>倍</a:t>
            </a:r>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E3CA3B-2A74-4DFA-BD6D-EB70BD7218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3F024A-6EC9-4429-B85E-477899E0AA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EBD2EC-DA30-4EC2-A34B-56CC5751B8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435FAA0-B5C6-45E5-A6B4-E97435446C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B2FF68-FE68-4174-8928-960061509E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39C56C-D3F8-4C9B-B966-505EB6E9F1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0CBA9F-7B02-414E-BCC5-DF03ECF002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1E33D6-6F59-4BFA-BF88-B716C779BB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BB03FD-1AE1-4C19-A6EB-4D3091A476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36FEBD-976E-478F-9051-0981F76757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FDCCBE-DE3A-4205-8ED7-08AD310327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
        <p:nvSpPr>
          <p:cNvPr id="7" name="矩形 6"/>
          <p:cNvSpPr/>
          <p:nvPr userDrawn="1"/>
        </p:nvSpPr>
        <p:spPr>
          <a:xfrm>
            <a:off x="635" y="-10795"/>
            <a:ext cx="12191365" cy="610235"/>
          </a:xfrm>
          <a:prstGeom prst="rect">
            <a:avLst/>
          </a:prstGeom>
          <a:gradFill>
            <a:gsLst>
              <a:gs pos="0">
                <a:srgbClr val="EF801B">
                  <a:alpha val="0"/>
                </a:srgbClr>
              </a:gs>
              <a:gs pos="100000">
                <a:srgbClr val="EF801B"/>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t> </a:t>
            </a:r>
            <a:endParaRPr lang="en-US" altLang="zh-CN"/>
          </a:p>
        </p:txBody>
      </p:sp>
      <p:pic>
        <p:nvPicPr>
          <p:cNvPr id="8" name="图片 7" descr="新华互联网科技NEW111111 LOGO(1)"/>
          <p:cNvPicPr>
            <a:picLocks noChangeAspect="1"/>
          </p:cNvPicPr>
          <p:nvPr userDrawn="1"/>
        </p:nvPicPr>
        <p:blipFill>
          <a:blip r:embed="rId1"/>
          <a:srcRect l="24534" r="-23743"/>
          <a:stretch>
            <a:fillRect/>
          </a:stretch>
        </p:blipFill>
        <p:spPr>
          <a:xfrm>
            <a:off x="321310" y="24130"/>
            <a:ext cx="2706370" cy="539750"/>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7.xml" /><Relationship Id="rId3" Type="http://schemas.openxmlformats.org/officeDocument/2006/relationships/image" Target="../media/image3.png" /><Relationship Id="rId4"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8.xml"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9.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0.xml"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1.xml"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2.xml"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3.xml"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4.xml"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5.xml"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6.xml"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7.xml" /><Relationship Id="rId3" Type="http://schemas.openxmlformats.org/officeDocument/2006/relationships/image" Target="../media/image3.png" /><Relationship Id="rId4" Type="http://schemas.openxmlformats.org/officeDocument/2006/relationships/tags" Target="../tags/tag1.xml" /><Relationship Id="rId5"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8.xml" /><Relationship Id="rId3" Type="http://schemas.openxmlformats.org/officeDocument/2006/relationships/image" Target="../media/image3.png" /><Relationship Id="rId4" Type="http://schemas.openxmlformats.org/officeDocument/2006/relationships/image" Target="../media/image6.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9.xml" /><Relationship Id="rId3" Type="http://schemas.openxmlformats.org/officeDocument/2006/relationships/image" Target="../media/image3.png" /><Relationship Id="rId4" Type="http://schemas.openxmlformats.org/officeDocument/2006/relationships/image" Target="../media/image7.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5114211243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52" name="Picture 4" descr="http://secure.inetglobal.com/public/img/slides/world2.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359" y="0"/>
            <a:ext cx="12189600" cy="4552949"/>
          </a:xfrm>
          <a:prstGeom prst="rect">
            <a:avLst/>
          </a:prstGeom>
          <a:noFill/>
          <a:extLst>
            <a:ext uri="{909E8E84-426E-40DD-AFC4-6F175D3DCCD1}">
              <a14:hiddenFill xmlns:a14="http://schemas.microsoft.com/office/drawing/2010/main">
                <a:solidFill>
                  <a:srgbClr val="FFFFFF"/>
                </a:solidFill>
              </a14:hiddenFill>
            </a:ext>
          </a:extLst>
        </p:spPr>
      </p:pic>
      <p:sp>
        <p:nvSpPr>
          <p:cNvPr id="5" name="矩形 4"/>
          <p:cNvSpPr/>
          <p:nvPr/>
        </p:nvSpPr>
        <p:spPr>
          <a:xfrm>
            <a:off x="1359" y="0"/>
            <a:ext cx="12189600" cy="4552949"/>
          </a:xfrm>
          <a:prstGeom prst="rect">
            <a:avLst/>
          </a:prstGeom>
          <a:solidFill>
            <a:srgbClr val="EF811B">
              <a:alpha val="70000"/>
            </a:srgbClr>
          </a:solidFill>
          <a:ln>
            <a:noFill/>
          </a:ln>
          <a:effectLst>
            <a:outerShdw blurRad="635000" dist="38100" dir="27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4" name="矩形 13"/>
          <p:cNvSpPr/>
          <p:nvPr/>
        </p:nvSpPr>
        <p:spPr>
          <a:xfrm>
            <a:off x="1052830" y="1283970"/>
            <a:ext cx="9881235" cy="193802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6000" b="1">
                <a:solidFill>
                  <a:schemeClr val="bg1">
                    <a:alpha val="95000"/>
                  </a:schemeClr>
                </a:solidFill>
                <a:latin typeface="微软雅黑" panose="020b0503020204020204" charset="-122"/>
                <a:ea typeface="微软雅黑" panose="020b0503020204020204" charset="-122"/>
                <a:cs typeface="Arial" pitchFamily="34" charset="0"/>
              </a:rPr>
              <a:t>第一章</a:t>
            </a:r>
            <a:endParaRPr lang="zh-CN" sz="6000" b="1">
              <a:solidFill>
                <a:schemeClr val="bg1">
                  <a:alpha val="95000"/>
                </a:schemeClr>
              </a:solidFill>
              <a:latin typeface="微软雅黑" panose="020b0503020204020204" charset="-122"/>
              <a:ea typeface="微软雅黑" panose="020b0503020204020204" charset="-122"/>
              <a:cs typeface="Arial" pitchFamily="34" charset="0"/>
            </a:endParaRPr>
          </a:p>
          <a:p>
            <a:pPr algn="ctr"/>
            <a:r>
              <a:rPr lang="zh-CN" altLang="en-US" sz="6000" b="1">
                <a:solidFill>
                  <a:schemeClr val="bg1"/>
                </a:solidFill>
                <a:latin typeface="微软雅黑" panose="020b0503020204020204" charset="-122"/>
                <a:ea typeface="微软雅黑" panose="020b0503020204020204" charset="-122"/>
                <a:cs typeface="微软雅黑" panose="020b0503020204020204" charset="-122"/>
                <a:sym typeface="+mn-ea"/>
              </a:rPr>
              <a:t>淘宝</a:t>
            </a:r>
            <a:r>
              <a:rPr lang="en-US" altLang="zh-CN" sz="6000" b="1">
                <a:solidFill>
                  <a:schemeClr val="bg1"/>
                </a:solidFill>
                <a:latin typeface="微软雅黑" panose="020b0503020204020204" charset="-122"/>
                <a:ea typeface="微软雅黑" panose="020b0503020204020204" charset="-122"/>
                <a:cs typeface="微软雅黑" panose="020b0503020204020204" charset="-122"/>
                <a:sym typeface="+mn-ea"/>
              </a:rPr>
              <a:t>SEO</a:t>
            </a:r>
            <a:r>
              <a:rPr lang="zh-CN" altLang="en-US" sz="6000" b="1">
                <a:solidFill>
                  <a:schemeClr val="bg1"/>
                </a:solidFill>
                <a:latin typeface="微软雅黑" panose="020b0503020204020204" charset="-122"/>
                <a:ea typeface="微软雅黑" panose="020b0503020204020204" charset="-122"/>
                <a:cs typeface="微软雅黑" panose="020b0503020204020204" charset="-122"/>
                <a:sym typeface="+mn-ea"/>
              </a:rPr>
              <a:t>概论</a:t>
            </a:r>
            <a:endParaRPr lang="zh-CN" altLang="en-US" sz="6000" b="1">
              <a:solidFill>
                <a:schemeClr val="bg1"/>
              </a:solidFill>
              <a:latin typeface="微软雅黑" panose="020b0503020204020204" charset="-122"/>
              <a:ea typeface="微软雅黑" panose="020b0503020204020204" charset="-122"/>
              <a:cs typeface="微软雅黑" panose="020b0503020204020204" charset="-122"/>
              <a:sym typeface="+mn-ea"/>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3"/>
          <p:cNvSpPr txBox="1"/>
          <p:nvPr/>
        </p:nvSpPr>
        <p:spPr>
          <a:xfrm>
            <a:off x="5116514" y="3859337"/>
            <a:ext cx="1960880" cy="521970"/>
          </a:xfrm>
          <a:prstGeom prst="rect">
            <a:avLst/>
          </a:prstGeom>
        </p:spPr>
        <p:txBody>
          <a:bodyPr wrap="none">
            <a:spAutoFit/>
          </a:bodyPr>
          <a:lstStyle>
            <a:defPPr>
              <a:defRPr lang="zh-CN"/>
            </a:defPPr>
            <a:lvl1pPr marL="0" algn="ctr" defTabSz="914400" rtl="0" eaLnBrk="1" latinLnBrk="0" hangingPunct="1">
              <a:defRPr sz="1800" kern="1200">
                <a:solidFill>
                  <a:schemeClr val="tx1">
                    <a:lumMod val="65000"/>
                    <a:lumOff val="35000"/>
                  </a:schemeClr>
                </a:solidFill>
                <a:latin typeface="Nirmala UI Semilight" panose="020b0402040204020203" pitchFamily="34" charset="0"/>
                <a:ea typeface="+mn-ea"/>
                <a:cs typeface="Nirmala UI Semilight" panose="020b04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EF811B"/>
                </a:solidFill>
                <a:latin typeface="微软雅黑" panose="020b0503020204020204" charset="-122"/>
                <a:ea typeface="微软雅黑" panose="020b0503020204020204" charset="-122"/>
              </a:rPr>
              <a:t>重难点分析</a:t>
            </a:r>
            <a:endParaRPr lang="zh-CN" altLang="en-US" sz="2800" b="1">
              <a:solidFill>
                <a:srgbClr val="EF811B"/>
              </a:solidFill>
              <a:latin typeface="微软雅黑" panose="020b0503020204020204" charset="-122"/>
              <a:ea typeface="微软雅黑" panose="020b0503020204020204" charset="-122"/>
            </a:endParaRPr>
          </a:p>
        </p:txBody>
      </p:sp>
      <p:sp>
        <p:nvSpPr>
          <p:cNvPr id="4" name="矩形 3"/>
          <p:cNvSpPr/>
          <p:nvPr/>
        </p:nvSpPr>
        <p:spPr>
          <a:xfrm>
            <a:off x="953" y="0"/>
            <a:ext cx="12192000" cy="3808138"/>
          </a:xfrm>
          <a:prstGeom prst="rect">
            <a:avLst/>
          </a:prstGeom>
          <a:solidFill>
            <a:srgbClr val="EF811B"/>
          </a:solidFill>
          <a:ln>
            <a:noFill/>
          </a:ln>
          <a:effectLst>
            <a:outerShdw blurRad="381000" dist="50800" dir="5400000" algn="t" rotWithShape="0">
              <a:prstClr val="black">
                <a:alpha val="10000"/>
              </a:prstClr>
            </a:outerShdw>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nvGrpSpPr>
          <p:cNvPr id="5" name="组合 4"/>
          <p:cNvGrpSpPr/>
          <p:nvPr/>
        </p:nvGrpSpPr>
        <p:grpSpPr>
          <a:xfrm>
            <a:off x="5189697" y="4385397"/>
            <a:ext cx="1814512" cy="0"/>
            <a:chOff x="5186363" y="4496791"/>
            <a:chExt cx="1814512" cy="0"/>
          </a:xfrm>
        </p:grpSpPr>
        <p:cxnSp>
          <p:nvCxnSpPr>
            <p:cNvPr id="6" name="直接连接符 5"/>
            <p:cNvCxnSpPr/>
            <p:nvPr/>
          </p:nvCxnSpPr>
          <p:spPr>
            <a:xfrm>
              <a:off x="6550932" y="4496791"/>
              <a:ext cx="449943" cy="0"/>
            </a:xfrm>
            <a:prstGeom prst="line">
              <a:avLst/>
            </a:prstGeom>
            <a:ln>
              <a:solidFill>
                <a:srgbClr val="EF811B"/>
              </a:solidFill>
            </a:ln>
          </p:spPr>
          <p:style>
            <a:lnRef idx="3">
              <a:schemeClr val="accent2"/>
            </a:lnRef>
            <a:fillRef idx="0">
              <a:schemeClr val="accent2"/>
            </a:fillRef>
            <a:effectRef idx="2">
              <a:schemeClr val="accent2"/>
            </a:effectRef>
            <a:fontRef idx="minor">
              <a:schemeClr val="tx1"/>
            </a:fontRef>
          </p:style>
        </p:cxnSp>
        <p:cxnSp>
          <p:nvCxnSpPr>
            <p:cNvPr id="7" name="直接连接符 6"/>
            <p:cNvCxnSpPr/>
            <p:nvPr/>
          </p:nvCxnSpPr>
          <p:spPr>
            <a:xfrm>
              <a:off x="5186363" y="4496791"/>
              <a:ext cx="449943" cy="0"/>
            </a:xfrm>
            <a:prstGeom prst="line">
              <a:avLst/>
            </a:prstGeom>
            <a:ln>
              <a:solidFill>
                <a:srgbClr val="EF811B"/>
              </a:solidFill>
            </a:ln>
          </p:spPr>
          <p:style>
            <a:lnRef idx="3">
              <a:schemeClr val="accent2"/>
            </a:lnRef>
            <a:fillRef idx="0">
              <a:schemeClr val="accent2"/>
            </a:fillRef>
            <a:effectRef idx="2">
              <a:schemeClr val="accent2"/>
            </a:effectRef>
            <a:fontRef idx="minor">
              <a:schemeClr val="tx1"/>
            </a:fontRef>
          </p:style>
        </p:cxnSp>
        <p:cxnSp>
          <p:nvCxnSpPr>
            <p:cNvPr id="8" name="直接连接符 7"/>
            <p:cNvCxnSpPr/>
            <p:nvPr/>
          </p:nvCxnSpPr>
          <p:spPr>
            <a:xfrm>
              <a:off x="5868647" y="4496791"/>
              <a:ext cx="449943" cy="0"/>
            </a:xfrm>
            <a:prstGeom prst="line">
              <a:avLst/>
            </a:prstGeom>
            <a:ln>
              <a:solidFill>
                <a:srgbClr val="EF811B"/>
              </a:solidFill>
            </a:ln>
          </p:spPr>
          <p:style>
            <a:lnRef idx="3">
              <a:schemeClr val="accent2"/>
            </a:lnRef>
            <a:fillRef idx="0">
              <a:schemeClr val="accent2"/>
            </a:fillRef>
            <a:effectRef idx="2">
              <a:schemeClr val="accent2"/>
            </a:effectRef>
            <a:fontRef idx="minor">
              <a:schemeClr val="tx1"/>
            </a:fontRef>
          </p:style>
        </p:cxnSp>
      </p:grpSp>
      <p:grpSp>
        <p:nvGrpSpPr>
          <p:cNvPr id="9" name="组合 8"/>
          <p:cNvGrpSpPr/>
          <p:nvPr/>
        </p:nvGrpSpPr>
        <p:grpSpPr>
          <a:xfrm>
            <a:off x="5549039" y="2498264"/>
            <a:ext cx="1045028" cy="1007269"/>
            <a:chOff x="5548086" y="2683245"/>
            <a:chExt cx="1045028" cy="1007269"/>
          </a:xfrm>
        </p:grpSpPr>
        <p:sp>
          <p:nvSpPr>
            <p:cNvPr id="10" name="矩形 9"/>
            <p:cNvSpPr/>
            <p:nvPr/>
          </p:nvSpPr>
          <p:spPr>
            <a:xfrm>
              <a:off x="5594350" y="2738014"/>
              <a:ext cx="952500" cy="952500"/>
            </a:xfrm>
            <a:prstGeom prst="rect">
              <a:avLst/>
            </a:prstGeom>
            <a:noFill/>
            <a:ln w="25400">
              <a:solidFill>
                <a:srgbClr val="38539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b="1">
                <a:latin typeface="张海山锐线体2.0" pitchFamily="2" charset="-122"/>
                <a:ea typeface="张海山锐线体2.0" pitchFamily="2" charset="-122"/>
              </a:endParaRPr>
            </a:p>
          </p:txBody>
        </p:sp>
        <p:sp>
          <p:nvSpPr>
            <p:cNvPr id="11" name="文本框 18"/>
            <p:cNvSpPr txBox="1"/>
            <p:nvPr/>
          </p:nvSpPr>
          <p:spPr>
            <a:xfrm>
              <a:off x="5548086" y="2683245"/>
              <a:ext cx="1045028" cy="8229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800" b="1" smtClean="0">
                  <a:solidFill>
                    <a:schemeClr val="bg1"/>
                  </a:solidFill>
                  <a:latin typeface="张海山锐线体2.0" pitchFamily="2" charset="-122"/>
                  <a:ea typeface="张海山锐线体2.0" pitchFamily="2" charset="-122"/>
                  <a:cs typeface="Leelawadee" panose="020b0502040204020203" pitchFamily="34" charset="-34"/>
                </a:rPr>
                <a:t>A</a:t>
              </a:r>
              <a:endParaRPr lang="zh-CN" altLang="en-US" sz="4800" b="1">
                <a:solidFill>
                  <a:schemeClr val="bg1"/>
                </a:solidFill>
                <a:latin typeface="张海山锐线体2.0" pitchFamily="2" charset="-122"/>
                <a:ea typeface="张海山锐线体2.0" pitchFamily="2" charset="-122"/>
                <a:cs typeface="Leelawadee" panose="020b0502040204020203" pitchFamily="34" charset="-34"/>
              </a:endParaRPr>
            </a:p>
          </p:txBody>
        </p:sp>
        <p:cxnSp>
          <p:nvCxnSpPr>
            <p:cNvPr id="12" name="直接连接符 11"/>
            <p:cNvCxnSpPr/>
            <p:nvPr/>
          </p:nvCxnSpPr>
          <p:spPr>
            <a:xfrm flipV="1">
              <a:off x="5869384" y="3391062"/>
              <a:ext cx="402432" cy="20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文本框 22"/>
            <p:cNvSpPr txBox="1"/>
            <p:nvPr/>
          </p:nvSpPr>
          <p:spPr>
            <a:xfrm>
              <a:off x="5605894" y="3414835"/>
              <a:ext cx="929412" cy="2743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b="1" smtClean="0">
                  <a:solidFill>
                    <a:schemeClr val="bg1">
                      <a:lumMod val="85000"/>
                    </a:schemeClr>
                  </a:solidFill>
                  <a:latin typeface="张海山锐线体2.0" pitchFamily="2" charset="-122"/>
                  <a:ea typeface="张海山锐线体2.0" pitchFamily="2" charset="-122"/>
                </a:rPr>
                <a:t>PART ONE</a:t>
              </a:r>
              <a:endParaRPr lang="zh-CN" altLang="en-US" sz="1200" b="1">
                <a:solidFill>
                  <a:schemeClr val="bg1">
                    <a:lumMod val="85000"/>
                  </a:schemeClr>
                </a:solidFill>
                <a:latin typeface="张海山锐线体2.0" pitchFamily="2" charset="-122"/>
                <a:ea typeface="张海山锐线体2.0" pitchFamily="2" charset="-122"/>
              </a:endParaRPr>
            </a:p>
          </p:txBody>
        </p:sp>
      </p:gr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文本框 5"/>
          <p:cNvSpPr txBox="1"/>
          <p:nvPr/>
        </p:nvSpPr>
        <p:spPr>
          <a:xfrm>
            <a:off x="1428750" y="1282065"/>
            <a:ext cx="8235315" cy="42462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zh-CN" altLang="en-US" sz="2000" b="1">
                <a:latin typeface="微软雅黑" panose="020b0503020204020204" charset="-122"/>
                <a:ea typeface="微软雅黑" panose="020b0503020204020204" charset="-122"/>
              </a:rPr>
              <a:t>重难点：</a:t>
            </a:r>
            <a:endParaRPr lang="zh-CN" altLang="en-US" sz="2000" b="1">
              <a:latin typeface="微软雅黑" panose="020b0503020204020204" charset="-122"/>
              <a:ea typeface="微软雅黑" panose="020b0503020204020204" charset="-122"/>
            </a:endParaRPr>
          </a:p>
          <a:p>
            <a:pPr fontAlgn="auto">
              <a:lnSpc>
                <a:spcPct val="150000"/>
              </a:lnSpc>
            </a:pPr>
            <a:r>
              <a:rPr lang="en-US" altLang="zh-CN" sz="2000">
                <a:latin typeface="微软雅黑" panose="020b0503020204020204" charset="-122"/>
                <a:ea typeface="微软雅黑" panose="020b0503020204020204" charset="-122"/>
                <a:cs typeface="微软雅黑" panose="020b0503020204020204" charset="-122"/>
              </a:rPr>
              <a:t>1</a:t>
            </a:r>
            <a:r>
              <a:rPr lang="zh-CN" altLang="en-US" sz="2000">
                <a:latin typeface="微软雅黑" panose="020b0503020204020204" charset="-122"/>
                <a:ea typeface="微软雅黑" panose="020b0503020204020204" charset="-122"/>
                <a:cs typeface="微软雅黑" panose="020b0503020204020204" charset="-122"/>
              </a:rPr>
              <a:t>、什么是淘宝</a:t>
            </a:r>
            <a:r>
              <a:rPr lang="en-US" altLang="zh-CN" sz="2000">
                <a:latin typeface="微软雅黑" panose="020b0503020204020204" charset="-122"/>
                <a:ea typeface="微软雅黑" panose="020b0503020204020204" charset="-122"/>
                <a:cs typeface="微软雅黑" panose="020b0503020204020204" charset="-122"/>
              </a:rPr>
              <a:t>SEO</a:t>
            </a:r>
            <a:endParaRPr lang="en-US" altLang="zh-CN"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en-US" altLang="zh-CN" sz="2000">
                <a:latin typeface="微软雅黑" panose="020b0503020204020204" charset="-122"/>
                <a:ea typeface="微软雅黑" panose="020b0503020204020204" charset="-122"/>
                <a:cs typeface="微软雅黑" panose="020b0503020204020204" charset="-122"/>
              </a:rPr>
              <a:t>2</a:t>
            </a:r>
            <a:r>
              <a:rPr lang="zh-CN" altLang="en-US" sz="2000">
                <a:latin typeface="微软雅黑" panose="020b0503020204020204" charset="-122"/>
                <a:ea typeface="微软雅黑" panose="020b0503020204020204" charset="-122"/>
                <a:cs typeface="微软雅黑" panose="020b0503020204020204" charset="-122"/>
              </a:rPr>
              <a:t>、淘宝</a:t>
            </a:r>
            <a:r>
              <a:rPr lang="en-US" altLang="zh-CN" sz="2000">
                <a:latin typeface="微软雅黑" panose="020b0503020204020204" charset="-122"/>
                <a:ea typeface="微软雅黑" panose="020b0503020204020204" charset="-122"/>
                <a:cs typeface="微软雅黑" panose="020b0503020204020204" charset="-122"/>
              </a:rPr>
              <a:t>SEO</a:t>
            </a:r>
            <a:r>
              <a:rPr lang="zh-CN" altLang="en-US" sz="2000">
                <a:latin typeface="微软雅黑" panose="020b0503020204020204" charset="-122"/>
                <a:ea typeface="微软雅黑" panose="020b0503020204020204" charset="-122"/>
                <a:cs typeface="微软雅黑" panose="020b0503020204020204" charset="-122"/>
              </a:rPr>
              <a:t>的重要性</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en-US" altLang="zh-CN" sz="2000">
                <a:latin typeface="微软雅黑" panose="020b0503020204020204" charset="-122"/>
                <a:ea typeface="微软雅黑" panose="020b0503020204020204" charset="-122"/>
                <a:cs typeface="微软雅黑" panose="020b0503020204020204" charset="-122"/>
              </a:rPr>
              <a:t>3</a:t>
            </a:r>
            <a:r>
              <a:rPr lang="zh-CN" altLang="en-US" sz="2000">
                <a:latin typeface="微软雅黑" panose="020b0503020204020204" charset="-122"/>
                <a:ea typeface="微软雅黑" panose="020b0503020204020204" charset="-122"/>
                <a:cs typeface="微软雅黑" panose="020b0503020204020204" charset="-122"/>
              </a:rPr>
              <a:t>、淘宝</a:t>
            </a:r>
            <a:r>
              <a:rPr lang="en-US" altLang="zh-CN" sz="2000">
                <a:latin typeface="微软雅黑" panose="020b0503020204020204" charset="-122"/>
                <a:ea typeface="微软雅黑" panose="020b0503020204020204" charset="-122"/>
                <a:cs typeface="微软雅黑" panose="020b0503020204020204" charset="-122"/>
              </a:rPr>
              <a:t>SEO</a:t>
            </a:r>
            <a:r>
              <a:rPr lang="zh-CN" altLang="en-US" sz="2000">
                <a:latin typeface="微软雅黑" panose="020b0503020204020204" charset="-122"/>
                <a:ea typeface="微软雅黑" panose="020b0503020204020204" charset="-122"/>
                <a:cs typeface="微软雅黑" panose="020b0503020204020204" charset="-122"/>
              </a:rPr>
              <a:t>优化思路</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en-US" altLang="zh-CN" sz="2000">
                <a:latin typeface="微软雅黑" panose="020b0503020204020204" charset="-122"/>
                <a:ea typeface="微软雅黑" panose="020b0503020204020204" charset="-122"/>
                <a:cs typeface="微软雅黑" panose="020b0503020204020204" charset="-122"/>
              </a:rPr>
              <a:t>4</a:t>
            </a:r>
            <a:r>
              <a:rPr lang="zh-CN" altLang="en-US" sz="2000">
                <a:latin typeface="微软雅黑" panose="020b0503020204020204" charset="-122"/>
                <a:ea typeface="微软雅黑" panose="020b0503020204020204" charset="-122"/>
                <a:cs typeface="微软雅黑" panose="020b0503020204020204" charset="-122"/>
              </a:rPr>
              <a:t>、</a:t>
            </a:r>
            <a:r>
              <a:rPr lang="zh-CN" altLang="en-US" sz="2000">
                <a:latin typeface="微软雅黑" panose="020b0503020204020204" charset="-122"/>
                <a:ea typeface="微软雅黑" panose="020b0503020204020204" charset="-122"/>
                <a:sym typeface="+mn-ea"/>
              </a:rPr>
              <a:t>淘宝的搜索排名原则是什么？搜索算法又是怎么样的？</a:t>
            </a:r>
            <a:endParaRPr lang="zh-CN" altLang="en-US" sz="2000">
              <a:latin typeface="微软雅黑" panose="020b0503020204020204" charset="-122"/>
              <a:ea typeface="微软雅黑" panose="020b0503020204020204" charset="-122"/>
              <a:sym typeface="+mn-ea"/>
            </a:endParaRPr>
          </a:p>
          <a:p>
            <a:pPr fontAlgn="auto">
              <a:lnSpc>
                <a:spcPct val="150000"/>
              </a:lnSpc>
            </a:pPr>
            <a:r>
              <a:rPr lang="en-US" altLang="zh-CN" sz="2000">
                <a:latin typeface="微软雅黑" panose="020b0503020204020204" charset="-122"/>
                <a:ea typeface="微软雅黑" panose="020b0503020204020204" charset="-122"/>
                <a:sym typeface="+mn-ea"/>
              </a:rPr>
              <a:t>5</a:t>
            </a:r>
            <a:r>
              <a:rPr lang="zh-CN" altLang="en-US" sz="2000">
                <a:latin typeface="微软雅黑" panose="020b0503020204020204" charset="-122"/>
                <a:ea typeface="微软雅黑" panose="020b0503020204020204" charset="-122"/>
                <a:sym typeface="+mn-ea"/>
              </a:rPr>
              <a:t>、淘宝自然搜索十大搜索模型</a:t>
            </a:r>
            <a:endParaRPr lang="zh-CN" altLang="en-US" sz="2000">
              <a:latin typeface="微软雅黑" panose="020b0503020204020204" charset="-122"/>
              <a:ea typeface="微软雅黑" panose="020b0503020204020204" charset="-122"/>
            </a:endParaRPr>
          </a:p>
          <a:p>
            <a:pPr fontAlgn="auto">
              <a:lnSpc>
                <a:spcPct val="150000"/>
              </a:lnSpc>
            </a:pPr>
            <a:endParaRPr lang="zh-CN" altLang="en-US" sz="2000">
              <a:latin typeface="微软雅黑" panose="020b0503020204020204" charset="-122"/>
              <a:ea typeface="微软雅黑" panose="020b0503020204020204" charset="-122"/>
            </a:endParaRPr>
          </a:p>
          <a:p>
            <a:pPr fontAlgn="auto">
              <a:lnSpc>
                <a:spcPct val="150000"/>
              </a:lnSpc>
            </a:pP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endParaRPr lang="zh-CN" altLang="en-US" sz="2000">
              <a:latin typeface="微软雅黑" panose="020b0503020204020204" charset="-122"/>
              <a:ea typeface="微软雅黑" panose="020b0503020204020204" charset="-122"/>
              <a:cs typeface="微软雅黑" panose="020b0503020204020204" charset="-122"/>
            </a:endParaRPr>
          </a:p>
        </p:txBody>
      </p:sp>
      <p:pic>
        <p:nvPicPr>
          <p:cNvPr id="8" name="图片 7" descr="色块VIS"/>
          <p:cNvPicPr>
            <a:picLocks noChangeAspect="1"/>
          </p:cNvPicPr>
          <p:nvPr/>
        </p:nvPicPr>
        <p:blipFill>
          <a:blip r:embed="rId3"/>
          <a:stretch>
            <a:fillRect/>
          </a:stretch>
        </p:blipFill>
        <p:spPr>
          <a:xfrm flipH="1">
            <a:off x="10915135" y="5366475"/>
            <a:ext cx="1254640" cy="1470570"/>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3"/>
          <p:cNvSpPr txBox="1"/>
          <p:nvPr/>
        </p:nvSpPr>
        <p:spPr>
          <a:xfrm>
            <a:off x="5189855" y="3859530"/>
            <a:ext cx="1815465" cy="521970"/>
          </a:xfrm>
          <a:prstGeom prst="rect">
            <a:avLst/>
          </a:prstGeom>
        </p:spPr>
        <p:txBody>
          <a:bodyPr wrap="square">
            <a:spAutoFit/>
          </a:bodyPr>
          <a:lstStyle>
            <a:defPPr>
              <a:defRPr lang="zh-CN"/>
            </a:defPPr>
            <a:lvl1pPr marL="0" algn="ctr" defTabSz="914400" rtl="0" eaLnBrk="1" latinLnBrk="0" hangingPunct="1">
              <a:defRPr sz="1800" kern="1200">
                <a:solidFill>
                  <a:schemeClr val="tx1">
                    <a:lumMod val="65000"/>
                    <a:lumOff val="35000"/>
                  </a:schemeClr>
                </a:solidFill>
                <a:latin typeface="Nirmala UI Semilight" panose="020b0402040204020203" pitchFamily="34" charset="0"/>
                <a:ea typeface="+mn-ea"/>
                <a:cs typeface="Nirmala UI Semilight" panose="020b04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b="1">
                <a:solidFill>
                  <a:srgbClr val="EF811B"/>
                </a:solidFill>
                <a:latin typeface="微软雅黑" panose="020b0503020204020204" charset="-122"/>
                <a:ea typeface="微软雅黑" panose="020b0503020204020204" charset="-122"/>
              </a:rPr>
              <a:t>课程讲解</a:t>
            </a:r>
            <a:endParaRPr lang="zh-CN" altLang="en-US" sz="2800" b="1">
              <a:solidFill>
                <a:srgbClr val="EF811B"/>
              </a:solidFill>
              <a:latin typeface="微软雅黑" panose="020b0503020204020204" charset="-122"/>
              <a:ea typeface="微软雅黑" panose="020b0503020204020204" charset="-122"/>
            </a:endParaRPr>
          </a:p>
        </p:txBody>
      </p:sp>
      <p:sp>
        <p:nvSpPr>
          <p:cNvPr id="4" name="矩形 3"/>
          <p:cNvSpPr/>
          <p:nvPr/>
        </p:nvSpPr>
        <p:spPr>
          <a:xfrm>
            <a:off x="953" y="0"/>
            <a:ext cx="12192000" cy="3808138"/>
          </a:xfrm>
          <a:prstGeom prst="rect">
            <a:avLst/>
          </a:prstGeom>
          <a:solidFill>
            <a:srgbClr val="EF811B"/>
          </a:solidFill>
          <a:ln>
            <a:noFill/>
          </a:ln>
          <a:effectLst>
            <a:outerShdw blurRad="381000" dist="50800" dir="5400000" algn="t" rotWithShape="0">
              <a:prstClr val="black">
                <a:alpha val="10000"/>
              </a:prstClr>
            </a:outerShdw>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nvGrpSpPr>
          <p:cNvPr id="5" name="组合 4"/>
          <p:cNvGrpSpPr/>
          <p:nvPr/>
        </p:nvGrpSpPr>
        <p:grpSpPr>
          <a:xfrm>
            <a:off x="5189697" y="4385397"/>
            <a:ext cx="1814512" cy="0"/>
            <a:chOff x="5186363" y="4496791"/>
            <a:chExt cx="1814512" cy="0"/>
          </a:xfrm>
        </p:grpSpPr>
        <p:cxnSp>
          <p:nvCxnSpPr>
            <p:cNvPr id="6" name="直接连接符 5"/>
            <p:cNvCxnSpPr/>
            <p:nvPr/>
          </p:nvCxnSpPr>
          <p:spPr>
            <a:xfrm>
              <a:off x="6550932" y="4496791"/>
              <a:ext cx="449943" cy="0"/>
            </a:xfrm>
            <a:prstGeom prst="line">
              <a:avLst/>
            </a:prstGeom>
            <a:ln>
              <a:solidFill>
                <a:srgbClr val="EF811B"/>
              </a:solidFill>
            </a:ln>
          </p:spPr>
          <p:style>
            <a:lnRef idx="3">
              <a:schemeClr val="accent2"/>
            </a:lnRef>
            <a:fillRef idx="0">
              <a:schemeClr val="accent2"/>
            </a:fillRef>
            <a:effectRef idx="2">
              <a:schemeClr val="accent2"/>
            </a:effectRef>
            <a:fontRef idx="minor">
              <a:schemeClr val="tx1"/>
            </a:fontRef>
          </p:style>
        </p:cxnSp>
        <p:cxnSp>
          <p:nvCxnSpPr>
            <p:cNvPr id="7" name="直接连接符 6"/>
            <p:cNvCxnSpPr/>
            <p:nvPr/>
          </p:nvCxnSpPr>
          <p:spPr>
            <a:xfrm>
              <a:off x="5186363" y="4496791"/>
              <a:ext cx="449943" cy="0"/>
            </a:xfrm>
            <a:prstGeom prst="line">
              <a:avLst/>
            </a:prstGeom>
            <a:ln>
              <a:solidFill>
                <a:srgbClr val="EF811B"/>
              </a:solidFill>
            </a:ln>
          </p:spPr>
          <p:style>
            <a:lnRef idx="3">
              <a:schemeClr val="accent2"/>
            </a:lnRef>
            <a:fillRef idx="0">
              <a:schemeClr val="accent2"/>
            </a:fillRef>
            <a:effectRef idx="2">
              <a:schemeClr val="accent2"/>
            </a:effectRef>
            <a:fontRef idx="minor">
              <a:schemeClr val="tx1"/>
            </a:fontRef>
          </p:style>
        </p:cxnSp>
        <p:cxnSp>
          <p:nvCxnSpPr>
            <p:cNvPr id="8" name="直接连接符 7"/>
            <p:cNvCxnSpPr/>
            <p:nvPr/>
          </p:nvCxnSpPr>
          <p:spPr>
            <a:xfrm>
              <a:off x="5868647" y="4496791"/>
              <a:ext cx="449943" cy="0"/>
            </a:xfrm>
            <a:prstGeom prst="line">
              <a:avLst/>
            </a:prstGeom>
            <a:ln>
              <a:solidFill>
                <a:srgbClr val="EF811B"/>
              </a:solidFill>
            </a:ln>
          </p:spPr>
          <p:style>
            <a:lnRef idx="3">
              <a:schemeClr val="accent2"/>
            </a:lnRef>
            <a:fillRef idx="0">
              <a:schemeClr val="accent2"/>
            </a:fillRef>
            <a:effectRef idx="2">
              <a:schemeClr val="accent2"/>
            </a:effectRef>
            <a:fontRef idx="minor">
              <a:schemeClr val="tx1"/>
            </a:fontRef>
          </p:style>
        </p:cxnSp>
      </p:grpSp>
      <p:grpSp>
        <p:nvGrpSpPr>
          <p:cNvPr id="9" name="组合 8"/>
          <p:cNvGrpSpPr/>
          <p:nvPr/>
        </p:nvGrpSpPr>
        <p:grpSpPr>
          <a:xfrm>
            <a:off x="5549039" y="2498264"/>
            <a:ext cx="1045028" cy="1007269"/>
            <a:chOff x="5548086" y="2683245"/>
            <a:chExt cx="1045028" cy="1007269"/>
          </a:xfrm>
        </p:grpSpPr>
        <p:sp>
          <p:nvSpPr>
            <p:cNvPr id="10" name="矩形 9"/>
            <p:cNvSpPr/>
            <p:nvPr/>
          </p:nvSpPr>
          <p:spPr>
            <a:xfrm>
              <a:off x="5594350" y="2738014"/>
              <a:ext cx="952500" cy="952500"/>
            </a:xfrm>
            <a:prstGeom prst="rect">
              <a:avLst/>
            </a:prstGeom>
            <a:noFill/>
            <a:ln w="25400">
              <a:solidFill>
                <a:srgbClr val="38539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b="1">
                <a:latin typeface="张海山锐线体2.0" pitchFamily="2" charset="-122"/>
                <a:ea typeface="张海山锐线体2.0" pitchFamily="2" charset="-122"/>
              </a:endParaRPr>
            </a:p>
          </p:txBody>
        </p:sp>
        <p:sp>
          <p:nvSpPr>
            <p:cNvPr id="11" name="文本框 18"/>
            <p:cNvSpPr txBox="1"/>
            <p:nvPr/>
          </p:nvSpPr>
          <p:spPr>
            <a:xfrm>
              <a:off x="5548086" y="2683245"/>
              <a:ext cx="1045028" cy="8229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800" b="1" smtClean="0">
                  <a:solidFill>
                    <a:schemeClr val="bg1"/>
                  </a:solidFill>
                  <a:latin typeface="张海山锐线体2.0" pitchFamily="2" charset="-122"/>
                  <a:ea typeface="张海山锐线体2.0" pitchFamily="2" charset="-122"/>
                  <a:cs typeface="Leelawadee" panose="020b0502040204020203" pitchFamily="34" charset="-34"/>
                </a:rPr>
                <a:t>B</a:t>
              </a:r>
              <a:endParaRPr lang="en-US" sz="4800" b="1">
                <a:solidFill>
                  <a:schemeClr val="bg1"/>
                </a:solidFill>
                <a:latin typeface="张海山锐线体2.0" pitchFamily="2" charset="-122"/>
                <a:ea typeface="张海山锐线体2.0" pitchFamily="2" charset="-122"/>
                <a:cs typeface="Leelawadee" panose="020b0502040204020203" pitchFamily="34" charset="-34"/>
              </a:endParaRPr>
            </a:p>
          </p:txBody>
        </p:sp>
        <p:cxnSp>
          <p:nvCxnSpPr>
            <p:cNvPr id="12" name="直接连接符 11"/>
            <p:cNvCxnSpPr/>
            <p:nvPr/>
          </p:nvCxnSpPr>
          <p:spPr>
            <a:xfrm flipV="1">
              <a:off x="5869384" y="3391062"/>
              <a:ext cx="402432" cy="20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文本框 22"/>
            <p:cNvSpPr txBox="1"/>
            <p:nvPr/>
          </p:nvSpPr>
          <p:spPr>
            <a:xfrm>
              <a:off x="5605894" y="3414835"/>
              <a:ext cx="929412" cy="2743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b="1" smtClean="0">
                  <a:solidFill>
                    <a:schemeClr val="bg1">
                      <a:lumMod val="85000"/>
                    </a:schemeClr>
                  </a:solidFill>
                  <a:latin typeface="张海山锐线体2.0" pitchFamily="2" charset="-122"/>
                  <a:ea typeface="张海山锐线体2.0" pitchFamily="2" charset="-122"/>
                </a:rPr>
                <a:t>PART </a:t>
              </a:r>
              <a:r>
                <a:rPr lang="en-US" sz="1200" b="1" smtClean="0">
                  <a:solidFill>
                    <a:schemeClr val="bg1">
                      <a:lumMod val="85000"/>
                    </a:schemeClr>
                  </a:solidFill>
                  <a:latin typeface="张海山锐线体2.0" pitchFamily="2" charset="-122"/>
                  <a:ea typeface="张海山锐线体2.0" pitchFamily="2" charset="-122"/>
                </a:rPr>
                <a:t>TWO</a:t>
              </a:r>
              <a:endParaRPr lang="en-US" sz="1200" b="1">
                <a:solidFill>
                  <a:schemeClr val="bg1">
                    <a:lumMod val="85000"/>
                  </a:schemeClr>
                </a:solidFill>
                <a:latin typeface="张海山锐线体2.0" pitchFamily="2" charset="-122"/>
                <a:ea typeface="张海山锐线体2.0" pitchFamily="2"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descr="色块VIS"/>
          <p:cNvPicPr>
            <a:picLocks noChangeAspect="1"/>
          </p:cNvPicPr>
          <p:nvPr/>
        </p:nvPicPr>
        <p:blipFill>
          <a:blip r:embed="rId3"/>
          <a:stretch>
            <a:fillRect/>
          </a:stretch>
        </p:blipFill>
        <p:spPr>
          <a:xfrm flipH="1">
            <a:off x="10915135" y="5366475"/>
            <a:ext cx="1254640" cy="1470570"/>
          </a:xfrm>
          <a:prstGeom prst="rect">
            <a:avLst/>
          </a:prstGeom>
        </p:spPr>
      </p:pic>
      <p:sp>
        <p:nvSpPr>
          <p:cNvPr id="3" name="文本框 2"/>
          <p:cNvSpPr txBox="1"/>
          <p:nvPr/>
        </p:nvSpPr>
        <p:spPr>
          <a:xfrm>
            <a:off x="1128395" y="1998345"/>
            <a:ext cx="10085070" cy="28613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en-US" altLang="zh-CN" sz="2000">
                <a:latin typeface="微软雅黑" panose="020b0503020204020204" charset="-122"/>
                <a:ea typeface="微软雅黑" panose="020b0503020204020204" charset="-122"/>
                <a:cs typeface="微软雅黑" panose="020b0503020204020204" charset="-122"/>
              </a:rPr>
              <a:t>       </a:t>
            </a:r>
            <a:r>
              <a:rPr lang="zh-CN" altLang="en-US" sz="2000">
                <a:latin typeface="微软雅黑" panose="020b0503020204020204" charset="-122"/>
                <a:ea typeface="微软雅黑" panose="020b0503020204020204" charset="-122"/>
                <a:cs typeface="微软雅黑" panose="020b0503020204020204" charset="-122"/>
              </a:rPr>
              <a:t>传统的淘宝seo即淘宝搜索引擎优化，通过优化店铺宝贝标题，类目，上下架时间等等来获取较好的排名，从而获取淘宝搜索流量的一种新型技术。</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rPr>
              <a:t>       广义的淘宝seo是指除去淘宝搜索引擎优化以外，还包括一淘搜索优化，类目优化，淘宝活动优化等等，我们也把它叫做淘宝站内免费流量开发，即是最大限度的吸取淘宝站内的免费流量，从而销售宝贝的一种技巧。</a:t>
            </a:r>
            <a:endParaRPr lang="zh-CN" altLang="en-US" sz="2000">
              <a:latin typeface="微软雅黑" panose="020b0503020204020204" charset="-122"/>
              <a:ea typeface="微软雅黑" panose="020b0503020204020204" charset="-122"/>
              <a:cs typeface="微软雅黑" panose="020b0503020204020204" charset="-122"/>
            </a:endParaRPr>
          </a:p>
        </p:txBody>
      </p:sp>
      <p:sp>
        <p:nvSpPr>
          <p:cNvPr id="4" name="文本框 3"/>
          <p:cNvSpPr txBox="1"/>
          <p:nvPr/>
        </p:nvSpPr>
        <p:spPr>
          <a:xfrm>
            <a:off x="1128395" y="1109345"/>
            <a:ext cx="684720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微软雅黑" panose="020b0503020204020204" charset="-122"/>
                <a:ea typeface="微软雅黑" panose="020b0503020204020204" charset="-122"/>
                <a:cs typeface="微软雅黑" panose="020b0503020204020204" charset="-122"/>
              </a:rPr>
              <a:t>什么是淘宝</a:t>
            </a:r>
            <a:r>
              <a:rPr lang="en-US" altLang="zh-CN" sz="2400" b="1">
                <a:latin typeface="微软雅黑" panose="020b0503020204020204" charset="-122"/>
                <a:ea typeface="微软雅黑" panose="020b0503020204020204" charset="-122"/>
                <a:cs typeface="微软雅黑" panose="020b0503020204020204" charset="-122"/>
              </a:rPr>
              <a:t>SEO?</a:t>
            </a:r>
            <a:endParaRPr lang="en-US" altLang="zh-CN" sz="2400" b="1">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descr="色块VIS"/>
          <p:cNvPicPr>
            <a:picLocks noChangeAspect="1"/>
          </p:cNvPicPr>
          <p:nvPr/>
        </p:nvPicPr>
        <p:blipFill>
          <a:blip r:embed="rId3"/>
          <a:stretch>
            <a:fillRect/>
          </a:stretch>
        </p:blipFill>
        <p:spPr>
          <a:xfrm flipH="1">
            <a:off x="10915135" y="5366475"/>
            <a:ext cx="1254640" cy="1470570"/>
          </a:xfrm>
          <a:prstGeom prst="rect">
            <a:avLst/>
          </a:prstGeom>
        </p:spPr>
      </p:pic>
      <p:sp>
        <p:nvSpPr>
          <p:cNvPr id="6" name="文本框 5"/>
          <p:cNvSpPr txBox="1"/>
          <p:nvPr/>
        </p:nvSpPr>
        <p:spPr>
          <a:xfrm>
            <a:off x="1141095" y="1220470"/>
            <a:ext cx="9909810" cy="32302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200000"/>
              </a:lnSpc>
            </a:pPr>
            <a:r>
              <a:rPr lang="zh-CN" altLang="en-US" sz="2400" b="1">
                <a:latin typeface="微软雅黑" panose="020b0503020204020204" charset="-122"/>
                <a:ea typeface="微软雅黑" panose="020b0503020204020204" charset="-122"/>
                <a:cs typeface="微软雅黑" panose="020b0503020204020204" charset="-122"/>
              </a:rPr>
              <a:t>为什么必须要懂得淘宝</a:t>
            </a:r>
            <a:r>
              <a:rPr lang="en-US" altLang="zh-CN" sz="2400" b="1">
                <a:latin typeface="微软雅黑" panose="020b0503020204020204" charset="-122"/>
                <a:ea typeface="微软雅黑" panose="020b0503020204020204" charset="-122"/>
                <a:cs typeface="微软雅黑" panose="020b0503020204020204" charset="-122"/>
              </a:rPr>
              <a:t>SEO</a:t>
            </a:r>
            <a:r>
              <a:rPr lang="zh-CN" altLang="en-US" sz="2400" b="1">
                <a:latin typeface="微软雅黑" panose="020b0503020204020204" charset="-122"/>
                <a:ea typeface="微软雅黑" panose="020b0503020204020204" charset="-122"/>
                <a:cs typeface="微软雅黑" panose="020b0503020204020204" charset="-122"/>
              </a:rPr>
              <a:t>？</a:t>
            </a:r>
            <a:endParaRPr lang="zh-CN" altLang="en-US" sz="2400" b="1">
              <a:latin typeface="微软雅黑" panose="020b0503020204020204" charset="-122"/>
              <a:ea typeface="微软雅黑" panose="020b0503020204020204" charset="-122"/>
              <a:cs typeface="微软雅黑" panose="020b0503020204020204" charset="-122"/>
            </a:endParaRPr>
          </a:p>
          <a:p>
            <a:pPr fontAlgn="auto">
              <a:lnSpc>
                <a:spcPct val="200000"/>
              </a:lnSpc>
            </a:pPr>
            <a:r>
              <a:rPr lang="en-US" altLang="zh-CN" sz="2400">
                <a:latin typeface="微软雅黑" panose="020b0503020204020204" charset="-122"/>
                <a:ea typeface="微软雅黑" panose="020b0503020204020204" charset="-122"/>
                <a:cs typeface="微软雅黑" panose="020b0503020204020204" charset="-122"/>
              </a:rPr>
              <a:t>1</a:t>
            </a:r>
            <a:r>
              <a:rPr lang="zh-CN" altLang="en-US" sz="2400">
                <a:latin typeface="微软雅黑" panose="020b0503020204020204" charset="-122"/>
                <a:ea typeface="微软雅黑" panose="020b0503020204020204" charset="-122"/>
                <a:cs typeface="微软雅黑" panose="020b0503020204020204" charset="-122"/>
              </a:rPr>
              <a:t>、做淘宝流量是第一要素，淘宝</a:t>
            </a:r>
            <a:r>
              <a:rPr lang="en-US" altLang="zh-CN" sz="2400">
                <a:latin typeface="微软雅黑" panose="020b0503020204020204" charset="-122"/>
                <a:ea typeface="微软雅黑" panose="020b0503020204020204" charset="-122"/>
                <a:cs typeface="微软雅黑" panose="020b0503020204020204" charset="-122"/>
              </a:rPr>
              <a:t>SEO</a:t>
            </a:r>
            <a:r>
              <a:rPr lang="zh-CN" altLang="en-US" sz="2400">
                <a:latin typeface="微软雅黑" panose="020b0503020204020204" charset="-122"/>
                <a:ea typeface="微软雅黑" panose="020b0503020204020204" charset="-122"/>
                <a:cs typeface="微软雅黑" panose="020b0503020204020204" charset="-122"/>
              </a:rPr>
              <a:t>可以带来大量的免费流量；</a:t>
            </a:r>
            <a:endParaRPr lang="zh-CN" altLang="en-US" sz="24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en-US" altLang="zh-CN" sz="2400">
                <a:latin typeface="微软雅黑" panose="020b0503020204020204" charset="-122"/>
                <a:ea typeface="微软雅黑" panose="020b0503020204020204" charset="-122"/>
                <a:cs typeface="微软雅黑" panose="020b0503020204020204" charset="-122"/>
              </a:rPr>
              <a:t>2</a:t>
            </a:r>
            <a:r>
              <a:rPr lang="zh-CN" altLang="en-US" sz="2400">
                <a:latin typeface="微软雅黑" panose="020b0503020204020204" charset="-122"/>
                <a:ea typeface="微软雅黑" panose="020b0503020204020204" charset="-122"/>
                <a:cs typeface="微软雅黑" panose="020b0503020204020204" charset="-122"/>
              </a:rPr>
              <a:t>、淘宝做流量是最难的，淘宝</a:t>
            </a:r>
            <a:r>
              <a:rPr lang="en-US" altLang="zh-CN" sz="2400">
                <a:latin typeface="微软雅黑" panose="020b0503020204020204" charset="-122"/>
                <a:ea typeface="微软雅黑" panose="020b0503020204020204" charset="-122"/>
                <a:cs typeface="微软雅黑" panose="020b0503020204020204" charset="-122"/>
              </a:rPr>
              <a:t>SEO</a:t>
            </a:r>
            <a:r>
              <a:rPr lang="zh-CN" altLang="en-US" sz="2400">
                <a:latin typeface="微软雅黑" panose="020b0503020204020204" charset="-122"/>
                <a:ea typeface="微软雅黑" panose="020b0503020204020204" charset="-122"/>
                <a:cs typeface="微软雅黑" panose="020b0503020204020204" charset="-122"/>
              </a:rPr>
              <a:t>可以带来稳定的免费流量；</a:t>
            </a:r>
            <a:endParaRPr lang="zh-CN" altLang="en-US" sz="24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en-US" altLang="zh-CN" sz="2400">
                <a:latin typeface="微软雅黑" panose="020b0503020204020204" charset="-122"/>
                <a:ea typeface="微软雅黑" panose="020b0503020204020204" charset="-122"/>
                <a:cs typeface="微软雅黑" panose="020b0503020204020204" charset="-122"/>
              </a:rPr>
              <a:t>3</a:t>
            </a:r>
            <a:r>
              <a:rPr lang="zh-CN" altLang="en-US" sz="2400">
                <a:latin typeface="微软雅黑" panose="020b0503020204020204" charset="-122"/>
                <a:ea typeface="微软雅黑" panose="020b0503020204020204" charset="-122"/>
                <a:cs typeface="微软雅黑" panose="020b0503020204020204" charset="-122"/>
              </a:rPr>
              <a:t>、淘宝</a:t>
            </a:r>
            <a:r>
              <a:rPr lang="en-US" altLang="zh-CN" sz="2400">
                <a:latin typeface="微软雅黑" panose="020b0503020204020204" charset="-122"/>
                <a:ea typeface="微软雅黑" panose="020b0503020204020204" charset="-122"/>
                <a:cs typeface="微软雅黑" panose="020b0503020204020204" charset="-122"/>
              </a:rPr>
              <a:t>SEO</a:t>
            </a:r>
            <a:r>
              <a:rPr lang="zh-CN" altLang="en-US" sz="2400">
                <a:latin typeface="微软雅黑" panose="020b0503020204020204" charset="-122"/>
                <a:ea typeface="微软雅黑" panose="020b0503020204020204" charset="-122"/>
                <a:cs typeface="微软雅黑" panose="020b0503020204020204" charset="-122"/>
              </a:rPr>
              <a:t>带来的流量大都是你的目标客户；</a:t>
            </a:r>
            <a:endParaRPr lang="zh-CN" altLang="en-US" sz="24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en-US" altLang="zh-CN" sz="2400">
                <a:latin typeface="微软雅黑" panose="020b0503020204020204" charset="-122"/>
                <a:ea typeface="微软雅黑" panose="020b0503020204020204" charset="-122"/>
                <a:cs typeface="微软雅黑" panose="020b0503020204020204" charset="-122"/>
              </a:rPr>
              <a:t>4</a:t>
            </a:r>
            <a:r>
              <a:rPr lang="zh-CN" altLang="en-US" sz="2400">
                <a:latin typeface="微软雅黑" panose="020b0503020204020204" charset="-122"/>
                <a:ea typeface="微软雅黑" panose="020b0503020204020204" charset="-122"/>
                <a:cs typeface="微软雅黑" panose="020b0503020204020204" charset="-122"/>
              </a:rPr>
              <a:t>、淘宝直通车是收费版的</a:t>
            </a:r>
            <a:r>
              <a:rPr lang="en-US" altLang="zh-CN" sz="2400">
                <a:latin typeface="微软雅黑" panose="020b0503020204020204" charset="-122"/>
                <a:ea typeface="微软雅黑" panose="020b0503020204020204" charset="-122"/>
                <a:cs typeface="微软雅黑" panose="020b0503020204020204" charset="-122"/>
              </a:rPr>
              <a:t>SEO</a:t>
            </a:r>
            <a:r>
              <a:rPr lang="zh-CN" altLang="en-US" sz="2400">
                <a:latin typeface="微软雅黑" panose="020b0503020204020204" charset="-122"/>
                <a:ea typeface="微软雅黑" panose="020b0503020204020204" charset="-122"/>
                <a:cs typeface="微软雅黑" panose="020b0503020204020204" charset="-122"/>
              </a:rPr>
              <a:t>，不懂</a:t>
            </a:r>
            <a:r>
              <a:rPr lang="en-US" altLang="zh-CN" sz="2400">
                <a:latin typeface="微软雅黑" panose="020b0503020204020204" charset="-122"/>
                <a:ea typeface="微软雅黑" panose="020b0503020204020204" charset="-122"/>
                <a:cs typeface="微软雅黑" panose="020b0503020204020204" charset="-122"/>
              </a:rPr>
              <a:t>SEO</a:t>
            </a:r>
            <a:r>
              <a:rPr lang="zh-CN" altLang="en-US" sz="2400">
                <a:latin typeface="微软雅黑" panose="020b0503020204020204" charset="-122"/>
                <a:ea typeface="微软雅黑" panose="020b0503020204020204" charset="-122"/>
                <a:cs typeface="微软雅黑" panose="020b0503020204020204" charset="-122"/>
              </a:rPr>
              <a:t>直通车必然亏损。</a:t>
            </a:r>
            <a:endParaRPr lang="zh-CN" altLang="en-US" sz="2400">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descr="色块VIS"/>
          <p:cNvPicPr>
            <a:picLocks noChangeAspect="1"/>
          </p:cNvPicPr>
          <p:nvPr/>
        </p:nvPicPr>
        <p:blipFill>
          <a:blip r:embed="rId3"/>
          <a:stretch>
            <a:fillRect/>
          </a:stretch>
        </p:blipFill>
        <p:spPr>
          <a:xfrm flipH="1">
            <a:off x="10915135" y="5366475"/>
            <a:ext cx="1254640" cy="1470570"/>
          </a:xfrm>
          <a:prstGeom prst="rect">
            <a:avLst/>
          </a:prstGeom>
        </p:spPr>
      </p:pic>
      <p:sp>
        <p:nvSpPr>
          <p:cNvPr id="2" name="文本框 1"/>
          <p:cNvSpPr txBox="1"/>
          <p:nvPr/>
        </p:nvSpPr>
        <p:spPr>
          <a:xfrm>
            <a:off x="762635" y="998220"/>
            <a:ext cx="9499600" cy="829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微软雅黑" panose="020b0503020204020204" charset="-122"/>
                <a:ea typeface="微软雅黑" panose="020b0503020204020204" charset="-122"/>
                <a:cs typeface="微软雅黑" panose="020b0503020204020204" charset="-122"/>
              </a:rPr>
              <a:t>淘宝</a:t>
            </a:r>
            <a:r>
              <a:rPr lang="en-US" altLang="zh-CN" sz="2400" b="1">
                <a:latin typeface="微软雅黑" panose="020b0503020204020204" charset="-122"/>
                <a:ea typeface="微软雅黑" panose="020b0503020204020204" charset="-122"/>
                <a:cs typeface="微软雅黑" panose="020b0503020204020204" charset="-122"/>
              </a:rPr>
              <a:t>SEO</a:t>
            </a:r>
            <a:r>
              <a:rPr lang="zh-CN" altLang="en-US" sz="2400" b="1">
                <a:latin typeface="微软雅黑" panose="020b0503020204020204" charset="-122"/>
                <a:ea typeface="微软雅黑" panose="020b0503020204020204" charset="-122"/>
                <a:cs typeface="微软雅黑" panose="020b0503020204020204" charset="-122"/>
              </a:rPr>
              <a:t>基本思路</a:t>
            </a:r>
            <a:endParaRPr lang="zh-CN" altLang="en-US" sz="2400" b="1">
              <a:latin typeface="微软雅黑" panose="020b0503020204020204" charset="-122"/>
              <a:ea typeface="微软雅黑" panose="020b0503020204020204" charset="-122"/>
              <a:cs typeface="微软雅黑" panose="020b0503020204020204" charset="-122"/>
            </a:endParaRPr>
          </a:p>
          <a:p>
            <a:endParaRPr lang="zh-CN" altLang="en-US" sz="2400" b="1">
              <a:latin typeface="微软雅黑" panose="020b0503020204020204" charset="-122"/>
              <a:ea typeface="微软雅黑" panose="020b0503020204020204" charset="-122"/>
              <a:cs typeface="微软雅黑" panose="020b0503020204020204" charset="-122"/>
            </a:endParaRPr>
          </a:p>
        </p:txBody>
      </p:sp>
      <p:pic>
        <p:nvPicPr>
          <p:cNvPr id="7" name="图片 6" descr="淘宝SEO的核心思路"/>
          <p:cNvPicPr>
            <a:picLocks noChangeAspect="1"/>
          </p:cNvPicPr>
          <p:nvPr/>
        </p:nvPicPr>
        <p:blipFill>
          <a:blip r:embed="rId4"/>
          <a:stretch>
            <a:fillRect/>
          </a:stretch>
        </p:blipFill>
        <p:spPr>
          <a:xfrm>
            <a:off x="1066800" y="1643380"/>
            <a:ext cx="10058400" cy="401828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descr="色块VIS"/>
          <p:cNvPicPr>
            <a:picLocks noChangeAspect="1"/>
          </p:cNvPicPr>
          <p:nvPr/>
        </p:nvPicPr>
        <p:blipFill>
          <a:blip r:embed="rId3"/>
          <a:stretch>
            <a:fillRect/>
          </a:stretch>
        </p:blipFill>
        <p:spPr>
          <a:xfrm flipH="1">
            <a:off x="10915135" y="5366475"/>
            <a:ext cx="1254640" cy="1470570"/>
          </a:xfrm>
          <a:prstGeom prst="rect">
            <a:avLst/>
          </a:prstGeom>
        </p:spPr>
      </p:pic>
      <p:sp>
        <p:nvSpPr>
          <p:cNvPr id="5" name="文本框 4"/>
          <p:cNvSpPr txBox="1"/>
          <p:nvPr/>
        </p:nvSpPr>
        <p:spPr>
          <a:xfrm>
            <a:off x="935355" y="991235"/>
            <a:ext cx="10528935"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微软雅黑" panose="020b0503020204020204" charset="-122"/>
                <a:ea typeface="微软雅黑" panose="020b0503020204020204" charset="-122"/>
              </a:rPr>
              <a:t>淘宝的搜索排名原则是什么？搜索算法又是怎么样的？</a:t>
            </a:r>
            <a:endParaRPr lang="zh-CN" altLang="en-US" sz="2400" b="1">
              <a:latin typeface="微软雅黑" panose="020b0503020204020204" charset="-122"/>
              <a:ea typeface="微软雅黑" panose="020b0503020204020204" charset="-122"/>
            </a:endParaRPr>
          </a:p>
        </p:txBody>
      </p:sp>
      <p:sp>
        <p:nvSpPr>
          <p:cNvPr id="6" name="文本框 5"/>
          <p:cNvSpPr txBox="1"/>
          <p:nvPr/>
        </p:nvSpPr>
        <p:spPr>
          <a:xfrm>
            <a:off x="913765" y="1540510"/>
            <a:ext cx="10363835" cy="56311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en-US" altLang="zh-CN" sz="2000">
                <a:latin typeface="微软雅黑" panose="020b0503020204020204" charset="-122"/>
                <a:ea typeface="微软雅黑" panose="020b0503020204020204" charset="-122"/>
                <a:cs typeface="微软雅黑" panose="020b0503020204020204" charset="-122"/>
              </a:rPr>
              <a:t>       </a:t>
            </a:r>
            <a:r>
              <a:rPr lang="zh-CN" altLang="en-US" sz="2000">
                <a:latin typeface="微软雅黑" panose="020b0503020204020204" charset="-122"/>
                <a:ea typeface="微软雅黑" panose="020b0503020204020204" charset="-122"/>
                <a:cs typeface="微软雅黑" panose="020b0503020204020204" charset="-122"/>
              </a:rPr>
              <a:t>淘宝搜索算法的就是指得淘宝免费流量和付费流量算法的总称，不少的卖家为了能够获得更高的流量，得到更好的展示，拼尽全力去争取一切免费和付费的流量入口，但是对于一个店铺的综合人气搜索来说，也还有其他的影响因素，具体的计算方式如下：</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rPr>
              <a:t>　　综合人气搜索主要跟店铺人气权重、 单品权重、关键词权重 以及 加权项有关， 而关键词的人气权重在 7 天的维度下产品的点击率(行业平均的 1.5 倍);转化率(前期是商业的 2 倍);宝贝关键词在搜索转化下一直增长；</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rPr>
              <a:t>　　销量搜索的权重等于关键词人气权重(主要是无线端的占比：包括流量、销量、转化率、无线端广告投入占比)。需要补充一下单品的销量在 7 天的维度下需要增比，点击率和转化率是重中之重。</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rPr>
              <a:t>　　</a:t>
            </a:r>
            <a:endParaRPr lang="zh-CN" altLang="en-US" sz="2000">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descr="色块VIS"/>
          <p:cNvPicPr>
            <a:picLocks noChangeAspect="1"/>
          </p:cNvPicPr>
          <p:nvPr/>
        </p:nvPicPr>
        <p:blipFill>
          <a:blip r:embed="rId3"/>
          <a:stretch>
            <a:fillRect/>
          </a:stretch>
        </p:blipFill>
        <p:spPr>
          <a:xfrm flipH="1">
            <a:off x="10915135" y="5366475"/>
            <a:ext cx="1254640" cy="1470570"/>
          </a:xfrm>
          <a:prstGeom prst="rect">
            <a:avLst/>
          </a:prstGeom>
        </p:spPr>
      </p:pic>
      <p:sp>
        <p:nvSpPr>
          <p:cNvPr id="2" name="文本框 1"/>
          <p:cNvSpPr txBox="1"/>
          <p:nvPr/>
        </p:nvSpPr>
        <p:spPr>
          <a:xfrm>
            <a:off x="930910" y="774065"/>
            <a:ext cx="10329545" cy="56311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zh-CN" altLang="en-US" sz="2400" b="1">
                <a:latin typeface="微软雅黑" panose="020b0503020204020204" charset="-122"/>
                <a:ea typeface="微软雅黑" panose="020b0503020204020204" charset="-122"/>
                <a:cs typeface="微软雅黑" panose="020b0503020204020204" charset="-122"/>
                <a:sym typeface="+mn-ea"/>
              </a:rPr>
              <a:t>搜索有什么原则?</a:t>
            </a:r>
            <a:endParaRPr lang="zh-CN" altLang="en-US" sz="2400" b="1">
              <a:latin typeface="微软雅黑" panose="020b0503020204020204" charset="-122"/>
              <a:ea typeface="微软雅黑" panose="020b0503020204020204" charset="-122"/>
              <a:cs typeface="微软雅黑" panose="020b0503020204020204" charset="-122"/>
            </a:endParaRPr>
          </a:p>
          <a:p>
            <a:pPr fontAlgn="auto">
              <a:lnSpc>
                <a:spcPct val="150000"/>
              </a:lnSpc>
            </a:pPr>
            <a:endParaRPr lang="zh-CN" altLang="en-US" sz="2000">
              <a:latin typeface="微软雅黑" panose="020b0503020204020204" charset="-122"/>
              <a:ea typeface="微软雅黑" panose="020b0503020204020204" charset="-122"/>
              <a:cs typeface="微软雅黑" panose="020b0503020204020204" charset="-122"/>
              <a:sym typeface="+mn-ea"/>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sym typeface="+mn-ea"/>
              </a:rPr>
              <a:t>　　</a:t>
            </a:r>
            <a:r>
              <a:rPr lang="zh-CN" altLang="en-US" sz="2000" b="1">
                <a:latin typeface="微软雅黑" panose="020b0503020204020204" charset="-122"/>
                <a:ea typeface="微软雅黑" panose="020b0503020204020204" charset="-122"/>
                <a:cs typeface="微软雅黑" panose="020b0503020204020204" charset="-122"/>
                <a:sym typeface="+mn-ea"/>
              </a:rPr>
              <a:t>1、店铺层级越高，流量越优质</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sym typeface="+mn-ea"/>
              </a:rPr>
              <a:t>　　不管是店铺还是宝贝，想要流量变得优质，也不是一蹴而就的事情，需要一定的时间来考量，淘宝系统本身就会不定期来测宝贝流量，如果商家能够很好的运营这些宝贝;</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sym typeface="+mn-ea"/>
              </a:rPr>
              <a:t>　　同时要保证点击率和好评反馈，这样就能够带来更多流量，但是淘宝系统还会抓住一些优质的流量来进行打标和分类，然后再推送给店铺层级高的店铺，因此想要获取这些流量，店铺层级必须上去。</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sym typeface="+mn-ea"/>
              </a:rPr>
              <a:t>　　由于这个规则，也很容易出现点击量很高，但是转化率很低的原因，其实手淘搜索规则越来越偏向于个性化，如果消费能力很强且购买客单价很高的买家也就更优质。</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endParaRPr lang="zh-CN" altLang="en-US"/>
          </a:p>
          <a:p>
            <a:pPr fontAlgn="auto">
              <a:lnSpc>
                <a:spcPct val="150000"/>
              </a:lnSpc>
            </a:pPr>
            <a:r>
              <a:rPr lang="zh-CN" altLang="en-US">
                <a:sym typeface="+mn-ea"/>
              </a:rPr>
              <a:t>　</a:t>
            </a:r>
            <a:endParaRPr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descr="色块VIS"/>
          <p:cNvPicPr>
            <a:picLocks noChangeAspect="1"/>
          </p:cNvPicPr>
          <p:nvPr/>
        </p:nvPicPr>
        <p:blipFill>
          <a:blip r:embed="rId3"/>
          <a:stretch>
            <a:fillRect/>
          </a:stretch>
        </p:blipFill>
        <p:spPr>
          <a:xfrm flipH="1">
            <a:off x="10915135" y="5366475"/>
            <a:ext cx="1254640" cy="1470570"/>
          </a:xfrm>
          <a:prstGeom prst="rect">
            <a:avLst/>
          </a:prstGeom>
        </p:spPr>
      </p:pic>
      <p:sp>
        <p:nvSpPr>
          <p:cNvPr id="2" name="文本框 1"/>
          <p:cNvSpPr txBox="1"/>
          <p:nvPr/>
        </p:nvSpPr>
        <p:spPr>
          <a:xfrm>
            <a:off x="1097280" y="1075055"/>
            <a:ext cx="10106660" cy="439991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200000"/>
              </a:lnSpc>
            </a:pPr>
            <a:r>
              <a:rPr lang="zh-CN" altLang="en-US" sz="2000" b="1">
                <a:latin typeface="微软雅黑" panose="020b0503020204020204" charset="-122"/>
                <a:ea typeface="微软雅黑" panose="020b0503020204020204" charset="-122"/>
                <a:cs typeface="微软雅黑" panose="020b0503020204020204" charset="-122"/>
                <a:sym typeface="+mn-ea"/>
              </a:rPr>
              <a:t>　2、消费能力越低，购买力越低</a:t>
            </a:r>
            <a:endParaRPr lang="zh-CN" altLang="en-US" sz="2000" b="1">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sym typeface="+mn-ea"/>
              </a:rPr>
              <a:t>　　其实淘宝系统会根据客户购买的商品来进行划分，因此也就有了对应的单品分级，就好比说一个大品牌的天猫店铺，在上架之后就会得到品牌的扶持;</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sym typeface="+mn-ea"/>
              </a:rPr>
              <a:t>　　因此人气权重肯定也会比C店要高一些，然后淘宝就会把一些优质人群优先展现给品牌店铺，但是这仅仅只是展现，而点击率的高低就得看店铺是否能够完美匹配这些流量。</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sym typeface="+mn-ea"/>
              </a:rPr>
              <a:t>　　而属于低客单且无品牌产品的店铺，淘宝所匹配的流量就会相对劣质。</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sym typeface="+mn-ea"/>
              </a:rPr>
              <a:t>　　淘宝系统其实会自动给店铺来匹配相关的流量，但是点击率还得靠各个店铺自己去匹配了，如果匹配得好，那么转化率也会相对较高，而且想要获得更优质的流量就得下功夫提升店铺层级呢!</a:t>
            </a:r>
            <a:endParaRPr lang="zh-CN" altLang="en-US" sz="2000">
              <a:latin typeface="微软雅黑" panose="020b0503020204020204" charset="-122"/>
              <a:ea typeface="微软雅黑" panose="020b0503020204020204" charset="-122"/>
              <a:cs typeface="微软雅黑" panose="020b0503020204020204" charset="-122"/>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descr="色块VIS"/>
          <p:cNvPicPr>
            <a:picLocks noChangeAspect="1"/>
          </p:cNvPicPr>
          <p:nvPr/>
        </p:nvPicPr>
        <p:blipFill>
          <a:blip r:embed="rId3"/>
          <a:stretch>
            <a:fillRect/>
          </a:stretch>
        </p:blipFill>
        <p:spPr>
          <a:xfrm flipH="1">
            <a:off x="10915135" y="5366475"/>
            <a:ext cx="1254640" cy="1470570"/>
          </a:xfrm>
          <a:prstGeom prst="rect">
            <a:avLst/>
          </a:prstGeom>
        </p:spPr>
      </p:pic>
      <p:sp>
        <p:nvSpPr>
          <p:cNvPr id="2" name="文本框 1"/>
          <p:cNvSpPr txBox="1"/>
          <p:nvPr/>
        </p:nvSpPr>
        <p:spPr>
          <a:xfrm>
            <a:off x="861060" y="1166495"/>
            <a:ext cx="913130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微软雅黑" panose="020b0503020204020204" charset="-122"/>
                <a:ea typeface="微软雅黑" panose="020b0503020204020204" charset="-122"/>
              </a:rPr>
              <a:t>淘宝搜索排名优化时新手常会犯哪些误区</a:t>
            </a:r>
            <a:endParaRPr lang="zh-CN" altLang="en-US" sz="2400" b="1">
              <a:latin typeface="微软雅黑" panose="020b0503020204020204" charset="-122"/>
              <a:ea typeface="微软雅黑" panose="020b0503020204020204" charset="-122"/>
            </a:endParaRPr>
          </a:p>
        </p:txBody>
      </p:sp>
      <p:sp>
        <p:nvSpPr>
          <p:cNvPr id="3" name="文本框 2"/>
          <p:cNvSpPr txBox="1"/>
          <p:nvPr/>
        </p:nvSpPr>
        <p:spPr>
          <a:xfrm>
            <a:off x="786765" y="2082165"/>
            <a:ext cx="10618470" cy="1476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en-US" altLang="zh-CN" sz="2000">
                <a:latin typeface="微软雅黑" panose="020b0503020204020204" charset="-122"/>
                <a:ea typeface="微软雅黑" panose="020b0503020204020204" charset="-122"/>
              </a:rPr>
              <a:t>        </a:t>
            </a:r>
            <a:r>
              <a:rPr lang="zh-CN" altLang="en-US" sz="2000">
                <a:latin typeface="微软雅黑" panose="020b0503020204020204" charset="-122"/>
                <a:ea typeface="微软雅黑" panose="020b0503020204020204" charset="-122"/>
              </a:rPr>
              <a:t>淘宝商城的所有卖家都想要去提高自己的产品排名，因为只有排名靠前了，才能够得到更好的展现，获得比较高的点击率，所有大家都会对产品排名进行优化，下面就为大家介绍一下排名优化的一些误区，希望大家看过之后不会犯这种错误。</a:t>
            </a:r>
            <a:endParaRPr lang="zh-CN" altLang="en-US" sz="2000">
              <a:latin typeface="微软雅黑" panose="020b0503020204020204" charset="-122"/>
              <a:ea typeface="微软雅黑" panose="020b050302020402020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descr="色块VIS"/>
          <p:cNvPicPr>
            <a:picLocks noChangeAspect="1"/>
          </p:cNvPicPr>
          <p:nvPr/>
        </p:nvPicPr>
        <p:blipFill>
          <a:blip r:embed="rId3"/>
          <a:stretch>
            <a:fillRect/>
          </a:stretch>
        </p:blipFill>
        <p:spPr>
          <a:xfrm flipH="1">
            <a:off x="10915135" y="5366475"/>
            <a:ext cx="1254640" cy="1470570"/>
          </a:xfrm>
          <a:prstGeom prst="rect">
            <a:avLst/>
          </a:prstGeom>
        </p:spPr>
      </p:pic>
      <p:sp>
        <p:nvSpPr>
          <p:cNvPr id="2" name="文本框 1"/>
          <p:cNvSpPr txBox="1"/>
          <p:nvPr/>
        </p:nvSpPr>
        <p:spPr>
          <a:xfrm>
            <a:off x="1153795" y="1307465"/>
            <a:ext cx="10004425" cy="38766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zh-CN" altLang="en-US" sz="2400" b="1">
                <a:latin typeface="微软雅黑" panose="020b0503020204020204" charset="-122"/>
                <a:ea typeface="微软雅黑" panose="020b0503020204020204" charset="-122"/>
                <a:cs typeface="微软雅黑" panose="020b0503020204020204" charset="-122"/>
                <a:sym typeface="+mn-ea"/>
              </a:rPr>
              <a:t>1.新上架的宝贝在人气排序中永远没机会</a:t>
            </a:r>
            <a:endParaRPr lang="zh-CN" altLang="en-US" sz="2400" b="1">
              <a:latin typeface="微软雅黑" panose="020b0503020204020204" charset="-122"/>
              <a:ea typeface="微软雅黑" panose="020b0503020204020204" charset="-122"/>
              <a:cs typeface="微软雅黑" panose="020b0503020204020204" charset="-122"/>
            </a:endParaRPr>
          </a:p>
          <a:p>
            <a:pPr fontAlgn="auto">
              <a:lnSpc>
                <a:spcPct val="150000"/>
              </a:lnSpc>
            </a:pP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sym typeface="+mn-ea"/>
              </a:rPr>
              <a:t>　　这是一个很典型的误区，大家都普遍认为，刚上架的宝贝由于没有任何参数可以计算，所以会在人气排名中靠后。事实上，淘宝对于新上架的宝贝，会给一个默认的人气分，这个默认的人气分能够保证新上架的宝贝也有可能获得一个比较好的排名。随着时间的推移，如果各个影响排名的参数没有任何提高，那么这个人气分还会下降。如何让买家能够方便地找到那些刚上市的新品也是目前淘宝正在竭力解决的一个问题，相信未来会有更好的措施出台。</a:t>
            </a:r>
            <a:endParaRPr lang="zh-CN" altLang="en-US" sz="2000">
              <a:latin typeface="微软雅黑" panose="020b0503020204020204" charset="-122"/>
              <a:ea typeface="微软雅黑" panose="020b0503020204020204" charset="-122"/>
              <a:cs typeface="微软雅黑" panose="020b0503020204020204" charset="-122"/>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descr="色块VIS"/>
          <p:cNvPicPr>
            <a:picLocks noChangeAspect="1"/>
          </p:cNvPicPr>
          <p:nvPr/>
        </p:nvPicPr>
        <p:blipFill>
          <a:blip r:embed="rId3"/>
          <a:stretch>
            <a:fillRect/>
          </a:stretch>
        </p:blipFill>
        <p:spPr>
          <a:xfrm flipH="1">
            <a:off x="10915135" y="5366475"/>
            <a:ext cx="1254640" cy="1470570"/>
          </a:xfrm>
          <a:prstGeom prst="rect">
            <a:avLst/>
          </a:prstGeom>
        </p:spPr>
      </p:pic>
      <p:sp>
        <p:nvSpPr>
          <p:cNvPr id="2" name="文本框 1"/>
          <p:cNvSpPr txBox="1"/>
          <p:nvPr/>
        </p:nvSpPr>
        <p:spPr>
          <a:xfrm>
            <a:off x="941705" y="1028700"/>
            <a:ext cx="9752965" cy="295338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zh-CN" altLang="en-US" sz="2400" b="1">
                <a:latin typeface="微软雅黑" panose="020b0503020204020204" charset="-122"/>
                <a:ea typeface="微软雅黑" panose="020b0503020204020204" charset="-122"/>
                <a:cs typeface="微软雅黑" panose="020b0503020204020204" charset="-122"/>
                <a:sym typeface="+mn-ea"/>
              </a:rPr>
              <a:t>2.淘宝人气排名会优先淘宝直通车宝贝</a:t>
            </a:r>
            <a:endParaRPr lang="zh-CN" altLang="en-US" sz="2400" b="1">
              <a:latin typeface="微软雅黑" panose="020b0503020204020204" charset="-122"/>
              <a:ea typeface="微软雅黑" panose="020b0503020204020204" charset="-122"/>
              <a:cs typeface="微软雅黑" panose="020b0503020204020204" charset="-122"/>
            </a:endParaRPr>
          </a:p>
          <a:p>
            <a:pPr fontAlgn="auto">
              <a:lnSpc>
                <a:spcPct val="150000"/>
              </a:lnSpc>
            </a:pP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sym typeface="+mn-ea"/>
              </a:rPr>
              <a:t>　　有的人觉得做了淘宝直通车之后人气排名会被淘宝优先排序，这也是错误的想法。人气排序与是否做淘宝直通车推广没有直接的关系，但如果你用直通车做了推广，销量、收藏、转化率等各个影响人气排名的因素都提升上去了，那么你的人气排名自然也会有所提升。只是这个提升结果和你做其他推广的结果是一样的。</a:t>
            </a:r>
            <a:endParaRPr lang="zh-CN" altLang="en-US" sz="2000">
              <a:latin typeface="微软雅黑" panose="020b0503020204020204" charset="-122"/>
              <a:ea typeface="微软雅黑" panose="020b0503020204020204" charset="-122"/>
              <a:cs typeface="微软雅黑" panose="020b0503020204020204" charset="-122"/>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descr="色块VIS"/>
          <p:cNvPicPr>
            <a:picLocks noChangeAspect="1"/>
          </p:cNvPicPr>
          <p:nvPr/>
        </p:nvPicPr>
        <p:blipFill>
          <a:blip r:embed="rId3"/>
          <a:stretch>
            <a:fillRect/>
          </a:stretch>
        </p:blipFill>
        <p:spPr>
          <a:xfrm flipH="1">
            <a:off x="10915135" y="5366475"/>
            <a:ext cx="1254640" cy="1470570"/>
          </a:xfrm>
          <a:prstGeom prst="rect">
            <a:avLst/>
          </a:prstGeom>
        </p:spPr>
      </p:pic>
      <p:sp>
        <p:nvSpPr>
          <p:cNvPr id="2" name="文本框 1"/>
          <p:cNvSpPr txBox="1"/>
          <p:nvPr/>
        </p:nvSpPr>
        <p:spPr>
          <a:xfrm>
            <a:off x="1062355" y="1314450"/>
            <a:ext cx="10140950" cy="464629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zh-CN" altLang="en-US" sz="2400" b="1">
                <a:latin typeface="微软雅黑" panose="020b0503020204020204" charset="-122"/>
                <a:ea typeface="微软雅黑" panose="020b0503020204020204" charset="-122"/>
                <a:cs typeface="微软雅黑" panose="020b0503020204020204" charset="-122"/>
                <a:sym typeface="+mn-ea"/>
              </a:rPr>
              <a:t>3.搜索结果中看不到的宝贝就是被屏蔽了</a:t>
            </a:r>
            <a:endParaRPr lang="zh-CN" altLang="en-US" sz="2400" b="1">
              <a:latin typeface="微软雅黑" panose="020b0503020204020204" charset="-122"/>
              <a:ea typeface="微软雅黑" panose="020b0503020204020204" charset="-122"/>
              <a:cs typeface="微软雅黑" panose="020b0503020204020204" charset="-122"/>
            </a:endParaRPr>
          </a:p>
          <a:p>
            <a:pPr fontAlgn="auto">
              <a:lnSpc>
                <a:spcPct val="150000"/>
              </a:lnSpc>
            </a:pP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sym typeface="+mn-ea"/>
              </a:rPr>
              <a:t>　　事实上，淘宝目前的搜索结果中每页只展示40个宝贝，总共可以查看100页面，而如果你的宝贝排名在4000名以外，很明显不会显示在搜索结果中。但这不表示你的宝贝被屏蔽了。而有些卖家的宝贝在搜索结果中搜寻不到，除了被屏蔽了，也有可能是搜索结果过多从而被排除了。一般情况下，买家一般只会找搜索结果页面的2～3页就不会再找了，5～10页以后的宝贝带来的流量会迅速下降到0。绝大部分的流量在第一页就已经被瓜分完毕了。所以你需要想办法让自己的商品在同类关键词商品的排名中尽量往第1页搜索结果中靠拢。</a:t>
            </a:r>
            <a:endParaRPr lang="zh-CN" altLang="en-US" sz="2000">
              <a:latin typeface="微软雅黑" panose="020b0503020204020204" charset="-122"/>
              <a:ea typeface="微软雅黑" panose="020b0503020204020204" charset="-122"/>
              <a:cs typeface="微软雅黑" panose="020b0503020204020204" charset="-122"/>
            </a:endParaRPr>
          </a:p>
          <a:p>
            <a:endParaRPr lang="zh-CN" altLang="en-US" sz="2000">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descr="色块VIS"/>
          <p:cNvPicPr>
            <a:picLocks noChangeAspect="1"/>
          </p:cNvPicPr>
          <p:nvPr/>
        </p:nvPicPr>
        <p:blipFill>
          <a:blip r:embed="rId3"/>
          <a:stretch>
            <a:fillRect/>
          </a:stretch>
        </p:blipFill>
        <p:spPr>
          <a:xfrm flipH="1">
            <a:off x="10915135" y="5366475"/>
            <a:ext cx="1254640" cy="1470570"/>
          </a:xfrm>
          <a:prstGeom prst="rect">
            <a:avLst/>
          </a:prstGeom>
        </p:spPr>
      </p:pic>
      <p:sp>
        <p:nvSpPr>
          <p:cNvPr id="2" name="文本框 1"/>
          <p:cNvSpPr txBox="1"/>
          <p:nvPr/>
        </p:nvSpPr>
        <p:spPr>
          <a:xfrm>
            <a:off x="737235" y="210820"/>
            <a:ext cx="10716895" cy="61855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rPr>
              <a:t>　　</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400" b="1">
                <a:latin typeface="微软雅黑" panose="020b0503020204020204" charset="-122"/>
                <a:ea typeface="微软雅黑" panose="020b0503020204020204" charset="-122"/>
                <a:cs typeface="微软雅黑" panose="020b0503020204020204" charset="-122"/>
              </a:rPr>
              <a:t>4.多做活动可以快速提高人气</a:t>
            </a:r>
            <a:r>
              <a:rPr lang="zh-CN" altLang="en-US" sz="2400" b="1" smtClean="0">
                <a:latin typeface="微软雅黑" panose="020b0503020204020204" charset="-122"/>
                <a:ea typeface="微软雅黑" panose="020b0503020204020204" charset="-122"/>
                <a:cs typeface="微软雅黑" panose="020b0503020204020204" charset="-122"/>
              </a:rPr>
              <a:t>排名</a:t>
            </a:r>
            <a:r>
              <a:rPr lang="en-US" altLang="zh-CN" sz="2400" b="1" smtClean="0">
                <a:latin typeface="微软雅黑" panose="020b0503020204020204" charset="-122"/>
                <a:ea typeface="微软雅黑" panose="020b0503020204020204" charset="-122"/>
                <a:cs typeface="微软雅黑" panose="020b0503020204020204" charset="-122"/>
              </a:rPr>
              <a:t>(</a:t>
            </a:r>
            <a:r>
              <a:rPr lang="zh-CN" altLang="en-US" sz="2400" b="1" smtClean="0">
                <a:latin typeface="微软雅黑" panose="020b0503020204020204" charset="-122"/>
                <a:ea typeface="微软雅黑" panose="020b0503020204020204" charset="-122"/>
                <a:cs typeface="微软雅黑" panose="020b0503020204020204" charset="-122"/>
              </a:rPr>
              <a:t>正确</a:t>
            </a:r>
            <a:r>
              <a:rPr lang="en-US" altLang="zh-CN" sz="2400" b="1" smtClean="0">
                <a:latin typeface="微软雅黑" panose="020b0503020204020204" charset="-122"/>
                <a:ea typeface="微软雅黑" panose="020b0503020204020204" charset="-122"/>
                <a:cs typeface="微软雅黑" panose="020b0503020204020204" charset="-122"/>
              </a:rPr>
              <a:t>)</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rPr>
              <a:t>　　大家都知道，淘宝的销量对宝贝的人气排序是很重要的。在以前，很多淘宝卖家通过做聚划算等活动，打造出超级爆款，然后再聚拢人气，把排名迅速做到前几位，从而成就整个店铺的崛起。然而现在淘宝已经不允许这样做了。从淘宝的新规可以了解到，“搜索结果页面”和“类目宝贝列表页面”中的“最近成交笔数”，将去掉“聚划算”、“淘金币”、“天天特价”、“试用中心”及淘宝官方活动期间的销量，并不计入搜索排序。折扣活动所产生的销量在搜索中的影响会比较低。销量排序中减去这些做了活动后的销量，包括做聚划算等活动所积累的销量。所以现在做这类的活动就不能再以提升搜索排名为目的了。</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rPr>
              <a:t>　　还有就是提高店铺信誉度，这个方面也是会影响着自己商品在平台上的搜索排名的。毕竟消费者更多的还是会去关注店铺的信誉的，而淘宝对于这类店铺也是有一定的排名倾斜。</a:t>
            </a:r>
            <a:endParaRPr lang="zh-CN" altLang="en-US" sz="2000">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descr="色块VIS"/>
          <p:cNvPicPr>
            <a:picLocks noChangeAspect="1"/>
          </p:cNvPicPr>
          <p:nvPr/>
        </p:nvPicPr>
        <p:blipFill>
          <a:blip r:embed="rId3"/>
          <a:stretch>
            <a:fillRect/>
          </a:stretch>
        </p:blipFill>
        <p:spPr>
          <a:xfrm flipH="1">
            <a:off x="10915135" y="5366475"/>
            <a:ext cx="1254640" cy="1470570"/>
          </a:xfrm>
          <a:prstGeom prst="rect">
            <a:avLst/>
          </a:prstGeom>
        </p:spPr>
      </p:pic>
      <p:sp>
        <p:nvSpPr>
          <p:cNvPr id="3" name="文本框 2"/>
          <p:cNvSpPr txBox="1"/>
          <p:nvPr/>
        </p:nvSpPr>
        <p:spPr>
          <a:xfrm>
            <a:off x="796290" y="998220"/>
            <a:ext cx="896493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微软雅黑" panose="020b0503020204020204" charset="-122"/>
                <a:ea typeface="微软雅黑" panose="020b0503020204020204" charset="-122"/>
              </a:rPr>
              <a:t>淘宝自然搜索十大搜索模型</a:t>
            </a:r>
            <a:endParaRPr lang="zh-CN" altLang="en-US" sz="2400" b="1">
              <a:latin typeface="微软雅黑" panose="020b0503020204020204" charset="-122"/>
              <a:ea typeface="微软雅黑" panose="020b0503020204020204" charset="-122"/>
            </a:endParaRPr>
          </a:p>
        </p:txBody>
      </p:sp>
      <p:sp>
        <p:nvSpPr>
          <p:cNvPr id="5" name="文本框 4"/>
          <p:cNvSpPr txBox="1"/>
          <p:nvPr/>
        </p:nvSpPr>
        <p:spPr>
          <a:xfrm>
            <a:off x="796290" y="1675130"/>
            <a:ext cx="10753090" cy="47078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rPr>
              <a:t>十大搜索模型</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rPr>
              <a:t>我们可以找到很多关于淘宝搜索算法的推测，甚至臆断算法的卖家工具，但归零思考后你会发</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rPr>
              <a:t>现:</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rPr>
              <a:t>不论淘宝搜索还是全网搜索，搜索服务用户的本质并未发生改变。</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rPr>
              <a:t>只有以“消费者”为核心长远发展理念，才能帮助卖家在淘宝搜索中赢得先机。</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rPr>
              <a:t>淘宝搜索并不像全网搜索那样需要在整个互联网抓取数据、分析数据、归类数据,</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rPr>
              <a:t>淘宝搜索的数据依赖于“卖家”整理归类并进行精准发布,</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rPr>
              <a:t>换句话说，” 卖家”商品发布的过程就是淘宝搜索建立商品索引的过程。</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rPr>
              <a:t>有了按类目、按属性发布的商品，就有了商品索引基础，算法引擎就可以根据商品关键词，为</a:t>
            </a:r>
            <a:endParaRPr lang="zh-CN" altLang="en-US" sz="2000">
              <a:latin typeface="微软雅黑" panose="020b0503020204020204" charset="-122"/>
              <a:ea typeface="微软雅黑" panose="020b0503020204020204" charset="-122"/>
              <a:cs typeface="微软雅黑" panose="020b0503020204020204" charset="-122"/>
            </a:endParaRPr>
          </a:p>
          <a:p>
            <a:pPr fontAlgn="auto">
              <a:lnSpc>
                <a:spcPct val="150000"/>
              </a:lnSpc>
            </a:pPr>
            <a:r>
              <a:rPr lang="zh-CN" altLang="en-US" sz="2000">
                <a:latin typeface="微软雅黑" panose="020b0503020204020204" charset="-122"/>
                <a:ea typeface="微软雅黑" panose="020b0503020204020204" charset="-122"/>
                <a:cs typeface="微软雅黑" panose="020b0503020204020204" charset="-122"/>
              </a:rPr>
              <a:t>买家提供精确的搜索结果。</a:t>
            </a:r>
            <a:endParaRPr lang="zh-CN" altLang="en-US" sz="2000">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descr="色块VIS"/>
          <p:cNvPicPr>
            <a:picLocks noChangeAspect="1"/>
          </p:cNvPicPr>
          <p:nvPr>
            <p:custDataLst>
              <p:tags r:id="rId4"/>
            </p:custDataLst>
          </p:nvPr>
        </p:nvPicPr>
        <p:blipFill>
          <a:blip r:embed="rId3"/>
          <a:stretch>
            <a:fillRect/>
          </a:stretch>
        </p:blipFill>
        <p:spPr>
          <a:xfrm flipH="1">
            <a:off x="10915135" y="5366475"/>
            <a:ext cx="1254640" cy="1470570"/>
          </a:xfrm>
          <a:prstGeom prst="rect">
            <a:avLst/>
          </a:prstGeom>
        </p:spPr>
      </p:pic>
      <p:pic>
        <p:nvPicPr>
          <p:cNvPr id="3" name="图片 2"/>
          <p:cNvPicPr>
            <a:picLocks noChangeAspect="1"/>
          </p:cNvPicPr>
          <p:nvPr/>
        </p:nvPicPr>
        <p:blipFill>
          <a:blip r:embed="rId5"/>
          <a:stretch>
            <a:fillRect/>
          </a:stretch>
        </p:blipFill>
        <p:spPr>
          <a:xfrm>
            <a:off x="1566545" y="819785"/>
            <a:ext cx="8614410" cy="5549265"/>
          </a:xfrm>
          <a:prstGeom prst="rect">
            <a:avLst/>
          </a:prstGeom>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descr="色块VIS"/>
          <p:cNvPicPr>
            <a:picLocks noChangeAspect="1"/>
          </p:cNvPicPr>
          <p:nvPr/>
        </p:nvPicPr>
        <p:blipFill>
          <a:blip r:embed="rId3"/>
          <a:stretch>
            <a:fillRect/>
          </a:stretch>
        </p:blipFill>
        <p:spPr>
          <a:xfrm flipH="1">
            <a:off x="10915135" y="5366475"/>
            <a:ext cx="1254640" cy="1470570"/>
          </a:xfrm>
          <a:prstGeom prst="rect">
            <a:avLst/>
          </a:prstGeom>
        </p:spPr>
      </p:pic>
      <p:pic>
        <p:nvPicPr>
          <p:cNvPr id="3" name="图片 2"/>
          <p:cNvPicPr>
            <a:picLocks noChangeAspect="1"/>
          </p:cNvPicPr>
          <p:nvPr/>
        </p:nvPicPr>
        <p:blipFill>
          <a:blip r:embed="rId4"/>
          <a:stretch>
            <a:fillRect/>
          </a:stretch>
        </p:blipFill>
        <p:spPr>
          <a:xfrm>
            <a:off x="2487930" y="731520"/>
            <a:ext cx="6763385" cy="5948680"/>
          </a:xfrm>
          <a:prstGeom prst="rect">
            <a:avLst/>
          </a:prstGeom>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descr="色块VIS"/>
          <p:cNvPicPr>
            <a:picLocks noChangeAspect="1"/>
          </p:cNvPicPr>
          <p:nvPr/>
        </p:nvPicPr>
        <p:blipFill>
          <a:blip r:embed="rId3"/>
          <a:stretch>
            <a:fillRect/>
          </a:stretch>
        </p:blipFill>
        <p:spPr>
          <a:xfrm flipH="1">
            <a:off x="10915135" y="5366475"/>
            <a:ext cx="1254640" cy="1470570"/>
          </a:xfrm>
          <a:prstGeom prst="rect">
            <a:avLst/>
          </a:prstGeom>
        </p:spPr>
      </p:pic>
      <p:sp>
        <p:nvSpPr>
          <p:cNvPr id="2" name="文本框 1"/>
          <p:cNvSpPr txBox="1"/>
          <p:nvPr/>
        </p:nvSpPr>
        <p:spPr>
          <a:xfrm>
            <a:off x="914400" y="854075"/>
            <a:ext cx="10363200" cy="1476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en-US" altLang="zh-CN" sz="2000">
                <a:latin typeface="微软雅黑" panose="020b0503020204020204" charset="-122"/>
                <a:ea typeface="微软雅黑" panose="020b0503020204020204" charset="-122"/>
                <a:cs typeface="微软雅黑" panose="020b0503020204020204" charset="-122"/>
              </a:rPr>
              <a:t>      </a:t>
            </a:r>
            <a:r>
              <a:rPr lang="zh-CN" altLang="en-US" sz="2000">
                <a:latin typeface="微软雅黑" panose="020b0503020204020204" charset="-122"/>
                <a:ea typeface="微软雅黑" panose="020b0503020204020204" charset="-122"/>
                <a:cs typeface="微软雅黑" panose="020b0503020204020204" charset="-122"/>
              </a:rPr>
              <a:t>淘宝的十大模型都是按照金字塔模型由下往上逐层过滤(择优留用)，能到达金字塔最顶端的商家&amp;商品才会最终推荐给消费者。想了解搜索引擎的工作原理,先要了解权重模型的影响因素。搜索引擎是一个漏斗型的工作原理</a:t>
            </a:r>
            <a:endParaRPr lang="zh-CN" altLang="en-US" sz="2000">
              <a:latin typeface="微软雅黑" panose="020b0503020204020204" charset="-122"/>
              <a:ea typeface="微软雅黑" panose="020b0503020204020204" charset="-122"/>
              <a:cs typeface="微软雅黑" panose="020b0503020204020204" charset="-122"/>
            </a:endParaRPr>
          </a:p>
        </p:txBody>
      </p:sp>
      <p:pic>
        <p:nvPicPr>
          <p:cNvPr id="3" name="图片 2"/>
          <p:cNvPicPr>
            <a:picLocks noChangeAspect="1"/>
          </p:cNvPicPr>
          <p:nvPr/>
        </p:nvPicPr>
        <p:blipFill>
          <a:blip r:embed="rId4"/>
          <a:srcRect b="9308"/>
          <a:stretch>
            <a:fillRect/>
          </a:stretch>
        </p:blipFill>
        <p:spPr>
          <a:xfrm>
            <a:off x="1661795" y="2330450"/>
            <a:ext cx="8476615" cy="4324985"/>
          </a:xfrm>
          <a:prstGeom prst="rect">
            <a:avLst/>
          </a:prstGeom>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https://d.book118.com/465114211243011114</a:t>
            </a:r>
          </a:p>
        </p:txBody>
      </p:sp>
    </p:spTree>
  </p:cSld>
  <p:clrMapOvr>
    <a:masterClrMapping/>
  </p:clrMapOvr>
  <p:transition/>
  <p:timing/>
</p:sld>
</file>

<file path=ppt/tags/tag1.xml><?xml version="1.0" encoding="utf-8"?>
<p:tagLst xmlns:p="http://schemas.openxmlformats.org/presentationml/2006/main">
  <p:tag name="KSO_WM_UNIT_PLACING_PICTURE_USER_VIEWPORT" val="{&quot;height&quot;:2315.8582677165355,&quot;width&quot;:1975.8110236220473}"/>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20</Slides>
  <Notes>19</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20</vt:i4>
      </vt:variant>
    </vt:vector>
  </HeadingPairs>
  <TitlesOfParts>
    <vt:vector baseType="lpstr" size="29">
      <vt:lpstr>Arial</vt:lpstr>
      <vt:lpstr>Calibri</vt:lpstr>
      <vt:lpstr>Calibri Light</vt:lpstr>
      <vt:lpstr>宋体</vt:lpstr>
      <vt:lpstr>微软雅黑</vt:lpstr>
      <vt:lpstr>Nirmala UI Semilight</vt:lpstr>
      <vt:lpstr>张海山锐线体2.0</vt:lpstr>
      <vt:lpstr>Leelawadee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2024-09-21T22:13:28.765</cp:lastPrinted>
  <dcterms:created xsi:type="dcterms:W3CDTF">2024-09-21T14:13:28Z</dcterms:created>
  <dcterms:modified xsi:type="dcterms:W3CDTF">2024-09-21T14:13:30Z</dcterms:modified>
</cp:coreProperties>
</file>