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E99E9EA-697B-406B-88E1-211794B8CD7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7B4BB29-A680-4D98-B990-7EF3616BCAF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0292D66-B32C-4730-BAF4-779468F0D31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F1A525C-277F-400B-8557-9BBF5AB74BC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230B9EE-F1B7-42FA-932F-8AA4171ED3A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3579F0D-E37C-4C53-BBF9-C730B976681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6B9AEC1-5CCE-48A4-A290-9B3C76060F3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66D74A7-9287-4225-B76F-CD8319FF790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40311A6-1BFB-485D-92AC-3C1C2FFCA1F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238A0D6-96C4-4806-AD0C-72DDF02656A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C8B5C32-B9B9-4F84-9DCE-6561CAF666F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6512010334001110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30522" y="1105448"/>
            <a:ext cx="7238537" cy="2009775"/>
          </a:xfrm>
          <a:prstGeom prst="rect">
            <a:avLst/>
          </a:prstGeom>
        </p:spPr>
        <p:txBody>
          <a:bodyPr vert="horz" wrap="square" lIns="114300" tIns="57150" rIns="114300" bIns="57150" rtlCol="0" anchor="b"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dk1">
                    <a:lumMod val="75000"/>
                    <a:lumOff val="25000"/>
                    <a:alpha val="100000"/>
                  </a:schemeClr>
                </a:solidFill>
                <a:latin typeface="STKaiti"/>
                <a:ea typeface="STKaiti"/>
                <a:cs typeface="STKaiti"/>
              </a:rPr>
              <a:t>国际贸易实务测试题一</a:t>
            </a:r>
          </a:p>
        </p:txBody>
      </p:sp>
      <p:sp>
        <p:nvSpPr>
          <p:cNvPr id="3" name="TextBox 3"/>
          <p:cNvSpPr txBox="1"/>
          <p:nvPr/>
        </p:nvSpPr>
        <p:spPr>
          <a:xfrm>
            <a:off x="1378147" y="3109993"/>
            <a:ext cx="2809875"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dk1">
                    <a:lumMod val="75000"/>
                    <a:lumOff val="25000"/>
                    <a:alpha val="100000"/>
                  </a:schemeClr>
                </a:solidFill>
                <a:latin typeface="STKaiti"/>
                <a:ea typeface="STKaiti"/>
                <a:cs typeface="STKaiti"/>
              </a:rPr>
              <a:t>汇报人：XX</a:t>
            </a:r>
          </a:p>
        </p:txBody>
      </p:sp>
      <p:sp>
        <p:nvSpPr>
          <p:cNvPr id="4" name="TextBox 4"/>
          <p:cNvSpPr txBox="1"/>
          <p:nvPr/>
        </p:nvSpPr>
        <p:spPr>
          <a:xfrm>
            <a:off x="4001506" y="3109993"/>
            <a:ext cx="3076575"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dk1">
                    <a:lumMod val="75000"/>
                    <a:lumOff val="25000"/>
                    <a:alpha val="100000"/>
                  </a:schemeClr>
                </a:solidFill>
                <a:latin typeface="STKaiti"/>
                <a:ea typeface="STKaiti"/>
                <a:cs typeface="STKaiti"/>
              </a:rPr>
              <a:t>2024-01-12</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5220184" y="1034838"/>
            <a:ext cx="5507355" cy="46920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国际贸易基本概念与理论</a:t>
            </a:r>
          </a:p>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进出口业务流程与操作</a:t>
            </a:r>
          </a:p>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贸易术语与合同条款解读</a:t>
            </a:r>
          </a:p>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货物运输与保险安排</a:t>
            </a:r>
          </a:p>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货款结算与支付方式探讨</a:t>
            </a:r>
          </a:p>
          <a:p>
            <a:pPr marL="203200" lvl="0" indent="-203200">
              <a:lnSpc>
                <a:spcPct val="140000"/>
              </a:lnSpc>
              <a:spcBef>
                <a:spcPts val="375"/>
              </a:spcBef>
              <a:buFont typeface="Arial"/>
              <a:buChar char="•"/>
            </a:pPr>
            <a:r>
              <a:rPr lang="en-US" sz="2400">
                <a:solidFill>
                  <a:schemeClr val="accent3">
                    <a:lumMod val="50000"/>
                    <a:alpha val="100000"/>
                  </a:schemeClr>
                </a:solidFill>
                <a:latin typeface="STKaiti"/>
                <a:ea typeface="STKaiti"/>
                <a:cs typeface="STKaiti"/>
              </a:rPr>
              <a:t>争议解决机制及法律适用问题</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338766"/>
            <a:ext cx="9439275" cy="1610307"/>
          </a:xfrm>
          <a:prstGeom prst="rect">
            <a:avLst/>
          </a:prstGeom>
        </p:spPr>
        <p:txBody>
          <a:bodyPr vert="horz" wrap="square" lIns="114300" tIns="57150" rIns="114300" bIns="571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pPr>
            <a:r>
              <a:rPr lang="en-US" sz="4500" b="1">
                <a:solidFill>
                  <a:schemeClr val="dk1">
                    <a:lumMod val="75000"/>
                    <a:lumOff val="25000"/>
                    <a:alpha val="100000"/>
                  </a:schemeClr>
                </a:solidFill>
                <a:latin typeface="STKaiti"/>
                <a:ea typeface="STKaiti"/>
                <a:cs typeface="STKaiti"/>
              </a:rPr>
              <a:t>国际贸易基本概念与理论</a:t>
            </a:r>
          </a:p>
        </p:txBody>
      </p:sp>
      <p:sp>
        <p:nvSpPr>
          <p:cNvPr id="3" name="TextBox 3"/>
          <p:cNvSpPr txBox="1"/>
          <p:nvPr/>
        </p:nvSpPr>
        <p:spPr>
          <a:xfrm>
            <a:off x="4432518" y="2021239"/>
            <a:ext cx="3326964" cy="17145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8400" b="1">
                <a:solidFill>
                  <a:schemeClr val="dk1">
                    <a:lumMod val="75000"/>
                    <a:lumOff val="25000"/>
                    <a:alpha val="100000"/>
                  </a:schemeClr>
                </a:solidFill>
                <a:latin typeface="PingFang SC"/>
                <a:ea typeface="PingFang SC"/>
                <a:cs typeface="PingFang SC"/>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458" r="16458"/>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国际贸易是指不同国家（或地区）之间的商品、服务和生产要素的交换活动。它是各国（或地区）在国际分工的基础上相互联系的主要形式，反映了世界各国（或地区）在经济上的相互依赖关系。</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国际贸易定义</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根据商品移动的方向，国际贸易可划分为进口贸易、出口贸易和过境贸易；根据交易对象的性质，可分为有形贸易和无形贸易；根据参与贸易的主体，可分为直接贸易、间接贸易和转口贸易。</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国际贸易分类</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国际贸易定义及分类</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古典贸易理论</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主要包括亚当·斯密的绝对优势理论和大卫·李嘉图的比较优势理论。这些理论解释了国际贸易产生的基础和原因，即各国在生产技术上的绝对或相对差异导致劳动生产率和生产成本的绝对或相对差异，从而产生国际贸易。</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8125" r="8125"/>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新古典贸易理论</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主要包括赫克歇尔-俄林的资源禀赋理论和斯托尔珀-萨缪尔森定理。这些理论从生产要素的角度分析国际贸易产生的原因，认为各国生产要素的丰裕程度不同导致生产要素的价格差异，从而产生国际贸易。</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新贸易理论</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主要包括规模经济理论、产品生命周期理论和需求相似理论等。这些理论从产业组织、市场结构和需求等角度分析国际贸易产生的原因，解释了产业内贸易等现象。</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国际贸易理论发展概述</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8636" b="18636"/>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638" b="2638"/>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5319" b="5319"/>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全球化背景下国际贸易重要性</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促进经济增长</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国际贸易通过促进资源优化配置、扩大市场规模和提高生产效率等方式，推动各国经济增长。</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加强国际经济联系</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国际贸易使得各国经济紧密相连，形成相互依赖的经济关系，有助于促进世界和平与发展。</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推动全球化进程</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国际贸易作为全球化的重要组成部分，推动了全球范围内的生产、流通和消费等活动，促进了全球经济的繁荣和发展。</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338766"/>
            <a:ext cx="9439275" cy="1610307"/>
          </a:xfrm>
          <a:prstGeom prst="rect">
            <a:avLst/>
          </a:prstGeom>
        </p:spPr>
        <p:txBody>
          <a:bodyPr vert="horz" wrap="square" lIns="114300" tIns="57150" rIns="114300" bIns="571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pPr>
            <a:r>
              <a:rPr lang="en-US" sz="4500" b="1">
                <a:solidFill>
                  <a:schemeClr val="dk1">
                    <a:lumMod val="75000"/>
                    <a:lumOff val="25000"/>
                    <a:alpha val="100000"/>
                  </a:schemeClr>
                </a:solidFill>
                <a:latin typeface="STKaiti"/>
                <a:ea typeface="STKaiti"/>
                <a:cs typeface="STKaiti"/>
              </a:rPr>
              <a:t>进出口业务流程与操作</a:t>
            </a:r>
          </a:p>
        </p:txBody>
      </p:sp>
      <p:sp>
        <p:nvSpPr>
          <p:cNvPr id="3" name="TextBox 3"/>
          <p:cNvSpPr txBox="1"/>
          <p:nvPr/>
        </p:nvSpPr>
        <p:spPr>
          <a:xfrm>
            <a:off x="4432518" y="2021239"/>
            <a:ext cx="3326964" cy="1714500"/>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8400" b="1">
                <a:solidFill>
                  <a:schemeClr val="dk1">
                    <a:lumMod val="75000"/>
                    <a:lumOff val="25000"/>
                    <a:alpha val="100000"/>
                  </a:schemeClr>
                </a:solidFill>
                <a:latin typeface="PingFang SC"/>
                <a:ea typeface="PingFang SC"/>
                <a:cs typeface="PingFang SC"/>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flipV="1">
            <a:off x="5226940" y="2711199"/>
            <a:ext cx="869059" cy="55646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3" name="Connector 3"/>
          <p:cNvCxnSpPr/>
          <p:nvPr/>
        </p:nvCxnSpPr>
        <p:spPr>
          <a:xfrm flipH="1">
            <a:off x="6085799" y="2787060"/>
            <a:ext cx="787048" cy="45787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6096000" y="3252176"/>
            <a:ext cx="0" cy="1146048"/>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5" name="AutoShape 5"/>
          <p:cNvSpPr/>
          <p:nvPr/>
        </p:nvSpPr>
        <p:spPr>
          <a:xfrm>
            <a:off x="654974" y="1746676"/>
            <a:ext cx="4692565" cy="1777323"/>
          </a:xfrm>
          <a:prstGeom prst="snip1Rect">
            <a:avLst>
              <a:gd name="adj" fmla="val 25816"/>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897941"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明确进口商品品名、规格、数量、价格、交货期、支付方式等合同条款。</a:t>
            </a:r>
          </a:p>
        </p:txBody>
      </p:sp>
      <p:sp>
        <p:nvSpPr>
          <p:cNvPr id="7" name="TextBox 7"/>
          <p:cNvSpPr txBox="1"/>
          <p:nvPr/>
        </p:nvSpPr>
        <p:spPr>
          <a:xfrm>
            <a:off x="897941" y="1951443"/>
            <a:ext cx="3851172"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进口交易磋商</a:t>
            </a:r>
          </a:p>
        </p:txBody>
      </p:sp>
      <p:sp>
        <p:nvSpPr>
          <p:cNvPr id="8" name="AutoShape 8"/>
          <p:cNvSpPr/>
          <p:nvPr/>
        </p:nvSpPr>
        <p:spPr>
          <a:xfrm>
            <a:off x="5575257" y="2695566"/>
            <a:ext cx="1041485" cy="1064453"/>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692637" y="2815534"/>
            <a:ext cx="806727" cy="82451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10800000">
            <a:off x="5065769" y="1746676"/>
            <a:ext cx="281771" cy="281771"/>
          </a:xfrm>
          <a:prstGeom prst="r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62010" y="1746676"/>
            <a:ext cx="4692565" cy="1777323"/>
          </a:xfrm>
          <a:prstGeom prst="snip1Rect">
            <a:avLst>
              <a:gd name="adj" fmla="val 2581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10800000">
            <a:off x="11272804" y="1746676"/>
            <a:ext cx="281771" cy="281771"/>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304288" y="4201903"/>
            <a:ext cx="7583424" cy="1744811"/>
          </a:xfrm>
          <a:prstGeom prst="snip1Rect">
            <a:avLst>
              <a:gd name="adj" fmla="val 25374"/>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10800000">
            <a:off x="9605942" y="4201903"/>
            <a:ext cx="281771" cy="281771"/>
          </a:xfrm>
          <a:prstGeom prst="rtTriangl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7096195"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根据磋商结果，签订正式的进口合同，明确双方权利和义务。</a:t>
            </a:r>
          </a:p>
        </p:txBody>
      </p:sp>
      <p:sp>
        <p:nvSpPr>
          <p:cNvPr id="16" name="TextBox 16"/>
          <p:cNvSpPr txBox="1"/>
          <p:nvPr/>
        </p:nvSpPr>
        <p:spPr>
          <a:xfrm>
            <a:off x="7096195" y="1966682"/>
            <a:ext cx="3948708"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签订进口合同</a:t>
            </a:r>
          </a:p>
        </p:txBody>
      </p:sp>
      <p:sp>
        <p:nvSpPr>
          <p:cNvPr id="17" name="TextBox 17"/>
          <p:cNvSpPr txBox="1"/>
          <p:nvPr/>
        </p:nvSpPr>
        <p:spPr>
          <a:xfrm>
            <a:off x="2571608" y="4965724"/>
            <a:ext cx="68766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根据国家规定，向相关部门申请办理进口许可证。</a:t>
            </a:r>
          </a:p>
        </p:txBody>
      </p:sp>
      <p:sp>
        <p:nvSpPr>
          <p:cNvPr id="18" name="TextBox 18"/>
          <p:cNvSpPr txBox="1"/>
          <p:nvPr/>
        </p:nvSpPr>
        <p:spPr>
          <a:xfrm>
            <a:off x="2571608" y="4415940"/>
            <a:ext cx="4371364"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办理进口许可证</a:t>
            </a:r>
          </a:p>
        </p:txBody>
      </p:sp>
      <p:sp>
        <p:nvSpPr>
          <p:cNvPr id="19" name="Freeform 19"/>
          <p:cNvSpPr/>
          <p:nvPr/>
        </p:nvSpPr>
        <p:spPr>
          <a:xfrm>
            <a:off x="5885368" y="3029673"/>
            <a:ext cx="396240" cy="420624"/>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进口业务流程及操作要点</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675" r="16675"/>
          <a:stretch>
            <a:fillRect/>
          </a:stretch>
        </p:blipFill>
        <p:spPr>
          <a:xfrm>
            <a:off x="7092556"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根据合同约定，向银行申请开立信用证，作为付款保证。</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开立信用证</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根据货物情况和运输要求，租船或订舱安排货物运输。</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租船订舱</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为货物办理运输保险，以防运输途中出现意外。</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办理保险</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进口业务流程及操作要点</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831" r="2831"/>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在收到全套单据后，审核单据无误后向银行付款。</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向海关申报进口，缴纳关税和其他费用后提货。</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进口业务流程及操作要点</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报关提货</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审单付款</a:t>
            </a:r>
            <a:endParaRPr lang="en-US" sz="1100"/>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出口交易磋商</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明确出口商品品名、规格、数量、价格、交货期、支付方式等合同条款。</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签订出口合同</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根据磋商结果，签订正式的出口合同，明确双方权利和义务。</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备货与报验</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按照合同要求备货，并向商检机构报验，取得合格证明。</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出口业务流程及操作要点</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8917" r="18917"/>
          <a:stretch>
            <a:fillRect/>
          </a:stretch>
        </p:blipFill>
        <p:spPr>
          <a:xfrm>
            <a:off x="4289937" y="1498289"/>
            <a:ext cx="3861422" cy="3861422"/>
          </a:xfrm>
          <a:prstGeom prst="diamond">
            <a:avLst/>
          </a:prstGeom>
        </p:spPr>
      </p:pic>
      <p:grpSp>
        <p:nvGrpSpPr>
          <p:cNvPr id="3" name="Group 3"/>
          <p:cNvGrpSpPr/>
          <p:nvPr/>
        </p:nvGrpSpPr>
        <p:grpSpPr>
          <a:xfrm>
            <a:off x="44972" y="1608799"/>
            <a:ext cx="5067193" cy="1224567"/>
            <a:chOff x="44972" y="1608799"/>
            <a:chExt cx="5067193" cy="1224567"/>
          </a:xfrm>
        </p:grpSpPr>
        <p:sp>
          <p:nvSpPr>
            <p:cNvPr id="4" name="AutoShape 4"/>
            <p:cNvSpPr/>
            <p:nvPr/>
          </p:nvSpPr>
          <p:spPr>
            <a:xfrm>
              <a:off x="4429413" y="1744054"/>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16800"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在装运前催促买方开证，并对信用证进行审核，如有不符点及时通知买方修改。</a:t>
              </a:r>
            </a:p>
          </p:txBody>
        </p:sp>
        <p:sp>
          <p:nvSpPr>
            <p:cNvPr id="6" name="TextBox 6"/>
            <p:cNvSpPr txBox="1"/>
            <p:nvPr/>
          </p:nvSpPr>
          <p:spPr>
            <a:xfrm>
              <a:off x="44972"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催证、审证和改证</a:t>
              </a:r>
            </a:p>
          </p:txBody>
        </p:sp>
        <p:sp>
          <p:nvSpPr>
            <p:cNvPr id="7" name="Freeform 7"/>
            <p:cNvSpPr/>
            <p:nvPr/>
          </p:nvSpPr>
          <p:spPr>
            <a:xfrm>
              <a:off x="4566065" y="1914535"/>
              <a:ext cx="418083" cy="363887"/>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7180959" y="1608799"/>
            <a:ext cx="4946836" cy="1224567"/>
            <a:chOff x="7180959" y="1608799"/>
            <a:chExt cx="4946836" cy="1224567"/>
          </a:xfrm>
        </p:grpSpPr>
        <p:sp>
          <p:nvSpPr>
            <p:cNvPr id="9" name="AutoShape 9"/>
            <p:cNvSpPr/>
            <p:nvPr/>
          </p:nvSpPr>
          <p:spPr>
            <a:xfrm>
              <a:off x="7180959" y="168804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27972"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根据货物情况和运输要求，租船或订舱安排货物运输。</a:t>
              </a:r>
            </a:p>
          </p:txBody>
        </p:sp>
        <p:sp>
          <p:nvSpPr>
            <p:cNvPr id="11" name="TextBox 11"/>
            <p:cNvSpPr txBox="1"/>
            <p:nvPr/>
          </p:nvSpPr>
          <p:spPr>
            <a:xfrm>
              <a:off x="7606701"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租船订舱</a:t>
              </a:r>
            </a:p>
          </p:txBody>
        </p:sp>
        <p:sp>
          <p:nvSpPr>
            <p:cNvPr id="12" name="Freeform 12"/>
            <p:cNvSpPr/>
            <p:nvPr/>
          </p:nvSpPr>
          <p:spPr>
            <a:xfrm>
              <a:off x="7356302" y="1863389"/>
              <a:ext cx="332068" cy="33206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24384" y="4380910"/>
            <a:ext cx="5067193" cy="1224566"/>
            <a:chOff x="24384" y="4380910"/>
            <a:chExt cx="5067193" cy="1224566"/>
          </a:xfrm>
        </p:grpSpPr>
        <p:sp>
          <p:nvSpPr>
            <p:cNvPr id="14" name="AutoShape 14"/>
            <p:cNvSpPr/>
            <p:nvPr/>
          </p:nvSpPr>
          <p:spPr>
            <a:xfrm>
              <a:off x="4408825"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196211"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为货物办理运输保险，以防运输途中出现意外。</a:t>
              </a:r>
            </a:p>
          </p:txBody>
        </p:sp>
        <p:sp>
          <p:nvSpPr>
            <p:cNvPr id="16" name="TextBox 16"/>
            <p:cNvSpPr txBox="1"/>
            <p:nvPr/>
          </p:nvSpPr>
          <p:spPr>
            <a:xfrm>
              <a:off x="24384"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办理保险</a:t>
              </a:r>
            </a:p>
          </p:txBody>
        </p:sp>
        <p:sp>
          <p:nvSpPr>
            <p:cNvPr id="17" name="Freeform 17"/>
            <p:cNvSpPr/>
            <p:nvPr/>
          </p:nvSpPr>
          <p:spPr>
            <a:xfrm>
              <a:off x="4584167" y="4590972"/>
              <a:ext cx="332068" cy="374641"/>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180959" y="4380910"/>
            <a:ext cx="4946836" cy="1224566"/>
            <a:chOff x="7180959" y="4380910"/>
            <a:chExt cx="4946836" cy="1224566"/>
          </a:xfrm>
        </p:grpSpPr>
        <p:sp>
          <p:nvSpPr>
            <p:cNvPr id="19" name="AutoShape 19"/>
            <p:cNvSpPr/>
            <p:nvPr/>
          </p:nvSpPr>
          <p:spPr>
            <a:xfrm>
              <a:off x="7180959"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8027972"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按照信用证要求缮制全套单据，并在规定时间内向银行交单结汇。</a:t>
              </a:r>
            </a:p>
          </p:txBody>
        </p:sp>
        <p:sp>
          <p:nvSpPr>
            <p:cNvPr id="21" name="TextBox 21"/>
            <p:cNvSpPr txBox="1"/>
            <p:nvPr/>
          </p:nvSpPr>
          <p:spPr>
            <a:xfrm>
              <a:off x="7606701"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制单结汇</a:t>
              </a:r>
            </a:p>
          </p:txBody>
        </p:sp>
        <p:sp>
          <p:nvSpPr>
            <p:cNvPr id="22" name="Freeform 22"/>
            <p:cNvSpPr/>
            <p:nvPr/>
          </p:nvSpPr>
          <p:spPr>
            <a:xfrm>
              <a:off x="7339272" y="4595230"/>
              <a:ext cx="366126" cy="366126"/>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出口业务流程及操作要点</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3486" r="23486"/>
          <a:stretch>
            <a:fillRect/>
          </a:stretch>
        </p:blipFill>
        <p:spPr>
          <a:xfrm>
            <a:off x="-276408" y="1784333"/>
            <a:ext cx="3774096" cy="3774096"/>
          </a:xfrm>
          <a:prstGeom prst="ellipse">
            <a:avLst/>
          </a:prstGeom>
        </p:spPr>
      </p:pic>
      <p:sp>
        <p:nvSpPr>
          <p:cNvPr id="3" name="AutoShape 3"/>
          <p:cNvSpPr/>
          <p:nvPr/>
        </p:nvSpPr>
        <p:spPr>
          <a:xfrm>
            <a:off x="3853566"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853566"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054790"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跨境电商平台为进出口双方提供了一个线上交易平台，方便双方进行交易磋商和合同签订。</a:t>
            </a:r>
          </a:p>
        </p:txBody>
      </p:sp>
      <p:sp>
        <p:nvSpPr>
          <p:cNvPr id="6" name="TextBox 6"/>
          <p:cNvSpPr txBox="1"/>
          <p:nvPr/>
        </p:nvSpPr>
        <p:spPr>
          <a:xfrm>
            <a:off x="4066852"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提供交易平台</a:t>
            </a:r>
          </a:p>
        </p:txBody>
      </p:sp>
      <p:sp>
        <p:nvSpPr>
          <p:cNvPr id="7" name="AutoShape 7"/>
          <p:cNvSpPr/>
          <p:nvPr/>
        </p:nvSpPr>
        <p:spPr>
          <a:xfrm>
            <a:off x="7873179"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873179"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8086465"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降低交易成本</a:t>
            </a:r>
          </a:p>
        </p:txBody>
      </p:sp>
      <p:sp>
        <p:nvSpPr>
          <p:cNvPr id="10" name="AutoShape 10"/>
          <p:cNvSpPr/>
          <p:nvPr/>
        </p:nvSpPr>
        <p:spPr>
          <a:xfrm>
            <a:off x="3853566" y="4213236"/>
            <a:ext cx="3657600" cy="1989696"/>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853566"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066852"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促进贸易便利化</a:t>
            </a:r>
          </a:p>
        </p:txBody>
      </p:sp>
      <p:sp>
        <p:nvSpPr>
          <p:cNvPr id="13" name="AutoShape 13"/>
          <p:cNvSpPr/>
          <p:nvPr/>
        </p:nvSpPr>
        <p:spPr>
          <a:xfrm>
            <a:off x="7873179" y="4213236"/>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873179"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8086465"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拓展国际市场</a:t>
            </a:r>
          </a:p>
        </p:txBody>
      </p:sp>
      <p:sp>
        <p:nvSpPr>
          <p:cNvPr id="16" name="TextBox 16"/>
          <p:cNvSpPr txBox="1"/>
          <p:nvPr/>
        </p:nvSpPr>
        <p:spPr>
          <a:xfrm>
            <a:off x="8074403"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通过跨境电商平台进行交易，可以减少中间环节和降低交易成本，提高交易效率。</a:t>
            </a:r>
          </a:p>
        </p:txBody>
      </p:sp>
      <p:sp>
        <p:nvSpPr>
          <p:cNvPr id="17" name="TextBox 17"/>
          <p:cNvSpPr txBox="1"/>
          <p:nvPr/>
        </p:nvSpPr>
        <p:spPr>
          <a:xfrm>
            <a:off x="4054790" y="46755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跨境电商平台提供了线上支付、物流、关税等一站式服务，促进了贸易便利化。</a:t>
            </a:r>
          </a:p>
        </p:txBody>
      </p:sp>
      <p:sp>
        <p:nvSpPr>
          <p:cNvPr id="18" name="TextBox 18"/>
          <p:cNvSpPr txBox="1"/>
          <p:nvPr/>
        </p:nvSpPr>
        <p:spPr>
          <a:xfrm>
            <a:off x="8074403" y="46791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跨境电商平台可以帮助企业拓展国际市场，增加销售渠道和扩大品牌影响力。</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跨境电商平台在进出口中作用</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376363" y="3338766"/>
            <a:ext cx="9439275" cy="1610307"/>
          </a:xfrm>
          <a:prstGeom prst="rect">
            <a:avLst/>
          </a:prstGeom>
        </p:spPr>
        <p:txBody>
          <a:bodyPr vert="horz" wrap="square" lIns="114300" tIns="57150" rIns="114300" bIns="5715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pPr>
            <a:r>
              <a:rPr lang="en-US" sz="4500" b="1">
                <a:solidFill>
                  <a:schemeClr val="dk1">
                    <a:lumMod val="75000"/>
                    <a:lumOff val="25000"/>
                    <a:alpha val="100000"/>
                  </a:schemeClr>
                </a:solidFill>
                <a:latin typeface="STKaiti"/>
                <a:ea typeface="STKaiti"/>
                <a:cs typeface="STKaiti"/>
              </a:rPr>
              <a:t>贸易术语与合同条款解读</a:t>
            </a:r>
          </a:p>
        </p:txBody>
      </p:sp>
      <p:sp>
        <p:nvSpPr>
          <p:cNvPr id="3" name="TextBox 3"/>
          <p:cNvSpPr txBox="1"/>
          <p:nvPr/>
        </p:nvSpPr>
        <p:spPr>
          <a:xfrm>
            <a:off x="4432518" y="2021239"/>
            <a:ext cx="3326964" cy="1714500"/>
          </a:xfrm>
          <a:prstGeom prst="rect">
            <a:avLst/>
          </a:prstGeom>
        </p:spPr>
        <p:txBody>
          <a:bodyPr vert="horz" wrap="square" lIns="114300" tIns="57150" rIns="114300" bIns="5715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8400" b="1">
                <a:solidFill>
                  <a:schemeClr val="dk1">
                    <a:lumMod val="75000"/>
                    <a:lumOff val="25000"/>
                    <a:alpha val="100000"/>
                  </a:schemeClr>
                </a:solidFill>
                <a:latin typeface="PingFang SC"/>
                <a:ea typeface="PingFang SC"/>
                <a:cs typeface="PingFang SC"/>
              </a:rPr>
              <a:t>03</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082466"/>
            <a:ext cx="0" cy="5775534"/>
          </a:xfrm>
          <a:prstGeom prst="line">
            <a:avLst/>
          </a:prstGeom>
          <a:ln w="19050">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447432"/>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308906"/>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47390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06732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23232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82574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4990741"/>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373184" y="1262276"/>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FOB</a:t>
            </a:r>
          </a:p>
        </p:txBody>
      </p:sp>
      <p:sp>
        <p:nvSpPr>
          <p:cNvPr id="12" name="TextBox 12"/>
          <p:cNvSpPr txBox="1"/>
          <p:nvPr/>
        </p:nvSpPr>
        <p:spPr>
          <a:xfrm>
            <a:off x="2272823" y="2048316"/>
            <a:ext cx="8972550"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装运港船上交货，指卖方在合同规定的装运港将货物交到买方指定的船上，并负担将货物装到船上为止的一切费用和风险。</a:t>
            </a:r>
          </a:p>
        </p:txBody>
      </p:sp>
      <p:sp>
        <p:nvSpPr>
          <p:cNvPr id="13" name="TextBox 13"/>
          <p:cNvSpPr txBox="1"/>
          <p:nvPr/>
        </p:nvSpPr>
        <p:spPr>
          <a:xfrm>
            <a:off x="2393609" y="3024192"/>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CIF</a:t>
            </a:r>
          </a:p>
        </p:txBody>
      </p:sp>
      <p:sp>
        <p:nvSpPr>
          <p:cNvPr id="14" name="TextBox 14"/>
          <p:cNvSpPr txBox="1"/>
          <p:nvPr/>
        </p:nvSpPr>
        <p:spPr>
          <a:xfrm>
            <a:off x="2272823" y="3785029"/>
            <a:ext cx="8943975"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成本加保险费加运费，指卖方负责租船订舱，支付从装运港到目的港的运费，办理货运保险，支付保险费，并将货物装上船并通知买方。</a:t>
            </a:r>
          </a:p>
        </p:txBody>
      </p:sp>
      <p:sp>
        <p:nvSpPr>
          <p:cNvPr id="15" name="TextBox 15"/>
          <p:cNvSpPr txBox="1"/>
          <p:nvPr/>
        </p:nvSpPr>
        <p:spPr>
          <a:xfrm>
            <a:off x="2430185" y="4789171"/>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CFR</a:t>
            </a:r>
          </a:p>
        </p:txBody>
      </p:sp>
      <p:sp>
        <p:nvSpPr>
          <p:cNvPr id="16" name="TextBox 16"/>
          <p:cNvSpPr txBox="1"/>
          <p:nvPr/>
        </p:nvSpPr>
        <p:spPr>
          <a:xfrm>
            <a:off x="2291111" y="5543449"/>
            <a:ext cx="8915400" cy="9620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成本加运费，指卖方负责租船订舱，支付从装运港到目的港的运费，并将货物装上船并通知买方。与CIF相比，CFR不包括保险费用。</a:t>
            </a:r>
          </a:p>
        </p:txBody>
      </p:sp>
      <p:sp>
        <p:nvSpPr>
          <p:cNvPr id="17" name="AutoShape 17"/>
          <p:cNvSpPr/>
          <p:nvPr/>
        </p:nvSpPr>
        <p:spPr>
          <a:xfrm>
            <a:off x="873196" y="306732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88282" y="318241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873196" y="482574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88282" y="494083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常见贸易术语解析</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https://d.book118.com/465120103340011100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282828"/>
      </a:dk1>
      <a:lt1>
        <a:srgbClr val="E3F0E1"/>
      </a:lt1>
      <a:dk2>
        <a:srgbClr val="094000"/>
      </a:dk2>
      <a:lt2>
        <a:srgbClr val="F4F1D8"/>
      </a:lt2>
      <a:accent1>
        <a:srgbClr val="689E5F"/>
      </a:accent1>
      <a:accent2>
        <a:srgbClr val="59AE93"/>
      </a:accent2>
      <a:accent3>
        <a:srgbClr val="2D7A61"/>
      </a:accent3>
      <a:accent4>
        <a:srgbClr val="87D295"/>
      </a:accent4>
      <a:accent5>
        <a:srgbClr val="9CC86E"/>
      </a:accent5>
      <a:accent6>
        <a:srgbClr val="9BB67E"/>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90</Paragraphs>
  <Slides>16</Slides>
  <Notes>0</Notes>
  <TotalTime>1</TotalTime>
  <HiddenSlides>0</HiddenSlides>
  <MMClips>0</MMClips>
  <ScaleCrop>0</ScaleCrop>
  <HeadingPairs>
    <vt:vector baseType="variant" size="6">
      <vt:variant>
        <vt:lpstr>Fonts used</vt:lpstr>
      </vt:variant>
      <vt:variant>
        <vt:i4>5</vt:i4>
      </vt:variant>
      <vt:variant>
        <vt:lpstr>Theme</vt:lpstr>
      </vt:variant>
      <vt:variant>
        <vt:i4>1</vt:i4>
      </vt:variant>
      <vt:variant>
        <vt:lpstr>Slide Titles</vt:lpstr>
      </vt:variant>
      <vt:variant>
        <vt:i4>16</vt:i4>
      </vt:variant>
    </vt:vector>
  </HeadingPairs>
  <TitlesOfParts>
    <vt:vector baseType="lpstr" size="22">
      <vt:lpstr>Arial</vt:lpstr>
      <vt:lpstr>Calibri</vt:lpstr>
      <vt:lpstr>STKaiti</vt:lpstr>
      <vt:lpstr>PingFang SC</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2024-09-09T01:34:56.381</cp:lastPrinted>
  <dcterms:created xsi:type="dcterms:W3CDTF">2024-09-08T17:34:56Z</dcterms:created>
  <dcterms:modified xsi:type="dcterms:W3CDTF">2024-09-08T17:34:58Z</dcterms:modified>
</cp:coreProperties>
</file>