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90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3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image" Target="../media/image3.png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image" Target="../media/image1.png" /><Relationship Id="rId7" Type="http://schemas.openxmlformats.org/officeDocument/2006/relationships/tags" Target="../tags/tag6.xml" /><Relationship Id="rId8" Type="http://schemas.openxmlformats.org/officeDocument/2006/relationships/image" Target="../media/image2.png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tags" Target="../tags/tag24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image" Target="../media/image5.png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tags" Target="../tags/tag36.xml" /><Relationship Id="rId16" Type="http://schemas.openxmlformats.org/officeDocument/2006/relationships/tags" Target="../tags/tag37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image" Target="../media/image4.png" /><Relationship Id="rId8" Type="http://schemas.openxmlformats.org/officeDocument/2006/relationships/tags" Target="../tags/tag31.xml" /><Relationship Id="rId9" Type="http://schemas.openxmlformats.org/officeDocument/2006/relationships/image" Target="../media/image3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10" Type="http://schemas.openxmlformats.org/officeDocument/2006/relationships/image" Target="../media/image6.png" /><Relationship Id="rId11" Type="http://schemas.openxmlformats.org/officeDocument/2006/relationships/tags" Target="../tags/tag46.xml" /><Relationship Id="rId12" Type="http://schemas.openxmlformats.org/officeDocument/2006/relationships/tags" Target="../tags/tag47.xml" /><Relationship Id="rId13" Type="http://schemas.openxmlformats.org/officeDocument/2006/relationships/tags" Target="../tags/tag48.xml" /><Relationship Id="rId14" Type="http://schemas.openxmlformats.org/officeDocument/2006/relationships/tags" Target="../tags/tag4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image" Target="../media/image1.png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3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10" Type="http://schemas.openxmlformats.org/officeDocument/2006/relationships/image" Target="../media/image3.png" /><Relationship Id="rId11" Type="http://schemas.openxmlformats.org/officeDocument/2006/relationships/tags" Target="../tags/tag118.xml" /><Relationship Id="rId12" Type="http://schemas.openxmlformats.org/officeDocument/2006/relationships/image" Target="../media/image7.png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image" Target="../media/image1.png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050C7-569B-40AA-97B9-7D488536C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ADDB0-7DDF-4BF2-9608-5DFF3F3CB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6D7F5-3B8A-42E0-8846-8F029DF49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CA1D08-794B-4435-B1AC-25DA9B875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12C4C5-EF4F-4B28-A542-55FA6BF65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0DDFF7-FBDB-49BD-8805-10E1CC63D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AEC14D-F502-4052-8455-18168D9B7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160384-4FAE-42C9-A1E9-31BC79A89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7BC1E9-1EFC-47A4-994D-C8E04F4BE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F4376-1E93-4691-BEB5-0164A80F9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C2E490-8F19-4D7D-8014-D819EF665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任意多边形 10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678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0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2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4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49" descr="桌子上放着花瓶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4198366" y="4347977"/>
            <a:ext cx="2718835" cy="2510023"/>
          </a:xfrm>
          <a:prstGeom prst="rect">
            <a:avLst/>
          </a:prstGeom>
        </p:spPr>
      </p:pic>
      <p:pic>
        <p:nvPicPr>
          <p:cNvPr id="2097155" name="VCG211356159917" descr="黑白色的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6652260" y="0"/>
            <a:ext cx="5156200" cy="5135880"/>
          </a:xfrm>
          <a:prstGeom prst="rect">
            <a:avLst/>
          </a:prstGeom>
          <a:ln>
            <a:noFill/>
          </a:ln>
        </p:spPr>
      </p:pic>
      <p:sp>
        <p:nvSpPr>
          <p:cNvPr id="1048686" name="署名"/>
          <p:cNvSpPr txBox="1">
            <a:spLocks noGrp="1"/>
          </p:cNvSpPr>
          <p:nvPr>
            <p:ph type="body" idx="4" hasCustomPrompt="1"/>
            <p:custDataLst>
              <p:tags r:id="rId10"/>
            </p:custDataLst>
          </p:nvPr>
        </p:nvSpPr>
        <p:spPr>
          <a:xfrm>
            <a:off x="1656715" y="4504690"/>
            <a:ext cx="2371725" cy="40894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2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3" hasCustomPrompt="1"/>
            <p:custDataLst>
              <p:tags r:id="rId11"/>
            </p:custDataLst>
          </p:nvPr>
        </p:nvSpPr>
        <p:spPr>
          <a:xfrm>
            <a:off x="1178560" y="2216785"/>
            <a:ext cx="5138420" cy="207264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solidFill>
                  <a:schemeClr val="accent2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57" name="图片 21" descr="卡通人物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rcRect t="742" r="50704"/>
          <a:stretch>
            <a:fillRect/>
          </a:stretch>
        </p:blipFill>
        <p:spPr>
          <a:xfrm>
            <a:off x="1178755" y="4532630"/>
            <a:ext cx="307663" cy="344339"/>
          </a:xfrm>
          <a:prstGeom prst="rect">
            <a:avLst/>
          </a:prstGeom>
        </p:spPr>
      </p:pic>
      <p:sp>
        <p:nvSpPr>
          <p:cNvPr id="1048690" name="副标题"/>
          <p:cNvSpPr txBox="1">
            <a:spLocks noGrp="1"/>
          </p:cNvSpPr>
          <p:nvPr>
            <p:ph type="body" idx="1" hasCustomPrompt="1"/>
            <p:custDataLst>
              <p:tags r:id="rId14"/>
            </p:custDataLst>
          </p:nvPr>
        </p:nvSpPr>
        <p:spPr>
          <a:xfrm>
            <a:off x="1178560" y="1605915"/>
            <a:ext cx="5138420" cy="41402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300" normalizeH="0" baseline="0" noProof="1">
                <a:solidFill>
                  <a:schemeClr val="accent2"/>
                </a:solidFill>
                <a:latin typeface="+mn-ea"/>
                <a:ea typeface="+mn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任意多边形 4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700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2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4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6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0" name="正文"/>
          <p:cNvSpPr txBox="1"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任意多边形 10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720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2" name="任意多边形 8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4" name="任意多边形 7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6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712470" y="1109980"/>
            <a:ext cx="1454785" cy="4043680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9" name="图片 5" descr="黑白色的花  中度可信度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9538335" y="304165"/>
            <a:ext cx="2266950" cy="22586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362" h="3349">
                <a:moveTo>
                  <a:pt x="231" y="312"/>
                </a:moveTo>
                <a:lnTo>
                  <a:pt x="231" y="1437"/>
                </a:lnTo>
                <a:lnTo>
                  <a:pt x="1506" y="1437"/>
                </a:lnTo>
                <a:lnTo>
                  <a:pt x="1506" y="312"/>
                </a:lnTo>
                <a:lnTo>
                  <a:pt x="231" y="312"/>
                </a:lnTo>
                <a:close/>
                <a:moveTo>
                  <a:pt x="0" y="0"/>
                </a:moveTo>
                <a:lnTo>
                  <a:pt x="3362" y="0"/>
                </a:lnTo>
                <a:lnTo>
                  <a:pt x="3362" y="3350"/>
                </a:lnTo>
                <a:lnTo>
                  <a:pt x="0" y="33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图片 21" descr="卡通人物  中度可信度描述已自动生成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t="742" r="50704"/>
          <a:stretch>
            <a:fillRect/>
          </a:stretch>
        </p:blipFill>
        <p:spPr>
          <a:xfrm>
            <a:off x="1285776" y="3163083"/>
            <a:ext cx="307663" cy="344339"/>
          </a:xfrm>
          <a:prstGeom prst="rect">
            <a:avLst/>
          </a:prstGeom>
        </p:spPr>
      </p:pic>
      <p:sp>
        <p:nvSpPr>
          <p:cNvPr id="1048730" name="矩形 24"/>
          <p:cNvSpPr/>
          <p:nvPr>
            <p:custDataLst>
              <p:tags r:id="rId11"/>
            </p:custDataLst>
          </p:nvPr>
        </p:nvSpPr>
        <p:spPr>
          <a:xfrm>
            <a:off x="2430780" y="2286000"/>
            <a:ext cx="9367520" cy="3448050"/>
          </a:xfrm>
          <a:prstGeom prst="rect">
            <a:avLst/>
          </a:prstGeom>
          <a:solidFill>
            <a:schemeClr val="bg2">
              <a:lumMod val="90000"/>
              <a:alpha val="31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3" name="图片 49" descr="桌子上放着花瓶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37845" y="4669155"/>
            <a:ext cx="1899285" cy="1753235"/>
          </a:xfrm>
          <a:prstGeom prst="rect">
            <a:avLst/>
          </a:prstGeom>
        </p:spPr>
      </p:pic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任意多边形 10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bg2"/>
              </a:solidFill>
              <a:sym typeface="+mn-ea"/>
            </a:endParaRPr>
          </a:p>
        </p:txBody>
      </p:sp>
      <p:sp>
        <p:nvSpPr>
          <p:cNvPr id="1048740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2"/>
              </a:solidFill>
            </a:endParaRPr>
          </a:p>
        </p:txBody>
      </p:sp>
      <p:sp>
        <p:nvSpPr>
          <p:cNvPr id="1048742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2"/>
              </a:solidFill>
            </a:endParaRPr>
          </a:p>
        </p:txBody>
      </p:sp>
      <p:sp>
        <p:nvSpPr>
          <p:cNvPr id="1048744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2"/>
              </a:solidFill>
            </a:endParaRPr>
          </a:p>
        </p:txBody>
      </p:sp>
      <p:sp>
        <p:nvSpPr>
          <p:cNvPr id="1048746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2"/>
              </a:solidFill>
            </a:endParaRPr>
          </a:p>
        </p:txBody>
      </p:sp>
      <p:pic>
        <p:nvPicPr>
          <p:cNvPr id="2097165" name="图片 49" descr="桌子上放着花瓶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6158230" y="2399030"/>
            <a:ext cx="4841875" cy="4470400"/>
          </a:xfrm>
          <a:prstGeom prst="rect">
            <a:avLst/>
          </a:prstGeom>
        </p:spPr>
      </p:pic>
      <p:sp>
        <p:nvSpPr>
          <p:cNvPr id="1048748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1402080" y="2399030"/>
            <a:ext cx="5443220" cy="2673985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solidFill>
                  <a:schemeClr val="accent2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50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1402080" y="1568132"/>
            <a:ext cx="5443220" cy="901065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accent2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pic>
        <p:nvPicPr>
          <p:cNvPr id="2097167" name="图片 6" descr="黑白色的花  中度可信度描述已自动生成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8037195" y="28575"/>
            <a:ext cx="3780790" cy="376682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362" h="3349">
                <a:moveTo>
                  <a:pt x="231" y="312"/>
                </a:moveTo>
                <a:lnTo>
                  <a:pt x="231" y="1437"/>
                </a:lnTo>
                <a:lnTo>
                  <a:pt x="1506" y="1437"/>
                </a:lnTo>
                <a:lnTo>
                  <a:pt x="1506" y="312"/>
                </a:lnTo>
                <a:lnTo>
                  <a:pt x="231" y="312"/>
                </a:lnTo>
                <a:close/>
                <a:moveTo>
                  <a:pt x="0" y="0"/>
                </a:moveTo>
                <a:lnTo>
                  <a:pt x="3362" y="0"/>
                </a:lnTo>
                <a:lnTo>
                  <a:pt x="3362" y="3350"/>
                </a:lnTo>
                <a:lnTo>
                  <a:pt x="0" y="3350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任意多边形 4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760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2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4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6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8" name="正文"/>
          <p:cNvSpPr txBox="1">
            <a:spLocks noGrp="1"/>
          </p:cNvSpPr>
          <p:nvPr>
            <p:ph idx="3"/>
            <p:custDataLst>
              <p:tags r:id="rId6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任意多边形 4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782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4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6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正文"/>
          <p:cNvSpPr txBox="1">
            <a:spLocks noGrp="1"/>
          </p:cNvSpPr>
          <p:nvPr>
            <p:ph idx="5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2" name="标题"/>
          <p:cNvSpPr txBox="1">
            <a:spLocks noGrp="1"/>
          </p:cNvSpPr>
          <p:nvPr>
            <p:ph type="title" idx="4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4" name="正文"/>
          <p:cNvSpPr txBox="1">
            <a:spLocks noGrp="1"/>
          </p:cNvSpPr>
          <p:nvPr>
            <p:ph idx="3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6" name="标题"/>
          <p:cNvSpPr txBox="1">
            <a:spLocks noGrp="1"/>
          </p:cNvSpPr>
          <p:nvPr>
            <p:ph type="title" idx="2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1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0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任意多边形 4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08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10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12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14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1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任意多边形 16"/>
          <p:cNvSpPr/>
          <p:nvPr>
            <p:custDataLst>
              <p:tags r:id="rId1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6" name="任意多边形 15"/>
          <p:cNvSpPr/>
          <p:nvPr>
            <p:custDataLst>
              <p:tags r:id="rId2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8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30" name="任意多边形 9"/>
          <p:cNvSpPr/>
          <p:nvPr>
            <p:custDataLst>
              <p:tags r:id="rId4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32" name="任意多边形 4"/>
          <p:cNvSpPr/>
          <p:nvPr>
            <p:custDataLst>
              <p:tags r:id="rId5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34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6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8" name="灯片编号占位符 3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40" name="任意多边形 4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42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44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46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48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0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5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任意多边形 11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60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2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4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6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70" name="副标题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72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6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任意多边形 8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80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29" descr="桌子上放着花瓶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898636" y="4347977"/>
            <a:ext cx="2718835" cy="2510023"/>
          </a:xfrm>
          <a:prstGeom prst="rect">
            <a:avLst/>
          </a:prstGeom>
        </p:spPr>
      </p:pic>
      <p:sp>
        <p:nvSpPr>
          <p:cNvPr id="1048888" name="署名"/>
          <p:cNvSpPr txBox="1">
            <a:spLocks noGrp="1"/>
          </p:cNvSpPr>
          <p:nvPr>
            <p:ph type="body" idx="4"/>
            <p:custDataLst>
              <p:tags r:id="rId8"/>
            </p:custDataLst>
          </p:nvPr>
        </p:nvSpPr>
        <p:spPr>
          <a:xfrm>
            <a:off x="7785735" y="3968750"/>
            <a:ext cx="3928745" cy="40894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2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90" name="标题"/>
          <p:cNvSpPr txBox="1">
            <a:spLocks noGrp="1"/>
          </p:cNvSpPr>
          <p:nvPr>
            <p:ph type="title" idx="3" hasCustomPrompt="1"/>
            <p:custDataLst>
              <p:tags r:id="rId9"/>
            </p:custDataLst>
          </p:nvPr>
        </p:nvSpPr>
        <p:spPr>
          <a:xfrm>
            <a:off x="7307580" y="1913255"/>
            <a:ext cx="4432300" cy="1716405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66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pic>
        <p:nvPicPr>
          <p:cNvPr id="2097171" name="图片 21" descr="卡通人物  中度可信度描述已自动生成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rcRect t="742" r="50704"/>
          <a:stretch>
            <a:fillRect/>
          </a:stretch>
        </p:blipFill>
        <p:spPr>
          <a:xfrm>
            <a:off x="7307580" y="3996690"/>
            <a:ext cx="307975" cy="344170"/>
          </a:xfrm>
          <a:prstGeom prst="rect">
            <a:avLst/>
          </a:prstGeom>
        </p:spPr>
      </p:pic>
      <p:pic>
        <p:nvPicPr>
          <p:cNvPr id="2097173" name="VCG211356159917" descr="黑白色的花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flipH="1">
            <a:off x="379730" y="-160020"/>
            <a:ext cx="6068060" cy="6044565"/>
          </a:xfrm>
          <a:prstGeom prst="rect">
            <a:avLst/>
          </a:prstGeom>
          <a:ln>
            <a:noFill/>
          </a:ln>
        </p:spPr>
      </p:pic>
      <p:sp>
        <p:nvSpPr>
          <p:cNvPr id="10488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17" Type="http://schemas.openxmlformats.org/officeDocument/2006/relationships/tags" Target="../tags/tag128.xml" /><Relationship Id="rId18" Type="http://schemas.openxmlformats.org/officeDocument/2006/relationships/tags" Target="../tags/tag129.xml" /><Relationship Id="rId19" Type="http://schemas.openxmlformats.org/officeDocument/2006/relationships/tags" Target="../tags/tag13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1.xml" /><Relationship Id="rId21" Type="http://schemas.openxmlformats.org/officeDocument/2006/relationships/tags" Target="../tags/tag132.xml" /><Relationship Id="rId22" Type="http://schemas.openxmlformats.org/officeDocument/2006/relationships/tags" Target="../tags/tag133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4"/>
          <p:cNvSpPr/>
          <p:nvPr>
            <p:custDataLst>
              <p:tags r:id="rId12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656" name="任意多边形 9"/>
          <p:cNvSpPr/>
          <p:nvPr>
            <p:custDataLst>
              <p:tags r:id="rId13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任意多边形 14"/>
          <p:cNvSpPr/>
          <p:nvPr>
            <p:custDataLst>
              <p:tags r:id="rId14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任意多边形 15"/>
          <p:cNvSpPr/>
          <p:nvPr>
            <p:custDataLst>
              <p:tags r:id="rId15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2" name="任意多边形 16"/>
          <p:cNvSpPr/>
          <p:nvPr>
            <p:custDataLst>
              <p:tags r:id="rId16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4" name="日期占位符 1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1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1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1"/>
          <p:cNvSpPr>
            <a:spLocks noGrp="1"/>
          </p:cNvSpPr>
          <p:nvPr>
            <p:ph type="body" idx="21"/>
            <p:custDataLst>
              <p:tags r:id="rId20"/>
            </p:custDataLst>
          </p:nvPr>
        </p:nvSpPr>
        <p:spPr>
          <a:xfrm>
            <a:off x="608400" y="1444770"/>
            <a:ext cx="10969200" cy="47321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标题占位符 2"/>
          <p:cNvSpPr>
            <a:spLocks noGrp="1"/>
          </p:cNvSpPr>
          <p:nvPr>
            <p:ph type="title"/>
            <p:custDataLst>
              <p:tags r:id="rId21"/>
            </p:custDataLst>
          </p:nvPr>
        </p:nvSpPr>
        <p:spPr>
          <a:xfrm>
            <a:off x="608400" y="597158"/>
            <a:ext cx="10969200" cy="70547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894" r:id="rId2"/>
    <p:sldLayoutId id="2147492895" r:id="rId3"/>
    <p:sldLayoutId id="2147492896" r:id="rId4"/>
    <p:sldLayoutId id="2147492897" r:id="rId5"/>
    <p:sldLayoutId id="2147492898" r:id="rId6"/>
    <p:sldLayoutId id="2147492899" r:id="rId7"/>
    <p:sldLayoutId id="2147492900" r:id="rId8"/>
    <p:sldLayoutId id="2147492901" r:id="rId9"/>
    <p:sldLayoutId id="2147492902" r:id="rId10"/>
    <p:sldLayoutId id="214749290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+mn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MiSans Normal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MiSans Normal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MiSans Normal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MiSans Normal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MiSans Normal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18" Type="http://schemas.openxmlformats.org/officeDocument/2006/relationships/tags" Target="../tags/tag173.xml" /><Relationship Id="rId19" Type="http://schemas.openxmlformats.org/officeDocument/2006/relationships/tags" Target="../tags/tag174.xml" /><Relationship Id="rId2" Type="http://schemas.openxmlformats.org/officeDocument/2006/relationships/tags" Target="../tags/tag157.xml" /><Relationship Id="rId20" Type="http://schemas.openxmlformats.org/officeDocument/2006/relationships/tags" Target="../tags/tag175.xml" /><Relationship Id="rId21" Type="http://schemas.openxmlformats.org/officeDocument/2006/relationships/tags" Target="../tags/tag176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20" Type="http://schemas.openxmlformats.org/officeDocument/2006/relationships/tags" Target="../tags/tag195.xml" /><Relationship Id="rId21" Type="http://schemas.openxmlformats.org/officeDocument/2006/relationships/tags" Target="../tags/tag196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13023331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标题 3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平遥古城旅游策划案例分析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5833" lnSpcReduction="1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2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29" name="直接连接符 32"/>
          <p:cNvCxnSpPr/>
          <p:nvPr>
            <p:custDataLst>
              <p:tags r:id="rId4"/>
            </p:custDataLst>
          </p:nvPr>
        </p:nvCxnSpPr>
        <p:spPr>
          <a:xfrm flipH="1">
            <a:off x="4180570" y="2725420"/>
            <a:ext cx="0" cy="2592070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序号"/>
          <p:cNvSpPr txBox="1"/>
          <p:nvPr>
            <p:custDataLst>
              <p:tags r:id="rId5"/>
            </p:custDataLst>
          </p:nvPr>
        </p:nvSpPr>
        <p:spPr>
          <a:xfrm>
            <a:off x="2617470" y="2764790"/>
            <a:ext cx="1482725" cy="6121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</a:rPr>
              <a:t>壹</a:t>
            </a:r>
            <a:endParaRPr lang="zh-CN" altLang="en-US" sz="36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24" name="标题"/>
          <p:cNvSpPr txBox="1"/>
          <p:nvPr>
            <p:custDataLst>
              <p:tags r:id="rId6"/>
            </p:custDataLst>
          </p:nvPr>
        </p:nvSpPr>
        <p:spPr>
          <a:xfrm>
            <a:off x="2617470" y="3456304"/>
            <a:ext cx="1482725" cy="15030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平遥古城旅游资源分析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66"/>
          <p:cNvCxnSpPr/>
          <p:nvPr>
            <p:custDataLst>
              <p:tags r:id="rId7"/>
            </p:custDataLst>
          </p:nvPr>
        </p:nvCxnSpPr>
        <p:spPr>
          <a:xfrm flipH="1">
            <a:off x="6088070" y="2725420"/>
            <a:ext cx="0" cy="2592070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6" name="序号"/>
          <p:cNvSpPr txBox="1"/>
          <p:nvPr>
            <p:custDataLst>
              <p:tags r:id="rId8"/>
            </p:custDataLst>
          </p:nvPr>
        </p:nvSpPr>
        <p:spPr>
          <a:xfrm>
            <a:off x="4525010" y="2764790"/>
            <a:ext cx="1487805" cy="6121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</a:rPr>
              <a:t>贰</a:t>
            </a:r>
            <a:endParaRPr lang="zh-CN" altLang="en-US" sz="36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28" name="标题"/>
          <p:cNvSpPr txBox="1"/>
          <p:nvPr>
            <p:custDataLst>
              <p:tags r:id="rId9"/>
            </p:custDataLst>
          </p:nvPr>
        </p:nvSpPr>
        <p:spPr>
          <a:xfrm>
            <a:off x="4525010" y="3456304"/>
            <a:ext cx="1482725" cy="15030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spc="300">
                <a:solidFill>
                  <a:schemeClr val="accent1"/>
                </a:solidFill>
                <a:latin typeface="+mj-ea"/>
                <a:ea typeface="+mj-ea"/>
              </a:rPr>
              <a:t>平遥古城旅游市场分析</a:t>
            </a:r>
            <a:endParaRPr lang="en-US" altLang="zh-CN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72"/>
          <p:cNvCxnSpPr/>
          <p:nvPr>
            <p:custDataLst>
              <p:tags r:id="rId10"/>
            </p:custDataLst>
          </p:nvPr>
        </p:nvCxnSpPr>
        <p:spPr>
          <a:xfrm flipH="1">
            <a:off x="7995570" y="2725420"/>
            <a:ext cx="0" cy="2592070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0" name="序号"/>
          <p:cNvSpPr txBox="1"/>
          <p:nvPr>
            <p:custDataLst>
              <p:tags r:id="rId11"/>
            </p:custDataLst>
          </p:nvPr>
        </p:nvSpPr>
        <p:spPr>
          <a:xfrm>
            <a:off x="6431915" y="2764790"/>
            <a:ext cx="1482725" cy="6121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</a:rPr>
              <a:t>叁</a:t>
            </a:r>
            <a:endParaRPr lang="zh-CN" altLang="en-US" sz="36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32" name="标题"/>
          <p:cNvSpPr txBox="1"/>
          <p:nvPr>
            <p:custDataLst>
              <p:tags r:id="rId12"/>
            </p:custDataLst>
          </p:nvPr>
        </p:nvSpPr>
        <p:spPr>
          <a:xfrm>
            <a:off x="6431915" y="3456304"/>
            <a:ext cx="1482725" cy="15030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平遥古城旅游策划方案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78"/>
          <p:cNvCxnSpPr/>
          <p:nvPr>
            <p:custDataLst>
              <p:tags r:id="rId13"/>
            </p:custDataLst>
          </p:nvPr>
        </p:nvCxnSpPr>
        <p:spPr>
          <a:xfrm flipH="1">
            <a:off x="9903070" y="2725420"/>
            <a:ext cx="0" cy="2592070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4" name="序号"/>
          <p:cNvSpPr txBox="1"/>
          <p:nvPr>
            <p:custDataLst>
              <p:tags r:id="rId14"/>
            </p:custDataLst>
          </p:nvPr>
        </p:nvSpPr>
        <p:spPr>
          <a:xfrm>
            <a:off x="8339455" y="2764790"/>
            <a:ext cx="1482725" cy="6121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</a:rPr>
              <a:t>肆</a:t>
            </a:r>
            <a:endParaRPr lang="zh-CN" altLang="en-US" sz="36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36" name="标题"/>
          <p:cNvSpPr txBox="1"/>
          <p:nvPr>
            <p:custDataLst>
              <p:tags r:id="rId15"/>
            </p:custDataLst>
          </p:nvPr>
        </p:nvSpPr>
        <p:spPr>
          <a:xfrm>
            <a:off x="8339455" y="3456304"/>
            <a:ext cx="1482725" cy="15030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平遥古城旅游实施与运营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38" name="序号"/>
          <p:cNvSpPr txBox="1"/>
          <p:nvPr>
            <p:custDataLst>
              <p:tags r:id="rId16"/>
            </p:custDataLst>
          </p:nvPr>
        </p:nvSpPr>
        <p:spPr>
          <a:xfrm>
            <a:off x="10246995" y="2764790"/>
            <a:ext cx="1482725" cy="6121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</a:rPr>
              <a:t>伍</a:t>
            </a:r>
            <a:endParaRPr lang="zh-CN" altLang="en-US" sz="36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40" name="标题"/>
          <p:cNvSpPr txBox="1"/>
          <p:nvPr>
            <p:custDataLst>
              <p:tags r:id="rId17"/>
            </p:custDataLst>
          </p:nvPr>
        </p:nvSpPr>
        <p:spPr>
          <a:xfrm>
            <a:off x="10246995" y="3456304"/>
            <a:ext cx="1482725" cy="15030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平遥古城旅游案例总结与启示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3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平遥古城旅游资源分析</a:t>
            </a:r>
            <a:endParaRPr lang="zh-CN" altLang="en-US"/>
          </a:p>
        </p:txBody>
      </p:sp>
      <p:sp>
        <p:nvSpPr>
          <p:cNvPr id="1049006" name="文本占位符 5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第一章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历史文化遗产</a:t>
            </a:r>
            <a:endParaRPr lang="zh-CN" altLang="en-US"/>
          </a:p>
        </p:txBody>
      </p:sp>
      <p:sp>
        <p:nvSpPr>
          <p:cNvPr id="104907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平遥古城是中国保存最为完好的四大古城之一，拥有丰富的历史文化遗产。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平遥古城还是中国票号和晋商文化的发源地，具有独特的历史文化价值。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古城周边还拥有壮丽的自然风光和丰富的民俗文化，为游客提供了多样化的旅游体验。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古城内保存有大量的明清古建筑、传统民居和历史遗迹，如文庙、清虚观等。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自然景观资源</a:t>
            </a:r>
            <a:endParaRPr lang="zh-CN" altLang="en-US"/>
          </a:p>
        </p:txBody>
      </p:sp>
      <p:sp>
        <p:nvSpPr>
          <p:cNvPr id="104917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平遥古城拥有丰富的自然景观，如山峦、河流、湖泊等，为游客提供了壮丽的自然风光。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平遥古城拥有优美的生态环境，如森林、草地、花卉等，为游客提供了亲近大自然的机会。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平遥古城拥有独特的自然景观资源，如温泉、瀑布、奇石等，为游客提供了丰富的旅游体验。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平遥古城周边地区有着独特的自然景观，如黄土高原、峡谷、溶洞等，为游客提供了探险和观光的机会。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地方特色文化</a:t>
            </a:r>
            <a:endParaRPr lang="zh-CN" altLang="en-US"/>
          </a:p>
        </p:txBody>
      </p:sp>
      <p:sp>
        <p:nvSpPr>
          <p:cNvPr id="104928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平遥古城是中国四大古城之一，拥有丰富的历史文化遗产和独特的建筑风格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平遥古城是晋商文化的发源地之一，有着深厚的商业文化底蕴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平遥古城的地方特色美食，如平遥牛肉、碗托等，深受游客喜爱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平遥古城的地方戏曲，如晋剧、秧歌等，是当地文化的重要组成部分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标题 3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平遥古城旅游市场分析</a:t>
            </a:r>
            <a:endParaRPr lang="zh-CN" altLang="en-US"/>
          </a:p>
        </p:txBody>
      </p:sp>
      <p:sp>
        <p:nvSpPr>
          <p:cNvPr id="1049368" name="文本占位符 5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第二章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目标客源市场</a:t>
            </a:r>
            <a:endParaRPr lang="zh-CN" altLang="en-US"/>
          </a:p>
        </p:txBody>
      </p:sp>
      <p:sp>
        <p:nvSpPr>
          <p:cNvPr id="104943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国内游客：平遥古城是中国历史文化名城，拥有丰富的历史文化遗产和独特的民俗文化，对国内游客具有很强的吸引力。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海外游客：平遥古城是中国四大古城之一，也是世界文化遗产，对海外游客具有很高的知名度。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旅游团队：平遥古城适合团队旅游，旅行社可以将平遥古城纳入旅游线路中，吸引更多的团队游客。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自驾游游客：平遥古城交通便利，适合自驾游游客前来游览。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520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游客需求分析</a:t>
            </a:r>
            <a:endParaRPr lang="zh-CN" altLang="en-US"/>
          </a:p>
        </p:txBody>
      </p:sp>
      <p:sp>
        <p:nvSpPr>
          <p:cNvPr id="1049522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游客来源：平遥古城游客主要来自周边地区和国内游客，其中山西、北京、上海等地的游客较多。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旅游需求：游客以观光旅游为主，同时也有部分游客寻求文化体验和休闲度假。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旅游偏好：游客偏好历史悠久、文化底蕴深厚的景点，对于古建筑、民俗文化和美食等方面有浓厚兴趣。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旅游消费：游客的旅游消费以门票、餐饮和住宿为主，其中门票消费占比较高。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92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竞争态势分析</a:t>
            </a:r>
            <a:endParaRPr lang="zh-CN" altLang="en-US"/>
          </a:p>
        </p:txBody>
      </p:sp>
      <p:sp>
        <p:nvSpPr>
          <p:cNvPr id="1049594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竞争对手分析：分析平遥古城的主要竞争对手，包括其他古城、周边景点等，了解其优势和劣势。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6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市场份额分析：分析平遥古城在旅游市场中所占的份额，了解其在市场中的地位。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8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游客行为分析：通过分析游客的行为和喜好，了解游客对平遥古城的认知和需求，为制定更好的旅游策划提供依据。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竞争策略制定：根据竞争态势分析的结果，制定相应的竞争策略，提高平遥古城的竞争力和吸引力。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64" name="标题 3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平遥古城旅游策划方案</a:t>
            </a:r>
            <a:endParaRPr lang="zh-CN" altLang="en-US"/>
          </a:p>
        </p:txBody>
      </p:sp>
      <p:sp>
        <p:nvSpPr>
          <p:cNvPr id="1049666" name="文本占位符 5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第三章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https://d.book118.com/465130233313011103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6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53.45&quot;,&quot;top&quot;:&quot;78.5&quot;,&quot;width&quot;:&quot;491.25&quot;,&quot;height&quot;:&quot;349.3&quot;}"/>
  <p:tag name="KSO_WM_SLIDE_ID" val="custom20230299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5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5*l_h_i*1_1_2"/>
  <p:tag name="KSO_WM_UNIT_INDEX" val="1_1_2"/>
  <p:tag name="KSO_WM_UNIT_LAYERLEVEL" val="1_1_1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5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5*l_h_i*1_2_1"/>
  <p:tag name="KSO_WM_UNIT_INDEX" val="1_2_1"/>
  <p:tag name="KSO_WM_UNIT_LAYERLEVEL" val="1_1_1"/>
  <p:tag name="KSO_WM_UNIT_SUBTYPE" val="d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5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5*l_h_i*1_3_1"/>
  <p:tag name="KSO_WM_UNIT_INDEX" val="1_3_1"/>
  <p:tag name="KSO_WM_UNIT_LAYERLEVEL" val="1_1_1"/>
  <p:tag name="KSO_WM_UNIT_SUBTYPE" val="d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5*l_h_i*1_5_2"/>
  <p:tag name="KSO_WM_UNIT_INDEX" val="1_5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5*l_h_i*1_4_1"/>
  <p:tag name="KSO_WM_UNIT_INDEX" val="1_4_1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5*l_h_i*1_5_1"/>
  <p:tag name="KSO_WM_UNIT_INDEX" val="1_5_1"/>
  <p:tag name="KSO_WM_UNIT_LAYERLEVEL" val="1_1_1"/>
  <p:tag name="KSO_WM_UNIT_SUBTYPE" val="d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5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9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6"/>
</p:tagLst>
</file>

<file path=ppt/tags/tag156.xml><?xml version="1.0" encoding="utf-8"?>
<p:tagLst xmlns:p="http://schemas.openxmlformats.org/presentationml/2006/main">
  <p:tag name="KSO_WM_BEAUTIFY_FLAG" val="#wm#"/>
  <p:tag name="KSO_WM_SLIDE_CONTENT_AREA" val="{&quot;left&quot;:&quot;71.45&quot;,&quot;top&quot;:&quot;89.15&quot;,&quot;width&quot;:&quot;474.2&quot;,&quot;height&quot;:&quot;350.65&quot;}"/>
  <p:tag name="KSO_WM_SLIDE_ID" val="custom20230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e*1"/>
  <p:tag name="KSO_WM_UNIT_INDEX" val="1"/>
  <p:tag name="KSO_WM_UNIT_LAYERLEVEL" val="1"/>
  <p:tag name="KSO_WM_UNIT_NOCLEAR" val="0"/>
  <p:tag name="KSO_WM_UNIT_PRESET_TEXT" val="第二章"/>
  <p:tag name="KSO_WM_UNIT_TYPE" val="e"/>
  <p:tag name="KSO_WM_UNIT_VALUE" val="6"/>
</p:tagLst>
</file>

<file path=ppt/tags/tag211.xml><?xml version="1.0" encoding="utf-8"?>
<p:tagLst xmlns:p="http://schemas.openxmlformats.org/presentationml/2006/main">
  <p:tag name="KSO_WM_BEAUTIFY_FLAG" val="#wm#"/>
  <p:tag name="KSO_WM_SLIDE_CONTENT_AREA" val="{&quot;left&quot;:&quot;71.45&quot;,&quot;top&quot;:&quot;89.15&quot;,&quot;width&quot;:&quot;474.2&quot;,&quot;height&quot;:&quot;350.65&quot;}"/>
  <p:tag name="KSO_WM_SLIDE_ID" val="custom20230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e*1"/>
  <p:tag name="KSO_WM_UNIT_INDEX" val="1"/>
  <p:tag name="KSO_WM_UNIT_LAYERLEVEL" val="1"/>
  <p:tag name="KSO_WM_UNIT_NOCLEAR" val="0"/>
  <p:tag name="KSO_WM_UNIT_PRESET_TEXT" val="第三章"/>
  <p:tag name="KSO_WM_UNIT_TYPE" val="e"/>
  <p:tag name="KSO_WM_UNIT_VALUE" val="6"/>
</p:tagLst>
</file>

<file path=ppt/tags/tag234.xml><?xml version="1.0" encoding="utf-8"?>
<p:tagLst xmlns:p="http://schemas.openxmlformats.org/presentationml/2006/main">
  <p:tag name="KSO_WM_BEAUTIFY_FLAG" val="#wm#"/>
  <p:tag name="KSO_WM_SLIDE_CONTENT_AREA" val="{&quot;left&quot;:&quot;71.45&quot;,&quot;top&quot;:&quot;89.15&quot;,&quot;width&quot;:&quot;474.2&quot;,&quot;height&quot;:&quot;350.65&quot;}"/>
  <p:tag name="KSO_WM_SLIDE_ID" val="custom20230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</p:tagLst>
</file>

<file path=ppt/tags/tag2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9">
      <a:dk1>
        <a:srgbClr val="000000"/>
      </a:dk1>
      <a:lt1>
        <a:srgbClr val="FFFFFF"/>
      </a:lt1>
      <a:dk2>
        <a:srgbClr val="321E19"/>
      </a:dk2>
      <a:lt2>
        <a:srgbClr val="FEFBF7"/>
      </a:lt2>
      <a:accent1>
        <a:srgbClr val="643D33"/>
      </a:accent1>
      <a:accent2>
        <a:srgbClr val="826157"/>
      </a:accent2>
      <a:accent3>
        <a:srgbClr val="90592E"/>
      </a:accent3>
      <a:accent4>
        <a:srgbClr val="D28426"/>
      </a:accent4>
      <a:accent5>
        <a:srgbClr val="336445"/>
      </a:accent5>
      <a:accent6>
        <a:srgbClr val="8F1F1F"/>
      </a:accent6>
      <a:hlink>
        <a:srgbClr val="0563C1"/>
      </a:hlink>
      <a:folHlink>
        <a:srgbClr val="954D72"/>
      </a:folHlink>
    </a:clrScheme>
    <a:fontScheme name="自定义 52">
      <a:majorFont>
        <a:latin typeface="汉仪古隶简"/>
        <a:ea typeface="汉仪古隶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汉仪古隶简</vt:lpstr>
      <vt:lpstr>MiSans Normal</vt:lpstr>
      <vt:lpstr>Wingdings</vt:lpstr>
      <vt:lpstr>微软雅黑</vt:lpstr>
      <vt:lpstr>Calibri Light</vt:lpstr>
      <vt:lpstr>宋体</vt:lpstr>
      <vt:lpstr>Office Theme</vt:lpstr>
      <vt:lpstr>平遥古城旅游策划案例分析</vt:lpstr>
      <vt:lpstr>目录</vt:lpstr>
      <vt:lpstr>平遥古城旅游资源分析</vt:lpstr>
      <vt:lpstr>历史文化遗产</vt:lpstr>
      <vt:lpstr>自然景观资源</vt:lpstr>
      <vt:lpstr>地方特色文化</vt:lpstr>
      <vt:lpstr>平遥古城旅游市场分析</vt:lpstr>
      <vt:lpstr>目标客源市场</vt:lpstr>
      <vt:lpstr>游客需求分析</vt:lpstr>
      <vt:lpstr>竞争态势分析</vt:lpstr>
      <vt:lpstr>平遥古城旅游策划方案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2024-09-13T08:17:53.639</cp:lastPrinted>
  <dcterms:created xsi:type="dcterms:W3CDTF">2024-09-13T00:17:53Z</dcterms:created>
  <dcterms:modified xsi:type="dcterms:W3CDTF">2024-09-13T00:17:56Z</dcterms:modified>
</cp:coreProperties>
</file>