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DD15B4-2F11-4056-9B6B-36872D68E6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706839-CFCF-4A62-96EF-8562A7559C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D18B38-32F0-4B3B-9FAB-CBB8471C05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86046A-6AA7-4320-A04D-C4FCEA9022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C03F32-555D-4331-80DE-B50742F663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A9EE0B-D646-4C00-BCD2-444CF119868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A1E918-D1F2-40CB-819F-40C0F717F72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2F8307-EAC5-455C-931D-69BFD857C8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17E5CB-D3EB-4131-893B-0A05AFDBD1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7CE98B-5083-40C0-89B3-A456E43598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A27372-3342-4EBA-8251-A205A0E678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5143241002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635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solidFill>
                <a:latin typeface="Microsoft Yahei"/>
                <a:ea typeface="Microsoft Yahei"/>
                <a:cs typeface="Microsoft Yahei"/>
              </a:rPr>
              <a:t>美国白电行业发展趋势报告</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solidFill>
                <a:latin typeface="Microsoft Yahei"/>
                <a:ea typeface="Microsoft Yahei"/>
                <a:cs typeface="Microsoft Yahei"/>
              </a:rPr>
              <a:t>日期: </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solidFill>
                <a:latin typeface="Microsoft Yahei"/>
                <a:ea typeface="Microsoft Yahei"/>
                <a:cs typeface="Microsoft Yahei"/>
              </a:rPr>
              <a:t>汇报人：</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143000"/>
            <a:ext cx="5813909" cy="4632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325" b="1">
                <a:solidFill>
                  <a:schemeClr val="accent1"/>
                </a:solidFill>
                <a:latin typeface="Microsoft Yahei"/>
                <a:ea typeface="Microsoft Yahei"/>
                <a:cs typeface="Microsoft Yahei"/>
              </a:rPr>
              <a:t>行业概述</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行业发展趋势</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行业挑战与机遇</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行业前景预测</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行业投资价值评估</a:t>
            </a:r>
          </a:p>
        </p:txBody>
      </p:sp>
      <p:sp>
        <p:nvSpPr>
          <p:cNvPr id="7" name="AutoShape 7"/>
          <p:cNvSpPr/>
          <p:nvPr/>
        </p:nvSpPr>
        <p:spPr>
          <a:xfrm>
            <a:off x="11307391"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635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5357" t="14894" r="5357" b="14184"/>
          <a:stretch>
            <a:fillRect/>
          </a:stretch>
        </p:blipFill>
        <p:spPr>
          <a:xfrm>
            <a:off x="6429306" y="1522968"/>
            <a:ext cx="4988678" cy="3963189"/>
          </a:xfrm>
          <a:prstGeom prst="rect">
            <a:avLst/>
          </a:prstGeom>
        </p:spPr>
      </p:pic>
      <p:sp>
        <p:nvSpPr>
          <p:cNvPr id="4" name="TextBox 4"/>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5" name="TextBox 5"/>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solidFill>
                <a:latin typeface="Microsoft Yahei"/>
                <a:ea typeface="Microsoft Yahei"/>
                <a:cs typeface="Microsoft Yahei"/>
              </a:rPr>
              <a:t>行业概述</a:t>
            </a:r>
          </a:p>
        </p:txBody>
      </p:sp>
      <p:sp>
        <p:nvSpPr>
          <p:cNvPr id="6" name="TextBox 6"/>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6667" b="16667"/>
          <a:stretch>
            <a:fillRect/>
          </a:stretch>
        </p:blipFill>
        <p:spPr>
          <a:xfrm>
            <a:off x="8633053" y="3643783"/>
            <a:ext cx="3473893" cy="3473893"/>
          </a:xfrm>
          <a:prstGeom prst="parallelogram">
            <a:avLst/>
          </a:prstGeom>
        </p:spPr>
      </p:pic>
      <p:pic>
        <p:nvPicPr>
          <p:cNvPr id="3" name="Picture 3"/>
          <p:cNvPicPr>
            <a:picLocks noChangeAspect="1"/>
          </p:cNvPicPr>
          <p:nvPr/>
        </p:nvPicPr>
        <p:blipFill>
          <a:blip r:embed="rId3">
            <a:alphaModFix/>
          </a:blip>
          <a:srcRect l="16375" r="16375"/>
          <a:stretch>
            <a:fillRect/>
          </a:stretch>
        </p:blipFill>
        <p:spPr>
          <a:xfrm>
            <a:off x="5853553" y="3643783"/>
            <a:ext cx="3473893" cy="3473893"/>
          </a:xfrm>
          <a:prstGeom prst="parallelogram">
            <a:avLst/>
          </a:prstGeom>
        </p:spPr>
      </p:pic>
      <p:pic>
        <p:nvPicPr>
          <p:cNvPr id="4" name="Picture 4"/>
          <p:cNvPicPr>
            <a:picLocks noChangeAspect="1"/>
          </p:cNvPicPr>
          <p:nvPr/>
        </p:nvPicPr>
        <p:blipFill>
          <a:blip r:embed="rId4">
            <a:alphaModFix/>
          </a:blip>
          <a:srcRect l="12500" r="12500"/>
          <a:stretch>
            <a:fillRect/>
          </a:stretch>
        </p:blipFill>
        <p:spPr>
          <a:xfrm>
            <a:off x="8018645" y="-64064"/>
            <a:ext cx="3473893" cy="3473893"/>
          </a:xfrm>
          <a:prstGeom prst="parallelogram">
            <a:avLst/>
          </a:prstGeom>
        </p:spPr>
      </p:pic>
      <p:sp>
        <p:nvSpPr>
          <p:cNvPr id="5" name="Freeform 5"/>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Freeform 6"/>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Freeform 7"/>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TextBox 8"/>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solidFill>
                <a:latin typeface="Microsoft Yahei"/>
                <a:ea typeface="Microsoft Yahei"/>
                <a:cs typeface="Microsoft Yahei"/>
              </a:rPr>
              <a:t>美国白电行业主要指的是家用电器和电子产品，包括冰箱、洗衣机、空调、电视等。这些产品通常被视为家庭必需品，因此被称为“白电”。</a:t>
            </a:r>
          </a:p>
        </p:txBody>
      </p:sp>
      <p:sp>
        <p:nvSpPr>
          <p:cNvPr id="9" name="AutoShape 9"/>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TextBox 29"/>
          <p:cNvSpPr txBox="1"/>
          <p:nvPr/>
        </p:nvSpPr>
        <p:spPr>
          <a:xfrm>
            <a:off x="1094226" y="8591"/>
            <a:ext cx="10003548" cy="10972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定义与分类</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721" r="18721"/>
          <a:stretch>
            <a:fillRect/>
          </a:stretch>
        </p:blipFill>
        <p:spPr>
          <a:xfrm>
            <a:off x="6375138" y="3404267"/>
            <a:ext cx="3016701" cy="3013870"/>
          </a:xfrm>
          <a:prstGeom prst="diamond">
            <a:avLst/>
          </a:prstGeom>
        </p:spPr>
      </p:pic>
      <p:pic>
        <p:nvPicPr>
          <p:cNvPr id="3" name="Picture 3"/>
          <p:cNvPicPr>
            <a:picLocks noChangeAspect="1"/>
          </p:cNvPicPr>
          <p:nvPr/>
        </p:nvPicPr>
        <p:blipFill>
          <a:blip r:embed="rId3">
            <a:alphaModFix/>
          </a:blip>
          <a:srcRect l="21849" r="21849"/>
          <a:stretch>
            <a:fillRect/>
          </a:stretch>
        </p:blipFill>
        <p:spPr>
          <a:xfrm>
            <a:off x="7376131" y="440548"/>
            <a:ext cx="4283475" cy="4279454"/>
          </a:xfrm>
          <a:prstGeom prst="diamond">
            <a:avLst/>
          </a:prstGeom>
        </p:spPr>
      </p:pic>
      <p:sp>
        <p:nvSpPr>
          <p:cNvPr id="4" name="AutoShape 4"/>
          <p:cNvSpPr/>
          <p:nvPr/>
        </p:nvSpPr>
        <p:spPr>
          <a:xfrm>
            <a:off x="454963" y="41312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a:off x="575049" y="41017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AutoShape 6"/>
          <p:cNvSpPr/>
          <p:nvPr/>
        </p:nvSpPr>
        <p:spPr>
          <a:xfrm>
            <a:off x="689125" y="41189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799768" y="42086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904945" y="41672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454963" y="53089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575049" y="52794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689125" y="52966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799768" y="53863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904945" y="534502"/>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454963" y="64867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575049" y="64572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689125" y="64743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799768" y="65640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904945" y="65227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454963" y="76644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575049" y="763495"/>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689125" y="76521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799768" y="77418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904945" y="77004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TextBox 24"/>
          <p:cNvSpPr txBox="1"/>
          <p:nvPr/>
        </p:nvSpPr>
        <p:spPr>
          <a:xfrm>
            <a:off x="1218874" y="151749"/>
            <a:ext cx="10003548" cy="10972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市场规模与增长</a:t>
            </a:r>
          </a:p>
        </p:txBody>
      </p:sp>
      <p:sp>
        <p:nvSpPr>
          <p:cNvPr id="25" name="TextBox 25"/>
          <p:cNvSpPr txBox="1"/>
          <p:nvPr/>
        </p:nvSpPr>
        <p:spPr>
          <a:xfrm>
            <a:off x="1218874" y="1875949"/>
            <a:ext cx="5367290"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solidFill>
                <a:latin typeface="Microsoft Yahei"/>
                <a:ea typeface="Microsoft Yahei"/>
                <a:cs typeface="Microsoft Yahei"/>
              </a:rPr>
              <a:t>近年来，美国白电行业的市场规模持续增长。这一增长主要得益于消费者对家庭电器和电子产品需求的不断增长，以及新产品和技术的不断推出。</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solidFill>
                <a:latin typeface="Microsoft Yahei"/>
                <a:ea typeface="Microsoft Yahei"/>
                <a:cs typeface="Microsoft Yahei"/>
              </a:rPr>
              <a:t>美国白电行业的竞争者主要包括惠而浦、GE、西门子、LG等大型跨国公司。这些公司在市场上拥有一定的份额，并且不断推出新的产品和技术来满足消费者的需求。</a:t>
            </a:r>
          </a:p>
        </p:txBody>
      </p:sp>
      <p:grpSp>
        <p:nvGrpSpPr>
          <p:cNvPr id="3" name="Group 3"/>
          <p:cNvGrpSpPr/>
          <p:nvPr/>
        </p:nvGrpSpPr>
        <p:grpSpPr>
          <a:xfrm>
            <a:off x="454963" y="259724"/>
            <a:ext cx="515576" cy="440418"/>
            <a:chOff x="454963" y="259724"/>
            <a:chExt cx="515576" cy="440418"/>
          </a:xfrm>
        </p:grpSpPr>
        <p:sp>
          <p:nvSpPr>
            <p:cNvPr id="4" name="AutoShape 4"/>
            <p:cNvSpPr/>
            <p:nvPr/>
          </p:nvSpPr>
          <p:spPr>
            <a:xfrm>
              <a:off x="454963" y="26267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a:off x="575049" y="25972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AutoShape 6"/>
            <p:cNvSpPr/>
            <p:nvPr/>
          </p:nvSpPr>
          <p:spPr>
            <a:xfrm>
              <a:off x="689125" y="26144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799768" y="27041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904945" y="26627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454963" y="380447"/>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575049" y="37749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689125" y="37921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799768" y="38818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904945" y="38405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454963" y="49822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575049" y="49527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689125" y="49698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799768" y="50595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904945" y="50182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454963" y="61599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575049" y="613045"/>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689125" y="61476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799768" y="62373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904945" y="61959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sp>
        <p:nvSpPr>
          <p:cNvPr id="24" name="TextBox 24"/>
          <p:cNvSpPr txBox="1"/>
          <p:nvPr/>
        </p:nvSpPr>
        <p:spPr>
          <a:xfrm>
            <a:off x="1218874" y="201994"/>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主要竞争者分析</a:t>
            </a:r>
          </a:p>
        </p:txBody>
      </p:sp>
      <p:sp>
        <p:nvSpPr>
          <p:cNvPr id="25" name="AutoShape 25"/>
          <p:cNvSpPr/>
          <p:nvPr/>
        </p:nvSpPr>
        <p:spPr>
          <a:xfrm>
            <a:off x="6412992" y="4129306"/>
            <a:ext cx="755904" cy="755904"/>
          </a:xfrm>
          <a:prstGeom prst="roundRect">
            <a:avLst>
              <a:gd name="adj" fmla="val 1666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8227931" y="4129306"/>
            <a:ext cx="755904" cy="755904"/>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10042870" y="4129306"/>
            <a:ext cx="755904" cy="755904"/>
          </a:xfrm>
          <a:prstGeom prst="roundRect">
            <a:avLst>
              <a:gd name="adj" fmla="val 1666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28" name="Connector 28"/>
          <p:cNvCxnSpPr/>
          <p:nvPr/>
        </p:nvCxnSpPr>
        <p:spPr>
          <a:xfrm>
            <a:off x="6137995" y="3770320"/>
            <a:ext cx="4941824"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9" name="Freeform 29"/>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2" name="Picture 32"/>
          <p:cNvPicPr>
            <a:picLocks noChangeAspect="1"/>
          </p:cNvPicPr>
          <p:nvPr/>
        </p:nvPicPr>
        <p:blipFill>
          <a:blip r:embed="rId2"/>
          <a:srcRect t="7967" b="7967"/>
          <a:stretch>
            <a:fillRect/>
          </a:stretch>
        </p:blipFill>
        <p:spPr>
          <a:xfrm>
            <a:off x="763829" y="2145985"/>
            <a:ext cx="4887637" cy="2739225"/>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635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5357" t="14894" r="5357" b="14184"/>
          <a:stretch>
            <a:fillRect/>
          </a:stretch>
        </p:blipFill>
        <p:spPr>
          <a:xfrm>
            <a:off x="6429306" y="1522968"/>
            <a:ext cx="4988678" cy="3963189"/>
          </a:xfrm>
          <a:prstGeom prst="rect">
            <a:avLst/>
          </a:prstGeom>
        </p:spPr>
      </p:pic>
      <p:sp>
        <p:nvSpPr>
          <p:cNvPr id="4" name="TextBox 4"/>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5" name="TextBox 5"/>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solidFill>
                <a:latin typeface="Microsoft Yahei"/>
                <a:ea typeface="Microsoft Yahei"/>
                <a:cs typeface="Microsoft Yahei"/>
              </a:rPr>
              <a:t>行业发展趋势</a:t>
            </a:r>
          </a:p>
        </p:txBody>
      </p:sp>
      <p:sp>
        <p:nvSpPr>
          <p:cNvPr id="6" name="TextBox 6"/>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高效节能技术</a:t>
            </a:r>
          </a:p>
        </p:txBody>
      </p:sp>
      <p:sp>
        <p:nvSpPr>
          <p:cNvPr id="12" name="TextBox 12"/>
          <p:cNvSpPr txBox="1"/>
          <p:nvPr/>
        </p:nvSpPr>
        <p:spPr>
          <a:xfrm>
            <a:off x="2272823" y="2048316"/>
            <a:ext cx="8968586" cy="853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06">
                <a:solidFill>
                  <a:schemeClr val="dk1"/>
                </a:solidFill>
                <a:latin typeface="Microsoft Yahei"/>
                <a:ea typeface="Microsoft Yahei"/>
                <a:cs typeface="Microsoft Yahei"/>
              </a:rPr>
              <a:t>随着能源资源日益紧缺和环境保护意识增强，美国白电行业将不断探索和采用高效节能技术，如新型压缩机、高效电机、智能控制等，以提高产品能效和降低能源消耗。</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新型材料技术</a:t>
            </a:r>
          </a:p>
        </p:txBody>
      </p:sp>
      <p:sp>
        <p:nvSpPr>
          <p:cNvPr id="14" name="TextBox 14"/>
          <p:cNvSpPr txBox="1"/>
          <p:nvPr/>
        </p:nvSpPr>
        <p:spPr>
          <a:xfrm>
            <a:off x="2272823" y="3785029"/>
            <a:ext cx="8948161" cy="853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06">
                <a:solidFill>
                  <a:schemeClr val="dk1"/>
                </a:solidFill>
                <a:latin typeface="Microsoft Yahei"/>
                <a:ea typeface="Microsoft Yahei"/>
                <a:cs typeface="Microsoft Yahei"/>
              </a:rPr>
              <a:t>新材料技术的应用也将成为白电行业技术创新的重要方向，如新型绝缘材料、高效散热材料、超导材料等，可有效提升产品性能和降低成本。</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人工智能技术</a:t>
            </a:r>
          </a:p>
        </p:txBody>
      </p:sp>
      <p:sp>
        <p:nvSpPr>
          <p:cNvPr id="16" name="TextBox 16"/>
          <p:cNvSpPr txBox="1"/>
          <p:nvPr/>
        </p:nvSpPr>
        <p:spPr>
          <a:xfrm>
            <a:off x="2291111" y="5543449"/>
            <a:ext cx="8911585" cy="853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06">
                <a:solidFill>
                  <a:schemeClr val="dk1"/>
                </a:solidFill>
                <a:latin typeface="Microsoft Yahei"/>
                <a:ea typeface="Microsoft Yahei"/>
                <a:cs typeface="Microsoft Yahei"/>
              </a:rPr>
              <a:t>人工智能技术的引入将进一步推动白电行业的智能化和自动化水平，提高生产效率和产品质量。</a:t>
            </a:r>
          </a:p>
        </p:txBody>
      </p:sp>
      <p:sp>
        <p:nvSpPr>
          <p:cNvPr id="17" name="TextBox 17"/>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技术创新引领发展</a:t>
            </a:r>
          </a:p>
        </p:txBody>
      </p:sp>
      <p:sp>
        <p:nvSpPr>
          <p:cNvPr id="18" name="AutoShape 18"/>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873196" y="306732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988282" y="318241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873196" y="482574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AutoShape 41"/>
          <p:cNvSpPr/>
          <p:nvPr/>
        </p:nvSpPr>
        <p:spPr>
          <a:xfrm>
            <a:off x="988282" y="494083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50" r="1665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随着物联网技术的发展，美国白电行业将逐步实现与智能家居系统的融合，为用户提供更加便捷、个性化的产品和服务。</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智能家居系统</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通过物联网技术，白电产品可实现远程监控和管理，便于用户及时了解产品运行状态和进行维护保养，同时也有利于厂商提供更加高效和个性化的售后服务。</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远程监控与管理</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白电产品还将实现与其他智能设备的互联互通，形成智能家居生态圈，为用户提供更加智能化和便捷的生活方式。</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互联互通</a:t>
            </a:r>
          </a:p>
        </p:txBody>
      </p:sp>
      <p:sp>
        <p:nvSpPr>
          <p:cNvPr id="9" name="TextBox 9"/>
          <p:cNvSpPr txBox="1"/>
          <p:nvPr/>
        </p:nvSpPr>
        <p:spPr>
          <a:xfrm>
            <a:off x="1142994" y="233712"/>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智能化和物联网趋势</a:t>
            </a:r>
          </a:p>
        </p:txBody>
      </p:sp>
      <p:grpSp>
        <p:nvGrpSpPr>
          <p:cNvPr id="10" name="Group 10"/>
          <p:cNvGrpSpPr/>
          <p:nvPr/>
        </p:nvGrpSpPr>
        <p:grpSpPr>
          <a:xfrm>
            <a:off x="454963" y="291442"/>
            <a:ext cx="515576" cy="440418"/>
            <a:chOff x="454963" y="291442"/>
            <a:chExt cx="515576" cy="440418"/>
          </a:xfrm>
        </p:grpSpPr>
        <p:sp>
          <p:nvSpPr>
            <p:cNvPr id="11" name="AutoShape 11"/>
            <p:cNvSpPr/>
            <p:nvPr/>
          </p:nvSpPr>
          <p:spPr>
            <a:xfrm>
              <a:off x="454963" y="29439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575049" y="29144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689125" y="293159"/>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799768" y="302129"/>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904945" y="297996"/>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454963" y="412166"/>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575049" y="409216"/>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689125" y="41093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799768" y="41990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904945" y="41576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454963" y="52993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575049" y="526990"/>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689125" y="528706"/>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799768" y="537676"/>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904945" y="533543"/>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454963" y="647713"/>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575049" y="64476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689125" y="64648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799768" y="65545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904945" y="65131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环保政策影响</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美国政府对环保和可持续发展的重视将进一步推动白电行业向绿色环保方向发展。厂商需要关注环保政策法规的变化，并采取相应措施以满足相关标准。</a:t>
            </a:r>
          </a:p>
        </p:txBody>
      </p:sp>
      <p:sp>
        <p:nvSpPr>
          <p:cNvPr id="10" name="AutoShape 10"/>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TextBox 30"/>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绿色环保和可持续发展</a:t>
            </a:r>
          </a:p>
        </p:txBody>
      </p:sp>
      <p:sp>
        <p:nvSpPr>
          <p:cNvPr id="31" name="TextBox 31"/>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再生能源利用</a:t>
            </a:r>
          </a:p>
        </p:txBody>
      </p:sp>
      <p:sp>
        <p:nvSpPr>
          <p:cNvPr id="32" name="AutoShape 32"/>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TextBox 35"/>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36" name="TextBox 36"/>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白电行业还将加大再生能源利用的力度，如太阳能、风能等，以降低对传统能源的依赖，促进可持续发展。</a:t>
            </a:r>
          </a:p>
        </p:txBody>
      </p:sp>
      <p:sp>
        <p:nvSpPr>
          <p:cNvPr id="37" name="TextBox 37"/>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能效标准提升</a:t>
            </a:r>
          </a:p>
        </p:txBody>
      </p:sp>
      <p:sp>
        <p:nvSpPr>
          <p:cNvPr id="38" name="AutoShape 38"/>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TextBox 41"/>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42" name="TextBox 42"/>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未来美国白电行业的能效标准将继续提高，厂商需要不断升级节能技术和提高产品能效以满足市场需求。</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5971"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个性化和定制化需求</a:t>
            </a:r>
          </a:p>
        </p:txBody>
      </p:sp>
      <p:sp>
        <p:nvSpPr>
          <p:cNvPr id="3" name="TextBox 3"/>
          <p:cNvSpPr txBox="1"/>
          <p:nvPr/>
        </p:nvSpPr>
        <p:spPr>
          <a:xfrm>
            <a:off x="763829" y="2093647"/>
            <a:ext cx="6735971"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随着消费者对生活品质要求的提高，对白电产品的需求也将趋向个性化和定制化。厂商需要关注消费者需求的变化，提供更加符合个性化需求的产品和服务。</a:t>
            </a:r>
          </a:p>
        </p:txBody>
      </p:sp>
      <p:sp>
        <p:nvSpPr>
          <p:cNvPr id="4" name="TextBox 4"/>
          <p:cNvSpPr txBox="1"/>
          <p:nvPr/>
        </p:nvSpPr>
        <p:spPr>
          <a:xfrm>
            <a:off x="689593" y="3949139"/>
            <a:ext cx="6528407"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购买行为变化</a:t>
            </a:r>
          </a:p>
        </p:txBody>
      </p:sp>
      <p:sp>
        <p:nvSpPr>
          <p:cNvPr id="5" name="TextBox 5"/>
          <p:cNvSpPr txBox="1"/>
          <p:nvPr/>
        </p:nvSpPr>
        <p:spPr>
          <a:xfrm>
            <a:off x="689593" y="4645945"/>
            <a:ext cx="68102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消费者的购买行为也将发生变化，更倾向于线上购买和一站式购买。厂商需要加强线上渠道建设和提供一站式解决方案的能力，以适应市场变化。</a:t>
            </a:r>
          </a:p>
        </p:txBody>
      </p:sp>
      <p:sp>
        <p:nvSpPr>
          <p:cNvPr id="6" name="AutoShape 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TextBox 26"/>
          <p:cNvSpPr txBox="1"/>
          <p:nvPr/>
        </p:nvSpPr>
        <p:spPr>
          <a:xfrm>
            <a:off x="1094226" y="8591"/>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消费者需求和购买行为变化</a:t>
            </a:r>
          </a:p>
        </p:txBody>
      </p:sp>
      <p:sp>
        <p:nvSpPr>
          <p:cNvPr id="27" name="AutoShape 27"/>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30" name="Connector 30"/>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1" name="Picture 31"/>
          <p:cNvPicPr>
            <a:picLocks noChangeAspect="1"/>
          </p:cNvPicPr>
          <p:nvPr/>
        </p:nvPicPr>
        <p:blipFill>
          <a:blip r:embed="rId2">
            <a:alphaModFix amt="70000"/>
          </a:blip>
          <a:srcRect l="13269" r="13269"/>
          <a:stretch>
            <a:fillRect/>
          </a:stretch>
        </p:blipFill>
        <p:spPr>
          <a:xfrm>
            <a:off x="7803289" y="1299241"/>
            <a:ext cx="3679823" cy="4906431"/>
          </a:xfrm>
          <a:prstGeom prst="rect">
            <a:avLst/>
          </a:prstGeom>
        </p:spPr>
      </p:pic>
      <p:sp>
        <p:nvSpPr>
          <p:cNvPr id="32" name="AutoShape 32"/>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35" name="Connector 35"/>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https://d.book118.com/465143241002011120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2024-09-22T08:34:13.960</cp:lastPrinted>
  <dcterms:created xsi:type="dcterms:W3CDTF">2024-09-22T00:34:13Z</dcterms:created>
  <dcterms:modified xsi:type="dcterms:W3CDTF">2024-09-22T00:34:15Z</dcterms:modified>
</cp:coreProperties>
</file>