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1AE2D3D-8699-4DA8-AE85-7B1A090DE88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B6F3E9C-E420-4C24-81DC-CE637836E88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A228EF4-1C9E-40FC-AE76-05E5BED2D8D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61A2A23-D1EF-4CB9-9DE1-2E340F5760A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A0A3031-B7C3-4580-93E1-5DCAC91D837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1EA71C7-26AB-4218-A667-6BA3E88F867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AC5E412-95CC-45E8-BD8B-12EB0422B3D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5571951-3D2C-49E3-BB89-BA8A0927700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67E70C6-3514-4E54-BEDB-6CEB4E03DD0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704E5B7-3100-47F6-8F6C-7039A391181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B230589-F7AE-428D-8D6E-152F15B0D3F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png" /><Relationship Id="rId3" Type="http://schemas.openxmlformats.org/officeDocument/2006/relationships/image" Target="../media/image8.jpeg" /><Relationship Id="rId4"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6521111413301112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542747" y="1226293"/>
            <a:ext cx="9106507" cy="1906231"/>
          </a:xfrm>
          <a:prstGeom prst="rect">
            <a:avLst/>
          </a:prstGeom>
        </p:spPr>
        <p:txBody>
          <a:bodyPr wrap="square" lIns="85725" tIns="85725" rIns="47625" bIns="857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5175" b="1">
                <a:solidFill>
                  <a:schemeClr val="accent1"/>
                </a:solidFill>
                <a:latin typeface="Microsoft Yahei"/>
                <a:ea typeface="Microsoft Yahei"/>
                <a:cs typeface="Microsoft Yahei"/>
              </a:rPr>
              <a:t>47酒店管理中的战略规划和目标设定</a:t>
            </a:r>
            <a:endParaRPr lang="en-US" sz="1100"/>
          </a:p>
        </p:txBody>
      </p:sp>
      <p:grpSp>
        <p:nvGrpSpPr>
          <p:cNvPr id="3" name="Group 3"/>
          <p:cNvGrpSpPr/>
          <p:nvPr/>
        </p:nvGrpSpPr>
        <p:grpSpPr>
          <a:xfrm>
            <a:off x="2739291" y="3540703"/>
            <a:ext cx="6713418" cy="489827"/>
            <a:chOff x="2739291" y="3540703"/>
            <a:chExt cx="6713418" cy="489827"/>
          </a:xfrm>
        </p:grpSpPr>
        <p:sp>
          <p:nvSpPr>
            <p:cNvPr id="4" name="AutoShape 4"/>
            <p:cNvSpPr/>
            <p:nvPr/>
          </p:nvSpPr>
          <p:spPr>
            <a:xfrm>
              <a:off x="2739291" y="3540703"/>
              <a:ext cx="3401434" cy="489827"/>
            </a:xfrm>
            <a:prstGeom prst="rect">
              <a:avLst/>
            </a:prstGeom>
          </p:spPr>
          <p:txBody>
            <a:bodyPr wrap="square" lIns="85725" tIns="85725" rIns="47625" bIns="857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2025">
                  <a:solidFill>
                    <a:srgbClr val="000000"/>
                  </a:solidFill>
                  <a:latin typeface="Microsoft Yahei"/>
                  <a:ea typeface="Microsoft Yahei"/>
                  <a:cs typeface="Microsoft Yahei"/>
                </a:rPr>
                <a:t>汇报人：XX</a:t>
              </a:r>
              <a:endParaRPr lang="en-US" sz="1100"/>
            </a:p>
          </p:txBody>
        </p:sp>
        <p:sp>
          <p:nvSpPr>
            <p:cNvPr id="5" name="AutoShape 5"/>
            <p:cNvSpPr/>
            <p:nvPr/>
          </p:nvSpPr>
          <p:spPr>
            <a:xfrm>
              <a:off x="6140725" y="3540703"/>
              <a:ext cx="3311984" cy="489827"/>
            </a:xfrm>
            <a:prstGeom prst="rect">
              <a:avLst/>
            </a:prstGeom>
          </p:spPr>
          <p:txBody>
            <a:bodyPr wrap="square" lIns="85725" tIns="85725" rIns="47625" bIns="857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2025">
                  <a:solidFill>
                    <a:srgbClr val="000000"/>
                  </a:solidFill>
                  <a:latin typeface="Microsoft Yahei"/>
                  <a:ea typeface="Microsoft Yahei"/>
                  <a:cs typeface="Microsoft Yahei"/>
                </a:rPr>
                <a:t>2023-12-18</a:t>
              </a:r>
              <a:endParaRPr lang="en-US" sz="1100"/>
            </a:p>
          </p:txBody>
        </p:sp>
      </p:gr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59520" y="535260"/>
            <a:ext cx="10672960" cy="576919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stretch>
            <a:fillRect/>
          </a:stretch>
        </p:blipFill>
        <p:spPr>
          <a:xfrm>
            <a:off x="0" y="-535260"/>
            <a:ext cx="5567207" cy="6839712"/>
          </a:xfrm>
          <a:prstGeom prst="rect">
            <a:avLst/>
          </a:prstGeom>
        </p:spPr>
      </p:pic>
      <p:sp>
        <p:nvSpPr>
          <p:cNvPr id="4" name="AutoShape 4"/>
          <p:cNvSpPr/>
          <p:nvPr/>
        </p:nvSpPr>
        <p:spPr>
          <a:xfrm>
            <a:off x="6276259" y="861481"/>
            <a:ext cx="3746772" cy="597533"/>
          </a:xfrm>
          <a:prstGeom prst="rect">
            <a:avLst/>
          </a:prstGeom>
        </p:spPr>
        <p:txBody>
          <a:bodyPr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75">
                <a:solidFill>
                  <a:schemeClr val="accent1"/>
                </a:solidFill>
                <a:latin typeface="Microsoft Yahei"/>
                <a:ea typeface="Microsoft Yahei"/>
                <a:cs typeface="Microsoft Yahei"/>
              </a:rPr>
              <a:t>CONTENTS</a:t>
            </a:r>
            <a:endParaRPr lang="en-US" sz="1100"/>
          </a:p>
        </p:txBody>
      </p:sp>
      <p:sp>
        <p:nvSpPr>
          <p:cNvPr id="5" name="TextBox 5"/>
          <p:cNvSpPr txBox="1"/>
          <p:nvPr/>
        </p:nvSpPr>
        <p:spPr>
          <a:xfrm>
            <a:off x="6083808" y="1823759"/>
            <a:ext cx="4638675" cy="4457700"/>
          </a:xfrm>
          <a:prstGeom prst="rect">
            <a:avLst/>
          </a:prstGeom>
        </p:spPr>
        <p:txBody>
          <a:bodyPr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450"/>
              </a:spcBef>
              <a:buFont typeface="Arial"/>
              <a:buChar char="•"/>
            </a:pPr>
            <a:r>
              <a:rPr lang="en-US" sz="2400" b="1">
                <a:solidFill>
                  <a:schemeClr val="accent1"/>
                </a:solidFill>
                <a:latin typeface="Microsoft Yahei"/>
                <a:ea typeface="Microsoft Yahei"/>
                <a:cs typeface="Microsoft Yahei"/>
              </a:rPr>
              <a:t>引言</a:t>
            </a:r>
          </a:p>
          <a:p>
            <a:pPr marL="203200" lvl="0" indent="-203200">
              <a:lnSpc>
                <a:spcPct val="150000"/>
              </a:lnSpc>
              <a:spcBef>
                <a:spcPts val="450"/>
              </a:spcBef>
              <a:buFont typeface="Arial"/>
              <a:buChar char="•"/>
            </a:pPr>
            <a:r>
              <a:rPr lang="en-US" sz="2400" b="1">
                <a:solidFill>
                  <a:schemeClr val="accent1"/>
                </a:solidFill>
                <a:latin typeface="Microsoft Yahei"/>
                <a:ea typeface="Microsoft Yahei"/>
                <a:cs typeface="Microsoft Yahei"/>
              </a:rPr>
              <a:t>酒店行业现状及趋势分析</a:t>
            </a:r>
          </a:p>
          <a:p>
            <a:pPr marL="203200" lvl="0" indent="-203200">
              <a:lnSpc>
                <a:spcPct val="150000"/>
              </a:lnSpc>
              <a:spcBef>
                <a:spcPts val="450"/>
              </a:spcBef>
              <a:buFont typeface="Arial"/>
              <a:buChar char="•"/>
            </a:pPr>
            <a:r>
              <a:rPr lang="en-US" sz="2400" b="1">
                <a:solidFill>
                  <a:schemeClr val="accent1"/>
                </a:solidFill>
                <a:latin typeface="Microsoft Yahei"/>
                <a:ea typeface="Microsoft Yahei"/>
                <a:cs typeface="Microsoft Yahei"/>
              </a:rPr>
              <a:t>战略规划制定过程与方法</a:t>
            </a:r>
          </a:p>
          <a:p>
            <a:pPr marL="203200" lvl="0" indent="-203200">
              <a:lnSpc>
                <a:spcPct val="150000"/>
              </a:lnSpc>
              <a:spcBef>
                <a:spcPts val="450"/>
              </a:spcBef>
              <a:buFont typeface="Arial"/>
              <a:buChar char="•"/>
            </a:pPr>
            <a:r>
              <a:rPr lang="en-US" sz="2400" b="1">
                <a:solidFill>
                  <a:schemeClr val="accent1"/>
                </a:solidFill>
                <a:latin typeface="Microsoft Yahei"/>
                <a:ea typeface="Microsoft Yahei"/>
                <a:cs typeface="Microsoft Yahei"/>
              </a:rPr>
              <a:t>目标设定原则与技巧</a:t>
            </a:r>
          </a:p>
          <a:p>
            <a:pPr marL="203200" lvl="0" indent="-203200">
              <a:lnSpc>
                <a:spcPct val="150000"/>
              </a:lnSpc>
              <a:spcBef>
                <a:spcPts val="450"/>
              </a:spcBef>
              <a:buFont typeface="Arial"/>
              <a:buChar char="•"/>
            </a:pPr>
            <a:r>
              <a:rPr lang="en-US" sz="2400" b="1">
                <a:solidFill>
                  <a:schemeClr val="accent1"/>
                </a:solidFill>
                <a:latin typeface="Microsoft Yahei"/>
                <a:ea typeface="Microsoft Yahei"/>
                <a:cs typeface="Microsoft Yahei"/>
              </a:rPr>
              <a:t>战略规划实施路径设计</a:t>
            </a:r>
          </a:p>
          <a:p>
            <a:pPr marL="203200" lvl="0" indent="-203200">
              <a:lnSpc>
                <a:spcPct val="150000"/>
              </a:lnSpc>
              <a:spcBef>
                <a:spcPts val="450"/>
              </a:spcBef>
              <a:buFont typeface="Arial"/>
              <a:buChar char="•"/>
            </a:pPr>
            <a:r>
              <a:rPr lang="en-US" sz="2400" b="1">
                <a:solidFill>
                  <a:schemeClr val="accent1"/>
                </a:solidFill>
                <a:latin typeface="Microsoft Yahei"/>
                <a:ea typeface="Microsoft Yahei"/>
                <a:cs typeface="Microsoft Yahei"/>
              </a:rPr>
              <a:t>目标达成度评估方法论述</a:t>
            </a:r>
          </a:p>
          <a:p>
            <a:pPr marL="203200" lvl="0" indent="-203200">
              <a:lnSpc>
                <a:spcPct val="150000"/>
              </a:lnSpc>
              <a:spcBef>
                <a:spcPts val="450"/>
              </a:spcBef>
              <a:buFont typeface="Arial"/>
              <a:buChar char="•"/>
            </a:pPr>
            <a:r>
              <a:rPr lang="en-US" sz="2400" b="1">
                <a:solidFill>
                  <a:schemeClr val="accent1"/>
                </a:solidFill>
                <a:latin typeface="Microsoft Yahei"/>
                <a:ea typeface="Microsoft Yahei"/>
                <a:cs typeface="Microsoft Yahei"/>
              </a:rPr>
              <a:t>总结回顾与展望未来发展规划</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439506" y="5227774"/>
            <a:ext cx="7312987" cy="729897"/>
          </a:xfrm>
          <a:prstGeom prst="rect">
            <a:avLst/>
          </a:prstGeom>
        </p:spPr>
        <p:txBody>
          <a:bodyPr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3075" b="1">
                <a:solidFill>
                  <a:schemeClr val="accent1"/>
                </a:solidFill>
                <a:latin typeface="Microsoft Yahei"/>
                <a:ea typeface="Microsoft Yahei"/>
                <a:cs typeface="Microsoft Yahei"/>
              </a:rPr>
              <a:t>引言</a:t>
            </a:r>
            <a:endParaRPr lang="en-US" sz="1100"/>
          </a:p>
        </p:txBody>
      </p:sp>
      <p:sp>
        <p:nvSpPr>
          <p:cNvPr id="3" name="AutoShape 3"/>
          <p:cNvSpPr/>
          <p:nvPr/>
        </p:nvSpPr>
        <p:spPr>
          <a:xfrm>
            <a:off x="4954829" y="2485096"/>
            <a:ext cx="2082658" cy="1318935"/>
          </a:xfrm>
          <a:prstGeom prst="rect">
            <a:avLst/>
          </a:prstGeom>
        </p:spPr>
        <p:txBody>
          <a:bodyPr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825" b="1">
                <a:solidFill>
                  <a:schemeClr val="accent1"/>
                </a:solidFill>
                <a:latin typeface="Microsoft Yahei"/>
                <a:ea typeface="Microsoft Yahei"/>
                <a:cs typeface="Microsoft Yahei"/>
              </a:rPr>
              <a:t>01</a:t>
            </a:r>
            <a:endParaRPr lang="en-US" sz="1100"/>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solidFill>
                <a:latin typeface="Microsoft Yahei"/>
                <a:ea typeface="Microsoft Yahei"/>
                <a:cs typeface="Microsoft Yahei"/>
              </a:rPr>
              <a:t>明确酒店发展方向</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solidFill>
                <a:latin typeface="Microsoft Yahei"/>
                <a:ea typeface="Microsoft Yahei"/>
                <a:cs typeface="Microsoft Yahei"/>
              </a:rPr>
              <a:t>通过战略规划和目标设定，为酒店制定清晰、可行的发展路径，确保酒店能够在竞争激烈的市场环境中保持领先地位。</a:t>
            </a:r>
          </a:p>
        </p:txBody>
      </p:sp>
      <p:sp>
        <p:nvSpPr>
          <p:cNvPr id="6" name="AutoShape 6"/>
          <p:cNvSpPr/>
          <p:nvPr/>
        </p:nvSpPr>
        <p:spPr>
          <a:xfrm>
            <a:off x="4403619" y="1751287"/>
            <a:ext cx="3519940" cy="4234459"/>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solidFill>
                <a:latin typeface="Microsoft Yahei"/>
                <a:ea typeface="Microsoft Yahei"/>
                <a:cs typeface="Microsoft Yahei"/>
              </a:rPr>
              <a:t>适应市场变化</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solidFill>
                <a:latin typeface="Microsoft Yahei"/>
                <a:ea typeface="Microsoft Yahei"/>
                <a:cs typeface="Microsoft Yahei"/>
              </a:rPr>
              <a:t>随着消费者需求和市场环境的不断变化，酒店需要不断调整和优化自身的发展战略，以保持与市场的同步发展。</a:t>
            </a:r>
          </a:p>
        </p:txBody>
      </p:sp>
      <p:sp>
        <p:nvSpPr>
          <p:cNvPr id="10" name="AutoShape 10"/>
          <p:cNvSpPr/>
          <p:nvPr/>
        </p:nvSpPr>
        <p:spPr>
          <a:xfrm>
            <a:off x="8171205" y="1751287"/>
            <a:ext cx="3519940" cy="4234459"/>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solidFill>
                <a:latin typeface="Microsoft Yahei"/>
                <a:ea typeface="Microsoft Yahei"/>
                <a:cs typeface="Microsoft Yahei"/>
              </a:rPr>
              <a:t>提高酒店竞争力</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solidFill>
                <a:latin typeface="Microsoft Yahei"/>
                <a:ea typeface="Microsoft Yahei"/>
                <a:cs typeface="Microsoft Yahei"/>
              </a:rPr>
              <a:t>通过有效的战略规划和目标设定，酒店可以明确自身的优势和劣势，进而制定相应的措施来提高自身的竞争力。</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026880" y="4327928"/>
            <a:ext cx="816835" cy="816835"/>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 name="AutoShape 3"/>
          <p:cNvSpPr/>
          <p:nvPr/>
        </p:nvSpPr>
        <p:spPr>
          <a:xfrm>
            <a:off x="3715503" y="3252517"/>
            <a:ext cx="669734" cy="669734"/>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 name="AutoShape 4"/>
          <p:cNvSpPr/>
          <p:nvPr/>
        </p:nvSpPr>
        <p:spPr>
          <a:xfrm>
            <a:off x="5418023" y="2978511"/>
            <a:ext cx="741863" cy="741863"/>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5" name="AutoShape 5"/>
          <p:cNvSpPr/>
          <p:nvPr/>
        </p:nvSpPr>
        <p:spPr>
          <a:xfrm>
            <a:off x="6825419" y="2137218"/>
            <a:ext cx="951888" cy="951888"/>
          </a:xfrm>
          <a:prstGeom prst="ellipse">
            <a:avLst/>
          </a:prstGeom>
          <a:solidFill>
            <a:schemeClr val="accent3">
              <a:lumMod val="75000"/>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6" name="AutoShape 6"/>
          <p:cNvSpPr/>
          <p:nvPr/>
        </p:nvSpPr>
        <p:spPr>
          <a:xfrm>
            <a:off x="4663043" y="2098623"/>
            <a:ext cx="684020" cy="684020"/>
          </a:xfrm>
          <a:prstGeom prst="ellipse">
            <a:avLst/>
          </a:prstGeom>
          <a:solidFill>
            <a:schemeClr val="accent5">
              <a:lumMod val="75000"/>
              <a:alpha val="100000"/>
            </a:schemeClr>
          </a:solidFill>
        </p:spPr>
        <p:style>
          <a:lnRef idx="0">
            <a:schemeClr val="accent5"/>
          </a:lnRef>
          <a:fillRef idx="1">
            <a:schemeClr val="accent5"/>
          </a:fillRef>
          <a:effectRef idx="0">
            <a:schemeClr val="accent5"/>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7" name="AutoShape 7"/>
          <p:cNvSpPr/>
          <p:nvPr/>
        </p:nvSpPr>
        <p:spPr>
          <a:xfrm>
            <a:off x="7093287" y="4394336"/>
            <a:ext cx="684020" cy="68402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8" name="AutoShape 8"/>
          <p:cNvSpPr/>
          <p:nvPr/>
        </p:nvSpPr>
        <p:spPr>
          <a:xfrm>
            <a:off x="5485811" y="3035533"/>
            <a:ext cx="617053" cy="617053"/>
          </a:xfrm>
          <a:prstGeom prst="ellipse">
            <a:avLst/>
          </a:pr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9" name="AutoShape 9"/>
          <p:cNvSpPr/>
          <p:nvPr/>
        </p:nvSpPr>
        <p:spPr>
          <a:xfrm>
            <a:off x="4615209" y="4346502"/>
            <a:ext cx="923188" cy="923188"/>
          </a:xfrm>
          <a:prstGeom prst="ellipse">
            <a:avLst/>
          </a:prstGeom>
          <a:solidFill>
            <a:schemeClr val="accent3">
              <a:lumMod val="75000"/>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0" name="AutoShape 10"/>
          <p:cNvSpPr/>
          <p:nvPr/>
        </p:nvSpPr>
        <p:spPr>
          <a:xfrm>
            <a:off x="6327263" y="3523107"/>
            <a:ext cx="536304" cy="536304"/>
          </a:xfrm>
          <a:prstGeom prst="ellipse">
            <a:avLst/>
          </a:prstGeom>
          <a:solidFill>
            <a:schemeClr val="accent5">
              <a:lumMod val="75000"/>
              <a:alpha val="100000"/>
            </a:schemeClr>
          </a:solidFill>
        </p:spPr>
        <p:style>
          <a:lnRef idx="0">
            <a:schemeClr val="accent5"/>
          </a:lnRef>
          <a:fillRef idx="1">
            <a:schemeClr val="accent5"/>
          </a:fillRef>
          <a:effectRef idx="0">
            <a:schemeClr val="accent5"/>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1" name="AutoShape 11"/>
          <p:cNvSpPr/>
          <p:nvPr/>
        </p:nvSpPr>
        <p:spPr>
          <a:xfrm>
            <a:off x="3782217" y="3324986"/>
            <a:ext cx="536304" cy="536304"/>
          </a:xfrm>
          <a:prstGeom prst="ellipse">
            <a:avLst/>
          </a:pr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2" name="AutoShape 12"/>
          <p:cNvSpPr/>
          <p:nvPr/>
        </p:nvSpPr>
        <p:spPr>
          <a:xfrm>
            <a:off x="4592083" y="2027663"/>
            <a:ext cx="825939" cy="825939"/>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3" name="AutoShape 13"/>
          <p:cNvSpPr/>
          <p:nvPr/>
        </p:nvSpPr>
        <p:spPr>
          <a:xfrm>
            <a:off x="4534516" y="4265809"/>
            <a:ext cx="1084575" cy="1084575"/>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4" name="AutoShape 14"/>
          <p:cNvSpPr/>
          <p:nvPr/>
        </p:nvSpPr>
        <p:spPr>
          <a:xfrm>
            <a:off x="6260548" y="3456392"/>
            <a:ext cx="669734" cy="669734"/>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5" name="AutoShape 15"/>
          <p:cNvSpPr/>
          <p:nvPr/>
        </p:nvSpPr>
        <p:spPr>
          <a:xfrm>
            <a:off x="6723341" y="2059085"/>
            <a:ext cx="1139031" cy="113903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cxnSp>
        <p:nvCxnSpPr>
          <p:cNvPr id="16" name="Connector 16"/>
          <p:cNvCxnSpPr/>
          <p:nvPr/>
        </p:nvCxnSpPr>
        <p:spPr>
          <a:xfrm>
            <a:off x="5413642" y="2493745"/>
            <a:ext cx="1309700" cy="134855"/>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17" name="Connector 17"/>
          <p:cNvCxnSpPr/>
          <p:nvPr/>
        </p:nvCxnSpPr>
        <p:spPr>
          <a:xfrm flipV="1">
            <a:off x="6102864" y="2883378"/>
            <a:ext cx="679174" cy="152155"/>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flipV="1">
            <a:off x="6825419" y="3126459"/>
            <a:ext cx="191610" cy="44232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19" name="Connector 19"/>
          <p:cNvCxnSpPr/>
          <p:nvPr/>
        </p:nvCxnSpPr>
        <p:spPr>
          <a:xfrm flipH="1" flipV="1">
            <a:off x="7301364" y="3163040"/>
            <a:ext cx="133934" cy="116488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20" name="Connector 20"/>
          <p:cNvCxnSpPr/>
          <p:nvPr/>
        </p:nvCxnSpPr>
        <p:spPr>
          <a:xfrm flipH="1">
            <a:off x="5567348" y="4736345"/>
            <a:ext cx="1459532" cy="91727"/>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21" name="Connector 21"/>
          <p:cNvCxnSpPr/>
          <p:nvPr/>
        </p:nvCxnSpPr>
        <p:spPr>
          <a:xfrm flipV="1">
            <a:off x="5576003" y="4059411"/>
            <a:ext cx="751260" cy="50081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22" name="Connector 22"/>
          <p:cNvCxnSpPr/>
          <p:nvPr/>
        </p:nvCxnSpPr>
        <p:spPr>
          <a:xfrm>
            <a:off x="4269332" y="3861290"/>
            <a:ext cx="443212" cy="585855"/>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23" name="Connector 23"/>
          <p:cNvCxnSpPr/>
          <p:nvPr/>
        </p:nvCxnSpPr>
        <p:spPr>
          <a:xfrm flipV="1">
            <a:off x="4318522" y="2782643"/>
            <a:ext cx="344521" cy="542343"/>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24" name="Connector 24"/>
          <p:cNvCxnSpPr/>
          <p:nvPr/>
        </p:nvCxnSpPr>
        <p:spPr>
          <a:xfrm flipV="1">
            <a:off x="4385236" y="3349442"/>
            <a:ext cx="1032786" cy="237941"/>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25" name="Connector 25"/>
          <p:cNvCxnSpPr/>
          <p:nvPr/>
        </p:nvCxnSpPr>
        <p:spPr>
          <a:xfrm flipV="1">
            <a:off x="5428529" y="3720374"/>
            <a:ext cx="360425" cy="686184"/>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26" name="Connector 26"/>
          <p:cNvCxnSpPr/>
          <p:nvPr/>
        </p:nvCxnSpPr>
        <p:spPr>
          <a:xfrm>
            <a:off x="5322679" y="2733875"/>
            <a:ext cx="236458" cy="296514"/>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27" name="Connector 27"/>
          <p:cNvCxnSpPr/>
          <p:nvPr/>
        </p:nvCxnSpPr>
        <p:spPr>
          <a:xfrm flipH="1" flipV="1">
            <a:off x="6863567" y="4059411"/>
            <a:ext cx="334699" cy="361267"/>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28" name="Connector 28"/>
          <p:cNvCxnSpPr/>
          <p:nvPr/>
        </p:nvCxnSpPr>
        <p:spPr>
          <a:xfrm flipH="1" flipV="1">
            <a:off x="6126369" y="3484076"/>
            <a:ext cx="200894" cy="39031"/>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29" name="TextBox 29"/>
          <p:cNvSpPr txBox="1"/>
          <p:nvPr/>
        </p:nvSpPr>
        <p:spPr>
          <a:xfrm>
            <a:off x="183453" y="1348268"/>
            <a:ext cx="40290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325" b="1">
                <a:solidFill>
                  <a:schemeClr val="accent1"/>
                </a:solidFill>
                <a:latin typeface="Microsoft Yahei"/>
                <a:ea typeface="Microsoft Yahei"/>
                <a:cs typeface="Microsoft Yahei"/>
              </a:rPr>
              <a:t>酒店现状分析</a:t>
            </a:r>
          </a:p>
        </p:txBody>
      </p:sp>
      <p:sp>
        <p:nvSpPr>
          <p:cNvPr id="30" name="TextBox 30"/>
          <p:cNvSpPr txBox="1"/>
          <p:nvPr/>
        </p:nvSpPr>
        <p:spPr>
          <a:xfrm>
            <a:off x="451179" y="1899244"/>
            <a:ext cx="3762187"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solidFill>
                <a:latin typeface="Microsoft Yahei"/>
                <a:ea typeface="Microsoft Yahei"/>
                <a:cs typeface="Microsoft Yahei"/>
              </a:rPr>
              <a:t>对酒店当前的经营状况、市场环境、竞争对手等进行深入分析，为制定战略规划和目标设定提供依据。</a:t>
            </a:r>
          </a:p>
        </p:txBody>
      </p:sp>
      <p:sp>
        <p:nvSpPr>
          <p:cNvPr id="31" name="TextBox 31"/>
          <p:cNvSpPr txBox="1"/>
          <p:nvPr/>
        </p:nvSpPr>
        <p:spPr>
          <a:xfrm>
            <a:off x="183453" y="4327928"/>
            <a:ext cx="40290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325" b="1">
                <a:solidFill>
                  <a:schemeClr val="accent1"/>
                </a:solidFill>
                <a:latin typeface="Microsoft Yahei"/>
                <a:ea typeface="Microsoft Yahei"/>
                <a:cs typeface="Microsoft Yahei"/>
              </a:rPr>
              <a:t>目标设定与分解</a:t>
            </a:r>
          </a:p>
        </p:txBody>
      </p:sp>
      <p:sp>
        <p:nvSpPr>
          <p:cNvPr id="32" name="TextBox 32"/>
          <p:cNvSpPr txBox="1"/>
          <p:nvPr/>
        </p:nvSpPr>
        <p:spPr>
          <a:xfrm>
            <a:off x="451179" y="4878904"/>
            <a:ext cx="3762187"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solidFill>
                <a:latin typeface="Microsoft Yahei"/>
                <a:ea typeface="Microsoft Yahei"/>
                <a:cs typeface="Microsoft Yahei"/>
              </a:rPr>
              <a:t>根据战略规划，设定酒店的整体目标，并将整体目标分解为各部门、各岗位的具体目标，确保目标的可行性和可操作性。</a:t>
            </a:r>
          </a:p>
        </p:txBody>
      </p:sp>
      <p:sp>
        <p:nvSpPr>
          <p:cNvPr id="33" name="TextBox 33"/>
          <p:cNvSpPr txBox="1"/>
          <p:nvPr/>
        </p:nvSpPr>
        <p:spPr>
          <a:xfrm>
            <a:off x="7966477" y="1432892"/>
            <a:ext cx="40290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solidFill>
                <a:latin typeface="Microsoft Yahei"/>
                <a:ea typeface="Microsoft Yahei"/>
                <a:cs typeface="Microsoft Yahei"/>
              </a:rPr>
              <a:t>战略规划制定</a:t>
            </a:r>
          </a:p>
        </p:txBody>
      </p:sp>
      <p:sp>
        <p:nvSpPr>
          <p:cNvPr id="34" name="TextBox 34"/>
          <p:cNvSpPr txBox="1"/>
          <p:nvPr/>
        </p:nvSpPr>
        <p:spPr>
          <a:xfrm>
            <a:off x="7966477" y="2006039"/>
            <a:ext cx="3753398"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根据酒店现状分析结果，制定符合酒店实际情况的战略规划，包括市场定位、发展目标、经营策略等。</a:t>
            </a:r>
          </a:p>
        </p:txBody>
      </p:sp>
      <p:sp>
        <p:nvSpPr>
          <p:cNvPr id="35" name="TextBox 35"/>
          <p:cNvSpPr txBox="1"/>
          <p:nvPr/>
        </p:nvSpPr>
        <p:spPr>
          <a:xfrm>
            <a:off x="7966477" y="4251066"/>
            <a:ext cx="40290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solidFill>
                <a:latin typeface="Microsoft Yahei"/>
                <a:ea typeface="Microsoft Yahei"/>
                <a:cs typeface="Microsoft Yahei"/>
              </a:rPr>
              <a:t>实施计划与措施</a:t>
            </a:r>
          </a:p>
        </p:txBody>
      </p:sp>
      <p:sp>
        <p:nvSpPr>
          <p:cNvPr id="36" name="TextBox 36"/>
          <p:cNvSpPr txBox="1"/>
          <p:nvPr/>
        </p:nvSpPr>
        <p:spPr>
          <a:xfrm>
            <a:off x="7966477" y="4824213"/>
            <a:ext cx="3753398"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制定详细的实施计划，明确各项措施的责任人、时间节点等，确保战略规划和目标设定的有效实施。</a:t>
            </a:r>
          </a:p>
        </p:txBody>
      </p:sp>
      <p:sp>
        <p:nvSpPr>
          <p:cNvPr id="37" name="Freeform 37"/>
          <p:cNvSpPr/>
          <p:nvPr/>
        </p:nvSpPr>
        <p:spPr>
          <a:xfrm>
            <a:off x="6996367" y="2295973"/>
            <a:ext cx="585610" cy="585610"/>
          </a:xfrm>
          <a:custGeom>
            <a:rect l="l" t="t" r="r" b="b"/>
            <a:pathLst>
              <a:path w="304800" h="304800">
                <a:moveTo>
                  <a:pt x="265490" y="266700"/>
                </a:moveTo>
                <a:cubicBezTo>
                  <a:pt x="265490" y="266700"/>
                  <a:pt x="318068" y="266757"/>
                  <a:pt x="325450" y="215313"/>
                </a:cubicBezTo>
                <a:cubicBezTo>
                  <a:pt x="328965" y="159058"/>
                  <a:pt x="274625" y="147971"/>
                  <a:pt x="274625" y="147971"/>
                </a:cubicBezTo>
                <a:cubicBezTo>
                  <a:pt x="274625" y="147971"/>
                  <a:pt x="280807" y="64694"/>
                  <a:pt x="204511" y="55197"/>
                </a:cubicBezTo>
                <a:cubicBezTo>
                  <a:pt x="139122" y="48520"/>
                  <a:pt x="119224" y="109290"/>
                  <a:pt x="119224" y="109290"/>
                </a:cubicBezTo>
                <a:cubicBezTo>
                  <a:pt x="119224" y="109290"/>
                  <a:pt x="99527" y="90354"/>
                  <a:pt x="72809" y="105823"/>
                </a:cubicBezTo>
                <a:cubicBezTo>
                  <a:pt x="48892" y="120587"/>
                  <a:pt x="53121" y="147618"/>
                  <a:pt x="53121" y="147618"/>
                </a:cubicBezTo>
                <a:cubicBezTo>
                  <a:pt x="53121" y="147618"/>
                  <a:pt x="0" y="157944"/>
                  <a:pt x="0" y="212084"/>
                </a:cubicBezTo>
                <a:cubicBezTo>
                  <a:pt x="1191" y="266157"/>
                  <a:pt x="57693" y="266700"/>
                  <a:pt x="57693" y="266700"/>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4809097" y="2221251"/>
            <a:ext cx="391912" cy="391912"/>
          </a:xfrm>
          <a:custGeom>
            <a:rect l="l" t="t" r="r" b="b"/>
            <a:pathLst>
              <a:path w="304800" h="304800">
                <a:moveTo>
                  <a:pt x="95545" y="304800"/>
                </a:moveTo>
                <a:cubicBezTo>
                  <a:pt x="75228" y="262528"/>
                  <a:pt x="86049" y="238306"/>
                  <a:pt x="101660" y="215494"/>
                </a:cubicBezTo>
                <a:cubicBezTo>
                  <a:pt x="118758" y="190500"/>
                  <a:pt x="123168" y="165764"/>
                  <a:pt x="123168" y="165764"/>
                </a:cubicBezTo>
                <a:cubicBezTo>
                  <a:pt x="123168" y="165764"/>
                  <a:pt x="136608" y="183232"/>
                  <a:pt x="131235" y="210560"/>
                </a:cubicBezTo>
                <a:cubicBezTo>
                  <a:pt x="154981" y="184128"/>
                  <a:pt x="159458" y="142018"/>
                  <a:pt x="155877" y="125892"/>
                </a:cubicBezTo>
                <a:cubicBezTo>
                  <a:pt x="209550" y="163401"/>
                  <a:pt x="232486" y="244612"/>
                  <a:pt x="201578" y="304800"/>
                </a:cubicBezTo>
                <a:cubicBezTo>
                  <a:pt x="365998" y="211769"/>
                  <a:pt x="242478" y="72581"/>
                  <a:pt x="220970" y="56893"/>
                </a:cubicBezTo>
                <a:cubicBezTo>
                  <a:pt x="228143" y="72571"/>
                  <a:pt x="229495" y="99117"/>
                  <a:pt x="215017" y="111995"/>
                </a:cubicBezTo>
                <a:cubicBezTo>
                  <a:pt x="190510" y="19040"/>
                  <a:pt x="129892" y="-10"/>
                  <a:pt x="129892" y="-10"/>
                </a:cubicBezTo>
                <a:cubicBezTo>
                  <a:pt x="137065" y="47930"/>
                  <a:pt x="103908" y="100346"/>
                  <a:pt x="71942" y="139513"/>
                </a:cubicBezTo>
                <a:cubicBezTo>
                  <a:pt x="70818" y="120396"/>
                  <a:pt x="69628" y="107204"/>
                  <a:pt x="59579" y="88916"/>
                </a:cubicBezTo>
                <a:cubicBezTo>
                  <a:pt x="57321" y="123644"/>
                  <a:pt x="30785" y="151943"/>
                  <a:pt x="23603" y="186738"/>
                </a:cubicBezTo>
                <a:cubicBezTo>
                  <a:pt x="13868" y="233848"/>
                  <a:pt x="30890" y="268348"/>
                  <a:pt x="95564" y="30479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4874749" y="4606042"/>
            <a:ext cx="404108" cy="404108"/>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5610694" y="3160417"/>
            <a:ext cx="367285" cy="367285"/>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1" name="Freeform 41"/>
          <p:cNvSpPr/>
          <p:nvPr/>
        </p:nvSpPr>
        <p:spPr>
          <a:xfrm>
            <a:off x="7251892" y="4540748"/>
            <a:ext cx="366812" cy="366812"/>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6447722" y="3652586"/>
            <a:ext cx="295387" cy="295387"/>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Freeform 43"/>
          <p:cNvSpPr/>
          <p:nvPr/>
        </p:nvSpPr>
        <p:spPr>
          <a:xfrm>
            <a:off x="3896106" y="3429803"/>
            <a:ext cx="308527" cy="308527"/>
          </a:xfrm>
          <a:custGeom>
            <a:rect l="l" t="t" r="r" b="b"/>
            <a:pathLst>
              <a:path w="304800" h="304800">
                <a:moveTo>
                  <a:pt x="130883" y="184766"/>
                </a:moveTo>
                <a:lnTo>
                  <a:pt x="35557" y="89516"/>
                </a:lnTo>
                <a:cubicBezTo>
                  <a:pt x="-11849" y="144323"/>
                  <a:pt x="-11849" y="225219"/>
                  <a:pt x="35557" y="280016"/>
                </a:cubicBezTo>
                <a:lnTo>
                  <a:pt x="130883" y="184766"/>
                </a:lnTo>
                <a:close/>
                <a:moveTo>
                  <a:pt x="190510" y="39605"/>
                </a:moveTo>
                <a:lnTo>
                  <a:pt x="190510" y="179108"/>
                </a:lnTo>
                <a:lnTo>
                  <a:pt x="91907" y="277749"/>
                </a:lnTo>
                <a:cubicBezTo>
                  <a:pt x="114081" y="294303"/>
                  <a:pt x="141018" y="304800"/>
                  <a:pt x="170783" y="304800"/>
                </a:cubicBezTo>
                <a:cubicBezTo>
                  <a:pt x="244821" y="304800"/>
                  <a:pt x="304800" y="244897"/>
                  <a:pt x="304800" y="170888"/>
                </a:cubicBezTo>
                <a:cubicBezTo>
                  <a:pt x="304810" y="103661"/>
                  <a:pt x="254965" y="49187"/>
                  <a:pt x="190510" y="39605"/>
                </a:cubicBezTo>
                <a:close/>
                <a:moveTo>
                  <a:pt x="152400" y="152552"/>
                </a:moveTo>
                <a:lnTo>
                  <a:pt x="152400" y="0"/>
                </a:lnTo>
                <a:cubicBezTo>
                  <a:pt x="110881" y="2572"/>
                  <a:pt x="73371" y="18459"/>
                  <a:pt x="43082" y="43215"/>
                </a:cubicBezTo>
                <a:lnTo>
                  <a:pt x="152400" y="152552"/>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grpSp>
        <p:nvGrpSpPr>
          <p:cNvPr id="44" name="Group 44"/>
          <p:cNvGrpSpPr/>
          <p:nvPr/>
        </p:nvGrpSpPr>
        <p:grpSpPr>
          <a:xfrm>
            <a:off x="454963" y="93878"/>
            <a:ext cx="10641129" cy="914400"/>
            <a:chOff x="454963" y="93878"/>
            <a:chExt cx="10641129" cy="914400"/>
          </a:xfrm>
        </p:grpSpPr>
        <p:sp>
          <p:nvSpPr>
            <p:cNvPr id="45" name="AutoShape 45"/>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6" name="AutoShape 46"/>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7" name="AutoShape 47"/>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8" name="AutoShape 48"/>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9" name="AutoShape 49"/>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50" name="AutoShape 50"/>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51" name="AutoShape 51"/>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52" name="AutoShape 52"/>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53" name="AutoShape 53"/>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54" name="AutoShape 54"/>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55" name="AutoShape 55"/>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56" name="AutoShape 56"/>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57" name="AutoShape 57"/>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58" name="AutoShape 58"/>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59" name="AutoShape 59"/>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60" name="AutoShape 60"/>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61" name="AutoShape 61"/>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62" name="AutoShape 62"/>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63" name="AutoShape 63"/>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64" name="AutoShape 64"/>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65" name="TextBox 6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汇报范围</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439506" y="5227774"/>
            <a:ext cx="7312987" cy="729897"/>
          </a:xfrm>
          <a:prstGeom prst="rect">
            <a:avLst/>
          </a:prstGeom>
        </p:spPr>
        <p:txBody>
          <a:bodyPr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3075" b="1">
                <a:solidFill>
                  <a:schemeClr val="accent1"/>
                </a:solidFill>
                <a:latin typeface="Microsoft Yahei"/>
                <a:ea typeface="Microsoft Yahei"/>
                <a:cs typeface="Microsoft Yahei"/>
              </a:rPr>
              <a:t>酒店行业现状及趋势分析</a:t>
            </a:r>
            <a:endParaRPr lang="en-US" sz="1100"/>
          </a:p>
        </p:txBody>
      </p:sp>
      <p:sp>
        <p:nvSpPr>
          <p:cNvPr id="3" name="AutoShape 3"/>
          <p:cNvSpPr/>
          <p:nvPr/>
        </p:nvSpPr>
        <p:spPr>
          <a:xfrm>
            <a:off x="4954829" y="2485096"/>
            <a:ext cx="2082658" cy="1318935"/>
          </a:xfrm>
          <a:prstGeom prst="rect">
            <a:avLst/>
          </a:prstGeom>
        </p:spPr>
        <p:txBody>
          <a:bodyPr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825" b="1">
                <a:solidFill>
                  <a:schemeClr val="accent1"/>
                </a:solidFill>
                <a:latin typeface="Microsoft Yahei"/>
                <a:ea typeface="Microsoft Yahei"/>
                <a:cs typeface="Microsoft Yahei"/>
              </a:rPr>
              <a:t>02</a:t>
            </a:r>
            <a:endParaRPr lang="en-US" sz="11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 name="AutoShape 3"/>
          <p:cNvSpPr/>
          <p:nvPr/>
        </p:nvSpPr>
        <p:spPr>
          <a:xfrm>
            <a:off x="6249697" y="3865013"/>
            <a:ext cx="2167467" cy="1826280"/>
          </a:xfrm>
          <a:prstGeom prst="triangl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 name="AutoShape 4"/>
          <p:cNvSpPr/>
          <p:nvPr/>
        </p:nvSpPr>
        <p:spPr>
          <a:xfrm>
            <a:off x="3776918" y="3865013"/>
            <a:ext cx="2167467" cy="1826280"/>
          </a:xfrm>
          <a:prstGeom prst="triangl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5" name="AutoShape 5"/>
          <p:cNvSpPr/>
          <p:nvPr/>
        </p:nvSpPr>
        <p:spPr>
          <a:xfrm>
            <a:off x="5012267" y="1711093"/>
            <a:ext cx="2167467" cy="1826280"/>
          </a:xfrm>
          <a:prstGeom prst="triangl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cxnSp>
        <p:nvCxnSpPr>
          <p:cNvPr id="9" name="Connector 9"/>
          <p:cNvCxnSpPr/>
          <p:nvPr/>
        </p:nvCxnSpPr>
        <p:spPr>
          <a:xfrm>
            <a:off x="6818377" y="3284051"/>
            <a:ext cx="4107349"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solidFill>
                <a:latin typeface="Microsoft Yahei"/>
                <a:ea typeface="Microsoft Yahei"/>
                <a:cs typeface="Microsoft Yahei"/>
              </a:rPr>
              <a:t>酒店业经营模式多样化</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包括独立酒店、连锁酒店、特许经营酒店等经营模式在市场中并存，各自具有不同的优劣势。</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solidFill>
                <a:latin typeface="Microsoft Yahei"/>
                <a:ea typeface="Microsoft Yahei"/>
                <a:cs typeface="Microsoft Yahei"/>
              </a:rPr>
              <a:t>行业法规及政策环境</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各国政府对酒店业的监管政策不断调整，涉及安全、卫生、税收等方面，对酒店经营产生深远影响。</a:t>
            </a:r>
          </a:p>
        </p:txBody>
      </p:sp>
      <p:cxnSp>
        <p:nvCxnSpPr>
          <p:cNvPr id="15" name="Connector 15"/>
          <p:cNvCxnSpPr/>
          <p:nvPr/>
        </p:nvCxnSpPr>
        <p:spPr>
          <a:xfrm>
            <a:off x="7345623" y="5627624"/>
            <a:ext cx="4107349"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cxnSp>
        <p:nvCxnSpPr>
          <p:cNvPr id="17" name="Connector 17"/>
          <p:cNvCxnSpPr/>
          <p:nvPr/>
        </p:nvCxnSpPr>
        <p:spPr>
          <a:xfrm>
            <a:off x="904945" y="4589949"/>
            <a:ext cx="3793067"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solidFill>
                <a:latin typeface="Microsoft Yahei"/>
                <a:ea typeface="Microsoft Yahei"/>
                <a:cs typeface="Microsoft Yahei"/>
              </a:rPr>
              <a:t>国内外酒店数量及增长趋势</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近年来，全球酒店数量持续增长，尤其在中国等新兴市场国家，酒店业发展迅猛，国内外品牌酒店竞相扩张。</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国内外酒店行业发展概况</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a:off x="652605" y="2972012"/>
            <a:ext cx="2353053" cy="1956378"/>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1500">
                <a:solidFill>
                  <a:schemeClr val="dk1"/>
                </a:solidFill>
                <a:latin typeface="Microsoft Yahei"/>
                <a:ea typeface="Microsoft Yahei"/>
                <a:cs typeface="Microsoft Yahei"/>
              </a:rPr>
              <a:t>现代消费者对酒店的需求从简单的住宿功能向多元化体验转变，如个性化服务、文化体验、健康养生等。</a:t>
            </a:r>
            <a:endParaRPr lang="en-US" sz="1100"/>
          </a:p>
        </p:txBody>
      </p:sp>
      <p:sp>
        <p:nvSpPr>
          <p:cNvPr id="3" name="AutoShape 3"/>
          <p:cNvSpPr/>
          <p:nvPr/>
        </p:nvSpPr>
        <p:spPr>
          <a:xfrm>
            <a:off x="8684852" y="1462164"/>
            <a:ext cx="2382848" cy="1991137"/>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1500">
                <a:solidFill>
                  <a:schemeClr val="dk1"/>
                </a:solidFill>
                <a:latin typeface="Microsoft Yahei"/>
                <a:ea typeface="Microsoft Yahei"/>
                <a:cs typeface="Microsoft Yahei"/>
              </a:rPr>
              <a:t>随着互联网技术的发展，消费者越来越倾向于通过网络平台预订酒店，同时对酒店的线上服务和互动体验提出更高要求。</a:t>
            </a:r>
            <a:endParaRPr lang="en-US" sz="1100"/>
          </a:p>
        </p:txBody>
      </p:sp>
      <p:sp>
        <p:nvSpPr>
          <p:cNvPr id="4" name="AutoShape 4"/>
          <p:cNvSpPr/>
          <p:nvPr/>
        </p:nvSpPr>
        <p:spPr>
          <a:xfrm>
            <a:off x="8684852" y="4394429"/>
            <a:ext cx="2382848" cy="1962565"/>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1500">
                <a:solidFill>
                  <a:schemeClr val="dk1"/>
                </a:solidFill>
                <a:latin typeface="Microsoft Yahei"/>
                <a:ea typeface="Microsoft Yahei"/>
                <a:cs typeface="Microsoft Yahei"/>
              </a:rPr>
              <a:t>在激烈的市场竞争中，培养消费者忠诚度成为酒店的重要任务，需要关注客户体验、提升服务质量、加强品牌建设等方面。</a:t>
            </a:r>
            <a:endParaRPr lang="en-US" sz="1100"/>
          </a:p>
        </p:txBody>
      </p:sp>
      <p:pic>
        <p:nvPicPr>
          <p:cNvPr id="5" name="Picture 5"/>
          <p:cNvPicPr>
            <a:picLocks noChangeAspect="1"/>
          </p:cNvPicPr>
          <p:nvPr/>
        </p:nvPicPr>
        <p:blipFill>
          <a:blip r:embed="rId2">
            <a:alphaModFix amt="75000"/>
          </a:blip>
          <a:srcRect l="31868" t="13068" r="31502" b="30114"/>
          <a:stretch>
            <a:fillRect/>
          </a:stretch>
        </p:blipFill>
        <p:spPr>
          <a:xfrm>
            <a:off x="4217947" y="1384382"/>
            <a:ext cx="3545264" cy="5454568"/>
          </a:xfrm>
          <a:prstGeom prst="rect">
            <a:avLst/>
          </a:prstGeom>
        </p:spPr>
      </p:pic>
      <p:pic>
        <p:nvPicPr>
          <p:cNvPr id="6" name="Picture 6"/>
          <p:cNvPicPr>
            <a:picLocks noChangeAspect="1"/>
          </p:cNvPicPr>
          <p:nvPr/>
        </p:nvPicPr>
        <p:blipFill>
          <a:blip r:embed="rId3"/>
          <a:srcRect l="28567" r="28567"/>
          <a:stretch>
            <a:fillRect/>
          </a:stretch>
        </p:blipFill>
        <p:spPr>
          <a:xfrm>
            <a:off x="4495322" y="1838813"/>
            <a:ext cx="2952950" cy="4810026"/>
          </a:xfrm>
          <a:prstGeom prst="rect">
            <a:avLst/>
          </a:prstGeom>
        </p:spPr>
      </p:pic>
      <p:grpSp>
        <p:nvGrpSpPr>
          <p:cNvPr id="7" name="Group 7"/>
          <p:cNvGrpSpPr/>
          <p:nvPr/>
        </p:nvGrpSpPr>
        <p:grpSpPr>
          <a:xfrm>
            <a:off x="3239789" y="3141586"/>
            <a:ext cx="1463040" cy="1463040"/>
            <a:chOff x="3239789" y="3141586"/>
            <a:chExt cx="1463040" cy="1463040"/>
          </a:xfrm>
        </p:grpSpPr>
        <p:sp>
          <p:nvSpPr>
            <p:cNvPr id="8" name="AutoShape 8"/>
            <p:cNvSpPr/>
            <p:nvPr/>
          </p:nvSpPr>
          <p:spPr>
            <a:xfrm>
              <a:off x="3239789" y="3141586"/>
              <a:ext cx="1463040" cy="14630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grpSp>
      <p:grpSp>
        <p:nvGrpSpPr>
          <p:cNvPr id="9" name="Group 9"/>
          <p:cNvGrpSpPr/>
          <p:nvPr/>
        </p:nvGrpSpPr>
        <p:grpSpPr>
          <a:xfrm>
            <a:off x="3612771" y="3559447"/>
            <a:ext cx="702092" cy="584684"/>
            <a:chOff x="3612771" y="3559447"/>
            <a:chExt cx="702092" cy="584684"/>
          </a:xfrm>
        </p:grpSpPr>
        <p:sp>
          <p:nvSpPr>
            <p:cNvPr id="10" name="Freeform 10"/>
            <p:cNvSpPr/>
            <p:nvPr/>
          </p:nvSpPr>
          <p:spPr>
            <a:xfrm>
              <a:off x="3612771" y="4122895"/>
              <a:ext cx="702092" cy="21236"/>
            </a:xfrm>
            <a:custGeom>
              <a:rect l="l" t="t" r="r" b="b"/>
              <a:pathLst>
                <a:path w="76" h="2">
                  <a:moveTo>
                    <a:pt x="2" y="2"/>
                  </a:moveTo>
                  <a:cubicBezTo>
                    <a:pt x="1" y="2"/>
                    <a:pt x="0" y="2"/>
                    <a:pt x="0" y="1"/>
                  </a:cubicBezTo>
                  <a:cubicBezTo>
                    <a:pt x="0" y="0"/>
                    <a:pt x="1" y="0"/>
                    <a:pt x="2" y="0"/>
                  </a:cubicBezTo>
                  <a:cubicBezTo>
                    <a:pt x="75" y="0"/>
                    <a:pt x="75" y="0"/>
                    <a:pt x="75" y="0"/>
                  </a:cubicBezTo>
                  <a:cubicBezTo>
                    <a:pt x="75" y="0"/>
                    <a:pt x="76" y="0"/>
                    <a:pt x="76" y="1"/>
                  </a:cubicBezTo>
                  <a:cubicBezTo>
                    <a:pt x="76" y="2"/>
                    <a:pt x="75" y="2"/>
                    <a:pt x="75" y="2"/>
                  </a:cubicBezTo>
                  <a:lnTo>
                    <a:pt x="2" y="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702447" y="3690774"/>
              <a:ext cx="101383" cy="372745"/>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850662" y="3559447"/>
              <a:ext cx="101383" cy="504071"/>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998877" y="3720392"/>
              <a:ext cx="101383" cy="343126"/>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147092" y="3830623"/>
              <a:ext cx="101383" cy="233035"/>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6924196" y="1127033"/>
            <a:ext cx="1463040" cy="1463040"/>
            <a:chOff x="6924196" y="1127033"/>
            <a:chExt cx="1463040" cy="1463040"/>
          </a:xfrm>
        </p:grpSpPr>
        <p:sp>
          <p:nvSpPr>
            <p:cNvPr id="16" name="Freeform 16"/>
            <p:cNvSpPr/>
            <p:nvPr/>
          </p:nvSpPr>
          <p:spPr>
            <a:xfrm>
              <a:off x="7364596" y="1565888"/>
              <a:ext cx="575749" cy="390208"/>
            </a:xfrm>
            <a:custGeom>
              <a:rect l="l" t="t" r="r" b="b"/>
              <a:pathLst>
                <a:path w="56" h="35">
                  <a:moveTo>
                    <a:pt x="52" y="0"/>
                  </a:moveTo>
                  <a:cubicBezTo>
                    <a:pt x="4" y="0"/>
                    <a:pt x="4" y="0"/>
                    <a:pt x="4" y="0"/>
                  </a:cubicBezTo>
                  <a:cubicBezTo>
                    <a:pt x="2" y="0"/>
                    <a:pt x="0" y="2"/>
                    <a:pt x="0" y="4"/>
                  </a:cubicBezTo>
                  <a:cubicBezTo>
                    <a:pt x="0" y="31"/>
                    <a:pt x="0" y="31"/>
                    <a:pt x="0" y="31"/>
                  </a:cubicBezTo>
                  <a:cubicBezTo>
                    <a:pt x="0" y="33"/>
                    <a:pt x="2" y="35"/>
                    <a:pt x="4" y="35"/>
                  </a:cubicBezTo>
                  <a:cubicBezTo>
                    <a:pt x="52" y="35"/>
                    <a:pt x="52" y="35"/>
                    <a:pt x="52" y="35"/>
                  </a:cubicBezTo>
                  <a:cubicBezTo>
                    <a:pt x="54" y="35"/>
                    <a:pt x="56" y="33"/>
                    <a:pt x="56" y="31"/>
                  </a:cubicBezTo>
                  <a:cubicBezTo>
                    <a:pt x="56" y="4"/>
                    <a:pt x="56" y="4"/>
                    <a:pt x="56" y="4"/>
                  </a:cubicBezTo>
                  <a:cubicBezTo>
                    <a:pt x="56" y="2"/>
                    <a:pt x="54" y="0"/>
                    <a:pt x="52" y="0"/>
                  </a:cubicBezTo>
                  <a:close/>
                  <a:moveTo>
                    <a:pt x="49" y="27"/>
                  </a:moveTo>
                  <a:cubicBezTo>
                    <a:pt x="49" y="29"/>
                    <a:pt x="48" y="30"/>
                    <a:pt x="46" y="30"/>
                  </a:cubicBezTo>
                  <a:cubicBezTo>
                    <a:pt x="9" y="30"/>
                    <a:pt x="9" y="30"/>
                    <a:pt x="9" y="30"/>
                  </a:cubicBezTo>
                  <a:cubicBezTo>
                    <a:pt x="7" y="30"/>
                    <a:pt x="6" y="29"/>
                    <a:pt x="6" y="27"/>
                  </a:cubicBezTo>
                  <a:cubicBezTo>
                    <a:pt x="6" y="8"/>
                    <a:pt x="6" y="8"/>
                    <a:pt x="6" y="8"/>
                  </a:cubicBezTo>
                  <a:cubicBezTo>
                    <a:pt x="6" y="6"/>
                    <a:pt x="7" y="5"/>
                    <a:pt x="9" y="5"/>
                  </a:cubicBezTo>
                  <a:cubicBezTo>
                    <a:pt x="46" y="5"/>
                    <a:pt x="46" y="5"/>
                    <a:pt x="46" y="5"/>
                  </a:cubicBezTo>
                  <a:cubicBezTo>
                    <a:pt x="48" y="5"/>
                    <a:pt x="49" y="6"/>
                    <a:pt x="49" y="8"/>
                  </a:cubicBezTo>
                  <a:lnTo>
                    <a:pt x="49" y="2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7273763" y="1974818"/>
              <a:ext cx="748924" cy="211520"/>
            </a:xfrm>
            <a:custGeom>
              <a:rect l="l" t="t" r="r" b="b"/>
              <a:pathLst>
                <a:path w="73" h="19">
                  <a:moveTo>
                    <a:pt x="67" y="3"/>
                  </a:moveTo>
                  <a:cubicBezTo>
                    <a:pt x="66" y="1"/>
                    <a:pt x="65" y="0"/>
                    <a:pt x="63" y="0"/>
                  </a:cubicBezTo>
                  <a:cubicBezTo>
                    <a:pt x="10" y="0"/>
                    <a:pt x="10" y="0"/>
                    <a:pt x="10" y="0"/>
                  </a:cubicBezTo>
                  <a:cubicBezTo>
                    <a:pt x="8" y="0"/>
                    <a:pt x="7" y="2"/>
                    <a:pt x="7" y="3"/>
                  </a:cubicBezTo>
                  <a:cubicBezTo>
                    <a:pt x="1" y="13"/>
                    <a:pt x="1" y="13"/>
                    <a:pt x="1" y="13"/>
                  </a:cubicBezTo>
                  <a:cubicBezTo>
                    <a:pt x="73" y="13"/>
                    <a:pt x="73" y="13"/>
                    <a:pt x="73" y="13"/>
                  </a:cubicBezTo>
                  <a:lnTo>
                    <a:pt x="67" y="3"/>
                  </a:lnTo>
                  <a:close/>
                  <a:moveTo>
                    <a:pt x="25" y="12"/>
                  </a:moveTo>
                  <a:cubicBezTo>
                    <a:pt x="27" y="9"/>
                    <a:pt x="27" y="9"/>
                    <a:pt x="27" y="9"/>
                  </a:cubicBezTo>
                  <a:cubicBezTo>
                    <a:pt x="47" y="9"/>
                    <a:pt x="47" y="9"/>
                    <a:pt x="47" y="9"/>
                  </a:cubicBezTo>
                  <a:cubicBezTo>
                    <a:pt x="48" y="12"/>
                    <a:pt x="48" y="12"/>
                    <a:pt x="48" y="12"/>
                  </a:cubicBezTo>
                  <a:lnTo>
                    <a:pt x="25" y="12"/>
                  </a:lnTo>
                  <a:close/>
                  <a:moveTo>
                    <a:pt x="62" y="7"/>
                  </a:moveTo>
                  <a:cubicBezTo>
                    <a:pt x="12" y="7"/>
                    <a:pt x="12" y="7"/>
                    <a:pt x="12" y="7"/>
                  </a:cubicBezTo>
                  <a:cubicBezTo>
                    <a:pt x="9" y="7"/>
                    <a:pt x="9" y="6"/>
                    <a:pt x="9" y="6"/>
                  </a:cubicBezTo>
                  <a:cubicBezTo>
                    <a:pt x="10" y="3"/>
                    <a:pt x="10" y="3"/>
                    <a:pt x="10" y="3"/>
                  </a:cubicBezTo>
                  <a:cubicBezTo>
                    <a:pt x="11" y="3"/>
                    <a:pt x="11" y="2"/>
                    <a:pt x="13" y="2"/>
                  </a:cubicBezTo>
                  <a:cubicBezTo>
                    <a:pt x="61" y="2"/>
                    <a:pt x="61" y="2"/>
                    <a:pt x="61" y="2"/>
                  </a:cubicBezTo>
                  <a:cubicBezTo>
                    <a:pt x="62" y="2"/>
                    <a:pt x="63" y="3"/>
                    <a:pt x="63" y="3"/>
                  </a:cubicBezTo>
                  <a:cubicBezTo>
                    <a:pt x="65" y="6"/>
                    <a:pt x="65" y="6"/>
                    <a:pt x="65" y="6"/>
                  </a:cubicBezTo>
                  <a:cubicBezTo>
                    <a:pt x="65" y="6"/>
                    <a:pt x="65" y="7"/>
                    <a:pt x="62" y="7"/>
                  </a:cubicBezTo>
                  <a:close/>
                  <a:moveTo>
                    <a:pt x="0" y="15"/>
                  </a:moveTo>
                  <a:cubicBezTo>
                    <a:pt x="0" y="16"/>
                    <a:pt x="2" y="17"/>
                    <a:pt x="3" y="19"/>
                  </a:cubicBezTo>
                  <a:cubicBezTo>
                    <a:pt x="70" y="19"/>
                    <a:pt x="70" y="19"/>
                    <a:pt x="70" y="19"/>
                  </a:cubicBezTo>
                  <a:cubicBezTo>
                    <a:pt x="72" y="17"/>
                    <a:pt x="73" y="16"/>
                    <a:pt x="73" y="15"/>
                  </a:cubicBezTo>
                  <a:lnTo>
                    <a:pt x="0" y="1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924196" y="1127033"/>
              <a:ext cx="1463040" cy="146304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9" name="Freeform 19"/>
            <p:cNvSpPr/>
            <p:nvPr/>
          </p:nvSpPr>
          <p:spPr>
            <a:xfrm>
              <a:off x="7364596" y="1565888"/>
              <a:ext cx="575749" cy="390208"/>
            </a:xfrm>
            <a:custGeom>
              <a:rect l="l" t="t" r="r" b="b"/>
              <a:pathLst>
                <a:path w="56" h="35">
                  <a:moveTo>
                    <a:pt x="52" y="0"/>
                  </a:moveTo>
                  <a:cubicBezTo>
                    <a:pt x="4" y="0"/>
                    <a:pt x="4" y="0"/>
                    <a:pt x="4" y="0"/>
                  </a:cubicBezTo>
                  <a:cubicBezTo>
                    <a:pt x="2" y="0"/>
                    <a:pt x="0" y="2"/>
                    <a:pt x="0" y="4"/>
                  </a:cubicBezTo>
                  <a:cubicBezTo>
                    <a:pt x="0" y="31"/>
                    <a:pt x="0" y="31"/>
                    <a:pt x="0" y="31"/>
                  </a:cubicBezTo>
                  <a:cubicBezTo>
                    <a:pt x="0" y="33"/>
                    <a:pt x="2" y="35"/>
                    <a:pt x="4" y="35"/>
                  </a:cubicBezTo>
                  <a:cubicBezTo>
                    <a:pt x="52" y="35"/>
                    <a:pt x="52" y="35"/>
                    <a:pt x="52" y="35"/>
                  </a:cubicBezTo>
                  <a:cubicBezTo>
                    <a:pt x="54" y="35"/>
                    <a:pt x="56" y="33"/>
                    <a:pt x="56" y="31"/>
                  </a:cubicBezTo>
                  <a:cubicBezTo>
                    <a:pt x="56" y="4"/>
                    <a:pt x="56" y="4"/>
                    <a:pt x="56" y="4"/>
                  </a:cubicBezTo>
                  <a:cubicBezTo>
                    <a:pt x="56" y="2"/>
                    <a:pt x="54" y="0"/>
                    <a:pt x="52" y="0"/>
                  </a:cubicBezTo>
                  <a:close/>
                  <a:moveTo>
                    <a:pt x="49" y="27"/>
                  </a:moveTo>
                  <a:cubicBezTo>
                    <a:pt x="49" y="29"/>
                    <a:pt x="48" y="30"/>
                    <a:pt x="46" y="30"/>
                  </a:cubicBezTo>
                  <a:cubicBezTo>
                    <a:pt x="9" y="30"/>
                    <a:pt x="9" y="30"/>
                    <a:pt x="9" y="30"/>
                  </a:cubicBezTo>
                  <a:cubicBezTo>
                    <a:pt x="7" y="30"/>
                    <a:pt x="6" y="29"/>
                    <a:pt x="6" y="27"/>
                  </a:cubicBezTo>
                  <a:cubicBezTo>
                    <a:pt x="6" y="8"/>
                    <a:pt x="6" y="8"/>
                    <a:pt x="6" y="8"/>
                  </a:cubicBezTo>
                  <a:cubicBezTo>
                    <a:pt x="6" y="6"/>
                    <a:pt x="7" y="5"/>
                    <a:pt x="9" y="5"/>
                  </a:cubicBezTo>
                  <a:cubicBezTo>
                    <a:pt x="46" y="5"/>
                    <a:pt x="46" y="5"/>
                    <a:pt x="46" y="5"/>
                  </a:cubicBezTo>
                  <a:cubicBezTo>
                    <a:pt x="48" y="5"/>
                    <a:pt x="49" y="6"/>
                    <a:pt x="49" y="8"/>
                  </a:cubicBezTo>
                  <a:lnTo>
                    <a:pt x="49" y="2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7273763" y="1974818"/>
              <a:ext cx="748924" cy="211520"/>
            </a:xfrm>
            <a:custGeom>
              <a:rect l="l" t="t" r="r" b="b"/>
              <a:pathLst>
                <a:path w="73" h="19">
                  <a:moveTo>
                    <a:pt x="67" y="3"/>
                  </a:moveTo>
                  <a:cubicBezTo>
                    <a:pt x="66" y="1"/>
                    <a:pt x="65" y="0"/>
                    <a:pt x="63" y="0"/>
                  </a:cubicBezTo>
                  <a:cubicBezTo>
                    <a:pt x="10" y="0"/>
                    <a:pt x="10" y="0"/>
                    <a:pt x="10" y="0"/>
                  </a:cubicBezTo>
                  <a:cubicBezTo>
                    <a:pt x="8" y="0"/>
                    <a:pt x="7" y="2"/>
                    <a:pt x="7" y="3"/>
                  </a:cubicBezTo>
                  <a:cubicBezTo>
                    <a:pt x="1" y="13"/>
                    <a:pt x="1" y="13"/>
                    <a:pt x="1" y="13"/>
                  </a:cubicBezTo>
                  <a:cubicBezTo>
                    <a:pt x="73" y="13"/>
                    <a:pt x="73" y="13"/>
                    <a:pt x="73" y="13"/>
                  </a:cubicBezTo>
                  <a:lnTo>
                    <a:pt x="67" y="3"/>
                  </a:lnTo>
                  <a:close/>
                  <a:moveTo>
                    <a:pt x="25" y="12"/>
                  </a:moveTo>
                  <a:cubicBezTo>
                    <a:pt x="27" y="9"/>
                    <a:pt x="27" y="9"/>
                    <a:pt x="27" y="9"/>
                  </a:cubicBezTo>
                  <a:cubicBezTo>
                    <a:pt x="47" y="9"/>
                    <a:pt x="47" y="9"/>
                    <a:pt x="47" y="9"/>
                  </a:cubicBezTo>
                  <a:cubicBezTo>
                    <a:pt x="48" y="12"/>
                    <a:pt x="48" y="12"/>
                    <a:pt x="48" y="12"/>
                  </a:cubicBezTo>
                  <a:lnTo>
                    <a:pt x="25" y="12"/>
                  </a:lnTo>
                  <a:close/>
                  <a:moveTo>
                    <a:pt x="62" y="7"/>
                  </a:moveTo>
                  <a:cubicBezTo>
                    <a:pt x="12" y="7"/>
                    <a:pt x="12" y="7"/>
                    <a:pt x="12" y="7"/>
                  </a:cubicBezTo>
                  <a:cubicBezTo>
                    <a:pt x="9" y="7"/>
                    <a:pt x="9" y="6"/>
                    <a:pt x="9" y="6"/>
                  </a:cubicBezTo>
                  <a:cubicBezTo>
                    <a:pt x="10" y="3"/>
                    <a:pt x="10" y="3"/>
                    <a:pt x="10" y="3"/>
                  </a:cubicBezTo>
                  <a:cubicBezTo>
                    <a:pt x="11" y="3"/>
                    <a:pt x="11" y="2"/>
                    <a:pt x="13" y="2"/>
                  </a:cubicBezTo>
                  <a:cubicBezTo>
                    <a:pt x="61" y="2"/>
                    <a:pt x="61" y="2"/>
                    <a:pt x="61" y="2"/>
                  </a:cubicBezTo>
                  <a:cubicBezTo>
                    <a:pt x="62" y="2"/>
                    <a:pt x="63" y="3"/>
                    <a:pt x="63" y="3"/>
                  </a:cubicBezTo>
                  <a:cubicBezTo>
                    <a:pt x="65" y="6"/>
                    <a:pt x="65" y="6"/>
                    <a:pt x="65" y="6"/>
                  </a:cubicBezTo>
                  <a:cubicBezTo>
                    <a:pt x="65" y="6"/>
                    <a:pt x="65" y="7"/>
                    <a:pt x="62" y="7"/>
                  </a:cubicBezTo>
                  <a:close/>
                  <a:moveTo>
                    <a:pt x="0" y="15"/>
                  </a:moveTo>
                  <a:cubicBezTo>
                    <a:pt x="0" y="16"/>
                    <a:pt x="2" y="17"/>
                    <a:pt x="3" y="19"/>
                  </a:cubicBezTo>
                  <a:cubicBezTo>
                    <a:pt x="70" y="19"/>
                    <a:pt x="70" y="19"/>
                    <a:pt x="70" y="19"/>
                  </a:cubicBezTo>
                  <a:cubicBezTo>
                    <a:pt x="72" y="17"/>
                    <a:pt x="73" y="16"/>
                    <a:pt x="73" y="15"/>
                  </a:cubicBezTo>
                  <a:lnTo>
                    <a:pt x="0" y="1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6924196" y="4151964"/>
            <a:ext cx="1463040" cy="1463040"/>
            <a:chOff x="6924196" y="4151964"/>
            <a:chExt cx="1463040" cy="1463040"/>
          </a:xfrm>
        </p:grpSpPr>
        <p:sp>
          <p:nvSpPr>
            <p:cNvPr id="22" name="AutoShape 22"/>
            <p:cNvSpPr/>
            <p:nvPr/>
          </p:nvSpPr>
          <p:spPr>
            <a:xfrm>
              <a:off x="7285470" y="4642335"/>
              <a:ext cx="725508" cy="572110"/>
            </a:xfrm>
            <a:prstGeom prst="wedgeEllipseCallou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924196" y="4151964"/>
              <a:ext cx="1463040" cy="146304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4" name="AutoShape 24"/>
            <p:cNvSpPr/>
            <p:nvPr/>
          </p:nvSpPr>
          <p:spPr>
            <a:xfrm>
              <a:off x="7285470" y="4642335"/>
              <a:ext cx="725508" cy="572110"/>
            </a:xfrm>
            <a:prstGeom prst="wedgeEllipseCallou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5" name="AutoShape 25"/>
          <p:cNvSpPr/>
          <p:nvPr/>
        </p:nvSpPr>
        <p:spPr>
          <a:xfrm>
            <a:off x="455981" y="2535936"/>
            <a:ext cx="2746302" cy="407270"/>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chemeClr val="accent1"/>
                </a:solidFill>
                <a:latin typeface="Microsoft Yahei"/>
                <a:ea typeface="Microsoft Yahei"/>
                <a:cs typeface="Microsoft Yahei"/>
              </a:rPr>
              <a:t>消费者需求日益多元化</a:t>
            </a:r>
            <a:endParaRPr lang="en-US" sz="1100"/>
          </a:p>
        </p:txBody>
      </p:sp>
      <p:sp>
        <p:nvSpPr>
          <p:cNvPr id="26" name="AutoShape 26"/>
          <p:cNvSpPr/>
          <p:nvPr/>
        </p:nvSpPr>
        <p:spPr>
          <a:xfrm>
            <a:off x="8503125" y="1054893"/>
            <a:ext cx="2746302" cy="407270"/>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chemeClr val="accent1"/>
                </a:solidFill>
                <a:latin typeface="Microsoft Yahei"/>
                <a:ea typeface="Microsoft Yahei"/>
                <a:cs typeface="Microsoft Yahei"/>
              </a:rPr>
              <a:t>消费者行为模式变化</a:t>
            </a:r>
            <a:endParaRPr lang="en-US" sz="1100"/>
          </a:p>
        </p:txBody>
      </p:sp>
      <p:sp>
        <p:nvSpPr>
          <p:cNvPr id="27" name="AutoShape 27"/>
          <p:cNvSpPr/>
          <p:nvPr/>
        </p:nvSpPr>
        <p:spPr>
          <a:xfrm>
            <a:off x="8503125" y="4009655"/>
            <a:ext cx="2746302" cy="407270"/>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chemeClr val="accent1"/>
                </a:solidFill>
                <a:latin typeface="Microsoft Yahei"/>
                <a:ea typeface="Microsoft Yahei"/>
                <a:cs typeface="Microsoft Yahei"/>
              </a:rPr>
              <a:t>消费者忠诚度培养</a:t>
            </a:r>
            <a:endParaRPr lang="en-US" sz="1100"/>
          </a:p>
        </p:txBody>
      </p:sp>
      <p:grpSp>
        <p:nvGrpSpPr>
          <p:cNvPr id="28" name="Group 28"/>
          <p:cNvGrpSpPr/>
          <p:nvPr/>
        </p:nvGrpSpPr>
        <p:grpSpPr>
          <a:xfrm>
            <a:off x="454963" y="93878"/>
            <a:ext cx="10641129" cy="914400"/>
            <a:chOff x="454963" y="93878"/>
            <a:chExt cx="10641129" cy="914400"/>
          </a:xfrm>
        </p:grpSpPr>
        <p:sp>
          <p:nvSpPr>
            <p:cNvPr id="29" name="AutoShape 29"/>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0" name="AutoShape 30"/>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1" name="AutoShape 31"/>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2" name="AutoShape 32"/>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3" name="AutoShape 33"/>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4" name="AutoShape 34"/>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5" name="AutoShape 35"/>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6" name="AutoShape 36"/>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7" name="AutoShape 37"/>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8" name="AutoShape 38"/>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9" name="AutoShape 39"/>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0" name="AutoShape 40"/>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1" name="AutoShape 41"/>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2" name="AutoShape 42"/>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3" name="AutoShape 43"/>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4" name="AutoShape 44"/>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5" name="AutoShape 45"/>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6" name="AutoShape 46"/>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7" name="AutoShape 47"/>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8" name="AutoShape 48"/>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9" name="TextBox 4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消费者需求与行为变化</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rot="16200000">
            <a:off x="2007200" y="2256367"/>
            <a:ext cx="2931584" cy="2931584"/>
          </a:xfrm>
          <a:custGeom>
            <a:rect l="l" t="t" r="r" b="b"/>
            <a:pathLst>
              <a:path w="21600" h="21600">
                <a:moveTo>
                  <a:pt x="2950" y="15226"/>
                </a:moveTo>
                <a:cubicBezTo>
                  <a:pt x="2188" y="13875"/>
                  <a:pt x="1788" y="12351"/>
                  <a:pt x="1788" y="10800"/>
                </a:cubicBezTo>
                <a:cubicBezTo>
                  <a:pt x="1788" y="5822"/>
                  <a:pt x="5822" y="1788"/>
                  <a:pt x="10800" y="1788"/>
                </a:cubicBezTo>
                <a:cubicBezTo>
                  <a:pt x="15777" y="1788"/>
                  <a:pt x="19812" y="5822"/>
                  <a:pt x="19812" y="10800"/>
                </a:cubicBezTo>
                <a:cubicBezTo>
                  <a:pt x="19811" y="12351"/>
                  <a:pt x="19411" y="13875"/>
                  <a:pt x="18649" y="15226"/>
                </a:cubicBezTo>
                <a:lnTo>
                  <a:pt x="20207" y="16105"/>
                </a:lnTo>
                <a:cubicBezTo>
                  <a:pt x="21120" y="14486"/>
                  <a:pt x="21600" y="12658"/>
                  <a:pt x="21600" y="10800"/>
                </a:cubicBezTo>
                <a:cubicBezTo>
                  <a:pt x="21600" y="4835"/>
                  <a:pt x="16764" y="0"/>
                  <a:pt x="10800" y="0"/>
                </a:cubicBezTo>
                <a:cubicBezTo>
                  <a:pt x="4835" y="0"/>
                  <a:pt x="0" y="4835"/>
                  <a:pt x="0" y="10800"/>
                </a:cubicBezTo>
                <a:cubicBezTo>
                  <a:pt x="-1" y="12658"/>
                  <a:pt x="479" y="14486"/>
                  <a:pt x="1392" y="16105"/>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 name="Freeform 3"/>
          <p:cNvSpPr/>
          <p:nvPr/>
        </p:nvSpPr>
        <p:spPr>
          <a:xfrm rot="16426183">
            <a:off x="2243210" y="2494492"/>
            <a:ext cx="2432049" cy="2434167"/>
          </a:xfrm>
          <a:custGeom>
            <a:rect l="l" t="t" r="r" b="b"/>
            <a:pathLst>
              <a:path w="21600" h="21600">
                <a:moveTo>
                  <a:pt x="2643" y="7715"/>
                </a:moveTo>
                <a:cubicBezTo>
                  <a:pt x="3926" y="4323"/>
                  <a:pt x="7173" y="2080"/>
                  <a:pt x="10799" y="2080"/>
                </a:cubicBezTo>
                <a:cubicBezTo>
                  <a:pt x="14426" y="2080"/>
                  <a:pt x="17673" y="4323"/>
                  <a:pt x="18956" y="7715"/>
                </a:cubicBezTo>
                <a:lnTo>
                  <a:pt x="20901" y="6979"/>
                </a:lnTo>
                <a:cubicBezTo>
                  <a:pt x="19313" y="2779"/>
                  <a:pt x="15290" y="-1"/>
                  <a:pt x="10800" y="-1"/>
                </a:cubicBezTo>
                <a:cubicBezTo>
                  <a:pt x="6309" y="-1"/>
                  <a:pt x="2286" y="2779"/>
                  <a:pt x="698" y="6979"/>
                </a:cubicBezTo>
                <a:close/>
              </a:path>
            </a:pathLst>
          </a:custGeom>
          <a:solidFill>
            <a:schemeClr val="accent1">
              <a:lumMod val="60000"/>
              <a:lumOff val="4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 name="Freeform 4"/>
          <p:cNvSpPr/>
          <p:nvPr/>
        </p:nvSpPr>
        <p:spPr>
          <a:xfrm rot="-5400000">
            <a:off x="1752143" y="2015067"/>
            <a:ext cx="3414183" cy="3414184"/>
          </a:xfrm>
          <a:custGeom>
            <a:rect l="l" t="t" r="r" b="b"/>
            <a:pathLst>
              <a:path w="21600" h="21600">
                <a:moveTo>
                  <a:pt x="6106" y="18536"/>
                </a:moveTo>
                <a:cubicBezTo>
                  <a:pt x="3402" y="16896"/>
                  <a:pt x="1751" y="13962"/>
                  <a:pt x="1751" y="10800"/>
                </a:cubicBezTo>
                <a:cubicBezTo>
                  <a:pt x="1751" y="5802"/>
                  <a:pt x="5802" y="1751"/>
                  <a:pt x="10800" y="1751"/>
                </a:cubicBezTo>
                <a:cubicBezTo>
                  <a:pt x="15797" y="1751"/>
                  <a:pt x="19849" y="5802"/>
                  <a:pt x="19849" y="10800"/>
                </a:cubicBezTo>
                <a:cubicBezTo>
                  <a:pt x="19848" y="13962"/>
                  <a:pt x="18197" y="16896"/>
                  <a:pt x="15493" y="18536"/>
                </a:cubicBezTo>
                <a:lnTo>
                  <a:pt x="16401" y="20033"/>
                </a:lnTo>
                <a:cubicBezTo>
                  <a:pt x="19628" y="18075"/>
                  <a:pt x="21600" y="14574"/>
                  <a:pt x="21600" y="10800"/>
                </a:cubicBezTo>
                <a:cubicBezTo>
                  <a:pt x="21600" y="4835"/>
                  <a:pt x="16764" y="0"/>
                  <a:pt x="10800" y="0"/>
                </a:cubicBezTo>
                <a:cubicBezTo>
                  <a:pt x="4835" y="0"/>
                  <a:pt x="0" y="4835"/>
                  <a:pt x="0" y="10800"/>
                </a:cubicBezTo>
                <a:cubicBezTo>
                  <a:pt x="-1" y="14574"/>
                  <a:pt x="1971" y="18075"/>
                  <a:pt x="5198" y="20033"/>
                </a:cubicBezTo>
                <a:lnTo>
                  <a:pt x="6106" y="18536"/>
                </a:lnTo>
                <a:close/>
              </a:path>
            </a:pathLst>
          </a:cu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5" name="AutoShape 5"/>
          <p:cNvSpPr/>
          <p:nvPr/>
        </p:nvSpPr>
        <p:spPr>
          <a:xfrm>
            <a:off x="6510528" y="1542295"/>
            <a:ext cx="480060" cy="382734"/>
          </a:xfrm>
          <a:prstGeom prst="rect">
            <a:avLst/>
          </a:pr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grpSp>
        <p:nvGrpSpPr>
          <p:cNvPr id="6" name="Group 6"/>
          <p:cNvGrpSpPr/>
          <p:nvPr/>
        </p:nvGrpSpPr>
        <p:grpSpPr>
          <a:xfrm>
            <a:off x="6511480" y="3223760"/>
            <a:ext cx="478346" cy="399410"/>
            <a:chOff x="6511480" y="3223760"/>
            <a:chExt cx="478346" cy="399410"/>
          </a:xfrm>
        </p:grpSpPr>
        <p:sp>
          <p:nvSpPr>
            <p:cNvPr id="7" name="AutoShape 7"/>
            <p:cNvSpPr/>
            <p:nvPr/>
          </p:nvSpPr>
          <p:spPr>
            <a:xfrm>
              <a:off x="6511480" y="3223760"/>
              <a:ext cx="478346" cy="399410"/>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grpSp>
      <p:grpSp>
        <p:nvGrpSpPr>
          <p:cNvPr id="8" name="Group 8"/>
          <p:cNvGrpSpPr/>
          <p:nvPr/>
        </p:nvGrpSpPr>
        <p:grpSpPr>
          <a:xfrm>
            <a:off x="6511480" y="4805669"/>
            <a:ext cx="478346" cy="413650"/>
            <a:chOff x="6511480" y="4805669"/>
            <a:chExt cx="478346" cy="413650"/>
          </a:xfrm>
        </p:grpSpPr>
        <p:sp>
          <p:nvSpPr>
            <p:cNvPr id="9" name="AutoShape 9"/>
            <p:cNvSpPr/>
            <p:nvPr/>
          </p:nvSpPr>
          <p:spPr>
            <a:xfrm>
              <a:off x="6511480" y="4805669"/>
              <a:ext cx="478346" cy="413650"/>
            </a:xfrm>
            <a:prstGeom prst="rect">
              <a:avLst/>
            </a:prstGeom>
            <a:solidFill>
              <a:schemeClr val="accent1">
                <a:lumMod val="60000"/>
                <a:lumOff val="4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grpSp>
      <p:sp>
        <p:nvSpPr>
          <p:cNvPr id="10" name="Freeform 10"/>
          <p:cNvSpPr/>
          <p:nvPr/>
        </p:nvSpPr>
        <p:spPr>
          <a:xfrm>
            <a:off x="2802998" y="2871591"/>
            <a:ext cx="1701137" cy="1701137"/>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行业竞争格局及挑战</a:t>
              </a:r>
            </a:p>
          </p:txBody>
        </p:sp>
      </p:grpSp>
      <p:grpSp>
        <p:nvGrpSpPr>
          <p:cNvPr id="33" name="Group 33"/>
          <p:cNvGrpSpPr/>
          <p:nvPr/>
        </p:nvGrpSpPr>
        <p:grpSpPr>
          <a:xfrm>
            <a:off x="6384512" y="2015068"/>
            <a:ext cx="5082159" cy="1071601"/>
            <a:chOff x="6384512" y="2015068"/>
            <a:chExt cx="5082159" cy="1071601"/>
          </a:xfrm>
        </p:grpSpPr>
        <p:sp>
          <p:nvSpPr>
            <p:cNvPr id="34" name="TextBox 34"/>
            <p:cNvSpPr txBox="1"/>
            <p:nvPr/>
          </p:nvSpPr>
          <p:spPr>
            <a:xfrm>
              <a:off x="6384512" y="2015068"/>
              <a:ext cx="5082159" cy="1071601"/>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国际知名酒店品牌与国内品牌竞争激烈，市场份额争夺战持续升温。</a:t>
              </a:r>
            </a:p>
          </p:txBody>
        </p:sp>
      </p:grpSp>
      <p:grpSp>
        <p:nvGrpSpPr>
          <p:cNvPr id="35" name="Group 35"/>
          <p:cNvGrpSpPr/>
          <p:nvPr/>
        </p:nvGrpSpPr>
        <p:grpSpPr>
          <a:xfrm>
            <a:off x="7116604" y="3155950"/>
            <a:ext cx="4476083" cy="490334"/>
            <a:chOff x="7116604" y="3155950"/>
            <a:chExt cx="4476083" cy="490334"/>
          </a:xfrm>
        </p:grpSpPr>
        <p:sp>
          <p:nvSpPr>
            <p:cNvPr id="36" name="TextBox 36"/>
            <p:cNvSpPr txBox="1"/>
            <p:nvPr/>
          </p:nvSpPr>
          <p:spPr>
            <a:xfrm>
              <a:off x="7116604" y="3155950"/>
              <a:ext cx="4476083" cy="49033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技术创新对行业的影响</a:t>
              </a:r>
            </a:p>
          </p:txBody>
        </p:sp>
      </p:grpSp>
      <p:grpSp>
        <p:nvGrpSpPr>
          <p:cNvPr id="37" name="Group 37"/>
          <p:cNvGrpSpPr/>
          <p:nvPr/>
        </p:nvGrpSpPr>
        <p:grpSpPr>
          <a:xfrm>
            <a:off x="6510528" y="3652633"/>
            <a:ext cx="5082159" cy="1071601"/>
            <a:chOff x="6510528" y="3652633"/>
            <a:chExt cx="5082159" cy="1071601"/>
          </a:xfrm>
        </p:grpSpPr>
        <p:sp>
          <p:nvSpPr>
            <p:cNvPr id="38" name="TextBox 38"/>
            <p:cNvSpPr txBox="1"/>
            <p:nvPr/>
          </p:nvSpPr>
          <p:spPr>
            <a:xfrm>
              <a:off x="6510528" y="3652633"/>
              <a:ext cx="5082159" cy="1071601"/>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人工智能、大数据等先进技术的应用正在改变酒店业的传统服务模式和管理方式，对行业竞争格局产生深远影响。</a:t>
              </a:r>
            </a:p>
          </p:txBody>
        </p:sp>
      </p:grpSp>
      <p:grpSp>
        <p:nvGrpSpPr>
          <p:cNvPr id="39" name="Group 39"/>
          <p:cNvGrpSpPr/>
          <p:nvPr/>
        </p:nvGrpSpPr>
        <p:grpSpPr>
          <a:xfrm>
            <a:off x="7116604" y="4743284"/>
            <a:ext cx="4476083" cy="490334"/>
            <a:chOff x="7116604" y="4743284"/>
            <a:chExt cx="4476083" cy="490334"/>
          </a:xfrm>
        </p:grpSpPr>
        <p:sp>
          <p:nvSpPr>
            <p:cNvPr id="40" name="TextBox 40"/>
            <p:cNvSpPr txBox="1"/>
            <p:nvPr/>
          </p:nvSpPr>
          <p:spPr>
            <a:xfrm>
              <a:off x="7116604" y="4743284"/>
              <a:ext cx="4476083" cy="49033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环保与可持续发展挑战</a:t>
              </a:r>
            </a:p>
          </p:txBody>
        </p:sp>
      </p:grpSp>
      <p:grpSp>
        <p:nvGrpSpPr>
          <p:cNvPr id="41" name="Group 41"/>
          <p:cNvGrpSpPr/>
          <p:nvPr/>
        </p:nvGrpSpPr>
        <p:grpSpPr>
          <a:xfrm>
            <a:off x="6510528" y="5239966"/>
            <a:ext cx="5082159" cy="1071601"/>
            <a:chOff x="6510528" y="5239966"/>
            <a:chExt cx="5082159" cy="1071601"/>
          </a:xfrm>
        </p:grpSpPr>
        <p:sp>
          <p:nvSpPr>
            <p:cNvPr id="42" name="TextBox 42"/>
            <p:cNvSpPr txBox="1"/>
            <p:nvPr/>
          </p:nvSpPr>
          <p:spPr>
            <a:xfrm>
              <a:off x="6510528" y="5239966"/>
              <a:ext cx="5082159" cy="1071601"/>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随着全球环保意识的提高，酒店业面临节能减排、资源循环利用等可持续发展方面的挑战，需要在经营过程中注重环境保护和社会责任。</a:t>
              </a:r>
            </a:p>
          </p:txBody>
        </p:sp>
      </p:grpSp>
      <p:grpSp>
        <p:nvGrpSpPr>
          <p:cNvPr id="43" name="Group 43"/>
          <p:cNvGrpSpPr/>
          <p:nvPr/>
        </p:nvGrpSpPr>
        <p:grpSpPr>
          <a:xfrm>
            <a:off x="7116604" y="1472796"/>
            <a:ext cx="4476083" cy="490334"/>
            <a:chOff x="7116604" y="1472796"/>
            <a:chExt cx="4476083" cy="490334"/>
          </a:xfrm>
        </p:grpSpPr>
        <p:sp>
          <p:nvSpPr>
            <p:cNvPr id="44" name="TextBox 44"/>
            <p:cNvSpPr txBox="1"/>
            <p:nvPr/>
          </p:nvSpPr>
          <p:spPr>
            <a:xfrm>
              <a:off x="7116604" y="1472796"/>
              <a:ext cx="4476083" cy="49033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品牌竞争与市场份额争夺</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439506" y="5227774"/>
            <a:ext cx="7312987" cy="729897"/>
          </a:xfrm>
          <a:prstGeom prst="rect">
            <a:avLst/>
          </a:prstGeom>
        </p:spPr>
        <p:txBody>
          <a:bodyPr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3075" b="1">
                <a:solidFill>
                  <a:schemeClr val="accent1"/>
                </a:solidFill>
                <a:latin typeface="Microsoft Yahei"/>
                <a:ea typeface="Microsoft Yahei"/>
                <a:cs typeface="Microsoft Yahei"/>
              </a:rPr>
              <a:t>战略规划制定过程与方法</a:t>
            </a:r>
            <a:endParaRPr lang="en-US" sz="1100"/>
          </a:p>
        </p:txBody>
      </p:sp>
      <p:sp>
        <p:nvSpPr>
          <p:cNvPr id="3" name="AutoShape 3"/>
          <p:cNvSpPr/>
          <p:nvPr/>
        </p:nvSpPr>
        <p:spPr>
          <a:xfrm>
            <a:off x="4954829" y="2485096"/>
            <a:ext cx="2082658" cy="1318935"/>
          </a:xfrm>
          <a:prstGeom prst="rect">
            <a:avLst/>
          </a:prstGeom>
        </p:spPr>
        <p:txBody>
          <a:bodyPr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825" b="1">
                <a:solidFill>
                  <a:schemeClr val="accent1"/>
                </a:solidFill>
                <a:latin typeface="Microsoft Yahei"/>
                <a:ea typeface="Microsoft Yahei"/>
                <a:cs typeface="Microsoft Yahei"/>
              </a:rPr>
              <a:t>03</a:t>
            </a:r>
            <a:endParaRPr lang="en-US" sz="1100"/>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966829" y="2313537"/>
            <a:ext cx="4066829" cy="3122624"/>
          </a:xfrm>
          <a:prstGeom prst="rect">
            <a:avLst/>
          </a:prstGeom>
        </p:spPr>
      </p:pic>
      <p:pic>
        <p:nvPicPr>
          <p:cNvPr id="3" name="Picture 3"/>
          <p:cNvPicPr>
            <a:picLocks noChangeAspect="1"/>
          </p:cNvPicPr>
          <p:nvPr/>
        </p:nvPicPr>
        <p:blipFill>
          <a:blip r:embed="rId3"/>
          <a:srcRect t="23243" b="23243"/>
          <a:stretch>
            <a:fillRect/>
          </a:stretch>
        </p:blipFill>
        <p:spPr>
          <a:xfrm>
            <a:off x="1132390" y="2491315"/>
            <a:ext cx="3735703" cy="2097441"/>
          </a:xfrm>
          <a:prstGeom prst="rect">
            <a:avLst/>
          </a:prstGeom>
        </p:spPr>
      </p:pic>
      <p:sp>
        <p:nvSpPr>
          <p:cNvPr id="4" name="AutoShape 4"/>
          <p:cNvSpPr/>
          <p:nvPr/>
        </p:nvSpPr>
        <p:spPr>
          <a:xfrm>
            <a:off x="5893187" y="1760560"/>
            <a:ext cx="369902" cy="369902"/>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5" name="AutoShape 5"/>
          <p:cNvSpPr/>
          <p:nvPr/>
        </p:nvSpPr>
        <p:spPr>
          <a:xfrm>
            <a:off x="5893187" y="3108818"/>
            <a:ext cx="369902" cy="369902"/>
          </a:xfrm>
          <a:prstGeom prst="ellipse">
            <a:avLst/>
          </a:prstGeom>
          <a:solidFill>
            <a:schemeClr val="accent1">
              <a:lumMod val="60000"/>
              <a:lumOff val="4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6" name="AutoShape 6"/>
          <p:cNvSpPr/>
          <p:nvPr/>
        </p:nvSpPr>
        <p:spPr>
          <a:xfrm>
            <a:off x="5893187" y="4383763"/>
            <a:ext cx="369902" cy="369902"/>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7" name="AutoShape 7"/>
          <p:cNvSpPr/>
          <p:nvPr/>
        </p:nvSpPr>
        <p:spPr>
          <a:xfrm>
            <a:off x="6443776" y="2069502"/>
            <a:ext cx="3618828" cy="795475"/>
          </a:xfrm>
          <a:prstGeom prst="rect">
            <a:avLst/>
          </a:prstGeom>
        </p:spPr>
        <p:txBody>
          <a:bodyPr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solidFill>
                <a:latin typeface="Microsoft Yahei"/>
                <a:ea typeface="Microsoft Yahei"/>
                <a:cs typeface="Microsoft Yahei"/>
              </a:rPr>
              <a:t>酒店的使命是提供优质的住宿体验，满足客户的期望和需求。</a:t>
            </a:r>
            <a:endParaRPr lang="en-US" sz="1100"/>
          </a:p>
        </p:txBody>
      </p:sp>
      <p:sp>
        <p:nvSpPr>
          <p:cNvPr id="8" name="AutoShape 8"/>
          <p:cNvSpPr/>
          <p:nvPr/>
        </p:nvSpPr>
        <p:spPr>
          <a:xfrm>
            <a:off x="6443776" y="3332225"/>
            <a:ext cx="3618828" cy="771122"/>
          </a:xfrm>
          <a:prstGeom prst="rect">
            <a:avLst/>
          </a:prstGeom>
        </p:spPr>
        <p:txBody>
          <a:bodyPr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solidFill>
                <a:latin typeface="Microsoft Yahei"/>
                <a:ea typeface="Microsoft Yahei"/>
                <a:cs typeface="Microsoft Yahei"/>
              </a:rPr>
              <a:t>成为市场上最受欢迎的酒店品牌，以卓越的服务和设施赢得客户的信任和忠诚。</a:t>
            </a:r>
            <a:endParaRPr lang="en-US" sz="1100"/>
          </a:p>
        </p:txBody>
      </p:sp>
      <p:sp>
        <p:nvSpPr>
          <p:cNvPr id="9" name="AutoShape 9"/>
          <p:cNvSpPr/>
          <p:nvPr/>
        </p:nvSpPr>
        <p:spPr>
          <a:xfrm>
            <a:off x="6443776" y="4665990"/>
            <a:ext cx="3618828" cy="783299"/>
          </a:xfrm>
          <a:prstGeom prst="rect">
            <a:avLst/>
          </a:prstGeom>
        </p:spPr>
        <p:txBody>
          <a:bodyPr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solidFill>
                <a:latin typeface="Microsoft Yahei"/>
                <a:ea typeface="Microsoft Yahei"/>
                <a:cs typeface="Microsoft Yahei"/>
              </a:rPr>
              <a:t>以客户为中心，注重员工成长和团队合作，追求卓越和创新。</a:t>
            </a:r>
            <a:endParaRPr lang="en-US" sz="1100"/>
          </a:p>
        </p:txBody>
      </p:sp>
      <p:sp>
        <p:nvSpPr>
          <p:cNvPr id="10" name="AutoShape 10"/>
          <p:cNvSpPr/>
          <p:nvPr/>
        </p:nvSpPr>
        <p:spPr>
          <a:xfrm>
            <a:off x="6443776" y="1661692"/>
            <a:ext cx="3514429" cy="447189"/>
          </a:xfrm>
          <a:prstGeom prst="rect">
            <a:avLst/>
          </a:prstGeom>
        </p:spPr>
        <p:txBody>
          <a:bodyPr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solidFill>
                <a:latin typeface="Microsoft Yahei"/>
                <a:ea typeface="Microsoft Yahei"/>
                <a:cs typeface="Microsoft Yahei"/>
              </a:rPr>
              <a:t>使命</a:t>
            </a:r>
            <a:endParaRPr lang="en-US" sz="1100"/>
          </a:p>
        </p:txBody>
      </p:sp>
      <p:sp>
        <p:nvSpPr>
          <p:cNvPr id="11" name="AutoShape 11"/>
          <p:cNvSpPr/>
          <p:nvPr/>
        </p:nvSpPr>
        <p:spPr>
          <a:xfrm>
            <a:off x="6443776" y="3011282"/>
            <a:ext cx="3514429" cy="447189"/>
          </a:xfrm>
          <a:prstGeom prst="rect">
            <a:avLst/>
          </a:prstGeom>
        </p:spPr>
        <p:txBody>
          <a:bodyPr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solidFill>
                <a:latin typeface="Microsoft Yahei"/>
                <a:ea typeface="Microsoft Yahei"/>
                <a:cs typeface="Microsoft Yahei"/>
              </a:rPr>
              <a:t>愿景</a:t>
            </a:r>
            <a:endParaRPr lang="en-US" sz="1100"/>
          </a:p>
        </p:txBody>
      </p:sp>
      <p:sp>
        <p:nvSpPr>
          <p:cNvPr id="12" name="AutoShape 12"/>
          <p:cNvSpPr/>
          <p:nvPr/>
        </p:nvSpPr>
        <p:spPr>
          <a:xfrm>
            <a:off x="6443776" y="4310611"/>
            <a:ext cx="3514429" cy="447189"/>
          </a:xfrm>
          <a:prstGeom prst="rect">
            <a:avLst/>
          </a:prstGeom>
        </p:spPr>
        <p:txBody>
          <a:bodyPr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solidFill>
                <a:latin typeface="Microsoft Yahei"/>
                <a:ea typeface="Microsoft Yahei"/>
                <a:cs typeface="Microsoft Yahei"/>
              </a:rPr>
              <a:t>价值观</a:t>
            </a:r>
            <a:endParaRPr lang="en-US" sz="1100"/>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明确使命、愿景和价值观</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519" b="2519"/>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 name="AutoShape 4"/>
          <p:cNvSpPr/>
          <p:nvPr/>
        </p:nvSpPr>
        <p:spPr>
          <a:xfrm>
            <a:off x="563624" y="1824409"/>
            <a:ext cx="2936423" cy="1604591"/>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评估酒店自身的资源和能力，包括地理位置、设施、员工素质、品牌知名度等。</a:t>
            </a:r>
            <a:endParaRPr lang="en-US" sz="1100"/>
          </a:p>
        </p:txBody>
      </p:sp>
      <p:sp>
        <p:nvSpPr>
          <p:cNvPr id="5" name="AutoShape 5"/>
          <p:cNvSpPr/>
          <p:nvPr/>
        </p:nvSpPr>
        <p:spPr>
          <a:xfrm>
            <a:off x="601724" y="4315960"/>
            <a:ext cx="3052052" cy="1604591"/>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solidFill>
                <a:latin typeface="Microsoft Yahei"/>
                <a:ea typeface="Microsoft Yahei"/>
                <a:cs typeface="Microsoft Yahei"/>
              </a:rPr>
              <a:t>了解市场趋势、竞争对手、政策法规、客户需求等外部因素，以及自然灾害、政治风险等潜在威胁。</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分析内外部环境因素</a:t>
              </a:r>
            </a:p>
          </p:txBody>
        </p:sp>
      </p:grpSp>
      <p:sp>
        <p:nvSpPr>
          <p:cNvPr id="28" name="AutoShape 28"/>
          <p:cNvSpPr/>
          <p:nvPr/>
        </p:nvSpPr>
        <p:spPr>
          <a:xfrm>
            <a:off x="601724" y="3976765"/>
            <a:ext cx="2936423" cy="33919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solidFill>
                <a:latin typeface="Microsoft Yahei"/>
                <a:ea typeface="Microsoft Yahei"/>
                <a:cs typeface="Microsoft Yahei"/>
              </a:rPr>
              <a:t>外部环境分析</a:t>
            </a:r>
            <a:endParaRPr lang="en-US" sz="1100"/>
          </a:p>
        </p:txBody>
      </p:sp>
      <p:sp>
        <p:nvSpPr>
          <p:cNvPr id="29" name="AutoShape 29"/>
          <p:cNvSpPr/>
          <p:nvPr/>
        </p:nvSpPr>
        <p:spPr>
          <a:xfrm>
            <a:off x="563624" y="1405309"/>
            <a:ext cx="2936423" cy="33919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solidFill>
                <a:latin typeface="Microsoft Yahei"/>
                <a:ea typeface="Microsoft Yahei"/>
                <a:cs typeface="Microsoft Yahei"/>
              </a:rPr>
              <a:t>内部环境分析</a:t>
            </a:r>
            <a:endParaRPr lang="en-US" sz="1100"/>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战略目标</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根据酒店使命和愿景，制定具体的、可衡量的、可实现的、相关性强和时限明确的战略目标，如提高客户满意度、增加市场份额、降低运营成本等。</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关键成功因素</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识别实现战略目标所必需的关键因素，如优秀的员工队伍、高效的运营管理、独特的市场定位、创新的营销策略等。同时，要确保这些关键因素与酒店的使命、愿景和价值观相一致。</a:t>
            </a:r>
          </a:p>
        </p:txBody>
      </p:sp>
      <p:sp>
        <p:nvSpPr>
          <p:cNvPr id="6" name="AutoShape 6"/>
          <p:cNvSpPr/>
          <p:nvPr/>
        </p:nvSpPr>
        <p:spPr>
          <a:xfrm>
            <a:off x="884406" y="5955116"/>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制定战略目标及关键成功因素</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439506" y="5227774"/>
            <a:ext cx="7312987" cy="729897"/>
          </a:xfrm>
          <a:prstGeom prst="rect">
            <a:avLst/>
          </a:prstGeom>
        </p:spPr>
        <p:txBody>
          <a:bodyPr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3075" b="1">
                <a:solidFill>
                  <a:schemeClr val="accent1"/>
                </a:solidFill>
                <a:latin typeface="Microsoft Yahei"/>
                <a:ea typeface="Microsoft Yahei"/>
                <a:cs typeface="Microsoft Yahei"/>
              </a:rPr>
              <a:t>目标设定原则与技巧</a:t>
            </a:r>
            <a:endParaRPr lang="en-US" sz="1100"/>
          </a:p>
        </p:txBody>
      </p:sp>
      <p:sp>
        <p:nvSpPr>
          <p:cNvPr id="3" name="AutoShape 3"/>
          <p:cNvSpPr/>
          <p:nvPr/>
        </p:nvSpPr>
        <p:spPr>
          <a:xfrm>
            <a:off x="4954829" y="2485096"/>
            <a:ext cx="2082658" cy="1318935"/>
          </a:xfrm>
          <a:prstGeom prst="rect">
            <a:avLst/>
          </a:prstGeom>
        </p:spPr>
        <p:txBody>
          <a:bodyPr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825" b="1">
                <a:solidFill>
                  <a:schemeClr val="accent1"/>
                </a:solidFill>
                <a:latin typeface="Microsoft Yahei"/>
                <a:ea typeface="Microsoft Yahei"/>
                <a:cs typeface="Microsoft Yahei"/>
              </a:rPr>
              <a:t>04</a:t>
            </a:r>
            <a:endParaRPr lang="en-US" sz="1100"/>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01267" y="1769073"/>
            <a:ext cx="980994" cy="468645"/>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 name="Freeform 3"/>
          <p:cNvSpPr/>
          <p:nvPr/>
        </p:nvSpPr>
        <p:spPr>
          <a:xfrm>
            <a:off x="1412120" y="1769073"/>
            <a:ext cx="468645" cy="468645"/>
          </a:xfrm>
          <a:custGeom>
            <a:rect l="l" t="t" r="r" b="b"/>
            <a:pathLst>
              <a:path w="1905000" h="1905000">
                <a:moveTo>
                  <a:pt x="1905000" y="952500"/>
                </a:moveTo>
                <a:lnTo>
                  <a:pt x="1428750" y="0"/>
                </a:lnTo>
                <a:lnTo>
                  <a:pt x="0" y="0"/>
                </a:lnTo>
                <a:lnTo>
                  <a:pt x="476250" y="952500"/>
                </a:lnTo>
                <a:lnTo>
                  <a:pt x="0" y="1905000"/>
                </a:lnTo>
                <a:lnTo>
                  <a:pt x="1428750" y="1905000"/>
                </a:lnTo>
                <a:lnTo>
                  <a:pt x="1905000" y="95250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 name="AutoShape 4"/>
          <p:cNvSpPr/>
          <p:nvPr/>
        </p:nvSpPr>
        <p:spPr>
          <a:xfrm>
            <a:off x="2864738" y="1769073"/>
            <a:ext cx="980994" cy="468645"/>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5" name="Freeform 5"/>
          <p:cNvSpPr/>
          <p:nvPr/>
        </p:nvSpPr>
        <p:spPr>
          <a:xfrm>
            <a:off x="3675592" y="1769073"/>
            <a:ext cx="468645" cy="468645"/>
          </a:xfrm>
          <a:custGeom>
            <a:rect l="l" t="t" r="r" b="b"/>
            <a:pathLst>
              <a:path w="1905000" h="1905000">
                <a:moveTo>
                  <a:pt x="1905000" y="952500"/>
                </a:moveTo>
                <a:lnTo>
                  <a:pt x="1428750" y="0"/>
                </a:lnTo>
                <a:lnTo>
                  <a:pt x="0" y="0"/>
                </a:lnTo>
                <a:lnTo>
                  <a:pt x="476250" y="952500"/>
                </a:lnTo>
                <a:lnTo>
                  <a:pt x="0" y="1905000"/>
                </a:lnTo>
                <a:lnTo>
                  <a:pt x="1428750" y="1905000"/>
                </a:lnTo>
                <a:lnTo>
                  <a:pt x="1905000" y="95250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6" name="TextBox 6"/>
          <p:cNvSpPr txBox="1"/>
          <p:nvPr/>
        </p:nvSpPr>
        <p:spPr>
          <a:xfrm>
            <a:off x="601267" y="1641445"/>
            <a:ext cx="1114425" cy="723900"/>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14" b="1">
                <a:solidFill>
                  <a:srgbClr val="FFFFFF"/>
                </a:solidFill>
                <a:latin typeface="Microsoft Yahei"/>
                <a:ea typeface="Microsoft Yahei"/>
                <a:cs typeface="Microsoft Yahei"/>
              </a:rPr>
              <a:t>01</a:t>
            </a:r>
          </a:p>
        </p:txBody>
      </p:sp>
      <p:sp>
        <p:nvSpPr>
          <p:cNvPr id="7" name="TextBox 7"/>
          <p:cNvSpPr txBox="1"/>
          <p:nvPr/>
        </p:nvSpPr>
        <p:spPr>
          <a:xfrm>
            <a:off x="2864738" y="1641445"/>
            <a:ext cx="1114425" cy="723900"/>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14" b="1">
                <a:solidFill>
                  <a:srgbClr val="FFFFFF"/>
                </a:solidFill>
                <a:latin typeface="Microsoft Yahei"/>
                <a:ea typeface="Microsoft Yahei"/>
                <a:cs typeface="Microsoft Yahei"/>
              </a:rPr>
              <a:t>02</a:t>
            </a:r>
          </a:p>
        </p:txBody>
      </p:sp>
      <p:sp>
        <p:nvSpPr>
          <p:cNvPr id="8" name="TextBox 8"/>
          <p:cNvSpPr txBox="1"/>
          <p:nvPr/>
        </p:nvSpPr>
        <p:spPr>
          <a:xfrm>
            <a:off x="454963" y="2396861"/>
            <a:ext cx="2219325" cy="1019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solidFill>
                <a:latin typeface="Microsoft Yahei"/>
                <a:ea typeface="Microsoft Yahei"/>
                <a:cs typeface="Microsoft Yahei"/>
              </a:rPr>
              <a:t>Specific（具体…</a:t>
            </a:r>
          </a:p>
        </p:txBody>
      </p:sp>
      <p:sp>
        <p:nvSpPr>
          <p:cNvPr id="9" name="TextBox 9"/>
          <p:cNvSpPr txBox="1"/>
          <p:nvPr/>
        </p:nvSpPr>
        <p:spPr>
          <a:xfrm>
            <a:off x="454963" y="3323579"/>
            <a:ext cx="2222323"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设定目标时要具体明确，避免模糊不清或过于抽象。</a:t>
            </a:r>
          </a:p>
        </p:txBody>
      </p:sp>
      <p:sp>
        <p:nvSpPr>
          <p:cNvPr id="10" name="TextBox 10"/>
          <p:cNvSpPr txBox="1"/>
          <p:nvPr/>
        </p:nvSpPr>
        <p:spPr>
          <a:xfrm>
            <a:off x="2734570" y="2396861"/>
            <a:ext cx="2219325" cy="1019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solidFill>
                <a:latin typeface="Microsoft Yahei"/>
                <a:ea typeface="Microsoft Yahei"/>
                <a:cs typeface="Microsoft Yahei"/>
              </a:rPr>
              <a:t>Measurable（…</a:t>
            </a:r>
          </a:p>
        </p:txBody>
      </p:sp>
      <p:sp>
        <p:nvSpPr>
          <p:cNvPr id="11" name="TextBox 11"/>
          <p:cNvSpPr txBox="1"/>
          <p:nvPr/>
        </p:nvSpPr>
        <p:spPr>
          <a:xfrm>
            <a:off x="2734570" y="3323579"/>
            <a:ext cx="2222323"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确保目标是可量化的，以便跟踪进度和评估成果。</a:t>
            </a:r>
          </a:p>
        </p:txBody>
      </p:sp>
      <p:sp>
        <p:nvSpPr>
          <p:cNvPr id="12" name="TextBox 12"/>
          <p:cNvSpPr txBox="1"/>
          <p:nvPr/>
        </p:nvSpPr>
        <p:spPr>
          <a:xfrm>
            <a:off x="5021895" y="2396861"/>
            <a:ext cx="2219325" cy="1019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solidFill>
                <a:latin typeface="Microsoft Yahei"/>
                <a:ea typeface="Microsoft Yahei"/>
                <a:cs typeface="Microsoft Yahei"/>
              </a:rPr>
              <a:t>Achievable（…</a:t>
            </a:r>
          </a:p>
        </p:txBody>
      </p:sp>
      <p:sp>
        <p:nvSpPr>
          <p:cNvPr id="13" name="TextBox 13"/>
          <p:cNvSpPr txBox="1"/>
          <p:nvPr/>
        </p:nvSpPr>
        <p:spPr>
          <a:xfrm>
            <a:off x="5021895" y="3323579"/>
            <a:ext cx="2222323"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设定可实现的目标，避免过高或过低，确保与挑战性之间的平衡。</a:t>
            </a:r>
          </a:p>
        </p:txBody>
      </p:sp>
      <p:sp>
        <p:nvSpPr>
          <p:cNvPr id="14" name="TextBox 14"/>
          <p:cNvSpPr txBox="1"/>
          <p:nvPr/>
        </p:nvSpPr>
        <p:spPr>
          <a:xfrm>
            <a:off x="7289688" y="2396861"/>
            <a:ext cx="2219325" cy="1019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solidFill>
                <a:latin typeface="Microsoft Yahei"/>
                <a:ea typeface="Microsoft Yahei"/>
                <a:cs typeface="Microsoft Yahei"/>
              </a:rPr>
              <a:t>Relevant（相关…</a:t>
            </a:r>
          </a:p>
        </p:txBody>
      </p:sp>
      <p:sp>
        <p:nvSpPr>
          <p:cNvPr id="15" name="TextBox 15"/>
          <p:cNvSpPr txBox="1"/>
          <p:nvPr/>
        </p:nvSpPr>
        <p:spPr>
          <a:xfrm>
            <a:off x="7289688" y="3323579"/>
            <a:ext cx="2222323"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确保目标与酒店整体战略和业务需求密切相关。</a:t>
            </a:r>
          </a:p>
        </p:txBody>
      </p:sp>
      <p:sp>
        <p:nvSpPr>
          <p:cNvPr id="16" name="TextBox 16"/>
          <p:cNvSpPr txBox="1"/>
          <p:nvPr/>
        </p:nvSpPr>
        <p:spPr>
          <a:xfrm>
            <a:off x="9527896" y="2396861"/>
            <a:ext cx="2219325" cy="1019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solidFill>
                <a:latin typeface="Microsoft Yahei"/>
                <a:ea typeface="Microsoft Yahei"/>
                <a:cs typeface="Microsoft Yahei"/>
              </a:rPr>
              <a:t>Time-bound（…</a:t>
            </a:r>
          </a:p>
        </p:txBody>
      </p:sp>
      <p:sp>
        <p:nvSpPr>
          <p:cNvPr id="17" name="TextBox 17"/>
          <p:cNvSpPr txBox="1"/>
          <p:nvPr/>
        </p:nvSpPr>
        <p:spPr>
          <a:xfrm>
            <a:off x="9527896" y="3323579"/>
            <a:ext cx="2222323"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为目标设定明确的完成期限，确保按时达成。</a:t>
            </a:r>
          </a:p>
        </p:txBody>
      </p:sp>
      <p:sp>
        <p:nvSpPr>
          <p:cNvPr id="18" name="AutoShape 18"/>
          <p:cNvSpPr/>
          <p:nvPr/>
        </p:nvSpPr>
        <p:spPr>
          <a:xfrm>
            <a:off x="5193089" y="1769073"/>
            <a:ext cx="980994" cy="468645"/>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9" name="Freeform 19"/>
          <p:cNvSpPr/>
          <p:nvPr/>
        </p:nvSpPr>
        <p:spPr>
          <a:xfrm>
            <a:off x="6003942" y="1769073"/>
            <a:ext cx="468645" cy="468645"/>
          </a:xfrm>
          <a:custGeom>
            <a:rect l="l" t="t" r="r" b="b"/>
            <a:pathLst>
              <a:path w="1905000" h="1905000">
                <a:moveTo>
                  <a:pt x="1905000" y="952500"/>
                </a:moveTo>
                <a:lnTo>
                  <a:pt x="1428750" y="0"/>
                </a:lnTo>
                <a:lnTo>
                  <a:pt x="0" y="0"/>
                </a:lnTo>
                <a:lnTo>
                  <a:pt x="476250" y="952500"/>
                </a:lnTo>
                <a:lnTo>
                  <a:pt x="0" y="1905000"/>
                </a:lnTo>
                <a:lnTo>
                  <a:pt x="1428750" y="1905000"/>
                </a:lnTo>
                <a:lnTo>
                  <a:pt x="1905000" y="95250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0" name="AutoShape 20"/>
          <p:cNvSpPr/>
          <p:nvPr/>
        </p:nvSpPr>
        <p:spPr>
          <a:xfrm>
            <a:off x="7469028" y="1769073"/>
            <a:ext cx="980994" cy="468645"/>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1" name="Freeform 21"/>
          <p:cNvSpPr/>
          <p:nvPr/>
        </p:nvSpPr>
        <p:spPr>
          <a:xfrm>
            <a:off x="8279882" y="1769073"/>
            <a:ext cx="468645" cy="468645"/>
          </a:xfrm>
          <a:custGeom>
            <a:rect l="l" t="t" r="r" b="b"/>
            <a:pathLst>
              <a:path w="1905000" h="1905000">
                <a:moveTo>
                  <a:pt x="1905000" y="952500"/>
                </a:moveTo>
                <a:lnTo>
                  <a:pt x="1428750" y="0"/>
                </a:lnTo>
                <a:lnTo>
                  <a:pt x="0" y="0"/>
                </a:lnTo>
                <a:lnTo>
                  <a:pt x="476250" y="952500"/>
                </a:lnTo>
                <a:lnTo>
                  <a:pt x="0" y="1905000"/>
                </a:lnTo>
                <a:lnTo>
                  <a:pt x="1428750" y="1905000"/>
                </a:lnTo>
                <a:lnTo>
                  <a:pt x="1905000" y="95250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2" name="AutoShape 22"/>
          <p:cNvSpPr/>
          <p:nvPr/>
        </p:nvSpPr>
        <p:spPr>
          <a:xfrm>
            <a:off x="9710204" y="1769073"/>
            <a:ext cx="980994" cy="468645"/>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3" name="Freeform 23"/>
          <p:cNvSpPr/>
          <p:nvPr/>
        </p:nvSpPr>
        <p:spPr>
          <a:xfrm>
            <a:off x="10521058" y="1769073"/>
            <a:ext cx="468645" cy="468645"/>
          </a:xfrm>
          <a:custGeom>
            <a:rect l="l" t="t" r="r" b="b"/>
            <a:pathLst>
              <a:path w="1905000" h="1905000">
                <a:moveTo>
                  <a:pt x="1905000" y="952500"/>
                </a:moveTo>
                <a:lnTo>
                  <a:pt x="1428750" y="0"/>
                </a:lnTo>
                <a:lnTo>
                  <a:pt x="0" y="0"/>
                </a:lnTo>
                <a:lnTo>
                  <a:pt x="476250" y="952500"/>
                </a:lnTo>
                <a:lnTo>
                  <a:pt x="0" y="1905000"/>
                </a:lnTo>
                <a:lnTo>
                  <a:pt x="1428750" y="1905000"/>
                </a:lnTo>
                <a:lnTo>
                  <a:pt x="1905000" y="95250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4" name="TextBox 24"/>
          <p:cNvSpPr txBox="1"/>
          <p:nvPr/>
        </p:nvSpPr>
        <p:spPr>
          <a:xfrm>
            <a:off x="5193089" y="1641445"/>
            <a:ext cx="1114425" cy="723900"/>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solidFill>
                <a:latin typeface="Microsoft Yahei"/>
                <a:ea typeface="Microsoft Yahei"/>
                <a:cs typeface="Microsoft Yahei"/>
              </a:rPr>
              <a:t>03</a:t>
            </a:r>
          </a:p>
        </p:txBody>
      </p:sp>
      <p:sp>
        <p:nvSpPr>
          <p:cNvPr id="25" name="TextBox 25"/>
          <p:cNvSpPr txBox="1"/>
          <p:nvPr/>
        </p:nvSpPr>
        <p:spPr>
          <a:xfrm>
            <a:off x="7469028" y="1641445"/>
            <a:ext cx="1107608" cy="723900"/>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solidFill>
                <a:latin typeface="Microsoft Yahei"/>
                <a:ea typeface="Microsoft Yahei"/>
                <a:cs typeface="Microsoft Yahei"/>
              </a:rPr>
              <a:t>04</a:t>
            </a:r>
          </a:p>
        </p:txBody>
      </p:sp>
      <p:sp>
        <p:nvSpPr>
          <p:cNvPr id="26" name="TextBox 26"/>
          <p:cNvSpPr txBox="1"/>
          <p:nvPr/>
        </p:nvSpPr>
        <p:spPr>
          <a:xfrm>
            <a:off x="9710204" y="1641445"/>
            <a:ext cx="1049888" cy="723900"/>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14" b="1">
                <a:solidFill>
                  <a:srgbClr val="FFFFFF"/>
                </a:solidFill>
                <a:latin typeface="Microsoft Yahei"/>
                <a:ea typeface="Microsoft Yahei"/>
                <a:cs typeface="Microsoft Yahei"/>
              </a:rPr>
              <a:t>05</a:t>
            </a:r>
          </a:p>
        </p:txBody>
      </p:sp>
      <p:grpSp>
        <p:nvGrpSpPr>
          <p:cNvPr id="27" name="Group 27"/>
          <p:cNvGrpSpPr/>
          <p:nvPr/>
        </p:nvGrpSpPr>
        <p:grpSpPr>
          <a:xfrm>
            <a:off x="454963" y="93878"/>
            <a:ext cx="10641129" cy="914400"/>
            <a:chOff x="454963" y="93878"/>
            <a:chExt cx="10641129" cy="914400"/>
          </a:xfrm>
        </p:grpSpPr>
        <p:sp>
          <p:nvSpPr>
            <p:cNvPr id="28" name="AutoShape 28"/>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9" name="AutoShape 29"/>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0" name="AutoShape 30"/>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1" name="AutoShape 31"/>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2" name="AutoShape 32"/>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3" name="AutoShape 33"/>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4" name="AutoShape 34"/>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5" name="AutoShape 35"/>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6" name="AutoShape 36"/>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7" name="AutoShape 37"/>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8" name="AutoShape 38"/>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9" name="AutoShape 39"/>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0" name="AutoShape 40"/>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1" name="AutoShape 41"/>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2" name="AutoShape 42"/>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3" name="AutoShape 43"/>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4" name="AutoShape 44"/>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5" name="AutoShape 45"/>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6" name="AutoShape 46"/>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7" name="AutoShape 47"/>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8" name="TextBox 4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SMART原则介绍及应用</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https://d.book118.com/465211114133011122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90</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2024-09-25T20:48:07.252</cp:lastPrinted>
  <dcterms:created xsi:type="dcterms:W3CDTF">2024-09-25T12:48:07Z</dcterms:created>
  <dcterms:modified xsi:type="dcterms:W3CDTF">2024-09-25T12:48:09Z</dcterms:modified>
</cp:coreProperties>
</file>