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56B04E6-89C4-45AB-BA8F-8C100A3E3AD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D5DC828-0B49-4DB5-A9B0-BBB9E66A67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D57AD3D-7064-428C-B9FD-79EBF0B25E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BB55A97-67A8-4AC6-96FA-3F38F34972C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496BC5A-F4D3-403D-BB0E-24BE14678C7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BE2688E-0B14-4692-B7CB-A87AC3AABEA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D905963-A2FF-436C-A332-AC7EB04BC5C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4EC4BB6-51D5-4C1A-81C2-7CDDB2D2109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2E2EFA5-C9DE-480A-93BE-379A423D27C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49F527E-A7A8-4647-8154-AD7918D173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C357754-2444-4F2A-BED9-B065E645C35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310036"/>
            <a:ext cx="12192000" cy="3547963"/>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005080" y="2762420"/>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1754827"/>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1683118"/>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54">
            <a:extLst>
              <a:ext uri="{FF2B5EF4-FFF2-40B4-BE49-F238E27FC236}">
                <a16:creationId xmlns:a16="http://schemas.microsoft.com/office/drawing/2014/main" id="{B58F51AF-4BC7-9EDC-9BEF-3C05AF1B0A47}"/>
              </a:ext>
            </a:extLst>
          </p:cNvPr>
          <p:cNvGrpSpPr/>
          <p:nvPr userDrawn="1"/>
        </p:nvGrpSpPr>
        <p:grpSpPr>
          <a:xfrm>
            <a:off x="8087710" y="2026920"/>
            <a:ext cx="3443800" cy="3537481"/>
            <a:chOff x="5854675" y="3359758"/>
            <a:chExt cx="305647" cy="305644"/>
          </a:xfrm>
        </p:grpSpPr>
        <p:grpSp>
          <p:nvGrpSpPr>
            <p:cNvPr id="10" name="组合 55">
              <a:extLst>
                <a:ext uri="{FF2B5EF4-FFF2-40B4-BE49-F238E27FC236}">
                  <a16:creationId xmlns:a16="http://schemas.microsoft.com/office/drawing/2014/main" id="{BBC63AEE-C475-2CCC-EC0A-62381AFA407F}"/>
                </a:ext>
              </a:extLst>
            </p:cNvPr>
            <p:cNvGrpSpPr/>
            <p:nvPr/>
          </p:nvGrpSpPr>
          <p:grpSpPr>
            <a:xfrm>
              <a:off x="5854675" y="3359758"/>
              <a:ext cx="305647" cy="305644"/>
              <a:chOff x="1517330" y="1125257"/>
              <a:chExt cx="2204282" cy="2204282"/>
            </a:xfrm>
          </p:grpSpPr>
          <p:sp>
            <p:nvSpPr>
              <p:cNvPr id="12" name="椭圆 57">
                <a:extLst>
                  <a:ext uri="{FF2B5EF4-FFF2-40B4-BE49-F238E27FC236}">
                    <a16:creationId xmlns:a16="http://schemas.microsoft.com/office/drawing/2014/main" id="{96543A38-02E2-B211-7269-53797B4486C9}"/>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59">
                <a:extLst>
                  <a:ext uri="{FF2B5EF4-FFF2-40B4-BE49-F238E27FC236}">
                    <a16:creationId xmlns:a16="http://schemas.microsoft.com/office/drawing/2014/main" id="{0D080517-06EB-F1AC-8549-71DD9B7EB268}"/>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1" name="KSO_Shape">
              <a:extLst>
                <a:ext uri="{FF2B5EF4-FFF2-40B4-BE49-F238E27FC236}">
                  <a16:creationId xmlns:a16="http://schemas.microsoft.com/office/drawing/2014/main" id="{FD60229B-2C9B-30C0-2EC4-CE4E51CB9612}"/>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6524111220301111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Rectangle 1">
            <a:extLst>
              <a:ext uri="{FF2B5EF4-FFF2-40B4-BE49-F238E27FC236}">
                <a16:creationId xmlns:a16="http://schemas.microsoft.com/office/drawing/2014/main" id="{F3C1DA35-ABDB-4E6C-E630-E3963AD8463F}"/>
              </a:ext>
            </a:extLst>
          </p:cNvPr>
          <p:cNvSpPr/>
          <p:nvPr/>
        </p:nvSpPr>
        <p:spPr>
          <a:xfrm>
            <a:off x="0" y="0"/>
            <a:ext cx="12191999" cy="3449665"/>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 name="Rectangle 2">
            <a:extLst>
              <a:ext uri="{FF2B5EF4-FFF2-40B4-BE49-F238E27FC236}">
                <a16:creationId xmlns:a16="http://schemas.microsoft.com/office/drawing/2014/main" id="{59FB31E2-8FE5-4A07-7349-007F5891201D}"/>
              </a:ext>
            </a:extLst>
          </p:cNvPr>
          <p:cNvSpPr/>
          <p:nvPr/>
        </p:nvSpPr>
        <p:spPr>
          <a:xfrm>
            <a:off x="9190181" y="298540"/>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4" name="Group 3">
            <a:extLst>
              <a:ext uri="{FF2B5EF4-FFF2-40B4-BE49-F238E27FC236}">
                <a16:creationId xmlns:a16="http://schemas.microsoft.com/office/drawing/2014/main" id="{25785195-CB06-5ABC-CB48-F2E03FB12A05}"/>
              </a:ext>
            </a:extLst>
          </p:cNvPr>
          <p:cNvGrpSpPr/>
          <p:nvPr/>
        </p:nvGrpSpPr>
        <p:grpSpPr>
          <a:xfrm>
            <a:off x="497177" y="2340083"/>
            <a:ext cx="3201841" cy="480518"/>
            <a:chOff x="5717435" y="5325094"/>
            <a:chExt cx="2942245" cy="435525"/>
          </a:xfrm>
        </p:grpSpPr>
        <p:grpSp>
          <p:nvGrpSpPr>
            <p:cNvPr id="6" name="组合 33">
              <a:extLst>
                <a:ext uri="{FF2B5EF4-FFF2-40B4-BE49-F238E27FC236}">
                  <a16:creationId xmlns:a16="http://schemas.microsoft.com/office/drawing/2014/main" id="{6FB13F68-8847-C87D-A174-E024DD824A96}"/>
                </a:ext>
              </a:extLst>
            </p:cNvPr>
            <p:cNvGrpSpPr/>
            <p:nvPr/>
          </p:nvGrpSpPr>
          <p:grpSpPr>
            <a:xfrm>
              <a:off x="6978378" y="5330831"/>
              <a:ext cx="429793" cy="429788"/>
              <a:chOff x="5196486" y="5946187"/>
              <a:chExt cx="305647" cy="305644"/>
            </a:xfrm>
          </p:grpSpPr>
          <p:grpSp>
            <p:nvGrpSpPr>
              <p:cNvPr id="33" name="组合 34">
                <a:extLst>
                  <a:ext uri="{FF2B5EF4-FFF2-40B4-BE49-F238E27FC236}">
                    <a16:creationId xmlns:a16="http://schemas.microsoft.com/office/drawing/2014/main" id="{5A1F50A9-2268-5D8E-4F19-AAA9A0016A77}"/>
                  </a:ext>
                </a:extLst>
              </p:cNvPr>
              <p:cNvGrpSpPr/>
              <p:nvPr/>
            </p:nvGrpSpPr>
            <p:grpSpPr>
              <a:xfrm>
                <a:off x="5196486" y="5946187"/>
                <a:ext cx="305647" cy="305644"/>
                <a:chOff x="1517330" y="1125257"/>
                <a:chExt cx="2204282" cy="2204282"/>
              </a:xfrm>
            </p:grpSpPr>
            <p:sp>
              <p:nvSpPr>
                <p:cNvPr id="35" name="椭圆 36">
                  <a:extLst>
                    <a:ext uri="{FF2B5EF4-FFF2-40B4-BE49-F238E27FC236}">
                      <a16:creationId xmlns:a16="http://schemas.microsoft.com/office/drawing/2014/main" id="{5631764A-25A5-6DC5-429E-1A02AB7BD6F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6" name="椭圆 37">
                  <a:extLst>
                    <a:ext uri="{FF2B5EF4-FFF2-40B4-BE49-F238E27FC236}">
                      <a16:creationId xmlns:a16="http://schemas.microsoft.com/office/drawing/2014/main" id="{4B8DAF11-52B0-CA35-4D33-6D87720E082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4" name="Freeform 44">
                <a:extLst>
                  <a:ext uri="{FF2B5EF4-FFF2-40B4-BE49-F238E27FC236}">
                    <a16:creationId xmlns:a16="http://schemas.microsoft.com/office/drawing/2014/main" id="{2D61A911-D06E-0DAB-569D-139DB80DF8E1}"/>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8" name="组合 38">
              <a:extLst>
                <a:ext uri="{FF2B5EF4-FFF2-40B4-BE49-F238E27FC236}">
                  <a16:creationId xmlns:a16="http://schemas.microsoft.com/office/drawing/2014/main" id="{6AA189ED-00DD-9C1D-E5E6-49E875D5ACA6}"/>
                </a:ext>
              </a:extLst>
            </p:cNvPr>
            <p:cNvGrpSpPr/>
            <p:nvPr/>
          </p:nvGrpSpPr>
          <p:grpSpPr>
            <a:xfrm>
              <a:off x="7600465" y="5330831"/>
              <a:ext cx="429793" cy="429788"/>
              <a:chOff x="5638883" y="5946187"/>
              <a:chExt cx="305647" cy="305644"/>
            </a:xfrm>
          </p:grpSpPr>
          <p:grpSp>
            <p:nvGrpSpPr>
              <p:cNvPr id="29" name="组合 39">
                <a:extLst>
                  <a:ext uri="{FF2B5EF4-FFF2-40B4-BE49-F238E27FC236}">
                    <a16:creationId xmlns:a16="http://schemas.microsoft.com/office/drawing/2014/main" id="{D7EDA1DF-9A9A-F76B-BB79-C7F1121C0C20}"/>
                  </a:ext>
                </a:extLst>
              </p:cNvPr>
              <p:cNvGrpSpPr/>
              <p:nvPr/>
            </p:nvGrpSpPr>
            <p:grpSpPr>
              <a:xfrm>
                <a:off x="5638883" y="5946187"/>
                <a:ext cx="305647" cy="305644"/>
                <a:chOff x="1517330" y="1125257"/>
                <a:chExt cx="2204282" cy="2204282"/>
              </a:xfrm>
            </p:grpSpPr>
            <p:sp>
              <p:nvSpPr>
                <p:cNvPr id="31" name="椭圆 41">
                  <a:extLst>
                    <a:ext uri="{FF2B5EF4-FFF2-40B4-BE49-F238E27FC236}">
                      <a16:creationId xmlns:a16="http://schemas.microsoft.com/office/drawing/2014/main" id="{AE7E70BC-BAB8-D996-6907-E0740A0DE1A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2" name="椭圆 42">
                  <a:extLst>
                    <a:ext uri="{FF2B5EF4-FFF2-40B4-BE49-F238E27FC236}">
                      <a16:creationId xmlns:a16="http://schemas.microsoft.com/office/drawing/2014/main" id="{9AB5EB87-4474-A1A2-D49E-9E27E33B7AE7}"/>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0" name="Freeform 6">
                <a:extLst>
                  <a:ext uri="{FF2B5EF4-FFF2-40B4-BE49-F238E27FC236}">
                    <a16:creationId xmlns:a16="http://schemas.microsoft.com/office/drawing/2014/main" id="{72F7816A-549D-AB4D-A232-B48714F63AA8}"/>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9" name="组合 43">
              <a:extLst>
                <a:ext uri="{FF2B5EF4-FFF2-40B4-BE49-F238E27FC236}">
                  <a16:creationId xmlns:a16="http://schemas.microsoft.com/office/drawing/2014/main" id="{6E45D2FB-3412-E085-C637-6B280A7220FD}"/>
                </a:ext>
              </a:extLst>
            </p:cNvPr>
            <p:cNvGrpSpPr/>
            <p:nvPr/>
          </p:nvGrpSpPr>
          <p:grpSpPr>
            <a:xfrm>
              <a:off x="5717435" y="5330831"/>
              <a:ext cx="429793" cy="429788"/>
              <a:chOff x="4299766" y="5946187"/>
              <a:chExt cx="305647" cy="305644"/>
            </a:xfrm>
          </p:grpSpPr>
          <p:grpSp>
            <p:nvGrpSpPr>
              <p:cNvPr id="25" name="组合 44">
                <a:extLst>
                  <a:ext uri="{FF2B5EF4-FFF2-40B4-BE49-F238E27FC236}">
                    <a16:creationId xmlns:a16="http://schemas.microsoft.com/office/drawing/2014/main" id="{6980957E-98D8-CCD5-C9C2-6B1479C1260C}"/>
                  </a:ext>
                </a:extLst>
              </p:cNvPr>
              <p:cNvGrpSpPr/>
              <p:nvPr/>
            </p:nvGrpSpPr>
            <p:grpSpPr>
              <a:xfrm>
                <a:off x="4299766" y="5946187"/>
                <a:ext cx="305647" cy="305644"/>
                <a:chOff x="1517330" y="1125257"/>
                <a:chExt cx="2204282" cy="2204282"/>
              </a:xfrm>
            </p:grpSpPr>
            <p:sp>
              <p:nvSpPr>
                <p:cNvPr id="27" name="椭圆 46">
                  <a:extLst>
                    <a:ext uri="{FF2B5EF4-FFF2-40B4-BE49-F238E27FC236}">
                      <a16:creationId xmlns:a16="http://schemas.microsoft.com/office/drawing/2014/main" id="{9365D7EF-64B4-59E4-64B6-944DEB3CC92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8" name="椭圆 47">
                  <a:extLst>
                    <a:ext uri="{FF2B5EF4-FFF2-40B4-BE49-F238E27FC236}">
                      <a16:creationId xmlns:a16="http://schemas.microsoft.com/office/drawing/2014/main" id="{94510835-D351-E81C-89CC-D5CFF12588E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6" name="Freeform 45">
                <a:extLst>
                  <a:ext uri="{FF2B5EF4-FFF2-40B4-BE49-F238E27FC236}">
                    <a16:creationId xmlns:a16="http://schemas.microsoft.com/office/drawing/2014/main" id="{D6ECCD9D-6037-D023-42C3-5D2B6D8228A5}"/>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10" name="组合 48">
              <a:extLst>
                <a:ext uri="{FF2B5EF4-FFF2-40B4-BE49-F238E27FC236}">
                  <a16:creationId xmlns:a16="http://schemas.microsoft.com/office/drawing/2014/main" id="{0619E397-05A3-5C09-CA0F-868F09CC11AE}"/>
                </a:ext>
              </a:extLst>
            </p:cNvPr>
            <p:cNvGrpSpPr/>
            <p:nvPr/>
          </p:nvGrpSpPr>
          <p:grpSpPr>
            <a:xfrm>
              <a:off x="6337028" y="5330831"/>
              <a:ext cx="429793" cy="429788"/>
              <a:chOff x="4740390" y="5946187"/>
              <a:chExt cx="305647" cy="305644"/>
            </a:xfrm>
          </p:grpSpPr>
          <p:grpSp>
            <p:nvGrpSpPr>
              <p:cNvPr id="16" name="组合 49">
                <a:extLst>
                  <a:ext uri="{FF2B5EF4-FFF2-40B4-BE49-F238E27FC236}">
                    <a16:creationId xmlns:a16="http://schemas.microsoft.com/office/drawing/2014/main" id="{2557723A-2E27-DEBE-B895-F8B3C5C802F2}"/>
                  </a:ext>
                </a:extLst>
              </p:cNvPr>
              <p:cNvGrpSpPr/>
              <p:nvPr/>
            </p:nvGrpSpPr>
            <p:grpSpPr>
              <a:xfrm>
                <a:off x="4740390" y="5946187"/>
                <a:ext cx="305647" cy="305644"/>
                <a:chOff x="1517330" y="1125257"/>
                <a:chExt cx="2204282" cy="2204282"/>
              </a:xfrm>
            </p:grpSpPr>
            <p:sp>
              <p:nvSpPr>
                <p:cNvPr id="23" name="椭圆 51">
                  <a:extLst>
                    <a:ext uri="{FF2B5EF4-FFF2-40B4-BE49-F238E27FC236}">
                      <a16:creationId xmlns:a16="http://schemas.microsoft.com/office/drawing/2014/main" id="{5C323B44-3890-D8CC-A379-AAAD8399A06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4" name="椭圆 52">
                  <a:extLst>
                    <a:ext uri="{FF2B5EF4-FFF2-40B4-BE49-F238E27FC236}">
                      <a16:creationId xmlns:a16="http://schemas.microsoft.com/office/drawing/2014/main" id="{EE0AE2D5-97B0-EE02-1EC8-F77B61D52E4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7" name="Freeform 39">
                <a:extLst>
                  <a:ext uri="{FF2B5EF4-FFF2-40B4-BE49-F238E27FC236}">
                    <a16:creationId xmlns:a16="http://schemas.microsoft.com/office/drawing/2014/main" id="{835AE063-5071-3EBC-EC5D-C048247B4C3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11" name="组合 54">
              <a:extLst>
                <a:ext uri="{FF2B5EF4-FFF2-40B4-BE49-F238E27FC236}">
                  <a16:creationId xmlns:a16="http://schemas.microsoft.com/office/drawing/2014/main" id="{9EA03B4A-67E4-C8F7-6010-488D2EF38201}"/>
                </a:ext>
              </a:extLst>
            </p:cNvPr>
            <p:cNvGrpSpPr/>
            <p:nvPr/>
          </p:nvGrpSpPr>
          <p:grpSpPr>
            <a:xfrm>
              <a:off x="8229887" y="5325094"/>
              <a:ext cx="429793" cy="429788"/>
              <a:chOff x="5854675" y="3359758"/>
              <a:chExt cx="305647" cy="305644"/>
            </a:xfrm>
          </p:grpSpPr>
          <p:grpSp>
            <p:nvGrpSpPr>
              <p:cNvPr id="12" name="组合 55">
                <a:extLst>
                  <a:ext uri="{FF2B5EF4-FFF2-40B4-BE49-F238E27FC236}">
                    <a16:creationId xmlns:a16="http://schemas.microsoft.com/office/drawing/2014/main" id="{FCBA4A79-10F0-C36B-882D-842F8E8CE082}"/>
                  </a:ext>
                </a:extLst>
              </p:cNvPr>
              <p:cNvGrpSpPr/>
              <p:nvPr/>
            </p:nvGrpSpPr>
            <p:grpSpPr>
              <a:xfrm>
                <a:off x="5854675" y="3359758"/>
                <a:ext cx="305647" cy="305644"/>
                <a:chOff x="1517330" y="1125257"/>
                <a:chExt cx="2204282" cy="2204282"/>
              </a:xfrm>
            </p:grpSpPr>
            <p:sp>
              <p:nvSpPr>
                <p:cNvPr id="14" name="椭圆 57">
                  <a:extLst>
                    <a:ext uri="{FF2B5EF4-FFF2-40B4-BE49-F238E27FC236}">
                      <a16:creationId xmlns:a16="http://schemas.microsoft.com/office/drawing/2014/main" id="{7381DAFC-BB2A-DD23-D0A3-4BF6A0F422C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椭圆 59">
                  <a:extLst>
                    <a:ext uri="{FF2B5EF4-FFF2-40B4-BE49-F238E27FC236}">
                      <a16:creationId xmlns:a16="http://schemas.microsoft.com/office/drawing/2014/main" id="{6ADFE2EE-49D0-C8B6-90DB-E3779CC71C7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3" name="KSO_Shape">
                <a:extLst>
                  <a:ext uri="{FF2B5EF4-FFF2-40B4-BE49-F238E27FC236}">
                    <a16:creationId xmlns:a16="http://schemas.microsoft.com/office/drawing/2014/main" id="{CD59BBC1-4E1F-3413-E23F-4C338A4468B5}"/>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sp>
        <p:nvSpPr>
          <p:cNvPr id="37" name="Freeform 5">
            <a:extLst>
              <a:ext uri="{FF2B5EF4-FFF2-40B4-BE49-F238E27FC236}">
                <a16:creationId xmlns:a16="http://schemas.microsoft.com/office/drawing/2014/main" id="{E796EC15-7589-D5C2-A998-A62528A67B5C}"/>
              </a:ext>
            </a:extLst>
          </p:cNvPr>
          <p:cNvSpPr/>
          <p:nvPr/>
        </p:nvSpPr>
        <p:spPr bwMode="auto">
          <a:xfrm>
            <a:off x="3449636" y="0"/>
            <a:ext cx="3968750" cy="4103036"/>
          </a:xfrm>
          <a:custGeom>
            <a:gdLst>
              <a:gd name="T0" fmla="*/ 0 w 2500"/>
              <a:gd name="T1" fmla="*/ 0 h 2581"/>
              <a:gd name="T2" fmla="*/ 2500 w 2500"/>
              <a:gd name="T3" fmla="*/ 2581 h 2581"/>
              <a:gd name="T4" fmla="*/ 2220 w 2500"/>
              <a:gd name="T5" fmla="*/ 1975 h 2581"/>
              <a:gd name="T6" fmla="*/ 0 w 2500"/>
              <a:gd name="T7" fmla="*/ 0 h 2581"/>
            </a:gdLst>
            <a:cxnLst>
              <a:cxn ang="0">
                <a:pos x="T0" y="T1"/>
              </a:cxn>
              <a:cxn ang="0">
                <a:pos x="T2" y="T3"/>
              </a:cxn>
              <a:cxn ang="0">
                <a:pos x="T4" y="T5"/>
              </a:cxn>
              <a:cxn ang="0">
                <a:pos x="T6" y="T7"/>
              </a:cxn>
            </a:cxnLst>
            <a:rect l="0" t="0" r="r" b="b"/>
            <a:pathLst>
              <a:path w="2500" h="2581">
                <a:moveTo>
                  <a:pt x="0" y="0"/>
                </a:moveTo>
                <a:lnTo>
                  <a:pt x="2500" y="2581"/>
                </a:lnTo>
                <a:lnTo>
                  <a:pt x="2220" y="1975"/>
                </a:lnTo>
                <a:lnTo>
                  <a:pt x="0"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Freeform 6">
            <a:extLst>
              <a:ext uri="{FF2B5EF4-FFF2-40B4-BE49-F238E27FC236}">
                <a16:creationId xmlns:a16="http://schemas.microsoft.com/office/drawing/2014/main" id="{CA41E774-A837-4C04-63AB-16CE257EAB51}"/>
              </a:ext>
            </a:extLst>
          </p:cNvPr>
          <p:cNvSpPr/>
          <p:nvPr/>
        </p:nvSpPr>
        <p:spPr bwMode="auto">
          <a:xfrm>
            <a:off x="8740774" y="4630819"/>
            <a:ext cx="2811463" cy="2227181"/>
          </a:xfrm>
          <a:custGeom>
            <a:gdLst>
              <a:gd name="T0" fmla="*/ 1771 w 1771"/>
              <a:gd name="T1" fmla="*/ 932 h 1401"/>
              <a:gd name="T2" fmla="*/ 345 w 1771"/>
              <a:gd name="T3" fmla="*/ 0 h 1401"/>
              <a:gd name="T4" fmla="*/ 0 w 1771"/>
              <a:gd name="T5" fmla="*/ 541 h 1401"/>
              <a:gd name="T6" fmla="*/ 742 w 1771"/>
              <a:gd name="T7" fmla="*/ 1401 h 1401"/>
              <a:gd name="T8" fmla="*/ 1771 w 1771"/>
              <a:gd name="T9" fmla="*/ 932 h 1401"/>
            </a:gdLst>
            <a:cxnLst>
              <a:cxn ang="0">
                <a:pos x="T0" y="T1"/>
              </a:cxn>
              <a:cxn ang="0">
                <a:pos x="T2" y="T3"/>
              </a:cxn>
              <a:cxn ang="0">
                <a:pos x="T4" y="T5"/>
              </a:cxn>
              <a:cxn ang="0">
                <a:pos x="T6" y="T7"/>
              </a:cxn>
              <a:cxn ang="0">
                <a:pos x="T8" y="T9"/>
              </a:cxn>
            </a:cxnLst>
            <a:rect l="0" t="0" r="r" b="b"/>
            <a:pathLst>
              <a:path w="1771" h="1401">
                <a:moveTo>
                  <a:pt x="1771" y="932"/>
                </a:moveTo>
                <a:lnTo>
                  <a:pt x="345" y="0"/>
                </a:lnTo>
                <a:lnTo>
                  <a:pt x="0" y="541"/>
                </a:lnTo>
                <a:lnTo>
                  <a:pt x="742" y="1401"/>
                </a:lnTo>
                <a:lnTo>
                  <a:pt x="1771" y="932"/>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7">
            <a:extLst>
              <a:ext uri="{FF2B5EF4-FFF2-40B4-BE49-F238E27FC236}">
                <a16:creationId xmlns:a16="http://schemas.microsoft.com/office/drawing/2014/main" id="{8F9E42C8-EEEB-99C2-BDE8-D88E9FCEE7A4}"/>
              </a:ext>
            </a:extLst>
          </p:cNvPr>
          <p:cNvSpPr/>
          <p:nvPr/>
        </p:nvSpPr>
        <p:spPr bwMode="auto">
          <a:xfrm>
            <a:off x="7521574" y="85049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Freeform 8">
            <a:extLst>
              <a:ext uri="{FF2B5EF4-FFF2-40B4-BE49-F238E27FC236}">
                <a16:creationId xmlns:a16="http://schemas.microsoft.com/office/drawing/2014/main" id="{C0154D75-BD44-CC7A-EE15-6DD119E4CC83}"/>
              </a:ext>
            </a:extLst>
          </p:cNvPr>
          <p:cNvSpPr/>
          <p:nvPr/>
        </p:nvSpPr>
        <p:spPr bwMode="auto">
          <a:xfrm>
            <a:off x="7026274" y="1112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9">
            <a:extLst>
              <a:ext uri="{FF2B5EF4-FFF2-40B4-BE49-F238E27FC236}">
                <a16:creationId xmlns:a16="http://schemas.microsoft.com/office/drawing/2014/main" id="{8BBC6A53-56EB-F316-DCFB-5E82329FECE0}"/>
              </a:ext>
            </a:extLst>
          </p:cNvPr>
          <p:cNvSpPr/>
          <p:nvPr/>
        </p:nvSpPr>
        <p:spPr bwMode="auto">
          <a:xfrm>
            <a:off x="8543924" y="3139673"/>
            <a:ext cx="1963738" cy="1491146"/>
          </a:xfrm>
          <a:custGeom>
            <a:gdLst>
              <a:gd name="T0" fmla="*/ 469 w 1237"/>
              <a:gd name="T1" fmla="*/ 938 h 938"/>
              <a:gd name="T2" fmla="*/ 1237 w 1237"/>
              <a:gd name="T3" fmla="*/ 195 h 938"/>
              <a:gd name="T4" fmla="*/ 0 w 1237"/>
              <a:gd name="T5" fmla="*/ 0 h 938"/>
              <a:gd name="T6" fmla="*/ 469 w 1237"/>
              <a:gd name="T7" fmla="*/ 938 h 938"/>
            </a:gdLst>
            <a:cxnLst>
              <a:cxn ang="0">
                <a:pos x="T0" y="T1"/>
              </a:cxn>
              <a:cxn ang="0">
                <a:pos x="T2" y="T3"/>
              </a:cxn>
              <a:cxn ang="0">
                <a:pos x="T4" y="T5"/>
              </a:cxn>
              <a:cxn ang="0">
                <a:pos x="T6" y="T7"/>
              </a:cxn>
            </a:cxnLst>
            <a:rect l="0" t="0" r="r" b="b"/>
            <a:pathLst>
              <a:path w="1237" h="938">
                <a:moveTo>
                  <a:pt x="469" y="938"/>
                </a:moveTo>
                <a:lnTo>
                  <a:pt x="1237" y="195"/>
                </a:lnTo>
                <a:lnTo>
                  <a:pt x="0" y="0"/>
                </a:lnTo>
                <a:lnTo>
                  <a:pt x="469" y="938"/>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0">
            <a:extLst>
              <a:ext uri="{FF2B5EF4-FFF2-40B4-BE49-F238E27FC236}">
                <a16:creationId xmlns:a16="http://schemas.microsoft.com/office/drawing/2014/main" id="{1F9D39CB-0602-0BE8-A28A-67C31B6BB70C}"/>
              </a:ext>
            </a:extLst>
          </p:cNvPr>
          <p:cNvSpPr/>
          <p:nvPr/>
        </p:nvSpPr>
        <p:spPr bwMode="auto">
          <a:xfrm>
            <a:off x="7831137" y="3139673"/>
            <a:ext cx="1457325" cy="2351178"/>
          </a:xfrm>
          <a:custGeom>
            <a:gdLst>
              <a:gd name="T0" fmla="*/ 0 w 918"/>
              <a:gd name="T1" fmla="*/ 1355 h 1479"/>
              <a:gd name="T2" fmla="*/ 449 w 918"/>
              <a:gd name="T3" fmla="*/ 0 h 1479"/>
              <a:gd name="T4" fmla="*/ 918 w 918"/>
              <a:gd name="T5" fmla="*/ 938 h 1479"/>
              <a:gd name="T6" fmla="*/ 573 w 918"/>
              <a:gd name="T7" fmla="*/ 1479 h 1479"/>
              <a:gd name="T8" fmla="*/ 0 w 918"/>
              <a:gd name="T9" fmla="*/ 1355 h 1479"/>
            </a:gdLst>
            <a:cxnLst>
              <a:cxn ang="0">
                <a:pos x="T0" y="T1"/>
              </a:cxn>
              <a:cxn ang="0">
                <a:pos x="T2" y="T3"/>
              </a:cxn>
              <a:cxn ang="0">
                <a:pos x="T4" y="T5"/>
              </a:cxn>
              <a:cxn ang="0">
                <a:pos x="T6" y="T7"/>
              </a:cxn>
              <a:cxn ang="0">
                <a:pos x="T8" y="T9"/>
              </a:cxn>
            </a:cxnLst>
            <a:rect l="0" t="0" r="r" b="b"/>
            <a:pathLst>
              <a:path w="918" h="1479">
                <a:moveTo>
                  <a:pt x="0" y="1355"/>
                </a:moveTo>
                <a:lnTo>
                  <a:pt x="449" y="0"/>
                </a:lnTo>
                <a:lnTo>
                  <a:pt x="918" y="938"/>
                </a:lnTo>
                <a:lnTo>
                  <a:pt x="573" y="1479"/>
                </a:lnTo>
                <a:lnTo>
                  <a:pt x="0" y="1355"/>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1">
            <a:extLst>
              <a:ext uri="{FF2B5EF4-FFF2-40B4-BE49-F238E27FC236}">
                <a16:creationId xmlns:a16="http://schemas.microsoft.com/office/drawing/2014/main" id="{D673A135-1AB3-EBDD-2FBC-6CE6F8842866}"/>
              </a:ext>
            </a:extLst>
          </p:cNvPr>
          <p:cNvSpPr/>
          <p:nvPr/>
        </p:nvSpPr>
        <p:spPr bwMode="auto">
          <a:xfrm>
            <a:off x="6973887" y="3139673"/>
            <a:ext cx="1570038" cy="2154054"/>
          </a:xfrm>
          <a:custGeom>
            <a:gdLst>
              <a:gd name="T0" fmla="*/ 0 w 989"/>
              <a:gd name="T1" fmla="*/ 0 h 1355"/>
              <a:gd name="T2" fmla="*/ 540 w 989"/>
              <a:gd name="T3" fmla="*/ 1355 h 1355"/>
              <a:gd name="T4" fmla="*/ 989 w 989"/>
              <a:gd name="T5" fmla="*/ 0 h 1355"/>
              <a:gd name="T6" fmla="*/ 0 w 989"/>
              <a:gd name="T7" fmla="*/ 0 h 1355"/>
            </a:gdLst>
            <a:cxnLst>
              <a:cxn ang="0">
                <a:pos x="T0" y="T1"/>
              </a:cxn>
              <a:cxn ang="0">
                <a:pos x="T2" y="T3"/>
              </a:cxn>
              <a:cxn ang="0">
                <a:pos x="T4" y="T5"/>
              </a:cxn>
              <a:cxn ang="0">
                <a:pos x="T6" y="T7"/>
              </a:cxn>
            </a:cxnLst>
            <a:rect l="0" t="0" r="r" b="b"/>
            <a:pathLst>
              <a:path w="989" h="1355">
                <a:moveTo>
                  <a:pt x="0" y="0"/>
                </a:moveTo>
                <a:lnTo>
                  <a:pt x="540" y="1355"/>
                </a:lnTo>
                <a:lnTo>
                  <a:pt x="989" y="0"/>
                </a:lnTo>
                <a:lnTo>
                  <a:pt x="0" y="0"/>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
            <a:extLst>
              <a:ext uri="{FF2B5EF4-FFF2-40B4-BE49-F238E27FC236}">
                <a16:creationId xmlns:a16="http://schemas.microsoft.com/office/drawing/2014/main" id="{F8EA7B1C-F951-A730-F2E7-B64BC5612EA2}"/>
              </a:ext>
            </a:extLst>
          </p:cNvPr>
          <p:cNvSpPr/>
          <p:nvPr/>
        </p:nvSpPr>
        <p:spPr bwMode="auto">
          <a:xfrm>
            <a:off x="9288462" y="3449666"/>
            <a:ext cx="1466850" cy="2134978"/>
          </a:xfrm>
          <a:custGeom>
            <a:gdLst>
              <a:gd name="T0" fmla="*/ 0 w 924"/>
              <a:gd name="T1" fmla="*/ 743 h 1343"/>
              <a:gd name="T2" fmla="*/ 768 w 924"/>
              <a:gd name="T3" fmla="*/ 0 h 1343"/>
              <a:gd name="T4" fmla="*/ 924 w 924"/>
              <a:gd name="T5" fmla="*/ 1343 h 1343"/>
              <a:gd name="T6" fmla="*/ 0 w 924"/>
              <a:gd name="T7" fmla="*/ 743 h 1343"/>
            </a:gdLst>
            <a:cxnLst>
              <a:cxn ang="0">
                <a:pos x="T0" y="T1"/>
              </a:cxn>
              <a:cxn ang="0">
                <a:pos x="T2" y="T3"/>
              </a:cxn>
              <a:cxn ang="0">
                <a:pos x="T4" y="T5"/>
              </a:cxn>
              <a:cxn ang="0">
                <a:pos x="T6" y="T7"/>
              </a:cxn>
            </a:cxnLst>
            <a:rect l="0" t="0" r="r" b="b"/>
            <a:pathLst>
              <a:path w="924" h="1343">
                <a:moveTo>
                  <a:pt x="0" y="743"/>
                </a:moveTo>
                <a:lnTo>
                  <a:pt x="768" y="0"/>
                </a:lnTo>
                <a:lnTo>
                  <a:pt x="924" y="1343"/>
                </a:lnTo>
                <a:lnTo>
                  <a:pt x="0" y="743"/>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13">
            <a:extLst>
              <a:ext uri="{FF2B5EF4-FFF2-40B4-BE49-F238E27FC236}">
                <a16:creationId xmlns:a16="http://schemas.microsoft.com/office/drawing/2014/main" id="{9DF64ED7-962A-81AC-80B4-A4644335CF85}"/>
              </a:ext>
            </a:extLst>
          </p:cNvPr>
          <p:cNvSpPr/>
          <p:nvPr/>
        </p:nvSpPr>
        <p:spPr bwMode="auto">
          <a:xfrm>
            <a:off x="7521574" y="85049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4">
            <a:extLst>
              <a:ext uri="{FF2B5EF4-FFF2-40B4-BE49-F238E27FC236}">
                <a16:creationId xmlns:a16="http://schemas.microsoft.com/office/drawing/2014/main" id="{9AB9F532-F154-B5B7-3D78-C3EB44644F86}"/>
              </a:ext>
            </a:extLst>
          </p:cNvPr>
          <p:cNvSpPr/>
          <p:nvPr/>
        </p:nvSpPr>
        <p:spPr bwMode="auto">
          <a:xfrm>
            <a:off x="6973887" y="85049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15">
            <a:extLst>
              <a:ext uri="{FF2B5EF4-FFF2-40B4-BE49-F238E27FC236}">
                <a16:creationId xmlns:a16="http://schemas.microsoft.com/office/drawing/2014/main" id="{F775B8C1-B24A-515B-BD55-1D29986E8BFE}"/>
              </a:ext>
            </a:extLst>
          </p:cNvPr>
          <p:cNvSpPr/>
          <p:nvPr/>
        </p:nvSpPr>
        <p:spPr bwMode="auto">
          <a:xfrm>
            <a:off x="3449636" y="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6" name="Freeform 16">
            <a:extLst>
              <a:ext uri="{FF2B5EF4-FFF2-40B4-BE49-F238E27FC236}">
                <a16:creationId xmlns:a16="http://schemas.microsoft.com/office/drawing/2014/main" id="{2667DBB5-4C7D-66ED-1DD9-9C403F9D8C7C}"/>
              </a:ext>
            </a:extLst>
          </p:cNvPr>
          <p:cNvSpPr/>
          <p:nvPr/>
        </p:nvSpPr>
        <p:spPr bwMode="auto">
          <a:xfrm>
            <a:off x="10507662" y="2424305"/>
            <a:ext cx="1684338" cy="2527635"/>
          </a:xfrm>
          <a:custGeom>
            <a:gdLst>
              <a:gd name="T0" fmla="*/ 1061 w 1061"/>
              <a:gd name="T1" fmla="*/ 0 h 1590"/>
              <a:gd name="T2" fmla="*/ 111 w 1061"/>
              <a:gd name="T3" fmla="*/ 1590 h 1590"/>
              <a:gd name="T4" fmla="*/ 0 w 1061"/>
              <a:gd name="T5" fmla="*/ 645 h 1590"/>
              <a:gd name="T6" fmla="*/ 1061 w 1061"/>
              <a:gd name="T7" fmla="*/ 0 h 1590"/>
            </a:gdLst>
            <a:cxnLst>
              <a:cxn ang="0">
                <a:pos x="T0" y="T1"/>
              </a:cxn>
              <a:cxn ang="0">
                <a:pos x="T2" y="T3"/>
              </a:cxn>
              <a:cxn ang="0">
                <a:pos x="T4" y="T5"/>
              </a:cxn>
              <a:cxn ang="0">
                <a:pos x="T6" y="T7"/>
              </a:cxn>
            </a:cxnLst>
            <a:rect l="0" t="0" r="r" b="b"/>
            <a:pathLst>
              <a:path w="1061" h="1590">
                <a:moveTo>
                  <a:pt x="1061" y="0"/>
                </a:moveTo>
                <a:lnTo>
                  <a:pt x="111" y="1590"/>
                </a:lnTo>
                <a:lnTo>
                  <a:pt x="0" y="645"/>
                </a:lnTo>
                <a:lnTo>
                  <a:pt x="1061"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TextBox 14"/>
          <p:cNvSpPr txBox="1"/>
          <p:nvPr/>
        </p:nvSpPr>
        <p:spPr>
          <a:xfrm>
            <a:off x="206661" y="3844921"/>
            <a:ext cx="698471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effectLst>
                  <a:outerShdw blurRad="38100" dist="38100" dir="2700000" algn="tl">
                    <a:srgbClr val="000000">
                      <a:alpha val="43137"/>
                    </a:srgbClr>
                  </a:outerShdw>
                </a:effectLst>
                <a:latin typeface="微软雅黑" pitchFamily="34" charset="-122"/>
                <a:ea typeface="微软雅黑" pitchFamily="34" charset="-122"/>
              </a:rPr>
              <a:t>数据安全审计与合规性</a:t>
            </a:r>
            <a:endParaRPr lang="en-US" altLang="zh-CN" sz="4200" b="1">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引言
   数据安全的重要性
   审计与合规性的概念
 数据安全风险评估
   风险识别
   风险分析
   风险评估结果
 数据安全政策制定</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引言</a:t>
            </a:r>
          </a:p>
        </p:txBody>
      </p:sp>
      <p:sp>
        <p:nvSpPr>
          <p:cNvPr id="3" name="Subtitle 2"/>
          <p:cNvSpPr>
            <a:spLocks noGrp="1"/>
          </p:cNvSpPr>
          <p:nvPr>
            <p:ph type="subTitle" idx="1"/>
          </p:nvPr>
        </p:nvSpPr>
        <p:spPr/>
        <p:txBody>
          <a:bodyPr/>
          <a:lstStyle/>
          <a:p>
            <a:r>
              <a:t>数据安全审计与合规性</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引言</a:t>
            </a:r>
          </a:p>
        </p:txBody>
      </p:sp>
      <p:sp>
        <p:nvSpPr>
          <p:cNvPr id="3" name="Text Placeholder 2"/>
          <p:cNvSpPr>
            <a:spLocks noGrp="1"/>
          </p:cNvSpPr>
          <p:nvPr>
            <p:ph type="body" idx="1"/>
          </p:nvPr>
        </p:nvSpPr>
        <p:spPr/>
        <p:txBody>
          <a:bodyPr/>
          <a:lstStyle/>
          <a:p>
            <a:r>
              <a:t>数据安全审计</a:t>
            </a:r>
          </a:p>
        </p:txBody>
      </p:sp>
      <p:sp>
        <p:nvSpPr>
          <p:cNvPr id="4" name="Content Placeholder 3"/>
          <p:cNvSpPr>
            <a:spLocks noGrp="1"/>
          </p:cNvSpPr>
          <p:nvPr>
            <p:ph sz="half" idx="2"/>
          </p:nvPr>
        </p:nvSpPr>
        <p:spPr/>
        <p:txBody>
          <a:bodyPr/>
          <a:lstStyle/>
          <a:p>
            <a:r>
              <a:t>1.数据安全审计是企业保护数据安全的重要手段，通过定期审计，可以发现和修复数据安全漏洞，防止数据泄露和滥用。</a:t>
            </a:r>
          </a:p>
          <a:p>
            <a:r>
              <a:t>2.数据安全审计包括对数据的完整性、机密性和可用性的审计，以及对数据访问控制、数据备份和恢复等环节的审计。</a:t>
            </a:r>
          </a:p>
          <a:p>
            <a:r>
              <a:t>3.数据安全审计需要建立完善的数据安全管理制度，包括数据安全政策、数据安全流程和数据安全标准等，以确保数据安全审计的有效性。</a:t>
            </a:r>
          </a:p>
          <a:p/>
        </p:txBody>
      </p:sp>
      <p:sp>
        <p:nvSpPr>
          <p:cNvPr id="5" name="Text Placeholder 4"/>
          <p:cNvSpPr>
            <a:spLocks noGrp="1"/>
          </p:cNvSpPr>
          <p:nvPr>
            <p:ph type="body" idx="3"/>
          </p:nvPr>
        </p:nvSpPr>
        <p:spPr/>
        <p:txBody>
          <a:bodyPr/>
          <a:lstStyle/>
          <a:p>
            <a:r>
              <a:t>合规性</a:t>
            </a:r>
          </a:p>
        </p:txBody>
      </p:sp>
      <p:sp>
        <p:nvSpPr>
          <p:cNvPr id="6" name="Content Placeholder 5"/>
          <p:cNvSpPr>
            <a:spLocks noGrp="1"/>
          </p:cNvSpPr>
          <p:nvPr>
            <p:ph sz="half" idx="4"/>
          </p:nvPr>
        </p:nvSpPr>
        <p:spPr/>
        <p:txBody>
          <a:bodyPr/>
          <a:lstStyle/>
          <a:p>
            <a:r>
              <a:t>1.合规性是指企业遵守相关法律法规和行业标准，保护数据安全和隐私权。</a:t>
            </a:r>
          </a:p>
          <a:p>
            <a:r>
              <a:t>2.合规性包括数据保护法、网络安全法、个人信息保护法等法律法规，以及ISO27001、GDPR等行业标准。</a:t>
            </a:r>
          </a:p>
          <a:p>
            <a:r>
              <a:t>3.合规性需要企业建立完善的数据安全管理体系，包括数据安全政策、数据安全流程和数据安全标准等，以确保数据安全和隐私权的保护。</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引言</a:t>
            </a:r>
          </a:p>
        </p:txBody>
      </p:sp>
      <p:sp>
        <p:nvSpPr>
          <p:cNvPr id="3" name="Text Placeholder 2"/>
          <p:cNvSpPr>
            <a:spLocks noGrp="1"/>
          </p:cNvSpPr>
          <p:nvPr>
            <p:ph type="body" idx="1"/>
          </p:nvPr>
        </p:nvSpPr>
        <p:spPr/>
        <p:txBody>
          <a:bodyPr/>
          <a:lstStyle/>
          <a:p>
            <a:r>
              <a:t>数据泄露</a:t>
            </a:r>
          </a:p>
        </p:txBody>
      </p:sp>
      <p:sp>
        <p:nvSpPr>
          <p:cNvPr id="4" name="Content Placeholder 3"/>
          <p:cNvSpPr>
            <a:spLocks noGrp="1"/>
          </p:cNvSpPr>
          <p:nvPr>
            <p:ph sz="half" idx="2"/>
          </p:nvPr>
        </p:nvSpPr>
        <p:spPr/>
        <p:txBody>
          <a:bodyPr/>
          <a:lstStyle/>
          <a:p>
            <a:r>
              <a:t>1.数据泄露是指未经授权的第三方获取企业数据，导致数据安全和隐私权受到威胁。</a:t>
            </a:r>
          </a:p>
          <a:p>
            <a:r>
              <a:t>2.数据泄露可能由内部员工或外部黑客等造成，包括数据被盗、数据被篡改、数据被滥用等。</a:t>
            </a:r>
          </a:p>
          <a:p>
            <a:r>
              <a:t>3.防止数据泄露需要企业采取有效的数据安全措施，包括数据加密、数据备份、数据访问控制等。</a:t>
            </a:r>
          </a:p>
          <a:p/>
        </p:txBody>
      </p:sp>
      <p:sp>
        <p:nvSpPr>
          <p:cNvPr id="5" name="Text Placeholder 4"/>
          <p:cNvSpPr>
            <a:spLocks noGrp="1"/>
          </p:cNvSpPr>
          <p:nvPr>
            <p:ph type="body" idx="3"/>
          </p:nvPr>
        </p:nvSpPr>
        <p:spPr/>
        <p:txBody>
          <a:bodyPr/>
          <a:lstStyle/>
          <a:p>
            <a:r>
              <a:t>数据隐私权</a:t>
            </a:r>
          </a:p>
        </p:txBody>
      </p:sp>
      <p:sp>
        <p:nvSpPr>
          <p:cNvPr id="6" name="Content Placeholder 5"/>
          <p:cNvSpPr>
            <a:spLocks noGrp="1"/>
          </p:cNvSpPr>
          <p:nvPr>
            <p:ph sz="half" idx="4"/>
          </p:nvPr>
        </p:nvSpPr>
        <p:spPr/>
        <p:txBody>
          <a:bodyPr/>
          <a:lstStyle/>
          <a:p>
            <a:r>
              <a:t>1.数据隐私权是指个人对其个人信息享有的权利，包括知情权、同意权、访问权、更正权、删除权等。</a:t>
            </a:r>
          </a:p>
          <a:p>
            <a:r>
              <a:t>2.数据隐私权是保护个人隐私的重要手段，也是企业保护数据安全和遵守法律法规的重要内容。</a:t>
            </a:r>
          </a:p>
          <a:p>
            <a:r>
              <a:t>3.保护数据隐私权需要企业建立完善的数据安全管理体系，包括数据安全政策、数据安全流程和数据安全标准等，以确保个人数据的保护。</a:t>
            </a:r>
          </a:p>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引言</a:t>
            </a:r>
          </a:p>
        </p:txBody>
      </p:sp>
      <p:sp>
        <p:nvSpPr>
          <p:cNvPr id="3" name="Text Placeholder 2"/>
          <p:cNvSpPr>
            <a:spLocks noGrp="1"/>
          </p:cNvSpPr>
          <p:nvPr>
            <p:ph type="body" idx="1"/>
          </p:nvPr>
        </p:nvSpPr>
        <p:spPr/>
        <p:txBody>
          <a:bodyPr/>
          <a:lstStyle/>
          <a:p>
            <a:r>
              <a:t>数据安全威胁</a:t>
            </a:r>
          </a:p>
        </p:txBody>
      </p:sp>
      <p:sp>
        <p:nvSpPr>
          <p:cNvPr id="4" name="Content Placeholder 3"/>
          <p:cNvSpPr>
            <a:spLocks noGrp="1"/>
          </p:cNvSpPr>
          <p:nvPr>
            <p:ph sz="half" idx="2"/>
          </p:nvPr>
        </p:nvSpPr>
        <p:spPr/>
        <p:txBody>
          <a:bodyPr/>
          <a:lstStyle/>
          <a:p>
            <a:r>
              <a:t>1.数据安全威胁是指对数据安全构成威胁的因素，包括内部员工的疏忽、外部黑客的攻击、恶意软件的感染等。</a:t>
            </a:r>
          </a:p>
          <a:p>
            <a:r>
              <a:t>2.数据安全威胁可能导致数据泄露、数据被篡改、数据被滥用等，对企业和个人造成严重损失。</a:t>
            </a:r>
          </a:p>
          <a:p>
            <a:r>
              <a:t>3.防止数据安全威胁需要企业采取有效的数据安全措施，包括数据加密、数据备份、数据访问控制</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数据安全的重要性</a:t>
            </a:r>
          </a:p>
        </p:txBody>
      </p:sp>
      <p:sp>
        <p:nvSpPr>
          <p:cNvPr id="3" name="Subtitle 2"/>
          <p:cNvSpPr>
            <a:spLocks noGrp="1"/>
          </p:cNvSpPr>
          <p:nvPr>
            <p:ph type="subTitle" idx="1"/>
          </p:nvPr>
        </p:nvSpPr>
        <p:spPr/>
        <p:txBody>
          <a:bodyPr/>
          <a:lstStyle/>
          <a:p>
            <a:r>
              <a:t>数据安全审计与合规性</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数据安全的重要性</a:t>
            </a:r>
          </a:p>
        </p:txBody>
      </p:sp>
      <p:sp>
        <p:nvSpPr>
          <p:cNvPr id="3" name="Text Placeholder 2"/>
          <p:cNvSpPr>
            <a:spLocks noGrp="1"/>
          </p:cNvSpPr>
          <p:nvPr>
            <p:ph type="body" idx="1"/>
          </p:nvPr>
        </p:nvSpPr>
        <p:spPr/>
        <p:txBody>
          <a:bodyPr/>
          <a:lstStyle/>
          <a:p>
            <a:r>
              <a:t>数据泄露的风险与影响</a:t>
            </a:r>
          </a:p>
        </p:txBody>
      </p:sp>
      <p:sp>
        <p:nvSpPr>
          <p:cNvPr id="4" name="Content Placeholder 3"/>
          <p:cNvSpPr>
            <a:spLocks noGrp="1"/>
          </p:cNvSpPr>
          <p:nvPr>
            <p:ph sz="half" idx="2"/>
          </p:nvPr>
        </p:nvSpPr>
        <p:spPr/>
        <p:txBody>
          <a:bodyPr/>
          <a:lstStyle/>
          <a:p>
            <a:r>
              <a:t>1.数据泄露可能导致敏感信息被窃取，对个人隐私造成侵犯。</a:t>
            </a:r>
          </a:p>
          <a:p>
            <a:r>
              <a:t>2.数据泄露可能会导致企业声誉受损，进而影响其商业运营和发展。</a:t>
            </a:r>
          </a:p>
          <a:p>
            <a:r>
              <a:t>3.数据泄露可能带来巨大的经济损失，包括直接损失和间接损失。</a:t>
            </a:r>
          </a:p>
          <a:p/>
        </p:txBody>
      </p:sp>
      <p:sp>
        <p:nvSpPr>
          <p:cNvPr id="5" name="Text Placeholder 4"/>
          <p:cNvSpPr>
            <a:spLocks noGrp="1"/>
          </p:cNvSpPr>
          <p:nvPr>
            <p:ph type="body" idx="3"/>
          </p:nvPr>
        </p:nvSpPr>
        <p:spPr/>
        <p:txBody>
          <a:bodyPr/>
          <a:lstStyle/>
          <a:p>
            <a:r>
              <a:t>数据安全的法律法规要求</a:t>
            </a:r>
          </a:p>
        </p:txBody>
      </p:sp>
      <p:sp>
        <p:nvSpPr>
          <p:cNvPr id="6" name="Content Placeholder 5"/>
          <p:cNvSpPr>
            <a:spLocks noGrp="1"/>
          </p:cNvSpPr>
          <p:nvPr>
            <p:ph sz="half" idx="4"/>
          </p:nvPr>
        </p:nvSpPr>
        <p:spPr/>
        <p:txBody>
          <a:bodyPr/>
          <a:lstStyle/>
          <a:p>
            <a:r>
              <a:t>1.不同国家和地区对于数据安全有不同的法律法规要求。</a:t>
            </a:r>
          </a:p>
          <a:p>
            <a:r>
              <a:t>2.企业需要了解并遵守这些法律法规，否则可能面临罚款或刑事责任。</a:t>
            </a:r>
          </a:p>
          <a:p>
            <a:r>
              <a:t>3.数据安全法规的变化可能会对企业产生重大影响，因此需要及时关注相关动态。</a:t>
            </a:r>
          </a:p>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数据安全的重要性</a:t>
            </a:r>
          </a:p>
        </p:txBody>
      </p:sp>
      <p:sp>
        <p:nvSpPr>
          <p:cNvPr id="3" name="Text Placeholder 2"/>
          <p:cNvSpPr>
            <a:spLocks noGrp="1"/>
          </p:cNvSpPr>
          <p:nvPr>
            <p:ph type="body" idx="1"/>
          </p:nvPr>
        </p:nvSpPr>
        <p:spPr/>
        <p:txBody>
          <a:bodyPr/>
          <a:lstStyle/>
          <a:p>
            <a:r>
              <a:t>数据安全管理的重要性</a:t>
            </a:r>
          </a:p>
        </p:txBody>
      </p:sp>
      <p:sp>
        <p:nvSpPr>
          <p:cNvPr id="4" name="Content Placeholder 3"/>
          <p:cNvSpPr>
            <a:spLocks noGrp="1"/>
          </p:cNvSpPr>
          <p:nvPr>
            <p:ph sz="half" idx="2"/>
          </p:nvPr>
        </p:nvSpPr>
        <p:spPr/>
        <p:txBody>
          <a:bodyPr/>
          <a:lstStyle/>
          <a:p>
            <a:r>
              <a:t>1.数据管理是确保数据安全的重要手段。</a:t>
            </a:r>
          </a:p>
          <a:p>
            <a:r>
              <a:t>2.数据管理可以帮助企业保护数据资产，防止数据丢失或被盗。</a:t>
            </a:r>
          </a:p>
          <a:p>
            <a:r>
              <a:t>3.数据管理也可以提高企业的运营效率，提升客户满意度。</a:t>
            </a:r>
          </a:p>
          <a:p/>
        </p:txBody>
      </p:sp>
      <p:sp>
        <p:nvSpPr>
          <p:cNvPr id="5" name="Text Placeholder 4"/>
          <p:cNvSpPr>
            <a:spLocks noGrp="1"/>
          </p:cNvSpPr>
          <p:nvPr>
            <p:ph type="body" idx="3"/>
          </p:nvPr>
        </p:nvSpPr>
        <p:spPr/>
        <p:txBody>
          <a:bodyPr/>
          <a:lstStyle/>
          <a:p>
            <a:r>
              <a:t>数据安全的技术解决方案</a:t>
            </a:r>
          </a:p>
        </p:txBody>
      </p:sp>
      <p:sp>
        <p:nvSpPr>
          <p:cNvPr id="6" name="Content Placeholder 5"/>
          <p:cNvSpPr>
            <a:spLocks noGrp="1"/>
          </p:cNvSpPr>
          <p:nvPr>
            <p:ph sz="half" idx="4"/>
          </p:nvPr>
        </p:nvSpPr>
        <p:spPr/>
        <p:txBody>
          <a:bodyPr/>
          <a:lstStyle/>
          <a:p>
            <a:r>
              <a:t>1.防火墙、入侵检测系统、反病毒软件等技术可以用于防止恶意攻击。</a:t>
            </a:r>
          </a:p>
          <a:p>
            <a:r>
              <a:t>2.加密技术可以保护数据在传输过程中的安全性。</a:t>
            </a:r>
          </a:p>
          <a:p>
            <a:r>
              <a:t>3.数据备份和恢复技术可以在数据丢失时保证业务连续性。</a:t>
            </a:r>
          </a:p>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数据安全的重要性</a:t>
            </a:r>
          </a:p>
        </p:txBody>
      </p:sp>
      <p:sp>
        <p:nvSpPr>
          <p:cNvPr id="3" name="Text Placeholder 2"/>
          <p:cNvSpPr>
            <a:spLocks noGrp="1"/>
          </p:cNvSpPr>
          <p:nvPr>
            <p:ph type="body" idx="1"/>
          </p:nvPr>
        </p:nvSpPr>
        <p:spPr/>
        <p:txBody>
          <a:bodyPr/>
          <a:lstStyle/>
          <a:p>
            <a:r>
              <a:t>数据安全的人力资源管理</a:t>
            </a:r>
          </a:p>
        </p:txBody>
      </p:sp>
      <p:sp>
        <p:nvSpPr>
          <p:cNvPr id="4" name="Content Placeholder 3"/>
          <p:cNvSpPr>
            <a:spLocks noGrp="1"/>
          </p:cNvSpPr>
          <p:nvPr>
            <p:ph sz="half" idx="2"/>
          </p:nvPr>
        </p:nvSpPr>
        <p:spPr/>
        <p:txBody>
          <a:bodyPr/>
          <a:lstStyle/>
          <a:p>
            <a:r>
              <a:t>1.企业应建立完善的数据安全培训机制，提高员工的安全意识和技能。</a:t>
            </a:r>
          </a:p>
          <a:p>
            <a:r>
              <a:t>2.企业应设置专门的数据安全岗位，并给予足够的资源支持。</a:t>
            </a:r>
          </a:p>
          <a:p>
            <a:r>
              <a:t>3.企业应制定严格的数据使用政策，避免内部人员滥用数据。</a:t>
            </a:r>
          </a:p>
          <a:p/>
        </p:txBody>
      </p:sp>
      <p:sp>
        <p:nvSpPr>
          <p:cNvPr id="5" name="Text Placeholder 4"/>
          <p:cNvSpPr>
            <a:spLocks noGrp="1"/>
          </p:cNvSpPr>
          <p:nvPr>
            <p:ph type="body" idx="3"/>
          </p:nvPr>
        </p:nvSpPr>
        <p:spPr/>
        <p:txBody>
          <a:bodyPr/>
          <a:lstStyle/>
          <a:p>
            <a:r>
              <a:t>未来数据安全的发展趋势</a:t>
            </a:r>
          </a:p>
        </p:txBody>
      </p:sp>
      <p:sp>
        <p:nvSpPr>
          <p:cNvPr id="6" name="Content Placeholder 5"/>
          <p:cNvSpPr>
            <a:spLocks noGrp="1"/>
          </p:cNvSpPr>
          <p:nvPr>
            <p:ph sz="half" idx="4"/>
          </p:nvPr>
        </p:nvSpPr>
        <p:spPr/>
        <p:txBody>
          <a:bodyPr/>
          <a:lstStyle/>
          <a:p>
            <a:r>
              <a:t>1.随着大数据、云计算等技术的发展，数据安全面临着新的挑战。</a:t>
            </a:r>
          </a:p>
          <a:p>
            <a:r>
              <a:t>2.人工智能、区块链等新兴技术也将为数据安全带来新的解决方案。</a:t>
            </a:r>
          </a:p>
          <a:p>
            <a:r>
              <a:t>3.数据安全将成为数字化时代的核心竞争力，企业需要加大投入以保障自身数据安全。</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审计与合规性的概念</a:t>
            </a:r>
          </a:p>
        </p:txBody>
      </p:sp>
      <p:sp>
        <p:nvSpPr>
          <p:cNvPr id="3" name="Subtitle 2"/>
          <p:cNvSpPr>
            <a:spLocks noGrp="1"/>
          </p:cNvSpPr>
          <p:nvPr>
            <p:ph type="subTitle" idx="1"/>
          </p:nvPr>
        </p:nvSpPr>
        <p:spPr/>
        <p:txBody>
          <a:bodyPr/>
          <a:lstStyle/>
          <a:p>
            <a:r>
              <a:t>数据安全审计与合规性</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审计与合规性的概念</a:t>
            </a:r>
          </a:p>
        </p:txBody>
      </p:sp>
      <p:sp>
        <p:nvSpPr>
          <p:cNvPr id="3" name="Content Placeholder 2"/>
          <p:cNvSpPr>
            <a:spLocks noGrp="1"/>
          </p:cNvSpPr>
          <p:nvPr>
            <p:ph sz="half" idx="2"/>
          </p:nvPr>
        </p:nvSpPr>
        <p:spPr/>
        <p:txBody>
          <a:bodyPr/>
          <a:lstStyle/>
          <a:p>
            <a:r>
              <a:t>1.数据安全审计是通过对数据的收集、分析和评估，以确定数据安全策略的有效性，以及是否存在任何安全漏洞或风险。</a:t>
            </a:r>
          </a:p>
          <a:p>
            <a:r>
              <a:t>2.数据安全审计可以帮助组织发现和修复安全漏洞，提高数据保护水平，防止数据泄露和滥用。</a:t>
            </a:r>
          </a:p>
          <a:p>
            <a:r>
              <a:t>3.数据安全审计通常包括对数据访问控制、数据备份和恢复、数据加密、数据完整性、数据一致性等多方面的评估。</a:t>
            </a:r>
          </a:p>
          <a:p/>
        </p:txBody>
      </p:sp>
      <p:sp>
        <p:nvSpPr>
          <p:cNvPr id="4" name="Text Placeholder 3"/>
          <p:cNvSpPr>
            <a:spLocks noGrp="1"/>
          </p:cNvSpPr>
          <p:nvPr>
            <p:ph type="body" idx="3"/>
          </p:nvPr>
        </p:nvSpPr>
        <p:spPr/>
        <p:txBody>
          <a:bodyPr/>
          <a:lstStyle/>
          <a:p>
            <a:r>
              <a:t>合规性</a:t>
            </a:r>
          </a:p>
        </p:txBody>
      </p:sp>
      <p:sp>
        <p:nvSpPr>
          <p:cNvPr id="5" name="Content Placeholder 4"/>
          <p:cNvSpPr>
            <a:spLocks noGrp="1"/>
          </p:cNvSpPr>
          <p:nvPr>
            <p:ph sz="half" idx="4"/>
          </p:nvPr>
        </p:nvSpPr>
        <p:spPr/>
        <p:txBody>
          <a:bodyPr/>
          <a:lstStyle/>
          <a:p>
            <a:r>
              <a:t>1.合规性是指组织在遵守相关法律法规、政策标准和行业规范等方面的表现。</a:t>
            </a:r>
          </a:p>
          <a:p>
            <a:r>
              <a:t>2.合规性是保护数据安全的重要手段，可以帮助组织避免因违反法规而面临的法律风险和声誉损失。</a:t>
            </a:r>
          </a:p>
          <a:p>
            <a:r>
              <a:t>3.合规性评估通常包括对组织的政策、流程、系统和人员等方面的评估，以确定其是否符合相关法规和标准的要求。</a:t>
            </a:r>
          </a:p>
          <a:p/>
        </p:txBody>
      </p:sp>
      <p:sp>
        <p:nvSpPr>
          <p:cNvPr id="6" name="Text Placeholder 5"/>
          <p:cNvSpPr>
            <a:spLocks noGrp="1"/>
          </p:cNvSpPr>
          <p:nvPr>
            <p:ph type="body" idx="1"/>
          </p:nvPr>
        </p:nvSpPr>
        <p:spPr/>
        <p:txBody>
          <a:bodyPr/>
          <a:lstStyle/>
          <a:p>
            <a:r>
              <a:t>数据安全审计</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审计与合规性的概念</a:t>
            </a:r>
          </a:p>
        </p:txBody>
      </p:sp>
      <p:sp>
        <p:nvSpPr>
          <p:cNvPr id="3" name="Content Placeholder 2"/>
          <p:cNvSpPr>
            <a:spLocks noGrp="1"/>
          </p:cNvSpPr>
          <p:nvPr>
            <p:ph sz="half" idx="2"/>
          </p:nvPr>
        </p:nvSpPr>
        <p:spPr/>
        <p:txBody>
          <a:bodyPr/>
          <a:lstStyle/>
          <a:p>
            <a:r>
              <a:t>1.数据安全审计和合规性是相辅相成的，数据安全审计可以帮助组织发现和修复安全漏洞，提高数据保护水平，从而更好地满足合规性要求。</a:t>
            </a:r>
          </a:p>
          <a:p>
            <a:r>
              <a:t>2.合规性评估可以帮助组织发现和修复安全漏洞，提高数据保护水平，从而更好地满足合规性要求。</a:t>
            </a:r>
          </a:p>
          <a:p>
            <a:r>
              <a:t>3.数据安全审计和合规性评估可以相互促进，通过持续的数据安全审计和合规性评估，可以帮助组织持续改进数据安全和合规性水平。</a:t>
            </a:r>
          </a:p>
          <a:p/>
        </p:txBody>
      </p:sp>
      <p:sp>
        <p:nvSpPr>
          <p:cNvPr id="4" name="Text Placeholder 3"/>
          <p:cNvSpPr>
            <a:spLocks noGrp="1"/>
          </p:cNvSpPr>
          <p:nvPr>
            <p:ph type="body" idx="3"/>
          </p:nvPr>
        </p:nvSpPr>
        <p:spPr/>
        <p:txBody>
          <a:bodyPr/>
          <a:lstStyle/>
          <a:p>
            <a:r>
              <a:t>数据安全审计与合规性的实施</a:t>
            </a:r>
          </a:p>
        </p:txBody>
      </p:sp>
      <p:sp>
        <p:nvSpPr>
          <p:cNvPr id="5" name="Content Placeholder 4"/>
          <p:cNvSpPr>
            <a:spLocks noGrp="1"/>
          </p:cNvSpPr>
          <p:nvPr>
            <p:ph sz="half" idx="4"/>
          </p:nvPr>
        </p:nvSpPr>
        <p:spPr/>
        <p:txBody>
          <a:bodyPr/>
          <a:lstStyle/>
          <a:p>
            <a:r>
              <a:t>1.数据安全审计和合规性实施需要组织的高层领导的支持和参与，以确保其有效实施。</a:t>
            </a:r>
          </a:p>
          <a:p>
            <a:r>
              <a:t>2.数据安全审计和合规性实施需要组织建立完善的数据安全和合规性政策、流程和系统，以确保其有效实施。</a:t>
            </a:r>
          </a:p>
          <a:p>
            <a:r>
              <a:t>3.数据安全审计和合规性实施需要组织定期进行数据安全审计和合规性评估，以确保其持续改进。</a:t>
            </a:r>
          </a:p>
          <a:p/>
        </p:txBody>
      </p:sp>
      <p:sp>
        <p:nvSpPr>
          <p:cNvPr id="6" name="Text Placeholder 5"/>
          <p:cNvSpPr>
            <a:spLocks noGrp="1"/>
          </p:cNvSpPr>
          <p:nvPr>
            <p:ph type="body" idx="1"/>
          </p:nvPr>
        </p:nvSpPr>
        <p:spPr/>
        <p:txBody>
          <a:bodyPr/>
          <a:lstStyle/>
          <a:p>
            <a:r>
              <a:t>数据安全审计与合规性的关系</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审计与合规性的概念</a:t>
            </a:r>
          </a:p>
        </p:txBody>
      </p:sp>
      <p:sp>
        <p:nvSpPr>
          <p:cNvPr id="3" name="Text Placeholder 2"/>
          <p:cNvSpPr>
            <a:spLocks noGrp="1"/>
          </p:cNvSpPr>
          <p:nvPr>
            <p:ph type="body" idx="1"/>
          </p:nvPr>
        </p:nvSpPr>
        <p:spPr/>
        <p:txBody>
          <a:bodyPr/>
          <a:lstStyle/>
          <a:p>
            <a:r>
              <a:t>数据安全审计与合规性的挑战</a:t>
            </a:r>
          </a:p>
        </p:txBody>
      </p:sp>
      <p:sp>
        <p:nvSpPr>
          <p:cNvPr id="4" name="Content Placeholder 3"/>
          <p:cNvSpPr>
            <a:spLocks noGrp="1"/>
          </p:cNvSpPr>
          <p:nvPr>
            <p:ph sz="half" idx="2"/>
          </p:nvPr>
        </p:nvSpPr>
        <p:spPr/>
        <p:txBody>
          <a:bodyPr/>
          <a:lstStyle/>
          <a:p>
            <a:r>
              <a:t>1.数据安全审计和合规性实施面临的主要挑战包括技术难题、人力资源问题、法规变化等。</a:t>
            </a:r>
          </a:p>
          <a:p>
            <a:r>
              <a:t>2.解决这些挑战需要组织采用先进的技术手段，培养专业的数据安全和合规性人员，及时跟踪和适应法规变化。</a:t>
            </a:r>
          </a:p>
          <a:p>
            <a:r>
              <a:t>3.数据安全审计和合规性实施需要组织建立有效的风险管理机制，以应对这些挑战。</a:t>
            </a:r>
          </a:p>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数据安全风险评估</a:t>
            </a:r>
          </a:p>
        </p:txBody>
      </p:sp>
      <p:sp>
        <p:nvSpPr>
          <p:cNvPr id="3" name="Subtitle 2"/>
          <p:cNvSpPr>
            <a:spLocks noGrp="1"/>
          </p:cNvSpPr>
          <p:nvPr>
            <p:ph type="subTitle" idx="1"/>
          </p:nvPr>
        </p:nvSpPr>
        <p:spPr/>
        <p:txBody>
          <a:bodyPr/>
          <a:lstStyle/>
          <a:p>
            <a:r>
              <a:t>数据安全审计与合规性</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数据安全风险评估</a:t>
            </a:r>
          </a:p>
        </p:txBody>
      </p:sp>
      <p:sp>
        <p:nvSpPr>
          <p:cNvPr id="3" name="Content Placeholder 2"/>
          <p:cNvSpPr>
            <a:spLocks noGrp="1"/>
          </p:cNvSpPr>
          <p:nvPr>
            <p:ph sz="half" idx="2"/>
          </p:nvPr>
        </p:nvSpPr>
        <p:spPr/>
        <p:txBody>
          <a:bodyPr/>
          <a:lstStyle/>
          <a:p>
            <a:r>
              <a:t>1.风险识别：通过识别可能对数据安全造成威胁的因素，如内部员工的疏忽、外部黑客的攻击等，来确定数据安全风险的范围和程度。</a:t>
            </a:r>
          </a:p>
          <a:p>
            <a:r>
              <a:t>2.风险分析：对识别出的风险进行深入分析，包括风险的可能性、影响程度、发生的概率等，以确定风险的优先级和处理策略。</a:t>
            </a:r>
          </a:p>
          <a:p>
            <a:r>
              <a:t>3.风险评估：通过综合考虑风险识别和风险分析的结果，对数据安全风险进行全面评估，以确定数据安全风险的等级和应对措施。</a:t>
            </a:r>
          </a:p>
          <a:p/>
        </p:txBody>
      </p:sp>
      <p:sp>
        <p:nvSpPr>
          <p:cNvPr id="4" name="Text Placeholder 3"/>
          <p:cNvSpPr>
            <a:spLocks noGrp="1"/>
          </p:cNvSpPr>
          <p:nvPr>
            <p:ph type="body" idx="3"/>
          </p:nvPr>
        </p:nvSpPr>
        <p:spPr/>
        <p:txBody>
          <a:bodyPr/>
          <a:lstStyle/>
          <a:p>
            <a:r>
              <a:t>数据安全风险评估方法</a:t>
            </a:r>
          </a:p>
        </p:txBody>
      </p:sp>
      <p:sp>
        <p:nvSpPr>
          <p:cNvPr id="5" name="Content Placeholder 4"/>
          <p:cNvSpPr>
            <a:spLocks noGrp="1"/>
          </p:cNvSpPr>
          <p:nvPr>
            <p:ph sz="half" idx="4"/>
          </p:nvPr>
        </p:nvSpPr>
        <p:spPr/>
        <p:txBody>
          <a:bodyPr/>
          <a:lstStyle/>
          <a:p>
            <a:r>
              <a:t>1.基于资产的风险评估：通过对组织的数据资产进行分类和评估，确定不同数据资产的价值和风险等级，以制定相应的保护措施。</a:t>
            </a:r>
          </a:p>
          <a:p>
            <a:r>
              <a:t>2.基于威胁的风险评估：通过对可能对数据安全造成威胁的因素进行分析，确定风险的来源和可能性，以制定相应的应对策略。</a:t>
            </a:r>
          </a:p>
          <a:p>
            <a:r>
              <a:t>3.基于脆弱性的风险评估：通过对组织的数据安全防护措施进行评估，确定防护措施的弱点和漏洞，以制定相应的补救措施。</a:t>
            </a:r>
          </a:p>
          <a:p/>
        </p:txBody>
      </p:sp>
      <p:sp>
        <p:nvSpPr>
          <p:cNvPr id="6" name="Text Placeholder 5"/>
          <p:cNvSpPr>
            <a:spLocks noGrp="1"/>
          </p:cNvSpPr>
          <p:nvPr>
            <p:ph type="body" idx="1"/>
          </p:nvPr>
        </p:nvSpPr>
        <p:spPr/>
        <p:txBody>
          <a:bodyPr/>
          <a:lstStyle/>
          <a:p>
            <a:r>
              <a:t>数据安全风险评估</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https://d.book118.com/465241112203011112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96</Paragraphs>
  <Slides>17</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17</vt:i4>
      </vt:variant>
    </vt:vector>
  </HeadingPairs>
  <TitlesOfParts>
    <vt:vector baseType="lpstr" size="29">
      <vt:lpstr>Arial</vt:lpstr>
      <vt:lpstr>Calibri</vt:lpstr>
      <vt:lpstr>黑体</vt:lpstr>
      <vt:lpstr>微软雅黑</vt:lpstr>
      <vt:lpstr>Wingdings</vt:lpstr>
      <vt:lpstr>Franklin Gothic Book</vt:lpstr>
      <vt:lpstr>宋体</vt:lpstr>
      <vt:lpstr>仿宋_GB2312</vt:lpstr>
      <vt:lpstr>幼圆</vt:lpstr>
      <vt:lpstr>Agency FB</vt:lpstr>
      <vt:lpstr>Adobe 宋体 Std L</vt:lpstr>
      <vt:lpstr>Office Theme</vt:lpstr>
      <vt:lpstr>PowerPoint Presentation</vt:lpstr>
      <vt:lpstr>PowerPoint Presentation</vt:lpstr>
      <vt:lpstr> 引言</vt:lpstr>
      <vt:lpstr> 引言</vt:lpstr>
      <vt:lpstr> 引言</vt:lpstr>
      <vt:lpstr> 引言</vt:lpstr>
      <vt:lpstr>   数据安全的重要性</vt:lpstr>
      <vt:lpstr>   数据安全的重要性</vt:lpstr>
      <vt:lpstr>   数据安全的重要性</vt:lpstr>
      <vt:lpstr>   数据安全的重要性</vt:lpstr>
      <vt:lpstr>   审计与合规性的概念</vt:lpstr>
      <vt:lpstr>   审计与合规性的概念</vt:lpstr>
      <vt:lpstr>   审计与合规性的概念</vt:lpstr>
      <vt:lpstr>   审计与合规性的概念</vt:lpstr>
      <vt:lpstr> 数据安全风险评估</vt:lpstr>
      <vt:lpstr> 数据安全风险评估</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2024-09-18T23:28:14.728</cp:lastPrinted>
  <dcterms:created xsi:type="dcterms:W3CDTF">2024-09-18T15:28:14Z</dcterms:created>
  <dcterms:modified xsi:type="dcterms:W3CDTF">2024-09-18T15:28:16Z</dcterms:modified>
</cp:coreProperties>
</file>