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597875B-7EA1-4824-B243-167055A255C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5801F7A-1FAE-4502-8EBC-AB03DD7141F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2127CB0-2C55-4460-A87A-5BBA6BF54DA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2B13D99-8DB3-4283-8952-6C107224585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015164C-8C6F-4B57-88B9-05017400290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351EBD2-3994-40D0-9B6A-4BF95A05868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C9416FA-DA61-4BF5-B85C-301101A53CE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691E0DA-F6C5-4863-843D-13837646E64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71614CF-AD2E-4DC6-92D8-3780F39ABE5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01759EB-E40C-4BAB-9755-545FA1252B9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AA55279-2066-496D-B368-0130B9C2031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17.jpeg" /><Relationship Id="rId4" Type="http://schemas.openxmlformats.org/officeDocument/2006/relationships/image" Target="../media/image18.jpeg" /><Relationship Id="rId5"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9.jpeg" /><Relationship Id="rId3"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6532224412201111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49089" y="1082040"/>
            <a:ext cx="6643794"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Microsoft Yahei"/>
                <a:ea typeface="Microsoft Yahei"/>
                <a:cs typeface="Microsoft Yahei"/>
              </a:rPr>
              <a:t>《xx保健品市场定位》ppt课件</a:t>
            </a:r>
          </a:p>
        </p:txBody>
      </p:sp>
      <p:sp>
        <p:nvSpPr>
          <p:cNvPr id="4" name="AutoShape 4"/>
          <p:cNvSpPr/>
          <p:nvPr/>
        </p:nvSpPr>
        <p:spPr>
          <a:xfrm>
            <a:off x="958956" y="4948612"/>
            <a:ext cx="162576" cy="384069"/>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58956" y="5502858"/>
            <a:ext cx="162576" cy="384069"/>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保健品市场概述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xx保健品品牌分析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目标消费者分析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市场定位策略</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营销策略与推广方案</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实施与执行计划</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61074" y="-36576"/>
            <a:ext cx="8576967"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accent3">
                    <a:lumMod val="50000"/>
                    <a:alpha val="100000"/>
                  </a:schemeClr>
                </a:solidFill>
                <a:latin typeface="Microsoft Yahei"/>
                <a:ea typeface="Microsoft Yahei"/>
                <a:cs typeface="Microsoft Yahei"/>
              </a:rPr>
              <a:t>CHAPTER</a:t>
            </a:r>
          </a:p>
        </p:txBody>
      </p:sp>
      <p:sp>
        <p:nvSpPr>
          <p:cNvPr id="3" name="TextBox 3"/>
          <p:cNvSpPr txBox="1"/>
          <p:nvPr/>
        </p:nvSpPr>
        <p:spPr>
          <a:xfrm>
            <a:off x="1565436" y="1311817"/>
            <a:ext cx="8683321"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dk1">
                    <a:alpha val="100000"/>
                  </a:schemeClr>
                </a:solidFill>
                <a:latin typeface="Microsoft Yahei"/>
                <a:ea typeface="Microsoft Yahei"/>
                <a:cs typeface="Microsoft Yahei"/>
              </a:rPr>
              <a:t>01</a:t>
            </a:r>
          </a:p>
        </p:txBody>
      </p:sp>
      <p:sp>
        <p:nvSpPr>
          <p:cNvPr id="4" name="TextBox 4"/>
          <p:cNvSpPr txBox="1"/>
          <p:nvPr/>
        </p:nvSpPr>
        <p:spPr>
          <a:xfrm>
            <a:off x="1636415" y="2872202"/>
            <a:ext cx="7601626"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1">
                    <a:alpha val="100000"/>
                  </a:schemeClr>
                </a:solidFill>
                <a:latin typeface="Microsoft Yahei"/>
                <a:ea typeface="Microsoft Yahei"/>
                <a:cs typeface="Microsoft Yahei"/>
              </a:rPr>
              <a:t>保健品市场概述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保健品市场是指生产和销售保健品的企业和相关机构组成的商业领域。保健品是指声称具有特定保健功能或者补充维生素、矿物质的食品。</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按照产品类型，保健品可以分为保健食品、保健饮品、保健药品等；按照功能，可以分为补充型、功能型、营养型等。</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保健品市场的定义与分类</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分类</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定义</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现状</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随着人们健康意识的提高，保健品市场需求不断增长，市场规模不断扩大。同时，由于保健品行业的监管加强，市场逐渐规范，消费者对品牌的认知度逐渐提高。</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趋势</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未来，保健品市场将朝着个性化、专业化和健康管理的方向发展，针对特定人群和特定需求的保健品将更加丰富多样。</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保健品市场的现状与趋势</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12500" r="125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竞争格局</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目前，保健品市场竞争激烈，品牌众多。国内品牌和国际品牌各有优势，国内品牌在本土化、渠道等方面有优势，国际品牌在品牌知名度、研发等方面有优势。</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竞争策略</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企业应注重产品研发、品牌建设、渠道拓展等方面，提高产品品质和服务质量，以满足消费者多样化的需求。同时，企业应关注市场变化和政策动态，及时调整经营策略。</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保健品市场的竞争格局</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61074" y="-36576"/>
            <a:ext cx="8576967"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accent3">
                    <a:lumMod val="50000"/>
                    <a:alpha val="100000"/>
                  </a:schemeClr>
                </a:solidFill>
                <a:latin typeface="Microsoft Yahei"/>
                <a:ea typeface="Microsoft Yahei"/>
                <a:cs typeface="Microsoft Yahei"/>
              </a:rPr>
              <a:t>CHAPTER</a:t>
            </a:r>
          </a:p>
        </p:txBody>
      </p:sp>
      <p:sp>
        <p:nvSpPr>
          <p:cNvPr id="3" name="TextBox 3"/>
          <p:cNvSpPr txBox="1"/>
          <p:nvPr/>
        </p:nvSpPr>
        <p:spPr>
          <a:xfrm>
            <a:off x="1565436" y="1311817"/>
            <a:ext cx="8683321"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dk1">
                    <a:alpha val="100000"/>
                  </a:schemeClr>
                </a:solidFill>
                <a:latin typeface="Microsoft Yahei"/>
                <a:ea typeface="Microsoft Yahei"/>
                <a:cs typeface="Microsoft Yahei"/>
              </a:rPr>
              <a:t>02</a:t>
            </a:r>
          </a:p>
        </p:txBody>
      </p:sp>
      <p:sp>
        <p:nvSpPr>
          <p:cNvPr id="4" name="TextBox 4"/>
          <p:cNvSpPr txBox="1"/>
          <p:nvPr/>
        </p:nvSpPr>
        <p:spPr>
          <a:xfrm>
            <a:off x="1636415" y="2872202"/>
            <a:ext cx="7601626"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1">
                    <a:alpha val="100000"/>
                  </a:schemeClr>
                </a:solidFill>
                <a:latin typeface="Microsoft Yahei"/>
                <a:ea typeface="Microsoft Yahei"/>
                <a:cs typeface="Microsoft Yahei"/>
              </a:rPr>
              <a:t>xx保健品品牌分析</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2789747" y="1388509"/>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467252" y="1671934"/>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定位为高端保健品品牌，强调品质与健康。</a:t>
            </a:r>
          </a:p>
        </p:txBody>
      </p:sp>
      <p:sp>
        <p:nvSpPr>
          <p:cNvPr id="4" name="AutoShape 4"/>
          <p:cNvSpPr/>
          <p:nvPr/>
        </p:nvSpPr>
        <p:spPr>
          <a:xfrm>
            <a:off x="1491031" y="3030193"/>
            <a:ext cx="8008040" cy="126796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643863" y="3325809"/>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针对中高收入群体，注重生活品质和健康意识的消费者。</a:t>
            </a:r>
          </a:p>
        </p:txBody>
      </p:sp>
      <p:pic>
        <p:nvPicPr>
          <p:cNvPr id="6" name="Picture 6"/>
          <p:cNvPicPr>
            <a:picLocks noChangeAspect="1"/>
          </p:cNvPicPr>
          <p:nvPr/>
        </p:nvPicPr>
        <p:blipFill>
          <a:blip r:embed="rId2"/>
          <a:srcRect t="21899" b="21899"/>
          <a:stretch>
            <a:fillRect/>
          </a:stretch>
        </p:blipFill>
        <p:spPr>
          <a:xfrm>
            <a:off x="539110" y="1388510"/>
            <a:ext cx="2256056" cy="1267968"/>
          </a:xfrm>
          <a:prstGeom prst="rect">
            <a:avLst/>
          </a:prstGeom>
        </p:spPr>
      </p:pic>
      <p:pic>
        <p:nvPicPr>
          <p:cNvPr id="7" name="Picture 7"/>
          <p:cNvPicPr>
            <a:picLocks noChangeAspect="1"/>
          </p:cNvPicPr>
          <p:nvPr/>
        </p:nvPicPr>
        <p:blipFill>
          <a:blip r:embed="rId3"/>
          <a:srcRect t="21899" b="21899"/>
          <a:stretch>
            <a:fillRect/>
          </a:stretch>
        </p:blipFill>
        <p:spPr>
          <a:xfrm>
            <a:off x="9486879" y="3030193"/>
            <a:ext cx="2256056" cy="1267968"/>
          </a:xfrm>
          <a:prstGeom prst="rect">
            <a:avLst/>
          </a:prstGeom>
        </p:spPr>
      </p:pic>
      <p:sp>
        <p:nvSpPr>
          <p:cNvPr id="8" name="AutoShape 8"/>
          <p:cNvSpPr/>
          <p:nvPr/>
        </p:nvSpPr>
        <p:spPr>
          <a:xfrm>
            <a:off x="2795409" y="4664094"/>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472914" y="4947518"/>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在市场上主打“天然、高效、安全”的产品特点，以满足消费者对健康的需求。</a:t>
            </a:r>
          </a:p>
        </p:txBody>
      </p:sp>
      <p:pic>
        <p:nvPicPr>
          <p:cNvPr id="10" name="Picture 10"/>
          <p:cNvPicPr>
            <a:picLocks noChangeAspect="1"/>
          </p:cNvPicPr>
          <p:nvPr/>
        </p:nvPicPr>
        <p:blipFill>
          <a:blip r:embed="rId4"/>
          <a:srcRect t="21899" b="21899"/>
          <a:stretch>
            <a:fillRect/>
          </a:stretch>
        </p:blipFill>
        <p:spPr>
          <a:xfrm>
            <a:off x="544772" y="4664094"/>
            <a:ext cx="2256056" cy="1267968"/>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xx保健品的品牌定位</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4925814" y="2630423"/>
            <a:ext cx="2231507" cy="2231507"/>
          </a:xfrm>
          <a:prstGeom prst="rect">
            <a:avLst/>
          </a:prstGeom>
        </p:spPr>
      </p:pic>
      <p:pic>
        <p:nvPicPr>
          <p:cNvPr id="3" name="Picture 3"/>
          <p:cNvPicPr>
            <a:picLocks noChangeAspect="1"/>
          </p:cNvPicPr>
          <p:nvPr/>
        </p:nvPicPr>
        <p:blipFill>
          <a:blip r:embed="rId3"/>
          <a:srcRect l="10167" r="10167"/>
          <a:stretch>
            <a:fillRect/>
          </a:stretch>
        </p:blipFill>
        <p:spPr>
          <a:xfrm>
            <a:off x="1438585" y="2630423"/>
            <a:ext cx="2231507" cy="2231507"/>
          </a:xfrm>
          <a:prstGeom prst="rect">
            <a:avLst/>
          </a:prstGeom>
        </p:spPr>
      </p:pic>
      <p:sp>
        <p:nvSpPr>
          <p:cNvPr id="4" name="TextBox 4"/>
          <p:cNvSpPr txBox="1"/>
          <p:nvPr/>
        </p:nvSpPr>
        <p:spPr>
          <a:xfrm>
            <a:off x="1669569" y="1125085"/>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拥有独特的生产工艺和配方，确保产品质量和效果。</a:t>
            </a:r>
          </a:p>
        </p:txBody>
      </p:sp>
      <p:pic>
        <p:nvPicPr>
          <p:cNvPr id="5" name="Picture 5"/>
          <p:cNvPicPr>
            <a:picLocks noChangeAspect="1"/>
          </p:cNvPicPr>
          <p:nvPr/>
        </p:nvPicPr>
        <p:blipFill>
          <a:blip r:embed="rId4"/>
          <a:stretch>
            <a:fillRect/>
          </a:stretch>
        </p:blipFill>
        <p:spPr>
          <a:xfrm>
            <a:off x="8413043" y="2630423"/>
            <a:ext cx="2231507" cy="2231507"/>
          </a:xfrm>
          <a:prstGeom prst="rect">
            <a:avLst/>
          </a:prstGeom>
        </p:spPr>
      </p:pic>
      <p:sp>
        <p:nvSpPr>
          <p:cNvPr id="6" name="AutoShape 6"/>
          <p:cNvSpPr/>
          <p:nvPr/>
        </p:nvSpPr>
        <p:spPr>
          <a:xfrm>
            <a:off x="4925814" y="2623346"/>
            <a:ext cx="97536" cy="3792083"/>
          </a:xfrm>
          <a:prstGeom prst="roundRect">
            <a:avLst>
              <a:gd name="adj" fmla="val 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94148" y="1069847"/>
            <a:ext cx="97536" cy="3792083"/>
          </a:xfrm>
          <a:prstGeom prst="roundRect">
            <a:avLst>
              <a:gd name="adj" fmla="val 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395307" y="1069847"/>
            <a:ext cx="97536" cy="3792083"/>
          </a:xfrm>
          <a:prstGeom prst="roundRect">
            <a:avLst>
              <a:gd name="adj" fmla="val 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5168326" y="5091454"/>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与国内外知名供应商合作，确保原材料的品质与安全。</a:t>
            </a:r>
          </a:p>
        </p:txBody>
      </p:sp>
      <p:sp>
        <p:nvSpPr>
          <p:cNvPr id="10" name="TextBox 10"/>
          <p:cNvSpPr txBox="1"/>
          <p:nvPr/>
        </p:nvSpPr>
        <p:spPr>
          <a:xfrm>
            <a:off x="8648852" y="1125085"/>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持续投入研发，不断创新产品，满足消费者多样化的健康需求。</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xx保健品的品牌优势</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8429970" y="1598804"/>
            <a:ext cx="3048265" cy="4557583"/>
          </a:xfrm>
          <a:prstGeom prst="roundRect">
            <a:avLst>
              <a:gd name="adj" fmla="val 12098"/>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533906" y="1447444"/>
            <a:ext cx="3048265" cy="4708942"/>
          </a:xfrm>
          <a:prstGeom prst="roundRect">
            <a:avLst>
              <a:gd name="adj" fmla="val 11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53186" y="1689619"/>
            <a:ext cx="3048265" cy="4466767"/>
          </a:xfrm>
          <a:prstGeom prst="roundRect">
            <a:avLst>
              <a:gd name="adj" fmla="val 12098"/>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tretch>
            <a:fillRect/>
          </a:stretch>
        </p:blipFill>
        <p:spPr>
          <a:xfrm>
            <a:off x="652455" y="1326357"/>
            <a:ext cx="3050440" cy="3050440"/>
          </a:xfrm>
          <a:prstGeom prst="roundRect">
            <a:avLst/>
          </a:prstGeom>
        </p:spPr>
      </p:pic>
      <p:pic>
        <p:nvPicPr>
          <p:cNvPr id="6" name="Picture 6"/>
          <p:cNvPicPr>
            <a:picLocks noChangeAspect="1"/>
          </p:cNvPicPr>
          <p:nvPr/>
        </p:nvPicPr>
        <p:blipFill>
          <a:blip r:embed="rId3"/>
          <a:stretch>
            <a:fillRect/>
          </a:stretch>
        </p:blipFill>
        <p:spPr>
          <a:xfrm>
            <a:off x="4533906" y="1327357"/>
            <a:ext cx="3079664" cy="3079664"/>
          </a:xfrm>
          <a:prstGeom prst="roundRect">
            <a:avLst/>
          </a:prstGeom>
        </p:spPr>
      </p:pic>
      <p:pic>
        <p:nvPicPr>
          <p:cNvPr id="7" name="Picture 7"/>
          <p:cNvPicPr>
            <a:picLocks noChangeAspect="1"/>
          </p:cNvPicPr>
          <p:nvPr/>
        </p:nvPicPr>
        <p:blipFill>
          <a:blip r:embed="rId4"/>
          <a:stretch>
            <a:fillRect/>
          </a:stretch>
        </p:blipFill>
        <p:spPr>
          <a:xfrm>
            <a:off x="8429970" y="1327357"/>
            <a:ext cx="3079664" cy="3079664"/>
          </a:xfrm>
          <a:prstGeom prst="roundRect">
            <a:avLst/>
          </a:prstGeom>
        </p:spPr>
      </p:pic>
      <p:sp>
        <p:nvSpPr>
          <p:cNvPr id="8" name="TextBox 8"/>
          <p:cNvSpPr txBox="1"/>
          <p:nvPr/>
        </p:nvSpPr>
        <p:spPr>
          <a:xfrm>
            <a:off x="769054"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以绿色、健康、活力为主题，打造专业、高端的品牌形象。</a:t>
            </a:r>
          </a:p>
        </p:txBody>
      </p:sp>
      <p:sp>
        <p:nvSpPr>
          <p:cNvPr id="9" name="TextBox 9"/>
          <p:cNvSpPr txBox="1"/>
          <p:nvPr/>
        </p:nvSpPr>
        <p:spPr>
          <a:xfrm>
            <a:off x="4695472"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在广告宣传中注重情感营销，传递关爱与责任的品牌价值观。</a:t>
            </a:r>
          </a:p>
        </p:txBody>
      </p:sp>
      <p:sp>
        <p:nvSpPr>
          <p:cNvPr id="10" name="TextBox 10"/>
          <p:cNvSpPr txBox="1"/>
          <p:nvPr/>
        </p:nvSpPr>
        <p:spPr>
          <a:xfrm>
            <a:off x="8618990"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通过与健康机构、专家合作，提升品牌的专业度和可信度。</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xx保健品的品牌形象</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61074" y="-36576"/>
            <a:ext cx="8576967"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accent3">
                    <a:lumMod val="50000"/>
                    <a:alpha val="100000"/>
                  </a:schemeClr>
                </a:solidFill>
                <a:latin typeface="Microsoft Yahei"/>
                <a:ea typeface="Microsoft Yahei"/>
                <a:cs typeface="Microsoft Yahei"/>
              </a:rPr>
              <a:t>CHAPTER</a:t>
            </a:r>
          </a:p>
        </p:txBody>
      </p:sp>
      <p:sp>
        <p:nvSpPr>
          <p:cNvPr id="3" name="TextBox 3"/>
          <p:cNvSpPr txBox="1"/>
          <p:nvPr/>
        </p:nvSpPr>
        <p:spPr>
          <a:xfrm>
            <a:off x="1565436" y="1311817"/>
            <a:ext cx="8683321"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dk1">
                    <a:alpha val="100000"/>
                  </a:schemeClr>
                </a:solidFill>
                <a:latin typeface="Microsoft Yahei"/>
                <a:ea typeface="Microsoft Yahei"/>
                <a:cs typeface="Microsoft Yahei"/>
              </a:rPr>
              <a:t>03</a:t>
            </a:r>
          </a:p>
        </p:txBody>
      </p:sp>
      <p:sp>
        <p:nvSpPr>
          <p:cNvPr id="4" name="TextBox 4"/>
          <p:cNvSpPr txBox="1"/>
          <p:nvPr/>
        </p:nvSpPr>
        <p:spPr>
          <a:xfrm>
            <a:off x="1636415" y="2872202"/>
            <a:ext cx="7601626"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1">
                    <a:alpha val="100000"/>
                  </a:schemeClr>
                </a:solidFill>
                <a:latin typeface="Microsoft Yahei"/>
                <a:ea typeface="Microsoft Yahei"/>
                <a:cs typeface="Microsoft Yahei"/>
              </a:rPr>
              <a:t>目标消费者分析</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3819" r="2381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年龄在30-50岁，关注健康、注重生活品质的中产阶级人群。</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目标消费者定义</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工作压力大，生活节奏快，对保健品的需求旺盛，有一定的消费能力和品牌忠诚度。</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目标消费者特征</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目标消费者的定义与特征</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目标消费者的需求与偏好</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需求</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缓解疲劳、提高免疫力、改善睡眠质量等。</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偏好</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倾向于选择天然、无副作用、高品质的保健品，注重品牌形象和服务质量。</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通过线上和线下渠道了解产品信息，注重口碑和评价，倾向于选择方便快捷的购买方式。</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消费行为</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综合考虑产品功效、价格、品牌、口碑等多个因素，选择最适合自己的保健品。</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购买决策</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目标消费者的消费行为与购买决策</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https://d.book118.com/465322244122011110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351E00"/>
      </a:lt1>
      <a:dk2>
        <a:srgbClr val="FFF0DC"/>
      </a:dk2>
      <a:lt2>
        <a:srgbClr val="000000"/>
      </a:lt2>
      <a:accent1>
        <a:srgbClr val="FF960E"/>
      </a:accent1>
      <a:accent2>
        <a:srgbClr val="FF771B"/>
      </a:accent2>
      <a:accent3>
        <a:srgbClr val="C76900"/>
      </a:accent3>
      <a:accent4>
        <a:srgbClr val="FF6E40"/>
      </a:accent4>
      <a:accent5>
        <a:srgbClr val="FF855E"/>
      </a:accent5>
      <a:accent6>
        <a:srgbClr val="FFB69E"/>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MoolBoran"/>
        <a:font script="Taml" typeface="Latha"/>
        <a:font script="Hebr" typeface="Times New Roman"/>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DaunPenh"/>
        <a:font script="Taml" typeface="Latha"/>
        <a:font script="Hebr" typeface="Arial"/>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61</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2024-09-15T14:20:44.455</cp:lastPrinted>
  <dcterms:created xsi:type="dcterms:W3CDTF">2024-09-15T06:20:44Z</dcterms:created>
  <dcterms:modified xsi:type="dcterms:W3CDTF">2024-09-15T06:20:46Z</dcterms:modified>
</cp:coreProperties>
</file>