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0413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625804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32CCA-4141-4467-983D-398D2BFF3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05D0-E29C-4A94-AA36-EAEDD1CA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67819-828C-4367-839B-A52CFE1B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8D690-9970-4C0F-A979-97AEB6CA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D2C61-655D-4145-9D4E-EE224B1A2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E9ADC-A32F-4AC1-9090-0BCFB0A4F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96B014-39F1-4E42-A55B-E097C1C1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E1C41-DB7C-496E-A801-868DFBDA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E13E3-0AD3-4B6D-9256-381D0970A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A34BD-A237-468B-A288-0BB860FF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49BB4-BD26-4EBE-A92B-6AD6E390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history#pid=657831c560819df2225b2094#tid=657a6ab69b39cd000aa17971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Cov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MasterShapeName"/>
          <p:cNvSpPr/>
          <p:nvPr/>
        </p:nvSpPr>
        <p:spPr>
          <a:xfrm>
            <a:off x="2532888" y="3063240"/>
            <a:ext cx="7132320" cy="9418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i="0">
                <a:solidFill>
                  <a:srgbClr val="FFFFFF"/>
                </a:solidFill>
                <a:latin typeface="Times New Roman" panose="02020603050405020304" pitchFamily="34" charset="0"/>
                <a:ea typeface="华文行楷" pitchFamily="34" charset="-122"/>
                <a:cs typeface="Times New Roman" panose="02020603050405020304" pitchFamily="34" charset="-120"/>
              </a:rPr>
              <a:t>历史</a:t>
            </a:r>
            <a:endParaRPr lang="en-US" sz="4000"/>
          </a:p>
        </p:txBody>
      </p:sp>
      <p:sp>
        <p:nvSpPr>
          <p:cNvPr id="4" name="MasterShapeName"/>
          <p:cNvSpPr/>
          <p:nvPr/>
        </p:nvSpPr>
        <p:spPr>
          <a:xfrm>
            <a:off x="0" y="3968496"/>
            <a:ext cx="12188952" cy="9418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0" i="0">
                <a:solidFill>
                  <a:srgbClr val="FFFFFF"/>
                </a:solidFill>
                <a:latin typeface="Times New Roman" panose="02020603050405020304" pitchFamily="34" charset="0"/>
                <a:ea typeface="Heiti SC Light" pitchFamily="34" charset="-122"/>
                <a:cs typeface="Times New Roman" panose="02020603050405020304" pitchFamily="34" charset="-120"/>
              </a:rPr>
              <a:t>八年级下册      (RJ版) （重庆专版）</a:t>
            </a:r>
            <a:endParaRPr lang="en-US" sz="36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mc=目录配置1#33132ce79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#mc=目录配置1#131cac433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.xml" /><Relationship Id="rId3" Type="http://schemas.openxmlformats.org/officeDocument/2006/relationships/tags" Target="../tags/tag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24140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2#131cac433.fixed?vbadefaultcenterpage=1&amp;parentnodeid=166586b79&amp;vbahtmlprocessed=1" title=""/>
          <p:cNvSpPr/>
          <p:nvPr/>
        </p:nvSpPr>
        <p:spPr>
          <a:xfrm>
            <a:off x="0" y="2066544"/>
            <a:ext cx="12188952" cy="1224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第四单元</a:t>
            </a:r>
            <a:r>
              <a:rPr lang="en-US" altLang="zh-CN" sz="4000" b="1" i="0">
                <a:solidFill>
                  <a:srgbClr val="99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</a:t>
            </a: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民族团结与祖国统一</a:t>
            </a:r>
            <a:endParaRPr lang="en-US" altLang="zh-CN" sz="4000"/>
          </a:p>
        </p:txBody>
      </p:sp>
      <p:sp>
        <p:nvSpPr>
          <p:cNvPr id="3" name="C_2_BD#131cac433.fixed?segpoint=1&amp;vbadefaultcenterpage=1&amp;parentnodeid=166586b79&amp;vbahtmlprocessed=1" title=""/>
          <p:cNvSpPr/>
          <p:nvPr/>
        </p:nvSpPr>
        <p:spPr>
          <a:xfrm>
            <a:off x="0" y="3300984"/>
            <a:ext cx="12188952" cy="1224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第12课</a:t>
            </a:r>
            <a:r>
              <a:rPr lang="en-US" altLang="zh-CN" sz="4000" b="1" i="0">
                <a:solidFill>
                  <a:srgbClr val="99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4000" b="1" i="0">
                <a:solidFill>
                  <a:srgbClr val="99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pitchFamily="34" charset="-120"/>
              </a:rPr>
              <a:t>民族大团结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18ab39999?vbadefaultcenterpage=1&amp;parentnodeid=131cac433&amp;vbahtmlprocessed=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608" y="662400"/>
            <a:ext cx="4754880" cy="530352"/>
          </a:xfrm>
          <a:prstGeom prst="rect">
            <a:avLst/>
          </a:prstGeom>
        </p:spPr>
      </p:pic>
      <p:sp>
        <p:nvSpPr>
          <p:cNvPr id="3" name="C_4_BD#e10ea62ea?segpoint=1&amp;vbadefaultcenterpage=1&amp;parentnodeid=18ab39999&amp;vbahtmlprocessed=1" title=""/>
          <p:cNvSpPr/>
          <p:nvPr/>
        </p:nvSpPr>
        <p:spPr>
          <a:xfrm>
            <a:off x="475488" y="1324832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一、民族区域自治制度</a:t>
            </a:r>
            <a:endParaRPr lang="en-US" altLang="zh-CN" sz="3200"/>
          </a:p>
        </p:txBody>
      </p:sp>
      <p:graphicFrame>
        <p:nvGraphicFramePr>
          <p:cNvPr id="4" name="P_5_BD#483ef2844?colgroup=2,27&amp;vbadefaultcenterpage=1&amp;parentnodeid=e10ea62ea&amp;vbahtmlprocessed=1&amp;hasbroken=1" title=""/>
          <p:cNvGraphicFramePr>
            <a:graphicFrameLocks noGrp="1"/>
          </p:cNvGraphicFramePr>
          <p:nvPr/>
        </p:nvGraphicFramePr>
        <p:xfrm>
          <a:off x="475488" y="2175732"/>
          <a:ext cx="11201400" cy="3208084"/>
        </p:xfrm>
        <a:graphic>
          <a:graphicData uri="http://schemas.openxmlformats.org/drawingml/2006/table">
            <a:tbl>
              <a:tblPr/>
              <a:tblGrid>
                <a:gridCol w="1216152"/>
                <a:gridCol w="9985248"/>
              </a:tblGrid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含义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在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统一领导下，各少数民族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的地方实行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，设立自治机关，行使自治权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2984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地位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是我国的一项基本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12456">
                <a:tc>
                  <a:txBody>
                    <a:bodyPr vert="horz" wrap="square"/>
                    <a:lstStyle/>
                    <a:p>
                      <a:pPr marL="0" indent="0" algn="ctr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法律依</a:t>
                      </a:r>
                    </a:p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据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①1949年通过的《中国人民政治协商会议共同纲领》，确定实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行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；②后来，民族区域自治制度被载入宪法；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③1984年，《中华人民共和国民族区域自治法》颁布实施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P_5_AN.1_1#483ef2844.blank?vbadefaultcenterpage=1&amp;parentnodeid=e10ea62ea&amp;vbapositionanswer=1&amp;vbahtmlprocessed=1&amp;hasbroken=1" title=""/>
          <p:cNvSpPr/>
          <p:nvPr/>
        </p:nvSpPr>
        <p:spPr>
          <a:xfrm>
            <a:off x="2171628" y="2168303"/>
            <a:ext cx="973138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国家</a:t>
            </a:r>
            <a:endParaRPr lang="en-US" altLang="zh-CN" sz="2800"/>
          </a:p>
        </p:txBody>
      </p:sp>
      <p:sp>
        <p:nvSpPr>
          <p:cNvPr id="6" name="P_5_AN.2_1#483ef2844.blank?vbadefaultcenterpage=1&amp;parentnodeid=e10ea62ea&amp;vbapositionanswer=2&amp;vbahtmlprocessed=1&amp;hasbroken=1" title=""/>
          <p:cNvSpPr/>
          <p:nvPr/>
        </p:nvSpPr>
        <p:spPr>
          <a:xfrm>
            <a:off x="7167490" y="2168303"/>
            <a:ext cx="973138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聚居</a:t>
            </a:r>
            <a:endParaRPr lang="en-US" altLang="zh-CN" sz="2800"/>
          </a:p>
        </p:txBody>
      </p:sp>
      <p:sp>
        <p:nvSpPr>
          <p:cNvPr id="7" name="P_5_AN.3_1#483ef2844.blank?vbadefaultcenterpage=1&amp;parentnodeid=e10ea62ea&amp;vbapositionanswer=3&amp;vbahtmlprocessed=1&amp;hasbroken=1" title=""/>
          <p:cNvSpPr/>
          <p:nvPr/>
        </p:nvSpPr>
        <p:spPr>
          <a:xfrm>
            <a:off x="1763640" y="2168303"/>
            <a:ext cx="9858248" cy="104578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                                               </a:t>
            </a: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区域自</a:t>
            </a:r>
          </a:p>
          <a:p>
            <a:pPr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治</a:t>
            </a:r>
            <a:endParaRPr lang="en-US" altLang="zh-CN" sz="2800"/>
          </a:p>
        </p:txBody>
      </p:sp>
      <p:sp>
        <p:nvSpPr>
          <p:cNvPr id="8" name="P_5_AN.4_1#483ef2844.blank?vbadefaultcenterpage=1&amp;parentnodeid=e10ea62ea&amp;vbapositionanswer=4&amp;vbahtmlprocessed=1&amp;hasbroken=1" title=""/>
          <p:cNvSpPr/>
          <p:nvPr/>
        </p:nvSpPr>
        <p:spPr>
          <a:xfrm>
            <a:off x="7274814" y="3173063"/>
            <a:ext cx="1687513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政治制度</a:t>
            </a:r>
            <a:endParaRPr lang="en-US" altLang="zh-CN" sz="2800"/>
          </a:p>
        </p:txBody>
      </p:sp>
      <p:sp>
        <p:nvSpPr>
          <p:cNvPr id="9" name="P_5_AN.5_1#483ef2844.blank?vbadefaultcenterpage=1&amp;parentnodeid=e10ea62ea&amp;vbapositionanswer=5&amp;vbahtmlprocessed=1&amp;hasbroken=1" title=""/>
          <p:cNvSpPr/>
          <p:nvPr/>
        </p:nvSpPr>
        <p:spPr>
          <a:xfrm>
            <a:off x="2171628" y="4292124"/>
            <a:ext cx="2401888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民族区域自治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6" grpId="0" uiExpand="1" build="p" animBg="1"/>
      <p:bldP spid="7" grpId="0" uiExpand="1" build="p" animBg="1"/>
      <p:bldP spid="8" grpId="0" uiExpand="1" build="p" animBg="1"/>
      <p:bldP spid="9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5_BD#483ef2844?colgroup=2,27&amp;vbadefaultcenterpage=1&amp;parentnodeid=e10ea62ea&amp;vbahtmlprocessed=1&amp;hasbroken=1" title=""/>
          <p:cNvGraphicFramePr>
            <a:graphicFrameLocks noGrp="1"/>
          </p:cNvGraphicFramePr>
          <p:nvPr/>
        </p:nvGraphicFramePr>
        <p:xfrm>
          <a:off x="475488" y="2159610"/>
          <a:ext cx="11201400" cy="3276600"/>
        </p:xfrm>
        <a:graphic>
          <a:graphicData uri="http://schemas.openxmlformats.org/drawingml/2006/table">
            <a:tbl>
              <a:tblPr/>
              <a:tblGrid>
                <a:gridCol w="1216152"/>
                <a:gridCol w="9985248"/>
              </a:tblGrid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实施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全国已经建立了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、新疆维吾尔自治区、广西壮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族自治区、宁夏回族自治区、西藏自治区5个自治区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72907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从制度和政策层面保障了少数民族公民享有平等自由权利以及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经济、社会、文化权利；对维护民族团结、巩固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和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促进民族地区发展具有重大意义；为实现各民族共同发展、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奠定了基础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5_AN.6_1#483ef2844.blank?vbadefaultcenterpage=1&amp;parentnodeid=e10ea62ea&amp;vbapositionanswer=6&amp;vbahtmlprocessed=1&amp;hasbroken=1" title=""/>
          <p:cNvSpPr/>
          <p:nvPr/>
        </p:nvSpPr>
        <p:spPr>
          <a:xfrm>
            <a:off x="4314753" y="2152181"/>
            <a:ext cx="2401888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内蒙古自治区</a:t>
            </a:r>
            <a:endParaRPr lang="en-US" altLang="zh-CN" sz="2800"/>
          </a:p>
        </p:txBody>
      </p:sp>
      <p:sp>
        <p:nvSpPr>
          <p:cNvPr id="4" name="P_5_AN.7_1#483ef2844.blank?vbadefaultcenterpage=1&amp;parentnodeid=e10ea62ea&amp;vbapositionanswer=7&amp;vbahtmlprocessed=1&amp;hasbroken=1" title=""/>
          <p:cNvSpPr/>
          <p:nvPr/>
        </p:nvSpPr>
        <p:spPr>
          <a:xfrm>
            <a:off x="9315378" y="3764636"/>
            <a:ext cx="1687513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祖国统一</a:t>
            </a:r>
            <a:endParaRPr lang="en-US" altLang="zh-CN" sz="2800"/>
          </a:p>
        </p:txBody>
      </p:sp>
      <p:sp>
        <p:nvSpPr>
          <p:cNvPr id="5" name="P_5_AN.8_1#483ef2844.blank?vbadefaultcenterpage=1&amp;parentnodeid=e10ea62ea&amp;vbapositionanswer=8&amp;vbahtmlprocessed=1&amp;hasbroken=1" title=""/>
          <p:cNvSpPr/>
          <p:nvPr/>
        </p:nvSpPr>
        <p:spPr>
          <a:xfrm>
            <a:off x="1814440" y="4846296"/>
            <a:ext cx="1687513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共同富裕</a:t>
            </a:r>
            <a:endParaRPr lang="en-US" altLang="zh-CN" sz="2800"/>
          </a:p>
        </p:txBody>
      </p:sp>
      <p:sp>
        <p:nvSpPr>
          <p:cNvPr id="6" name="P_5_BD#483ef2844?colgroup=2,27&amp;vbadefaultcenterpage=1&amp;parentnodeid=e10ea62ea&amp;vbahtmlprocessed=1&amp;hasbroken=1" title=""/>
          <p:cNvSpPr txBox="1"/>
          <p:nvPr/>
        </p:nvSpPr>
        <p:spPr>
          <a:xfrm>
            <a:off x="10958743" y="1459078"/>
            <a:ext cx="71814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1d044a90c?vbadefaultcenterpage=1&amp;parentnodeid=e10ea62ea&amp;vbahtmlprocessed=1" title=""/>
          <p:cNvSpPr/>
          <p:nvPr/>
        </p:nvSpPr>
        <p:spPr>
          <a:xfrm>
            <a:off x="475488" y="662400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易混易错</a:t>
            </a:r>
            <a:endParaRPr lang="en-US" altLang="zh-CN" sz="3200"/>
          </a:p>
        </p:txBody>
      </p:sp>
      <p:sp>
        <p:nvSpPr>
          <p:cNvPr id="3" name="QT_6_BD.9_1#4ce53cf8f?vbadefaultcenterpage=1&amp;parentnodeid=1d044a90c&amp;vbahtmlprocessed=1&amp;hasbroken=1" title=""/>
          <p:cNvSpPr/>
          <p:nvPr/>
        </p:nvSpPr>
        <p:spPr>
          <a:xfrm>
            <a:off x="475488" y="1432823"/>
            <a:ext cx="1122883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民族区域自治是在国家统一领导下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在有少数民族的地方实行区域自治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设立不同级别的民族自治区域和自治机关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4" name="QT_6_AN.10_1#4ce53cf8f.bracket?vbadefaultcenterpage=1&amp;parentnodeid=1d044a90c&amp;vbapositionanswer=9&amp;vbahtmlprocessed=1" title=""/>
          <p:cNvSpPr/>
          <p:nvPr/>
        </p:nvSpPr>
        <p:spPr>
          <a:xfrm>
            <a:off x="7439851" y="2067188"/>
            <a:ext cx="615950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×</a:t>
            </a:r>
            <a:endParaRPr lang="en-US" altLang="zh-CN" sz="2800"/>
          </a:p>
        </p:txBody>
      </p:sp>
      <p:sp>
        <p:nvSpPr>
          <p:cNvPr id="5" name="QT_6_EX.11_1#4ce53cf8f?vbadefaultcenterpage=1&amp;parentnodeid=1d044a90c&amp;vbahtmlprocessed=1" title=""/>
          <p:cNvSpPr/>
          <p:nvPr/>
        </p:nvSpPr>
        <p:spPr>
          <a:xfrm>
            <a:off x="475488" y="2718720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提示：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民族区域自治制度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是在国家统一领导下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各少数民族聚居的地方实行区域自治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设立自治机关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，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" panose="02010609060101010101" pitchFamily="34" charset="-122"/>
                <a:cs typeface="Times New Roman" panose="02020603050405020304" pitchFamily="34" charset="-120"/>
              </a:rPr>
              <a:t>行使自治权的制度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。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4_BD#d9dba2d9e?segpoint=1&amp;vbadefaultcenterpage=1&amp;parentnodeid=18ab39999&amp;vbahtmlprocessed=1" title=""/>
          <p:cNvSpPr/>
          <p:nvPr/>
        </p:nvSpPr>
        <p:spPr>
          <a:xfrm>
            <a:off x="536448" y="330295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二、共同繁荣发展</a:t>
            </a:r>
            <a:endParaRPr lang="en-US" altLang="zh-CN" sz="3200"/>
          </a:p>
        </p:txBody>
      </p:sp>
      <p:sp>
        <p:nvSpPr>
          <p:cNvPr id="3" name="P_5_BD#7c0f788b5?segpoint=1&amp;vbadefaultcenterpage=1&amp;parentnodeid=d9dba2d9e&amp;vbahtmlprocessed=1&amp;hasbroken=1" title=""/>
          <p:cNvSpPr/>
          <p:nvPr/>
        </p:nvSpPr>
        <p:spPr>
          <a:xfrm>
            <a:off x="475488" y="1053093"/>
            <a:ext cx="1122883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1.背景:中华人民共和国成立前,由于历史和地理的原因,我国各民族发展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很不平衡,很多少数民族的生产力水平十分落后。</a:t>
            </a:r>
            <a:endParaRPr lang="en-US" altLang="zh-CN" sz="2800"/>
          </a:p>
        </p:txBody>
      </p:sp>
      <p:sp>
        <p:nvSpPr>
          <p:cNvPr id="5" name="P_5_BD#7c0f788b5?segpoint=1&amp;vbadefaultcenterpage=1&amp;parentnodeid=d9dba2d9e&amp;vbahtmlprocessed=1&amp;hasbroken=1" title=""/>
          <p:cNvSpPr/>
          <p:nvPr>
            <p:custDataLst>
              <p:tags r:id="rId2"/>
            </p:custDataLst>
          </p:nvPr>
        </p:nvSpPr>
        <p:spPr>
          <a:xfrm>
            <a:off x="475488" y="2253939"/>
            <a:ext cx="11228832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2.措施</a:t>
            </a:r>
            <a:endParaRPr lang="en-US" altLang="zh-CN" sz="2800"/>
          </a:p>
        </p:txBody>
      </p:sp>
      <p:graphicFrame>
        <p:nvGraphicFramePr>
          <p:cNvPr id="6" name="P_5_BD#7c0f788b5?colgroup=2,15,11&amp;vbadefaultcenterpage=1&amp;parentnodeid=d9dba2d9e&amp;vbahtmlprocessed=1&amp;hasbroken=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75488" y="2953455"/>
          <a:ext cx="11192256" cy="3181160"/>
        </p:xfrm>
        <a:graphic>
          <a:graphicData uri="http://schemas.openxmlformats.org/drawingml/2006/table">
            <a:tbl>
              <a:tblPr/>
              <a:tblGrid>
                <a:gridCol w="987552"/>
                <a:gridCol w="5833872"/>
                <a:gridCol w="4370832"/>
              </a:tblGrid>
              <a:tr h="47606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领域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具体表现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结果（意义）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政治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在民族地区因地制宜进行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和社会主义改造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各族人民翻身做主人,迈进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了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社会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12456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经济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采取优惠政策，并给予人力、技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术、资金、物资等支持，加强当地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经济建设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经济有了长足发展,少数民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族人民生活水平日益提高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5_BD#7c0f788b5?colgroup=2,15,11&amp;vbadefaultcenterpage=1&amp;parentnodeid=d9dba2d9e&amp;vbahtmlprocessed=1&amp;hasbroken=1" title=""/>
          <p:cNvGraphicFramePr>
            <a:graphicFrameLocks noGrp="1"/>
          </p:cNvGraphicFramePr>
          <p:nvPr/>
        </p:nvGraphicFramePr>
        <p:xfrm>
          <a:off x="475488" y="2198948"/>
          <a:ext cx="11192256" cy="3181160"/>
        </p:xfrm>
        <a:graphic>
          <a:graphicData uri="http://schemas.openxmlformats.org/drawingml/2006/table">
            <a:tbl>
              <a:tblPr/>
              <a:tblGrid>
                <a:gridCol w="987552"/>
                <a:gridCol w="5833872"/>
                <a:gridCol w="4370832"/>
              </a:tblGrid>
              <a:tr h="47606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领域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具体表现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7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结果（意义）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7720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文化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重视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的保护与发展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对少数民族文化的传承和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发展具有重要意义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12456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政策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20世纪末，中央决定进行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_________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（修建</a:t>
                      </a:r>
                      <a:r>
                        <a:rPr lang="en-US" altLang="zh-CN" sz="280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34" charset="-120"/>
                        </a:rPr>
                        <a:t>______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铁路）；实施兴边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富民行动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极大地带动了民族地区的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经济社会发展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5_AN.14_1#7c0f788b5.blank?vbadefaultcenterpage=1&amp;parentnodeid=d9dba2d9e&amp;vbapositionanswer=12&amp;vbahtmlprocessed=1&amp;hasbroken=1" title=""/>
          <p:cNvSpPr/>
          <p:nvPr/>
        </p:nvSpPr>
        <p:spPr>
          <a:xfrm>
            <a:off x="2300215" y="2891987"/>
            <a:ext cx="2401888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少数民族文化</a:t>
            </a:r>
            <a:endParaRPr lang="en-US" altLang="zh-CN" sz="2800"/>
          </a:p>
        </p:txBody>
      </p:sp>
      <p:sp>
        <p:nvSpPr>
          <p:cNvPr id="4" name="P_5_AN.15_1#7c0f788b5.blank?vbadefaultcenterpage=1&amp;parentnodeid=d9dba2d9e&amp;vbapositionanswer=13&amp;vbahtmlprocessed=1&amp;hasbroken=1" title=""/>
          <p:cNvSpPr/>
          <p:nvPr/>
        </p:nvSpPr>
        <p:spPr>
          <a:xfrm>
            <a:off x="1535040" y="3716917"/>
            <a:ext cx="5706872" cy="104578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4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34" charset="-120"/>
              </a:rPr>
              <a:t>                       </a:t>
            </a: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西部大开</a:t>
            </a:r>
          </a:p>
          <a:p>
            <a:pPr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发</a:t>
            </a:r>
            <a:endParaRPr lang="en-US" altLang="zh-CN" sz="2800"/>
          </a:p>
        </p:txBody>
      </p:sp>
      <p:sp>
        <p:nvSpPr>
          <p:cNvPr id="5" name="P_5_AN.16_1#7c0f788b5.blank?vbadefaultcenterpage=1&amp;parentnodeid=d9dba2d9e&amp;vbapositionanswer=14&amp;vbahtmlprocessed=1&amp;hasbroken=1" title=""/>
          <p:cNvSpPr/>
          <p:nvPr/>
        </p:nvSpPr>
        <p:spPr>
          <a:xfrm>
            <a:off x="3190803" y="4288417"/>
            <a:ext cx="973138" cy="486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青藏</a:t>
            </a:r>
            <a:endParaRPr lang="en-US" altLang="zh-CN" sz="2800"/>
          </a:p>
        </p:txBody>
      </p:sp>
      <p:sp>
        <p:nvSpPr>
          <p:cNvPr id="6" name="P_5_BD#7c0f788b5?colgroup=2,15,11&amp;vbadefaultcenterpage=1&amp;parentnodeid=d9dba2d9e&amp;vbahtmlprocessed=1&amp;hasbroken=1" title=""/>
          <p:cNvSpPr txBox="1"/>
          <p:nvPr/>
        </p:nvSpPr>
        <p:spPr>
          <a:xfrm>
            <a:off x="10949599" y="1498416"/>
            <a:ext cx="71814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  <p:bldP spid="5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5_BD#fbc0f8b51?vbadefaultcenterpage=1&amp;parentnodeid=d9dba2d9e&amp;vbahtmlprocessed=1" title=""/>
          <p:cNvSpPr/>
          <p:nvPr/>
        </p:nvSpPr>
        <p:spPr>
          <a:xfrm>
            <a:off x="475488" y="662400"/>
            <a:ext cx="11228832" cy="72237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3200" b="1" i="0">
                <a:solidFill>
                  <a:srgbClr val="000000"/>
                </a:solidFill>
                <a:latin typeface="Times New Roman" panose="02020603050405020304" pitchFamily="34" charset="0"/>
                <a:ea typeface="黑体" panose="02010609060101010101" pitchFamily="34" charset="-122"/>
                <a:cs typeface="Times New Roman" panose="02020603050405020304" pitchFamily="34" charset="-120"/>
              </a:rPr>
              <a:t>课堂小结</a:t>
            </a:r>
            <a:endParaRPr lang="en-US" altLang="zh-CN" sz="3200"/>
          </a:p>
        </p:txBody>
      </p:sp>
      <p:graphicFrame>
        <p:nvGraphicFramePr>
          <p:cNvPr id="3" name="P_6_BD#29c40321d?colgroup=30&amp;vbadefaultcenterpage=1&amp;parentnodeid=fbc0f8b51&amp;vbahtmlprocessed=1&amp;hasbroken=1" title=""/>
          <p:cNvGraphicFramePr>
            <a:graphicFrameLocks noGrp="1"/>
          </p:cNvGraphicFramePr>
          <p:nvPr/>
        </p:nvGraphicFramePr>
        <p:xfrm>
          <a:off x="475488" y="1515332"/>
          <a:ext cx="11210544" cy="3904488"/>
        </p:xfrm>
        <a:graphic>
          <a:graphicData uri="http://schemas.openxmlformats.org/drawingml/2006/table">
            <a:tbl>
              <a:tblPr/>
              <a:tblGrid>
                <a:gridCol w="11210544"/>
              </a:tblGrid>
              <a:tr h="3904488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【记知识纲要】</a:t>
                      </a:r>
                      <a:endParaRPr lang="en-US" altLang="zh-CN" sz="1200"/>
                    </a:p>
                    <a:p>
                      <a:pPr marL="0" lvl="0" indent="0" algn="ctr" latinLnBrk="1" hangingPunct="0">
                        <a:lnSpc>
                          <a:spcPts val="25000"/>
                        </a:lnSpc>
                      </a:pPr>
                      <a:r>
                        <a:rPr lang="en-US" altLang="zh-CN" sz="15800" b="1" i="0" kern="0" spc="-99900">
                          <a:solidFill>
                            <a:srgbClr val="FFFFFF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</a:t>
                      </a:r>
                      <a:r>
                        <a:rPr lang="en-US" altLang="zh-CN" sz="900" b="1" i="0" kern="0" spc="0">
                          <a:solidFill>
                            <a:srgbClr val="FFFFFF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_________________________________________________________________________________________________________________________________________________</a:t>
                      </a:r>
                      <a:endParaRPr lang="en-US" altLang="zh-CN" sz="900" spc="0">
                        <a:latin typeface="宋体" panose="02010600030101010101" pitchFamily="2" charset="-122"/>
                      </a:endParaRPr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P_6_BD#29c40321d.table_image?tableimageindex=1&amp;vbadefaultcenterpage=1&amp;parentnodeid=fbc0f8b51&amp;vbahtmlprocessed=1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65960" y="2155317"/>
            <a:ext cx="8229600" cy="318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P_6_BD#29c40321d?colgroup=30&amp;vbadefaultcenterpage=1&amp;parentnodeid=fbc0f8b51&amp;vbahtmlprocessed=1&amp;hasbroken=1" title=""/>
          <p:cNvGraphicFramePr>
            <a:graphicFrameLocks noGrp="1"/>
          </p:cNvGraphicFramePr>
          <p:nvPr/>
        </p:nvGraphicFramePr>
        <p:xfrm>
          <a:off x="475488" y="1578998"/>
          <a:ext cx="11210544" cy="4495800"/>
        </p:xfrm>
        <a:graphic>
          <a:graphicData uri="http://schemas.openxmlformats.org/drawingml/2006/table">
            <a:tbl>
              <a:tblPr/>
              <a:tblGrid>
                <a:gridCol w="11210544"/>
              </a:tblGrid>
              <a:tr h="4458907">
                <a:tc>
                  <a:txBody>
                    <a:bodyPr vert="horz" wrap="square"/>
                    <a:lstStyle/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【背核心术语】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民族区域自治制度是我国的一项基本政治制度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，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为实现各民族共同繁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荣发展奠定了基础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内蒙古自治区是我国建立的第一个自治区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3.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我国建立的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5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个省级自治区是内蒙古自治区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新疆维吾尔自治区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广</a:t>
                      </a:r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西壮族自治区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宁夏回族自治区和西藏自治区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  <a:p>
                      <a:pPr marL="0" indent="0" algn="l" latinLnBrk="1" hangingPunct="0">
                        <a:lnSpc>
                          <a:spcPts val="45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4.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西部大开发战略的着眼点是促进东西部经济均衡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、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协调发展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，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特别是</a:t>
                      </a:r>
                    </a:p>
                    <a:p>
                      <a:pPr marL="0" lvl="0" indent="0" algn="l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楷体" panose="02010609060101010101" pitchFamily="34" charset="-122"/>
                          <a:cs typeface="Times New Roman" panose="02020603050405020304" pitchFamily="34" charset="-120"/>
                        </a:rPr>
                        <a:t>促进民族地区经济发展和维护边疆稳定</a:t>
                      </a: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P_6_BD#29c40321d?colgroup=30&amp;vbadefaultcenterpage=1&amp;parentnodeid=fbc0f8b51&amp;vbahtmlprocessed=1&amp;hasbroken=1" title=""/>
          <p:cNvSpPr txBox="1"/>
          <p:nvPr/>
        </p:nvSpPr>
        <p:spPr>
          <a:xfrm>
            <a:off x="10967887" y="878466"/>
            <a:ext cx="718145" cy="568706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5000"/>
              </a:lnSpc>
            </a:pPr>
            <a:r>
              <a:rPr lang="zh-CN" altLang="en-US" sz="2800">
                <a:latin typeface="Times New Roman" panose="02020603050405020304" pitchFamily="34" charset="0"/>
              </a:rPr>
              <a:t>续表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8d2012bac?vbadefaultcenterpage=1&amp;parentnodeid=131cac433&amp;vbahtmlprocessed=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608" y="662400"/>
            <a:ext cx="4754880" cy="530352"/>
          </a:xfrm>
          <a:prstGeom prst="rect">
            <a:avLst/>
          </a:prstGeom>
        </p:spPr>
      </p:pic>
      <p:sp>
        <p:nvSpPr>
          <p:cNvPr id="3" name="P_4_BD#06a12e6d3?segpoint=1&amp;vbadefaultcenterpage=1&amp;parentnodeid=8d2012bac&amp;vbahtmlprocessed=1&amp;hasbroken=1" title=""/>
          <p:cNvSpPr/>
          <p:nvPr/>
        </p:nvSpPr>
        <p:spPr>
          <a:xfrm>
            <a:off x="475488" y="1324832"/>
            <a:ext cx="11228832" cy="411283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党和政府实行民族区域自治的原因</a:t>
            </a:r>
          </a:p>
          <a:p>
            <a:pPr lvl="0" latinLnBrk="1">
              <a:lnSpc>
                <a:spcPts val="4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1.历史传统：中国自古以来就是统一的多民族国家，并逐渐形成了以汉</a:t>
            </a:r>
          </a:p>
          <a:p>
            <a:pPr lvl="0" latinLnBrk="1">
              <a:lnSpc>
                <a:spcPts val="4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族为主体的各民族“大杂居、小聚居、交错居住”的格局，实行民族区域</a:t>
            </a:r>
          </a:p>
          <a:p>
            <a:pPr lvl="0" latinLnBrk="1">
              <a:lnSpc>
                <a:spcPts val="4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自治，符合中国的国情和历史传统。</a:t>
            </a:r>
            <a:endParaRPr lang="en-US" altLang="zh-CN" sz="2800">
              <a:solidFill>
                <a:prstClr val="black"/>
              </a:solidFill>
            </a:endParaRPr>
          </a:p>
          <a:p>
            <a:pPr lvl="0" latinLnBrk="1">
              <a:lnSpc>
                <a:spcPts val="4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2.经济文化：长期以来各民族在经济、文化上形成了取长补短、相互依</a:t>
            </a:r>
          </a:p>
          <a:p>
            <a:pPr lvl="0" latinLnBrk="1">
              <a:lnSpc>
                <a:spcPts val="4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存、不可分离的关系。</a:t>
            </a:r>
            <a:endParaRPr lang="en-US" altLang="zh-CN" sz="2800">
              <a:solidFill>
                <a:prstClr val="black"/>
              </a:solidFill>
            </a:endParaRPr>
          </a:p>
          <a:p>
            <a:pPr lvl="0" latinLnBrk="1">
              <a:lnSpc>
                <a:spcPts val="41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3.政治利益：近代以来，各族人民在共御外侮、争取国家独立和民族解</a:t>
            </a:r>
          </a:p>
          <a:p>
            <a:pPr lvl="0" latinLnBrk="1">
              <a:lnSpc>
                <a:spcPts val="4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放的斗争中，建立了休戚与共的关系，在根本利益上一致。</a:t>
            </a:r>
            <a:endParaRPr lang="en-US" altLang="zh-CN" sz="28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C_3_BD#7828d995e?vbadefaultcenterpage=1&amp;parentnodeid=131cac433&amp;vbahtmlprocessed=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1608" y="662400"/>
            <a:ext cx="4754880" cy="530352"/>
          </a:xfrm>
          <a:prstGeom prst="rect">
            <a:avLst/>
          </a:prstGeom>
        </p:spPr>
      </p:pic>
      <p:pic>
        <p:nvPicPr>
          <p:cNvPr id="3" name="C_4_BD#be95ea3ed?vbadefaultcenterpage=1&amp;parentnodeid=7828d995e&amp;vbahtmlprocessed=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2544" y="1324832"/>
            <a:ext cx="3493008" cy="493776"/>
          </a:xfrm>
          <a:prstGeom prst="rect">
            <a:avLst/>
          </a:prstGeom>
        </p:spPr>
      </p:pic>
      <p:pic>
        <p:nvPicPr>
          <p:cNvPr id="4" name="QC_5_BD.17_1#95a2a9391?hastextimagelayout=1&amp;vbadefaultcenterpage=1&amp;parentnodeid=be95ea3ed&amp;vbahtmlprocessed=1" title="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279699" y="2455005"/>
            <a:ext cx="5468112" cy="299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QC_5_BD.17_2#95a2a9391?hastextimagelayout=1&amp;segpoint=1&amp;vbadefaultcenterpage=1&amp;parentnodeid=be95ea3ed&amp;vbahtmlprocessed=1&amp;hasbroken=1" title=""/>
          <p:cNvSpPr/>
          <p:nvPr/>
        </p:nvSpPr>
        <p:spPr>
          <a:xfrm>
            <a:off x="475488" y="1947132"/>
            <a:ext cx="5632704" cy="24967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1.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[2023·南开中学练习]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构建思维导图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是学习历史的重要方法之一。下面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思维导图空白处应填入的内容为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6" name="QC_5_AN.18_1#95a2a9391.bracket?vbadefaultcenterpage=1&amp;parentnodeid=be95ea3ed&amp;vbapositionanswer=15&amp;vbahtmlprocessed=1" title=""/>
          <p:cNvSpPr/>
          <p:nvPr/>
        </p:nvSpPr>
        <p:spPr>
          <a:xfrm>
            <a:off x="792988" y="3876897"/>
            <a:ext cx="515938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</a:t>
            </a:r>
            <a:endParaRPr lang="en-US" altLang="zh-CN" sz="2800"/>
          </a:p>
        </p:txBody>
      </p:sp>
      <p:sp>
        <p:nvSpPr>
          <p:cNvPr id="7" name="QC_5_BD.19_1#95a2a9391.choices?hastextimagelayout=1&amp;vbadefaultcenterpage=1&amp;parentnodeid=be95ea3ed&amp;vbahtmlprocessed=1" title=""/>
          <p:cNvSpPr/>
          <p:nvPr/>
        </p:nvSpPr>
        <p:spPr>
          <a:xfrm>
            <a:off x="475488" y="4509420"/>
            <a:ext cx="5632704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92417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A.政权巩固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B.经济恢复</a:t>
            </a:r>
            <a:endParaRPr lang="en-US" altLang="zh-CN" sz="2800"/>
          </a:p>
          <a:p>
            <a:pPr latinLnBrk="1">
              <a:lnSpc>
                <a:spcPct val="150000"/>
              </a:lnSpc>
              <a:tabLst>
                <a:tab pos="292417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C.制度创新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D.外交成就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20_1#1001c1946?vbadefaultcenterpage=1&amp;parentnodeid=be95ea3ed&amp;vbahtmlprocessed=1&amp;hasbroken=1" title=""/>
          <p:cNvSpPr/>
          <p:nvPr/>
        </p:nvSpPr>
        <p:spPr>
          <a:xfrm>
            <a:off x="475488" y="1854112"/>
            <a:ext cx="11228832" cy="18490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2.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[2023·南开中学练习]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有学者说：“民族区域自治制度不是从天而降的全</a:t>
            </a:r>
          </a:p>
          <a:p>
            <a:pPr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新事物,它的出现与设计,与历史上中国的族群政治与边疆政治的传统有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直接关联。”这一观点意在说明,民族区域自治制度(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21_1#1001c1946.bracket?vbadefaultcenterpage=1&amp;parentnodeid=be95ea3ed&amp;vbapositionanswer=16&amp;vbahtmlprocessed=1" title=""/>
          <p:cNvSpPr/>
          <p:nvPr/>
        </p:nvSpPr>
        <p:spPr>
          <a:xfrm>
            <a:off x="8573326" y="3136177"/>
            <a:ext cx="495300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</a:t>
            </a:r>
            <a:endParaRPr lang="en-US" altLang="zh-CN" sz="2800"/>
          </a:p>
        </p:txBody>
      </p:sp>
      <p:sp>
        <p:nvSpPr>
          <p:cNvPr id="4" name="QC_5_BD.22_1#1001c1946.choices?vbadefaultcenterpage=1&amp;parentnodeid=be95ea3ed&amp;vbahtmlprocessed=1" title=""/>
          <p:cNvSpPr/>
          <p:nvPr/>
        </p:nvSpPr>
        <p:spPr>
          <a:xfrm>
            <a:off x="475488" y="3782416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A.开创了多元一体的政治格局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B.体现了历史传统与现实的结合</a:t>
            </a:r>
            <a:endParaRPr lang="en-US" altLang="zh-CN" sz="2800"/>
          </a:p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C.照搬了治理边疆的传统模式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D.加强了中央政府对地方的管理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23_1#dd7d741e3?vbadefaultcenterpage=1&amp;parentnodeid=be95ea3ed&amp;vbahtmlprocessed=1&amp;hasbroken=1" title=""/>
          <p:cNvSpPr/>
          <p:nvPr/>
        </p:nvSpPr>
        <p:spPr>
          <a:xfrm>
            <a:off x="475488" y="662400"/>
            <a:ext cx="11228832" cy="29634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8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3.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[2023·苏州中考]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民族区域自治制度实行以来，特别是《中华人民共和</a:t>
            </a:r>
          </a:p>
          <a:p>
            <a:pPr latinLnBrk="1">
              <a:lnSpc>
                <a:spcPts val="48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国民族区域自治法》实施以来，民族地区经济总量由1984年的680.95亿</a:t>
            </a:r>
          </a:p>
          <a:p>
            <a:pPr latinLnBrk="1">
              <a:lnSpc>
                <a:spcPts val="48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元增加到2013年的64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772亿元，地方公共财政预算收入由63.5亿元增加</a:t>
            </a:r>
          </a:p>
          <a:p>
            <a:pPr latinLnBrk="1">
              <a:lnSpc>
                <a:spcPts val="48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到8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436亿元，这两项指标都高于全国平均水平。这说明，民族区域自</a:t>
            </a:r>
          </a:p>
          <a:p>
            <a:pPr latinLnBrk="1">
              <a:lnSpc>
                <a:spcPts val="46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治制度的实行(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24_1#dd7d741e3.bracket?vbadefaultcenterpage=1&amp;parentnodeid=be95ea3ed&amp;vbapositionanswer=17&amp;vbahtmlprocessed=1" title=""/>
          <p:cNvSpPr/>
          <p:nvPr/>
        </p:nvSpPr>
        <p:spPr>
          <a:xfrm>
            <a:off x="2936113" y="3084481"/>
            <a:ext cx="515938" cy="5297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6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</a:t>
            </a:r>
            <a:endParaRPr lang="en-US" altLang="zh-CN" sz="2800"/>
          </a:p>
        </p:txBody>
      </p:sp>
      <p:sp>
        <p:nvSpPr>
          <p:cNvPr id="4" name="QC_5_BD.25_1#dd7d741e3.choices?vbadefaultcenterpage=1&amp;parentnodeid=be95ea3ed&amp;vbahtmlprocessed=1" title=""/>
          <p:cNvSpPr/>
          <p:nvPr/>
        </p:nvSpPr>
        <p:spPr>
          <a:xfrm>
            <a:off x="475488" y="3699732"/>
            <a:ext cx="11228832" cy="235915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42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A.维护了国家统一和领土完整</a:t>
            </a:r>
            <a:endParaRPr lang="en-US" altLang="zh-CN" sz="2800"/>
          </a:p>
          <a:p>
            <a:pPr marL="0" algn="l" latinLnBrk="1">
              <a:lnSpc>
                <a:spcPct val="142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B.保障了少数民族人民当家做主的权利</a:t>
            </a:r>
            <a:endParaRPr lang="en-US" altLang="zh-CN" sz="2800"/>
          </a:p>
          <a:p>
            <a:pPr marL="0" algn="l" latinLnBrk="1">
              <a:lnSpc>
                <a:spcPct val="142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C.加强了各民族之间平等团结</a:t>
            </a:r>
            <a:endParaRPr lang="en-US" altLang="zh-CN" sz="2800"/>
          </a:p>
          <a:p>
            <a:pPr marL="0" algn="l" latinLnBrk="1">
              <a:lnSpc>
                <a:spcPct val="142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D.促进了少数民族地区经济的稳定发展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26_1#3c24e6e9c?vbadefaultcenterpage=1&amp;parentnodeid=be95ea3ed&amp;vbahtmlprocessed=1&amp;hasbroken=1" title=""/>
          <p:cNvSpPr/>
          <p:nvPr/>
        </p:nvSpPr>
        <p:spPr>
          <a:xfrm>
            <a:off x="475488" y="1537882"/>
            <a:ext cx="1122883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4.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[2022·北部湾中考改编]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学习历史要学会区分史实和史论，史论就是根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据史实得出的历史结论。下列属于史论的是(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27_1#3c24e6e9c.bracket?vbadefaultcenterpage=1&amp;parentnodeid=be95ea3ed&amp;vbapositionanswer=18&amp;vbahtmlprocessed=1" title=""/>
          <p:cNvSpPr/>
          <p:nvPr/>
        </p:nvSpPr>
        <p:spPr>
          <a:xfrm>
            <a:off x="7579551" y="2172247"/>
            <a:ext cx="515938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</a:t>
            </a:r>
            <a:endParaRPr lang="en-US" altLang="zh-CN" sz="2800"/>
          </a:p>
        </p:txBody>
      </p:sp>
      <p:sp>
        <p:nvSpPr>
          <p:cNvPr id="4" name="QC_5_BD.28_1#3c24e6e9c.choices?vbadefaultcenterpage=1&amp;parentnodeid=be95ea3ed&amp;vbahtmlprocessed=1" title=""/>
          <p:cNvSpPr/>
          <p:nvPr/>
        </p:nvSpPr>
        <p:spPr>
          <a:xfrm>
            <a:off x="475488" y="2818486"/>
            <a:ext cx="11228832" cy="248723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A.民族区域自治制度对维护民族团结具有重大意义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B.20世纪末，中央决定进行西部大开发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C.袁隆平经多年反复试验成功培育出籼型杂交水稻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D.中国于2001年12月成为世界贸易组织的成员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29_1#c7be8f1c7?vbadefaultcenterpage=1&amp;parentnodeid=be95ea3ed&amp;vbahtmlprocessed=1&amp;hasbroken=1" title=""/>
          <p:cNvSpPr/>
          <p:nvPr/>
        </p:nvSpPr>
        <p:spPr>
          <a:xfrm>
            <a:off x="475488" y="662400"/>
            <a:ext cx="11228832" cy="239198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5.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[2022·沙坪坝区期末改编]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“五十六个星座，五十六枝花，五十六族兄弟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姐妹是一家。”我国是由56个民族共同组成的统一多民族国家。为促进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少数民族地区共同繁荣发展，国家采取了一系列举措。下列说法正确的</a:t>
            </a:r>
          </a:p>
          <a:p>
            <a:pPr latinLnBrk="1">
              <a:lnSpc>
                <a:spcPts val="46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是(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30_1#c7be8f1c7.bracket?vbadefaultcenterpage=1&amp;parentnodeid=be95ea3ed&amp;vbapositionanswer=19&amp;vbahtmlprocessed=1" title=""/>
          <p:cNvSpPr/>
          <p:nvPr/>
        </p:nvSpPr>
        <p:spPr>
          <a:xfrm>
            <a:off x="1162876" y="2509742"/>
            <a:ext cx="495300" cy="539242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7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</a:t>
            </a:r>
            <a:endParaRPr lang="en-US" altLang="zh-CN" sz="2800"/>
          </a:p>
        </p:txBody>
      </p:sp>
      <p:sp>
        <p:nvSpPr>
          <p:cNvPr id="4" name="QC_5_BD.31_1#c7be8f1c7.choices?vbadefaultcenterpage=1&amp;parentnodeid=be95ea3ed&amp;vbahtmlprocessed=1" title=""/>
          <p:cNvSpPr/>
          <p:nvPr/>
        </p:nvSpPr>
        <p:spPr>
          <a:xfrm>
            <a:off x="475488" y="3103911"/>
            <a:ext cx="11228832" cy="29855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43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A.中华人民共和国成立后建立的第一个自治区是内蒙古自治区</a:t>
            </a:r>
            <a:endParaRPr lang="en-US" altLang="zh-CN" sz="2800"/>
          </a:p>
          <a:p>
            <a:pPr marL="0" algn="l" latinLnBrk="1">
              <a:lnSpc>
                <a:spcPct val="143000"/>
              </a:lnSpc>
            </a:pPr>
            <a:r>
              <a:rPr lang="en-US" altLang="zh-CN" sz="2800" b="1" i="0" spc="-5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B.中华人民共和国成立后，在少数民族地区实行民主改革和社会主义改造</a:t>
            </a:r>
            <a:endParaRPr lang="en-US" altLang="zh-CN" sz="2800" spc="-50"/>
          </a:p>
          <a:p>
            <a:pPr marL="0" algn="l" latinLnBrk="1">
              <a:lnSpc>
                <a:spcPct val="143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C.改革开放以来，为加强祖国内地与边疆地区的联系，川藏、青藏、新藏公路相继通车</a:t>
            </a:r>
            <a:endParaRPr lang="en-US" altLang="zh-CN" sz="2800"/>
          </a:p>
          <a:p>
            <a:pPr marL="0" algn="l" latinLnBrk="1">
              <a:lnSpc>
                <a:spcPct val="143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D.国家实施了旨在推动边疆少数民族地区加快发展的西部大开发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32_1#9bc8cc51d?segpoint=1&amp;vbadefaultcenterpage=1&amp;parentnodeid=be95ea3ed&amp;vbahtmlprocessed=1&amp;hasbroken=1" title=""/>
          <p:cNvSpPr/>
          <p:nvPr/>
        </p:nvSpPr>
        <p:spPr>
          <a:xfrm>
            <a:off x="475488" y="672504"/>
            <a:ext cx="1122883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6.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[2023·渝北区期中]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据下图可知，新时代苗族和独龙族实现脱贫得益于</a:t>
            </a:r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33_1#9bc8cc51d.bracket?vbadefaultcenterpage=1&amp;parentnodeid=be95ea3ed&amp;vbapositionanswer=20&amp;vbahtmlprocessed=1" title=""/>
          <p:cNvSpPr/>
          <p:nvPr/>
        </p:nvSpPr>
        <p:spPr>
          <a:xfrm>
            <a:off x="792988" y="1306869"/>
            <a:ext cx="515938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</a:t>
            </a:r>
            <a:endParaRPr lang="en-US" altLang="zh-CN" sz="2800"/>
          </a:p>
        </p:txBody>
      </p:sp>
      <p:pic>
        <p:nvPicPr>
          <p:cNvPr id="4" name="QC_5_BD.34_2#9bc8cc51d?imagetipindex=1&amp;hastextimagelayout=1&amp;vbadefaultcenterpage=1&amp;parentnodeid=be95ea3ed&amp;vbahtmlprocessed=1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29968" y="2008036"/>
            <a:ext cx="2523744" cy="153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pic>
        <p:nvPicPr>
          <p:cNvPr id="5" name="QC_5_BD.34_3#9bc8cc51d?imagetipindex=2&amp;hastextimagelayout=1&amp;vbadefaultcenterpage=1&amp;parentnodeid=be95ea3ed&amp;vbahtmlprocessed=1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90688" y="2035468"/>
            <a:ext cx="2231136" cy="149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b="0" g="0" r="0">
                    <a:alpha val="0"/>
                  </a:scrgbClr>
                </a:solidFill>
              </a14:hiddenFill>
            </a:ext>
          </a:extLst>
        </p:spPr>
      </p:pic>
      <p:sp>
        <p:nvSpPr>
          <p:cNvPr id="6" name="QC_5_BD.34_4#9bc8cc51d?imagetipindex=1&amp;hastextimagelayout=1&amp;vbadefaultcenterpage=1&amp;parentnodeid=be95ea3ed&amp;vbahtmlprocessed=1" title=""/>
          <p:cNvSpPr/>
          <p:nvPr/>
        </p:nvSpPr>
        <p:spPr>
          <a:xfrm>
            <a:off x="580644" y="3671228"/>
            <a:ext cx="5422392" cy="1635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湘西苗族利用漫山遍野的野花养蜂脱贫致富</a:t>
            </a:r>
            <a:endParaRPr lang="en-US" altLang="zh-CN" sz="2800"/>
          </a:p>
        </p:txBody>
      </p:sp>
      <p:sp>
        <p:nvSpPr>
          <p:cNvPr id="7" name="QC_5_BD.34_5#9bc8cc51d?imagetipindex=2&amp;hastextimagelayout=1&amp;vbadefaultcenterpage=1&amp;parentnodeid=be95ea3ed&amp;vbahtmlprocessed=1" title=""/>
          <p:cNvSpPr/>
          <p:nvPr/>
        </p:nvSpPr>
        <p:spPr>
          <a:xfrm>
            <a:off x="6195060" y="3662084"/>
            <a:ext cx="5422392" cy="16357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云南怒江独龙族依靠当地丰产的草果脱贫致富</a:t>
            </a:r>
            <a:endParaRPr lang="en-US" altLang="zh-CN" sz="2800"/>
          </a:p>
        </p:txBody>
      </p:sp>
      <p:sp>
        <p:nvSpPr>
          <p:cNvPr id="8" name="QC_5_BD.34_6#9bc8cc51d.choices?vbadefaultcenterpage=1&amp;parentnodeid=be95ea3ed&amp;vbahtmlprocessed=1" title=""/>
          <p:cNvSpPr/>
          <p:nvPr/>
        </p:nvSpPr>
        <p:spPr>
          <a:xfrm>
            <a:off x="475488" y="4964024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A.保护文化、重视教育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B.普遍种植高产作物</a:t>
            </a:r>
            <a:endParaRPr lang="en-US" altLang="zh-CN" sz="2800"/>
          </a:p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C.民主改革废除剥削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D.因地制宜发展经济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35_1#a91c335a7?vbadefaultcenterpage=1&amp;parentnodeid=be95ea3ed&amp;vbahtmlprocessed=1&amp;hasbroken=1" title=""/>
          <p:cNvSpPr/>
          <p:nvPr/>
        </p:nvSpPr>
        <p:spPr>
          <a:xfrm>
            <a:off x="475488" y="1537882"/>
            <a:ext cx="11228832" cy="12013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51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变式设问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★同素材不同角度</a:t>
            </a:r>
            <a:endParaRPr lang="en-US" altLang="zh-CN" sz="2800"/>
          </a:p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苗族和独龙族实现脱贫(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AN.36_1#a91c335a7.bracket?vbadefaultcenterpage=1&amp;parentnodeid=be95ea3ed&amp;vbapositionanswer=21&amp;vbahtmlprocessed=1" title=""/>
          <p:cNvSpPr/>
          <p:nvPr/>
        </p:nvSpPr>
        <p:spPr>
          <a:xfrm>
            <a:off x="4364863" y="2172247"/>
            <a:ext cx="515938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</a:t>
            </a:r>
            <a:endParaRPr lang="en-US" altLang="zh-CN" sz="2800"/>
          </a:p>
        </p:txBody>
      </p:sp>
      <p:sp>
        <p:nvSpPr>
          <p:cNvPr id="4" name="QC_5_BD.37_1#a91c335a7.choices?vbadefaultcenterpage=1&amp;parentnodeid=be95ea3ed&amp;vbahtmlprocessed=1" title=""/>
          <p:cNvSpPr/>
          <p:nvPr/>
        </p:nvSpPr>
        <p:spPr>
          <a:xfrm>
            <a:off x="475488" y="2818486"/>
            <a:ext cx="11228832" cy="248723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A.满足少数民族人民当家做主的愿望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B.保证民族区域自治制度的实施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C.体现对各民族宗教信仰的尊重</a:t>
            </a:r>
            <a:endParaRPr lang="en-US" altLang="zh-CN" sz="2800"/>
          </a:p>
          <a:p>
            <a:pPr marL="0"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D.是各民族共同繁荣发展的体现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5_BD.38_1#f86bdfaed?segpoint=1&amp;vbadefaultcenterpage=1&amp;parentnodeid=be95ea3ed&amp;vbahtmlprocessed=1&amp;hasbroken=1" title=""/>
          <p:cNvSpPr/>
          <p:nvPr/>
        </p:nvSpPr>
        <p:spPr>
          <a:xfrm>
            <a:off x="475488" y="1585348"/>
            <a:ext cx="11228832" cy="55365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ts val="49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7.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楷体_GB2312" pitchFamily="34" charset="-122"/>
                <a:cs typeface="Times New Roman" panose="02020603050405020304" pitchFamily="34" charset="-120"/>
              </a:rPr>
              <a:t>[2023·江西中考]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分析下表，对此解读合理的是(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 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)</a:t>
            </a:r>
            <a:r>
              <a:rPr lang="en-US" altLang="zh-CN" sz="28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800"/>
          </a:p>
        </p:txBody>
      </p:sp>
      <p:sp>
        <p:nvSpPr>
          <p:cNvPr id="3" name="QC_5_BD.38_2#f86bdfaed?segpoint=1&amp;vbadefaultcenterpage=1&amp;parentnodeid=be95ea3ed&amp;vbahtmlprocessed=1" title=""/>
          <p:cNvSpPr/>
          <p:nvPr/>
        </p:nvSpPr>
        <p:spPr>
          <a:xfrm>
            <a:off x="475488" y="2202822"/>
            <a:ext cx="11228832" cy="56699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国家扶持人口较少民族资金统计表（部分）</a:t>
            </a:r>
            <a:endParaRPr lang="en-US" altLang="zh-CN" sz="2800"/>
          </a:p>
        </p:txBody>
      </p:sp>
      <p:graphicFrame>
        <p:nvGraphicFramePr>
          <p:cNvPr id="20" name="QC_5_BD.38_3#f86bdfaed?colgroup=11,4,4,3,4&amp;vbadefaultcenterpage=1&amp;parentnodeid=be95ea3ed&amp;vbahtmlprocessed=1&amp;hasbroken=1" title=""/>
          <p:cNvGraphicFramePr>
            <a:graphicFrameLocks noGrp="1"/>
          </p:cNvGraphicFramePr>
          <p:nvPr/>
        </p:nvGraphicFramePr>
        <p:xfrm>
          <a:off x="475488" y="2908180"/>
          <a:ext cx="11183112" cy="1015238"/>
        </p:xfrm>
        <a:graphic>
          <a:graphicData uri="http://schemas.openxmlformats.org/drawingml/2006/table">
            <a:tbl>
              <a:tblPr/>
              <a:tblGrid>
                <a:gridCol w="4379976"/>
                <a:gridCol w="1737360"/>
                <a:gridCol w="1828800"/>
                <a:gridCol w="1472184"/>
                <a:gridCol w="1764792"/>
              </a:tblGrid>
              <a:tr h="507619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年份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2005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2006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2007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2008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619"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扶持资金（亿元）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1.12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6.42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6.73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latinLnBrk="1" hangingPunct="0">
                        <a:lnSpc>
                          <a:spcPts val="3900"/>
                        </a:lnSpc>
                      </a:pPr>
                      <a:r>
                        <a:rPr lang="en-US" altLang="zh-CN" sz="2800" b="1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宋体" panose="02010600030101010101" pitchFamily="2" charset="-122"/>
                          <a:cs typeface="Times New Roman" panose="02020603050405020304" pitchFamily="34" charset="-120"/>
                        </a:rPr>
                        <a:t>10.26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QC_5_AN.39_1#f86bdfaed.bracket?vbadefaultcenterpage=1&amp;parentnodeid=be95ea3ed&amp;vbapositionanswer=22&amp;vbahtmlprocessed=1" title=""/>
          <p:cNvSpPr/>
          <p:nvPr/>
        </p:nvSpPr>
        <p:spPr>
          <a:xfrm>
            <a:off x="8206613" y="1572013"/>
            <a:ext cx="495300" cy="567817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5000"/>
              </a:lnSpc>
            </a:pPr>
            <a:r>
              <a:rPr lang="en-US" altLang="zh-CN" sz="2800" b="1" i="0">
                <a:solidFill>
                  <a:srgbClr val="A00021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</a:t>
            </a:r>
            <a:endParaRPr lang="en-US" altLang="zh-CN" sz="2800"/>
          </a:p>
        </p:txBody>
      </p:sp>
      <p:sp>
        <p:nvSpPr>
          <p:cNvPr id="6" name="QC_5_BD.40_1#f86bdfaed.choices?vbadefaultcenterpage=1&amp;parentnodeid=be95ea3ed&amp;vbahtmlprocessed=1" title=""/>
          <p:cNvSpPr/>
          <p:nvPr/>
        </p:nvSpPr>
        <p:spPr>
          <a:xfrm>
            <a:off x="475488" y="4051180"/>
            <a:ext cx="11228832" cy="12070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A.国家尊重各民族的风俗习惯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B.国家促进各民族共同繁荣发展</a:t>
            </a:r>
            <a:endParaRPr lang="en-US" altLang="zh-CN" sz="2800"/>
          </a:p>
          <a:p>
            <a:pPr latinLnBrk="1">
              <a:lnSpc>
                <a:spcPct val="150000"/>
              </a:lnSpc>
              <a:tabLst>
                <a:tab pos="5721985"/>
              </a:tabLst>
            </a:pP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C.民族地区推行社会主义改造</a:t>
            </a:r>
            <a:r>
              <a:rPr lang="en-US" altLang="zh-CN" sz="2800" b="1" i="0" spc="-103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800" b="1" i="0">
                <a:solidFill>
                  <a:srgbClr val="000000"/>
                </a:solidFill>
                <a:latin typeface="Times New Roman" panose="02020603050405020304" pitchFamily="34" charset="0"/>
                <a:ea typeface="宋体" panose="02010600030101010101" pitchFamily="2" charset="-122"/>
                <a:cs typeface="Times New Roman" panose="02020603050405020304" pitchFamily="34" charset="-120"/>
              </a:rPr>
              <a:t>D.少数民族聚居区设立自治机关</a:t>
            </a:r>
            <a:endParaRPr lang="en-US" altLang="zh-CN" sz="28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https://d.book118.com/465324140222011122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Calibri Light</vt:lpstr>
      <vt:lpstr>Times New Roman</vt:lpstr>
      <vt:lpstr>华文行楷</vt:lpstr>
      <vt:lpstr>Heiti SC Light</vt:lpstr>
      <vt:lpstr>微软雅黑</vt:lpstr>
      <vt:lpstr>宋体</vt:lpstr>
      <vt:lpstr>等线 Light</vt:lpstr>
      <vt:lpstr>等线</vt:lpstr>
      <vt:lpstr>黑体</vt:lpstr>
      <vt:lpstr>楷体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2024-09-26T03:58:05.140</cp:lastPrinted>
  <dcterms:created xsi:type="dcterms:W3CDTF">2024-09-25T19:58:05Z</dcterms:created>
  <dcterms:modified xsi:type="dcterms:W3CDTF">2024-09-25T19:58:06Z</dcterms:modified>
</cp:coreProperties>
</file>