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BB2717-1BE1-4E6A-B3ED-7EE3E0F4D1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472507-4300-4742-BAD8-5FE474CF30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B8A12D-BC25-4F23-9A07-74E0D19177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A5829C-188B-4FE8-932D-D1867534C4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91C1DA-AD0E-4919-9686-EF89F7ADA5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A8E7C19-6879-40EB-96AE-5C67918C66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E968524-943F-4BA2-9A7B-267AC65151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82135E-4A35-4F00-8E33-E55B5482AC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11D782-B84A-4E67-9E85-4FA346A724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378E-5166-4F08-8553-39A46C03F5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F4CF25-D083-417F-93E7-9FEDCEBB00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58731"/>
            <a:ext cx="4608954" cy="1006429"/>
          </a:xfrm>
        </p:spPr>
        <p:txBody>
          <a:bodyPr wrap="none" anchor="t">
            <a:spAutoFit/>
          </a:bodyPr>
          <a:lstStyle>
            <a:lvl1pPr algn="l">
              <a:defRPr sz="6600" b="1" i="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08901"/>
            <a:ext cx="2377574" cy="313932"/>
          </a:xfrm>
        </p:spPr>
        <p:txBody>
          <a:bodyPr vert="horz" wrap="none" lIns="91440" tIns="45720" rIns="91440" bIns="45720" rtlCol="0">
            <a:spAutoFit/>
          </a:bodyPr>
          <a:lstStyle>
            <a:lvl1pPr>
              <a:defRPr kumimoji="1" lang="zh-CN" altLang="en-US" sz="1600" spc="3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849635"/>
            <a:ext cx="3454792" cy="757130"/>
          </a:xfrm>
        </p:spPr>
        <p:txBody>
          <a:bodyPr wrap="none" anchor="b">
            <a:spAutoFit/>
          </a:bodyPr>
          <a:lstStyle>
            <a:lvl1pPr marL="0" indent="0">
              <a:buNone/>
              <a:defRPr sz="48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79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5333242014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课题研究总结与反思\n## 1.课题研究背景及意义\n### 1.1课题研究背景的介绍与分析\n### 1.2课题研究意义的阐述\n### 1.3课题研究的重要性及影响\n## 2.课题研究方法与过程\n### 2.1课题研究方法的选取与应用\n### 2.2课题研究过程的详细描述\n### 2.3课题研究过程中的难点及解决方案\n## 3.课题研究结果与分析\n### 3.1课题研究结果的呈现与解读\n### 3.2课题研究结果的分析与评价\n### 3.3课题研究结果的启示与借鉴\n## 4.课题研究不足与改进\n### 4.1课题研究过程中的不足之处\n### 4.2针对不足的改进措施与建议\n### 4.3提高课题研究质量的方法与途径\n## 5.课题研究总结与展望\n### 5.1课题研究的成果与收获\n### 5.2课题研究对未来的启示与展望\n### 5.3对课题研究的总结与反思\n&quot;,&quot;templateId&quot;:&quot;rmag5z4xstrt3qh7pqi4i7zhz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58731"/>
            <a:ext cx="1105535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600"/>
              <a:t>课题研究总结与反思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08901"/>
            <a:ext cx="2259273" cy="313932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/>
              <a:t>  </a:t>
            </a:r>
            <a:endParaRPr lang="zh-CN" sz="160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0237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/>
          </a:p>
        </p:txBody>
      </p:sp>
      <p:sp>
        <p:nvSpPr>
          <p:cNvPr id="5" name="文本占位符 20"/>
          <p:cNvSpPr txBox="1"/>
          <p:nvPr/>
        </p:nvSpPr>
        <p:spPr>
          <a:xfrm>
            <a:off x="11435771" y="6170237"/>
            <a:ext cx="184730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直线连接符 7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5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课题研究背景及意义</a:t>
            </a:r>
            <a:endParaRPr/>
          </a:p>
        </p:txBody>
      </p:sp>
      <p:sp>
        <p:nvSpPr>
          <p:cNvPr id="136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01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37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3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174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175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176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7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社会发展需求</a:t>
                </a:r>
                <a:endParaRPr/>
              </a:p>
            </p:txBody>
          </p:sp>
          <p:sp>
            <p:nvSpPr>
              <p:cNvPr id="178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当前社会面临的主要问题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社会发展的趋势与需求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课题研究对社会发展的意义</a:t>
                </a:r>
                <a:endParaRPr/>
              </a:p>
            </p:txBody>
          </p:sp>
        </p:grpSp>
        <p:grpSp>
          <p:nvGrpSpPr>
            <p:cNvPr id="179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180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1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学术研究需求</a:t>
                </a:r>
                <a:endParaRPr/>
              </a:p>
            </p:txBody>
          </p:sp>
          <p:sp>
            <p:nvSpPr>
              <p:cNvPr id="182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学术研究领域的现状与发展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课题研究在学术领域的价值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课题研究对学术发展的贡献</a:t>
                </a:r>
                <a:endParaRPr/>
              </a:p>
            </p:txBody>
          </p:sp>
        </p:grpSp>
        <p:grpSp>
          <p:nvGrpSpPr>
            <p:cNvPr id="183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184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5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个人发展需求</a:t>
                </a:r>
                <a:endParaRPr/>
              </a:p>
            </p:txBody>
          </p:sp>
          <p:sp>
            <p:nvSpPr>
              <p:cNvPr id="186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个人研究方向与兴趣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个人在课题研究中的角色与贡献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课题研究对个人成长的意义</a:t>
                </a:r>
                <a:endParaRPr/>
              </a:p>
            </p:txBody>
          </p:sp>
        </p:grpSp>
      </p:grpSp>
      <p:sp>
        <p:nvSpPr>
          <p:cNvPr id="18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课题研究背景的介绍与分析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9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0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1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92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193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194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195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丰富学术研究领域的理论体系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提出新的研究视角与方法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拓展研究领域的深度与广度</a:t>
                </a:r>
                <a:endParaRPr/>
              </a:p>
            </p:txBody>
          </p:sp>
          <p:sp>
            <p:nvSpPr>
              <p:cNvPr id="196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理论意义</a:t>
                </a:r>
                <a:endParaRPr/>
              </a:p>
            </p:txBody>
          </p:sp>
        </p:grpSp>
        <p:grpSp>
          <p:nvGrpSpPr>
            <p:cNvPr id="197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198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实践意义</a:t>
                </a:r>
                <a:endParaRPr/>
              </a:p>
            </p:txBody>
          </p:sp>
          <p:sp>
            <p:nvSpPr>
              <p:cNvPr id="199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为解决实际问题提供理论支持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指导实践工作的发展与改进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提高实践工作的效率与效果</a:t>
                </a:r>
                <a:endParaRPr/>
              </a:p>
            </p:txBody>
          </p:sp>
        </p:grpSp>
        <p:grpSp>
          <p:nvGrpSpPr>
            <p:cNvPr id="200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01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社会意义</a:t>
                </a:r>
                <a:endParaRPr/>
              </a:p>
            </p:txBody>
          </p:sp>
          <p:sp>
            <p:nvSpPr>
              <p:cNvPr id="202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促进社会问题的解决与进步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提高社会发展的质量与水平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丰富社会文化的内涵与价值</a:t>
                </a:r>
                <a:endParaRPr/>
              </a:p>
            </p:txBody>
          </p:sp>
        </p:grpSp>
      </p:grpSp>
      <p:sp>
        <p:nvSpPr>
          <p:cNvPr id="2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课题研究意义的阐述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04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05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06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课题研究的重要性及影响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9" name="组合 208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10" name="组合 209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11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对学术领域的影响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推动学术领域的发展与创新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为其他研究者提供参考与启示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提高学术领域的研究水平与质量</a:t>
                </a:r>
                <a:endParaRPr/>
              </a:p>
            </p:txBody>
          </p:sp>
          <p:pic>
            <p:nvPicPr>
              <p:cNvPr id="21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15" name="组合 214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16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对社会发展的影响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解决社会发展的重要问题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提高社会发展的效率与效果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促进社会的和谐与进步</a:t>
                </a:r>
                <a:endParaRPr/>
              </a:p>
            </p:txBody>
          </p:sp>
          <p:pic>
            <p:nvPicPr>
              <p:cNvPr id="21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20" name="组合 219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21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对个人发展的影响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提高个人的学术水平与研究能力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培养个人的创新思维与实践能力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提高个人的综合素质与价值</a:t>
                </a:r>
                <a:endParaRPr/>
              </a:p>
            </p:txBody>
          </p:sp>
          <p:pic>
            <p:nvPicPr>
              <p:cNvPr id="22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6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课题研究方法与过程</a:t>
            </a:r>
            <a:endParaRPr/>
          </a:p>
        </p:txBody>
      </p:sp>
      <p:sp>
        <p:nvSpPr>
          <p:cNvPr id="227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02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228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31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32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33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文献研究法</a:t>
                </a:r>
                <a:endParaRPr/>
              </a:p>
            </p:txBody>
          </p:sp>
          <p:sp>
            <p:nvSpPr>
              <p:cNvPr id="234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搜集与整理相关文献资料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分析与研究文献资料的内容与价值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提炼课题研究的主要观点与论据</a:t>
                </a:r>
                <a:endParaRPr/>
              </a:p>
            </p:txBody>
          </p:sp>
        </p:grpSp>
        <p:grpSp>
          <p:nvGrpSpPr>
            <p:cNvPr id="235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3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实地调查法</a:t>
                </a:r>
                <a:endParaRPr/>
              </a:p>
            </p:txBody>
          </p:sp>
          <p:sp>
            <p:nvSpPr>
              <p:cNvPr id="23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确定调查的目的与对象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设计与实施调查方案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分析与整理调查数据与结果</a:t>
                </a:r>
                <a:endParaRPr/>
              </a:p>
            </p:txBody>
          </p:sp>
        </p:grpSp>
        <p:grpSp>
          <p:nvGrpSpPr>
            <p:cNvPr id="238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3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案例研究法</a:t>
                </a:r>
                <a:endParaRPr/>
              </a:p>
            </p:txBody>
          </p:sp>
          <p:sp>
            <p:nvSpPr>
              <p:cNvPr id="240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选择具有代表性的案例进行研究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分析案例背后的原因与机制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提炼课题研究的一般规律与启示</a:t>
                </a:r>
                <a:endParaRPr/>
              </a:p>
            </p:txBody>
          </p:sp>
        </p:grpSp>
      </p:grpSp>
      <p:sp>
        <p:nvSpPr>
          <p:cNvPr id="2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课题研究方法的选取与应用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3" name="组合 24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44" name="组合 243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45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研究准备阶段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确定课题研究的问题与目标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搜集与整理研究资料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设计与制定研究计划与方案</a:t>
                </a:r>
                <a:endParaRPr/>
              </a:p>
            </p:txBody>
          </p:sp>
          <p:pic>
            <p:nvPicPr>
              <p:cNvPr id="2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49" name="组合 248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50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研究实施阶段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按照研究计划进行实地调查与案例研究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收集与整理研究数据与资料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分析与研究研究数据与结果</a:t>
                </a:r>
                <a:endParaRPr/>
              </a:p>
            </p:txBody>
          </p:sp>
          <p:pic>
            <p:nvPicPr>
              <p:cNvPr id="253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54" name="组合 253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55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研究总结阶段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提炼课题研究的主要观点与结论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分析与评估研究结果的价值与意义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撰写与提交研究报告与论文</a:t>
                </a:r>
                <a:endParaRPr/>
              </a:p>
            </p:txBody>
          </p:sp>
          <p:pic>
            <p:nvPicPr>
              <p:cNvPr id="258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课题研究过程的详细描述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1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62" name="组合 261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63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6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研究资料收集困难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寻求导师与同行的帮助与支持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利用网络与图书馆资源进行资料搜集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提高资料收集的技巧与效率</a:t>
                </a:r>
                <a:endParaRPr/>
              </a:p>
            </p:txBody>
          </p:sp>
          <p:sp>
            <p:nvSpPr>
              <p:cNvPr id="266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7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6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研究数据分析与处理困难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学习与掌握数据分析的方法与技能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使用专业的数据分析软件进行数据处理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请教导师与同行进行数据解读与指导</a:t>
                </a:r>
                <a:endParaRPr/>
              </a:p>
            </p:txBody>
          </p:sp>
          <p:sp>
            <p:nvSpPr>
              <p:cNvPr id="270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71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7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研究结果呈现与论文撰写困难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7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学习与掌握论文撰写的方法与技巧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请教导师与同行进行论文指导与修改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多次修改与完善论文，提高论文质量</a:t>
                </a:r>
                <a:endParaRPr/>
              </a:p>
            </p:txBody>
          </p:sp>
          <p:sp>
            <p:nvSpPr>
              <p:cNvPr id="274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7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课题研究过程中的难点及解决方案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课题研究结果与分析</a:t>
            </a:r>
            <a:endParaRPr/>
          </a:p>
        </p:txBody>
      </p:sp>
      <p:sp>
        <p:nvSpPr>
          <p:cNvPr id="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03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3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4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描述课题研究的主要发现与观点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呈现研究结果的数据与图表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阐述研究结果的意义与价值</a:t>
                </a:r>
                <a:endParaRPr/>
              </a:p>
            </p:txBody>
          </p:sp>
          <p:sp>
            <p:nvSpPr>
              <p:cNvPr id="1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研究结果概述</a:t>
                </a:r>
                <a:endParaRPr/>
              </a:p>
            </p:txBody>
          </p:sp>
        </p:grpSp>
        <p:grpSp>
          <p:nvGrpSpPr>
            <p:cNvPr id="17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分析研究结果的产生原因与机制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评价研究结果的有效性与可靠性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探讨研究结果对理论与现实的启示与意义</a:t>
                </a:r>
                <a:endParaRPr/>
              </a:p>
            </p:txBody>
          </p:sp>
          <p:sp>
            <p:nvSpPr>
              <p:cNvPr id="1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研究结果分析</a:t>
                </a:r>
                <a:endParaRPr/>
              </a:p>
            </p:txBody>
          </p:sp>
        </p:grpSp>
        <p:grpSp>
          <p:nvGrpSpPr>
            <p:cNvPr id="20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提出基于研究结果的建议与对策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探讨研究结果对未来研究的启示与展望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强调研究结果对社会发展的价值与意义</a:t>
                </a:r>
                <a:endParaRPr/>
              </a:p>
            </p:txBody>
          </p:sp>
          <p:sp>
            <p:nvSpPr>
              <p:cNvPr id="2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研究结果启示</a:t>
                </a:r>
                <a:endParaRPr/>
              </a:p>
            </p:txBody>
          </p:sp>
        </p:grpSp>
      </p:grpSp>
      <p:pic>
        <p:nvPicPr>
          <p:cNvPr id="23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4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5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6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课题研究结果的呈现与解读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https://d.book118.com/465333242014011112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geometry_blue">
      <a:dk1>
        <a:srgbClr val="000000"/>
      </a:dk1>
      <a:lt1>
        <a:srgbClr val="FFFFFF"/>
      </a:lt1>
      <a:dk2>
        <a:srgbClr val="262C32"/>
      </a:dk2>
      <a:lt2>
        <a:srgbClr val="EAF3FF"/>
      </a:lt2>
      <a:accent1>
        <a:srgbClr val="1D6EFC"/>
      </a:accent1>
      <a:accent2>
        <a:srgbClr val="7FADFE"/>
      </a:accent2>
      <a:accent3>
        <a:srgbClr val="4186FF"/>
      </a:accent3>
      <a:accent4>
        <a:srgbClr val="1555DB"/>
      </a:accent4>
      <a:accent5>
        <a:srgbClr val="3BBEFE"/>
      </a:accent5>
      <a:accent6>
        <a:srgbClr val="536DF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课题研究总结与反思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2024-09-18T04:16:32.512</cp:lastPrinted>
  <dcterms:created xsi:type="dcterms:W3CDTF">2024-09-17T20:16:32Z</dcterms:created>
  <dcterms:modified xsi:type="dcterms:W3CDTF">2024-09-17T20:16:34Z</dcterms:modified>
</cp:coreProperties>
</file>