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89C94D9-4193-41EB-AB2D-D4B9B88F46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586EF05-A835-4FFC-99A6-1251F8E60C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90C8EB5-F32E-4AD0-8171-D1162A5CCF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295B8F3-27F3-461B-B023-EEE898EA9B1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57A0082-C630-4C14-9504-4AC460D6A20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1E9C8FD-FB09-44A6-8801-EA9A649817F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92FDFB2-9BA0-4E44-8ABF-9DF265DCB2D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48EB8E0-2937-4F57-A46B-A3EC3DB0177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8843350-1670-4F19-B39C-03361EAFF98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3F61F2D-5A91-4D81-B0A6-F38395E4BA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57A7630-D945-4E3D-912B-1259B6E245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65334334010011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99" y="2075523"/>
            <a:ext cx="6209139"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rgbClr val="000000">
                    <a:alpha val="100000"/>
                  </a:srgbClr>
                </a:solidFill>
                <a:latin typeface="Microsoft Yahei"/>
                <a:ea typeface="Microsoft Yahei"/>
                <a:cs typeface="Microsoft Yahei"/>
              </a:rPr>
              <a:t>第九章生产与存货循环审计</a:t>
            </a:r>
          </a:p>
        </p:txBody>
      </p:sp>
      <p:sp>
        <p:nvSpPr>
          <p:cNvPr id="3" name="TextBox 3"/>
          <p:cNvSpPr txBox="1"/>
          <p:nvPr/>
        </p:nvSpPr>
        <p:spPr>
          <a:xfrm>
            <a:off x="5699925" y="4075772"/>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汇报人：AA</a:t>
            </a:r>
          </a:p>
        </p:txBody>
      </p:sp>
      <p:sp>
        <p:nvSpPr>
          <p:cNvPr id="4" name="AutoShape 4"/>
          <p:cNvSpPr/>
          <p:nvPr/>
        </p:nvSpPr>
        <p:spPr>
          <a:xfrm>
            <a:off x="5560413" y="4244233"/>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8030728" y="4075772"/>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2024-01-18</a:t>
            </a:r>
          </a:p>
        </p:txBody>
      </p:sp>
      <p:sp>
        <p:nvSpPr>
          <p:cNvPr id="6" name="AutoShape 6"/>
          <p:cNvSpPr/>
          <p:nvPr/>
        </p:nvSpPr>
        <p:spPr>
          <a:xfrm>
            <a:off x="7891216" y="4244233"/>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218929" y="948015"/>
            <a:ext cx="4792980" cy="5237962"/>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生产与存货循环概述</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审计目标与程序</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存货审计</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成本审计</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生产与存货循环舞弊及应对</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信息化环境下生产与存货循环审计</a:t>
            </a:r>
          </a:p>
        </p:txBody>
      </p:sp>
      <p:sp>
        <p:nvSpPr>
          <p:cNvPr id="4" name="TextBox 4"/>
          <p:cNvSpPr txBox="1"/>
          <p:nvPr/>
        </p:nvSpPr>
        <p:spPr>
          <a:xfrm>
            <a:off x="7285959" y="2707005"/>
            <a:ext cx="2792730" cy="14439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025" b="1">
                <a:solidFill>
                  <a:srgbClr val="000000">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775648"/>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8400" b="1">
                <a:solidFill>
                  <a:srgbClr val="D3816D">
                    <a:alpha val="100000"/>
                  </a:srgbClr>
                </a:solidFill>
                <a:latin typeface="Microsoft Yahei"/>
                <a:ea typeface="Microsoft Yahei"/>
                <a:cs typeface="Microsoft Yahei"/>
              </a:rPr>
              <a:t>01</a:t>
            </a:r>
          </a:p>
        </p:txBody>
      </p:sp>
      <p:sp>
        <p:nvSpPr>
          <p:cNvPr id="3" name="TextBox 3"/>
          <p:cNvSpPr txBox="1"/>
          <p:nvPr/>
        </p:nvSpPr>
        <p:spPr>
          <a:xfrm>
            <a:off x="2424378" y="2793581"/>
            <a:ext cx="7343244"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500" b="1">
                <a:solidFill>
                  <a:srgbClr val="000000">
                    <a:alpha val="100000"/>
                  </a:srgbClr>
                </a:solidFill>
                <a:latin typeface="Microsoft Yahei"/>
                <a:ea typeface="Microsoft Yahei"/>
                <a:cs typeface="Microsoft Yahei"/>
              </a:rPr>
              <a:t>生产与存货循环概述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6824385" y="841294"/>
            <a:ext cx="4968573" cy="5706182"/>
            <a:chOff x="6824385" y="841294"/>
            <a:chExt cx="4968573" cy="5706182"/>
          </a:xfrm>
        </p:grpSpPr>
        <p:pic>
          <p:nvPicPr>
            <p:cNvPr id="3" name="Picture 3"/>
            <p:cNvPicPr>
              <a:picLocks noChangeAspect="1"/>
            </p:cNvPicPr>
            <p:nvPr/>
          </p:nvPicPr>
          <p:blipFill>
            <a:blip r:embed="rId2">
              <a:alphaModFix/>
            </a:blip>
            <a:srcRect l="8125" r="8125"/>
            <a:stretch>
              <a:fillRect/>
            </a:stretch>
          </p:blipFill>
          <p:spPr>
            <a:xfrm>
              <a:off x="9032810" y="3787328"/>
              <a:ext cx="2760148" cy="2760148"/>
            </a:xfrm>
            <a:prstGeom prst="parallelogram">
              <a:avLst/>
            </a:prstGeom>
          </p:spPr>
        </p:pic>
        <p:pic>
          <p:nvPicPr>
            <p:cNvPr id="4" name="Picture 4"/>
            <p:cNvPicPr>
              <a:picLocks noChangeAspect="1"/>
            </p:cNvPicPr>
            <p:nvPr/>
          </p:nvPicPr>
          <p:blipFill>
            <a:blip r:embed="rId3">
              <a:alphaModFix/>
            </a:blip>
            <a:srcRect l="14966" r="14966"/>
            <a:stretch>
              <a:fillRect/>
            </a:stretch>
          </p:blipFill>
          <p:spPr>
            <a:xfrm>
              <a:off x="6824385" y="3787328"/>
              <a:ext cx="2760148" cy="2760148"/>
            </a:xfrm>
            <a:prstGeom prst="parallelogram">
              <a:avLst/>
            </a:prstGeom>
          </p:spPr>
        </p:pic>
        <p:pic>
          <p:nvPicPr>
            <p:cNvPr id="5" name="Picture 5"/>
            <p:cNvPicPr>
              <a:picLocks noChangeAspect="1"/>
            </p:cNvPicPr>
            <p:nvPr/>
          </p:nvPicPr>
          <p:blipFill>
            <a:blip r:embed="rId4">
              <a:alphaModFix/>
            </a:blip>
            <a:srcRect l="21997" r="21997"/>
            <a:stretch>
              <a:fillRect/>
            </a:stretch>
          </p:blipFill>
          <p:spPr>
            <a:xfrm>
              <a:off x="8544638" y="841294"/>
              <a:ext cx="2760148" cy="2760148"/>
            </a:xfrm>
            <a:prstGeom prst="parallelogram">
              <a:avLst/>
            </a:prstGeom>
          </p:spPr>
        </p:pic>
      </p:grpSp>
      <p:sp>
        <p:nvSpPr>
          <p:cNvPr id="6" name="Freeform 6"/>
          <p:cNvSpPr/>
          <p:nvPr/>
        </p:nvSpPr>
        <p:spPr>
          <a:xfrm>
            <a:off x="1017623" y="5380730"/>
            <a:ext cx="380341" cy="469833"/>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397964" y="5380730"/>
            <a:ext cx="380341" cy="469833"/>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778306" y="5380730"/>
            <a:ext cx="380341" cy="469833"/>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63201" y="1453600"/>
            <a:ext cx="5647282" cy="3901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生产与存货循环定义：生产与存货循环是指企业从原材料采购、生产到产成品销售的一系列经营活动过程。这个过程涉及到企业的生产、仓储、物流等多个部门，是企业日常运营中最重要的环节之一。</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生产与存货循环定义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164019"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33268"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02515"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571764"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87002"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A</a:t>
            </a:r>
            <a:endParaRPr lang="en-US" sz="1100"/>
          </a:p>
        </p:txBody>
      </p:sp>
      <p:sp>
        <p:nvSpPr>
          <p:cNvPr id="7" name="AutoShape 7"/>
          <p:cNvSpPr/>
          <p:nvPr/>
        </p:nvSpPr>
        <p:spPr>
          <a:xfrm>
            <a:off x="4956251"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B</a:t>
            </a:r>
            <a:endParaRPr lang="en-US" sz="1100"/>
          </a:p>
        </p:txBody>
      </p:sp>
      <p:sp>
        <p:nvSpPr>
          <p:cNvPr id="8" name="AutoShape 8"/>
          <p:cNvSpPr/>
          <p:nvPr/>
        </p:nvSpPr>
        <p:spPr>
          <a:xfrm>
            <a:off x="6425498"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C</a:t>
            </a:r>
            <a:endParaRPr lang="en-US" sz="1100"/>
          </a:p>
        </p:txBody>
      </p:sp>
      <p:sp>
        <p:nvSpPr>
          <p:cNvPr id="9" name="AutoShape 9"/>
          <p:cNvSpPr/>
          <p:nvPr/>
        </p:nvSpPr>
        <p:spPr>
          <a:xfrm>
            <a:off x="7894747"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D</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生产与存货循环流程</a:t>
              </a:r>
            </a:p>
          </p:txBody>
        </p:sp>
      </p:grpSp>
      <p:sp>
        <p:nvSpPr>
          <p:cNvPr id="32" name="TextBox 32"/>
          <p:cNvSpPr txBox="1"/>
          <p:nvPr/>
        </p:nvSpPr>
        <p:spPr>
          <a:xfrm>
            <a:off x="768919" y="1491953"/>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25" b="1">
                <a:solidFill>
                  <a:schemeClr val="accent1">
                    <a:alpha val="100000"/>
                  </a:schemeClr>
                </a:solidFill>
                <a:latin typeface="Microsoft Yahei"/>
                <a:ea typeface="Microsoft Yahei"/>
                <a:cs typeface="Microsoft Yahei"/>
              </a:rPr>
              <a:t>采购原材料</a:t>
            </a:r>
          </a:p>
        </p:txBody>
      </p:sp>
      <p:sp>
        <p:nvSpPr>
          <p:cNvPr id="33" name="TextBox 33"/>
          <p:cNvSpPr txBox="1"/>
          <p:nvPr/>
        </p:nvSpPr>
        <p:spPr>
          <a:xfrm>
            <a:off x="64472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7000"/>
              </a:lnSpc>
            </a:pPr>
            <a:r>
              <a:rPr lang="en-US" sz="1500">
                <a:solidFill>
                  <a:schemeClr val="dk1">
                    <a:alpha val="100000"/>
                  </a:schemeClr>
                </a:solidFill>
                <a:latin typeface="Microsoft Yahei"/>
                <a:ea typeface="Microsoft Yahei"/>
                <a:cs typeface="Microsoft Yahei"/>
              </a:rPr>
              <a:t>企业根据生产计划和市场需求，向供应商采购所需的原材料。</a:t>
            </a:r>
          </a:p>
        </p:txBody>
      </p:sp>
      <p:sp>
        <p:nvSpPr>
          <p:cNvPr id="34" name="TextBox 34"/>
          <p:cNvSpPr txBox="1"/>
          <p:nvPr/>
        </p:nvSpPr>
        <p:spPr>
          <a:xfrm>
            <a:off x="6102515" y="1491953"/>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存货管理</a:t>
            </a:r>
          </a:p>
        </p:txBody>
      </p:sp>
      <p:sp>
        <p:nvSpPr>
          <p:cNvPr id="35" name="TextBox 35"/>
          <p:cNvSpPr txBox="1"/>
          <p:nvPr/>
        </p:nvSpPr>
        <p:spPr>
          <a:xfrm>
            <a:off x="610251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企业对原材料、半成品和产成品进行存储和管理，以确保生产顺利进行并满足销售需求。</a:t>
            </a:r>
          </a:p>
        </p:txBody>
      </p:sp>
      <p:sp>
        <p:nvSpPr>
          <p:cNvPr id="36" name="TextBox 36"/>
          <p:cNvSpPr txBox="1"/>
          <p:nvPr/>
        </p:nvSpPr>
        <p:spPr>
          <a:xfrm>
            <a:off x="2297292" y="4606720"/>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25" b="1">
                <a:solidFill>
                  <a:schemeClr val="accent1">
                    <a:alpha val="100000"/>
                  </a:schemeClr>
                </a:solidFill>
                <a:latin typeface="Microsoft Yahei"/>
                <a:ea typeface="Microsoft Yahei"/>
                <a:cs typeface="Microsoft Yahei"/>
              </a:rPr>
              <a:t>生产过程</a:t>
            </a:r>
          </a:p>
        </p:txBody>
      </p:sp>
      <p:sp>
        <p:nvSpPr>
          <p:cNvPr id="37" name="TextBox 37"/>
          <p:cNvSpPr txBox="1"/>
          <p:nvPr/>
        </p:nvSpPr>
        <p:spPr>
          <a:xfrm>
            <a:off x="217309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7000"/>
              </a:lnSpc>
            </a:pPr>
            <a:r>
              <a:rPr lang="en-US" sz="1500">
                <a:solidFill>
                  <a:schemeClr val="dk1">
                    <a:alpha val="100000"/>
                  </a:schemeClr>
                </a:solidFill>
                <a:latin typeface="Microsoft Yahei"/>
                <a:ea typeface="Microsoft Yahei"/>
                <a:cs typeface="Microsoft Yahei"/>
              </a:rPr>
              <a:t>企业将原材料转化为产成品的过程，包括加工、装配等环节。</a:t>
            </a:r>
          </a:p>
        </p:txBody>
      </p:sp>
      <p:sp>
        <p:nvSpPr>
          <p:cNvPr id="38" name="TextBox 38"/>
          <p:cNvSpPr txBox="1"/>
          <p:nvPr/>
        </p:nvSpPr>
        <p:spPr>
          <a:xfrm>
            <a:off x="7630887" y="4606720"/>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销售产品</a:t>
            </a:r>
          </a:p>
        </p:txBody>
      </p:sp>
      <p:sp>
        <p:nvSpPr>
          <p:cNvPr id="39" name="TextBox 39"/>
          <p:cNvSpPr txBox="1"/>
          <p:nvPr/>
        </p:nvSpPr>
        <p:spPr>
          <a:xfrm>
            <a:off x="763088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企业将产成品销售给客户，实现销售收入和利润。</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21997" r="21997"/>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确保采购的原材料符合质量要求，价格合理，且供应商可靠。</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采购控制</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确保生产过程符合质量标准，提高生产效率，降低生产成本。</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生产控制</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关键控制点及风险</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关键控制点及风险</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存货控制</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确保存货数量准确，避免积压和浪费，降低库存成本。</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销售控制</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确保销售收入确认准确，及时收款，防止坏账损失。</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供应商违约、原材料质量不达标、价格波动等可能导致采购失败或成本增加。</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生产风险</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生产过程中的质量问题、设备故障、安全事故等可能导致生产中断或成本增加。</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采购风险</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关键控制点及风险</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存货积压、过期、损坏等可能导致资产损失和成本增加。</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存货风险</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客户违约、市场变化、竞争加剧等可能导致销售收入减少或坏账损失增加。</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销售风险</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关键控制点及风险</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775648"/>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8400" b="1">
                <a:solidFill>
                  <a:srgbClr val="D3816D">
                    <a:alpha val="100000"/>
                  </a:srgbClr>
                </a:solidFill>
                <a:latin typeface="Microsoft Yahei"/>
                <a:ea typeface="Microsoft Yahei"/>
                <a:cs typeface="Microsoft Yahei"/>
              </a:rPr>
              <a:t>02</a:t>
            </a:r>
          </a:p>
        </p:txBody>
      </p:sp>
      <p:sp>
        <p:nvSpPr>
          <p:cNvPr id="3" name="TextBox 3"/>
          <p:cNvSpPr txBox="1"/>
          <p:nvPr/>
        </p:nvSpPr>
        <p:spPr>
          <a:xfrm>
            <a:off x="2424378" y="2793581"/>
            <a:ext cx="7343244"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500" b="1">
                <a:solidFill>
                  <a:srgbClr val="000000">
                    <a:alpha val="100000"/>
                  </a:srgbClr>
                </a:solidFill>
                <a:latin typeface="Microsoft Yahei"/>
                <a:ea typeface="Microsoft Yahei"/>
                <a:cs typeface="Microsoft Yahei"/>
              </a:rPr>
              <a:t>审计目标与程序</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477400" y="2610745"/>
            <a:ext cx="1568482" cy="1639538"/>
            <a:chOff x="6477400" y="2610745"/>
            <a:chExt cx="1568482" cy="1639538"/>
          </a:xfrm>
        </p:grpSpPr>
        <p:sp>
          <p:nvSpPr>
            <p:cNvPr id="3" name="Freeform 3"/>
            <p:cNvSpPr/>
            <p:nvPr/>
          </p:nvSpPr>
          <p:spPr>
            <a:xfrm rot="15417784">
              <a:off x="6477400" y="2610745"/>
              <a:ext cx="1568482" cy="1639538"/>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0817784">
              <a:off x="7071664" y="3240538"/>
              <a:ext cx="380048" cy="38004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8078838" y="2037055"/>
            <a:ext cx="3224117" cy="3370231"/>
            <a:chOff x="8078838" y="2037055"/>
            <a:chExt cx="3224117" cy="3370231"/>
          </a:xfrm>
        </p:grpSpPr>
        <p:sp>
          <p:nvSpPr>
            <p:cNvPr id="6" name="Freeform 6"/>
            <p:cNvSpPr/>
            <p:nvPr/>
          </p:nvSpPr>
          <p:spPr>
            <a:xfrm rot="16200000">
              <a:off x="8078838" y="2037055"/>
              <a:ext cx="3224117" cy="3370231"/>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0817784">
              <a:off x="9350711" y="3363792"/>
              <a:ext cx="680371" cy="68037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259021" y="4383062"/>
            <a:ext cx="977456" cy="1021747"/>
            <a:chOff x="7259021" y="4383062"/>
            <a:chExt cx="977456" cy="1021747"/>
          </a:xfrm>
        </p:grpSpPr>
        <p:sp>
          <p:nvSpPr>
            <p:cNvPr id="9" name="Freeform 9"/>
            <p:cNvSpPr/>
            <p:nvPr/>
          </p:nvSpPr>
          <p:spPr>
            <a:xfrm rot="16200000">
              <a:off x="7259021" y="4383062"/>
              <a:ext cx="977456" cy="1021747"/>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629353" y="4775492"/>
              <a:ext cx="236887" cy="23688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1" name="AutoShape 11"/>
          <p:cNvSpPr/>
          <p:nvPr/>
        </p:nvSpPr>
        <p:spPr>
          <a:xfrm>
            <a:off x="870036" y="2413316"/>
            <a:ext cx="584258" cy="584258"/>
          </a:xfrm>
          <a:prstGeom prst="ellipse">
            <a:avLst/>
          </a:prstGeom>
          <a:no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2" name="AutoShape 12"/>
          <p:cNvSpPr/>
          <p:nvPr/>
        </p:nvSpPr>
        <p:spPr>
          <a:xfrm>
            <a:off x="965342" y="2512808"/>
            <a:ext cx="395855"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1">
                    <a:alpha val="100000"/>
                  </a:schemeClr>
                </a:solidFill>
                <a:latin typeface="Microsoft Yahei"/>
                <a:ea typeface="Microsoft Yahei"/>
                <a:cs typeface="Microsoft Yahei"/>
              </a:rPr>
              <a:t>01</a:t>
            </a:r>
            <a:endParaRPr lang="en-US" sz="1100"/>
          </a:p>
        </p:txBody>
      </p:sp>
      <p:sp>
        <p:nvSpPr>
          <p:cNvPr id="13" name="TextBox 13"/>
          <p:cNvSpPr txBox="1"/>
          <p:nvPr/>
        </p:nvSpPr>
        <p:spPr>
          <a:xfrm>
            <a:off x="1641736" y="2429872"/>
            <a:ext cx="4120112" cy="78656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确定被审计单位生产与存货循环内部控制的设计和运行是否有效。</a:t>
            </a:r>
          </a:p>
        </p:txBody>
      </p:sp>
      <p:sp>
        <p:nvSpPr>
          <p:cNvPr id="14" name="TextBox 14"/>
          <p:cNvSpPr txBox="1"/>
          <p:nvPr/>
        </p:nvSpPr>
        <p:spPr>
          <a:xfrm>
            <a:off x="1641736" y="2158409"/>
            <a:ext cx="37814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评估内部控制</a:t>
            </a:r>
          </a:p>
        </p:txBody>
      </p:sp>
      <p:sp>
        <p:nvSpPr>
          <p:cNvPr id="15" name="AutoShape 15"/>
          <p:cNvSpPr/>
          <p:nvPr/>
        </p:nvSpPr>
        <p:spPr>
          <a:xfrm>
            <a:off x="870036" y="3552810"/>
            <a:ext cx="584258" cy="584258"/>
          </a:xfrm>
          <a:prstGeom prst="ellipse">
            <a:avLst/>
          </a:prstGeom>
          <a:noFill/>
          <a:ln w="19050">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6" name="AutoShape 16"/>
          <p:cNvSpPr/>
          <p:nvPr/>
        </p:nvSpPr>
        <p:spPr>
          <a:xfrm>
            <a:off x="946292" y="3654420"/>
            <a:ext cx="453011"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2">
                    <a:alpha val="100000"/>
                  </a:schemeClr>
                </a:solidFill>
                <a:latin typeface="Microsoft Yahei"/>
                <a:ea typeface="Microsoft Yahei"/>
                <a:cs typeface="Microsoft Yahei"/>
              </a:rPr>
              <a:t>02</a:t>
            </a:r>
            <a:endParaRPr lang="en-US" sz="1100"/>
          </a:p>
        </p:txBody>
      </p:sp>
      <p:sp>
        <p:nvSpPr>
          <p:cNvPr id="17" name="TextBox 17"/>
          <p:cNvSpPr txBox="1"/>
          <p:nvPr/>
        </p:nvSpPr>
        <p:spPr>
          <a:xfrm>
            <a:off x="1641736" y="3615528"/>
            <a:ext cx="4114800" cy="799744"/>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识别和评估生产与存货循环中可能存在的重大错报风险。</a:t>
            </a:r>
          </a:p>
        </p:txBody>
      </p:sp>
      <p:sp>
        <p:nvSpPr>
          <p:cNvPr id="18" name="TextBox 18"/>
          <p:cNvSpPr txBox="1"/>
          <p:nvPr/>
        </p:nvSpPr>
        <p:spPr>
          <a:xfrm>
            <a:off x="1641736" y="3344066"/>
            <a:ext cx="37814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识别潜在风险</a:t>
            </a:r>
          </a:p>
        </p:txBody>
      </p:sp>
      <p:sp>
        <p:nvSpPr>
          <p:cNvPr id="19" name="AutoShape 19"/>
          <p:cNvSpPr/>
          <p:nvPr/>
        </p:nvSpPr>
        <p:spPr>
          <a:xfrm>
            <a:off x="865802" y="4701631"/>
            <a:ext cx="584258" cy="584258"/>
          </a:xfrm>
          <a:prstGeom prst="ellipse">
            <a:avLst/>
          </a:prstGeom>
          <a:noFill/>
          <a:ln w="19050">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20" name="AutoShape 20"/>
          <p:cNvSpPr/>
          <p:nvPr/>
        </p:nvSpPr>
        <p:spPr>
          <a:xfrm>
            <a:off x="932957" y="4801125"/>
            <a:ext cx="453011"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3">
                    <a:alpha val="100000"/>
                  </a:schemeClr>
                </a:solidFill>
                <a:latin typeface="Microsoft Yahei"/>
                <a:ea typeface="Microsoft Yahei"/>
                <a:cs typeface="Microsoft Yahei"/>
              </a:rPr>
              <a:t>03</a:t>
            </a:r>
            <a:endParaRPr lang="en-US" sz="1100"/>
          </a:p>
        </p:txBody>
      </p:sp>
      <p:sp>
        <p:nvSpPr>
          <p:cNvPr id="21" name="TextBox 21"/>
          <p:cNvSpPr txBox="1"/>
          <p:nvPr/>
        </p:nvSpPr>
        <p:spPr>
          <a:xfrm>
            <a:off x="1641736" y="4814363"/>
            <a:ext cx="4114800" cy="78656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通过执行审计程序，获取充分、适当的审计证据，以验证财务报表中与生产与存货相关的认定是否恰当。</a:t>
            </a:r>
          </a:p>
        </p:txBody>
      </p:sp>
      <p:sp>
        <p:nvSpPr>
          <p:cNvPr id="22" name="TextBox 22"/>
          <p:cNvSpPr txBox="1"/>
          <p:nvPr/>
        </p:nvSpPr>
        <p:spPr>
          <a:xfrm>
            <a:off x="1641736" y="4542900"/>
            <a:ext cx="37814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验证财务报表</a:t>
            </a:r>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审计目标</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审计程序</a:t>
              </a:r>
            </a:p>
          </p:txBody>
        </p:sp>
      </p:grpSp>
      <p:sp>
        <p:nvSpPr>
          <p:cNvPr id="24" name="Freeform 24"/>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6" name="Group 26"/>
          <p:cNvGrpSpPr/>
          <p:nvPr/>
        </p:nvGrpSpPr>
        <p:grpSpPr>
          <a:xfrm>
            <a:off x="2215756" y="1566343"/>
            <a:ext cx="2043574" cy="4455417"/>
            <a:chOff x="2215756" y="1566343"/>
            <a:chExt cx="2043574" cy="4455417"/>
          </a:xfrm>
        </p:grpSpPr>
        <p:sp>
          <p:nvSpPr>
            <p:cNvPr id="27" name="Freeform 27"/>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1" name="AutoShape 31"/>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2" name="Group 32"/>
          <p:cNvGrpSpPr/>
          <p:nvPr/>
        </p:nvGrpSpPr>
        <p:grpSpPr>
          <a:xfrm>
            <a:off x="1797656" y="3303419"/>
            <a:ext cx="931450" cy="924116"/>
            <a:chOff x="1797656" y="3303419"/>
            <a:chExt cx="931450" cy="924116"/>
          </a:xfrm>
        </p:grpSpPr>
        <p:sp>
          <p:nvSpPr>
            <p:cNvPr id="33" name="Freeform 33"/>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7" name="AutoShape 37"/>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01</a:t>
            </a:r>
          </a:p>
        </p:txBody>
      </p:sp>
      <p:sp>
        <p:nvSpPr>
          <p:cNvPr id="40" name="TextBox 40"/>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了解被审计单位及其环境：包括了解行业状况、法律环境与监管环境以及其他外部因素。</a:t>
            </a:r>
          </a:p>
        </p:txBody>
      </p:sp>
      <p:sp>
        <p:nvSpPr>
          <p:cNvPr id="41" name="AutoShape 41"/>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02</a:t>
            </a:r>
          </a:p>
        </p:txBody>
      </p:sp>
      <p:sp>
        <p:nvSpPr>
          <p:cNvPr id="44" name="TextBox 44"/>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评估重大错报风险：识别和评估财务报表层次以及各类交易、账户余额和披露认定层次的重大错报风险。</a:t>
            </a:r>
          </a:p>
        </p:txBody>
      </p:sp>
      <p:sp>
        <p:nvSpPr>
          <p:cNvPr id="45" name="AutoShape 45"/>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03</a:t>
            </a:r>
          </a:p>
        </p:txBody>
      </p:sp>
      <p:sp>
        <p:nvSpPr>
          <p:cNvPr id="48" name="TextBox 48"/>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针对评估的重大错报风险实施的程序：包括控制测试和实质性程序。</a:t>
            </a:r>
          </a:p>
        </p:txBody>
      </p:sp>
      <p:sp>
        <p:nvSpPr>
          <p:cNvPr id="49" name="AutoShape 49"/>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04</a:t>
            </a:r>
          </a:p>
        </p:txBody>
      </p:sp>
      <p:sp>
        <p:nvSpPr>
          <p:cNvPr id="52" name="TextBox 52"/>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评价列报和披露：评价财务报表中与生产与存货相关的列报和披露是否恰当。</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5400000">
            <a:off x="5770591" y="1524691"/>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88669" y="2024857"/>
            <a:ext cx="614662" cy="3856902"/>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flipH="1" flipV="1">
            <a:off x="5770591" y="5381593"/>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3444517" y="3306389"/>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5788669" y="1438299"/>
            <a:ext cx="614662" cy="4736512"/>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8053418" y="3306389"/>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402999" y="3260307"/>
            <a:ext cx="1386002" cy="13860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13773" y="2175410"/>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关注存货是否真实存在，以及是否已按照企业会计准则的规定在财务报表中作出恰当列报。</a:t>
            </a:r>
          </a:p>
        </p:txBody>
      </p:sp>
      <p:sp>
        <p:nvSpPr>
          <p:cNvPr id="10" name="TextBox 10"/>
          <p:cNvSpPr txBox="1"/>
          <p:nvPr/>
        </p:nvSpPr>
        <p:spPr>
          <a:xfrm>
            <a:off x="713773" y="1765835"/>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存货的存在性和完整性</a:t>
            </a:r>
          </a:p>
        </p:txBody>
      </p:sp>
      <p:sp>
        <p:nvSpPr>
          <p:cNvPr id="11" name="TextBox 11"/>
          <p:cNvSpPr txBox="1"/>
          <p:nvPr/>
        </p:nvSpPr>
        <p:spPr>
          <a:xfrm>
            <a:off x="673343" y="4670214"/>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关注是否存在与关联方进行的非正常交易，以及是否存在管理层舞弊的风险。</a:t>
            </a:r>
          </a:p>
        </p:txBody>
      </p:sp>
      <p:sp>
        <p:nvSpPr>
          <p:cNvPr id="12" name="TextBox 12"/>
          <p:cNvSpPr txBox="1"/>
          <p:nvPr/>
        </p:nvSpPr>
        <p:spPr>
          <a:xfrm>
            <a:off x="673343" y="4260639"/>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关联方交易及舞弊风险</a:t>
            </a:r>
          </a:p>
        </p:txBody>
      </p:sp>
      <p:sp>
        <p:nvSpPr>
          <p:cNvPr id="13" name="TextBox 13"/>
          <p:cNvSpPr txBox="1"/>
          <p:nvPr/>
        </p:nvSpPr>
        <p:spPr>
          <a:xfrm>
            <a:off x="8608883" y="2175410"/>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关注存货的计价方法是否合理，前后各期是否一致，以及是否存在通过调节存货计价方法调节利润的情况。</a:t>
            </a:r>
          </a:p>
        </p:txBody>
      </p:sp>
      <p:sp>
        <p:nvSpPr>
          <p:cNvPr id="14" name="TextBox 14"/>
          <p:cNvSpPr txBox="1"/>
          <p:nvPr/>
        </p:nvSpPr>
        <p:spPr>
          <a:xfrm>
            <a:off x="8608883" y="1765835"/>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存货的计价和分摊</a:t>
            </a:r>
          </a:p>
        </p:txBody>
      </p:sp>
      <p:sp>
        <p:nvSpPr>
          <p:cNvPr id="15" name="TextBox 15"/>
          <p:cNvSpPr txBox="1"/>
          <p:nvPr/>
        </p:nvSpPr>
        <p:spPr>
          <a:xfrm>
            <a:off x="8608883" y="4670214"/>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关注被审计单位是否已按照企业会计准则的规定计提了足额的存货跌价准备，以及计提方法是否合理。</a:t>
            </a:r>
          </a:p>
        </p:txBody>
      </p:sp>
      <p:sp>
        <p:nvSpPr>
          <p:cNvPr id="16" name="TextBox 16"/>
          <p:cNvSpPr txBox="1"/>
          <p:nvPr/>
        </p:nvSpPr>
        <p:spPr>
          <a:xfrm>
            <a:off x="8608883" y="4260639"/>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存货跌价准备的计提</a:t>
            </a:r>
          </a:p>
        </p:txBody>
      </p:sp>
      <p:sp>
        <p:nvSpPr>
          <p:cNvPr id="17" name="AutoShape 17"/>
          <p:cNvSpPr/>
          <p:nvPr/>
        </p:nvSpPr>
        <p:spPr>
          <a:xfrm>
            <a:off x="5198112" y="3055420"/>
            <a:ext cx="1795777" cy="1795777"/>
          </a:xfrm>
          <a:prstGeom prst="ellipse">
            <a:avLst/>
          </a:prstGeom>
          <a:solidFill>
            <a:schemeClr val="accent2">
              <a:alpha val="100000"/>
            </a:schemeClr>
          </a:solidFill>
          <a:ln w="76200">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2F2F2"/>
                </a:solidFill>
                <a:latin typeface="Calibri"/>
                <a:ea typeface="+mn-ea"/>
                <a:cs typeface="+mn-cs"/>
              </a:defRPr>
            </a:lvl1pPr>
            <a:lvl2pPr marL="457200" algn="l" defTabSz="914400" rtl="0" eaLnBrk="1" latinLnBrk="0" hangingPunct="1">
              <a:defRPr sz="1800" kern="1200">
                <a:solidFill>
                  <a:srgbClr val="F2F2F2"/>
                </a:solidFill>
                <a:latin typeface="Calibri"/>
                <a:ea typeface="+mn-ea"/>
                <a:cs typeface="+mn-cs"/>
              </a:defRPr>
            </a:lvl2pPr>
            <a:lvl3pPr marL="914400" algn="l" defTabSz="914400" rtl="0" eaLnBrk="1" latinLnBrk="0" hangingPunct="1">
              <a:defRPr sz="1800" kern="1200">
                <a:solidFill>
                  <a:srgbClr val="F2F2F2"/>
                </a:solidFill>
                <a:latin typeface="Calibri"/>
                <a:ea typeface="+mn-ea"/>
                <a:cs typeface="+mn-cs"/>
              </a:defRPr>
            </a:lvl3pPr>
            <a:lvl4pPr marL="1371600" algn="l" defTabSz="914400" rtl="0" eaLnBrk="1" latinLnBrk="0" hangingPunct="1">
              <a:defRPr sz="1800" kern="1200">
                <a:solidFill>
                  <a:srgbClr val="F2F2F2"/>
                </a:solidFill>
                <a:latin typeface="Calibri"/>
                <a:ea typeface="+mn-ea"/>
                <a:cs typeface="+mn-cs"/>
              </a:defRPr>
            </a:lvl4pPr>
            <a:lvl5pPr marL="1828800" algn="l" defTabSz="914400" rtl="0" eaLnBrk="1" latinLnBrk="0" hangingPunct="1">
              <a:defRPr sz="1800" kern="1200">
                <a:solidFill>
                  <a:srgbClr val="F2F2F2"/>
                </a:solidFill>
                <a:latin typeface="Calibri"/>
                <a:ea typeface="+mn-ea"/>
                <a:cs typeface="+mn-cs"/>
              </a:defRPr>
            </a:lvl5pPr>
            <a:lvl6pPr marL="2286000" algn="l" defTabSz="914400" rtl="0" eaLnBrk="1" latinLnBrk="0" hangingPunct="1">
              <a:defRPr sz="1800" kern="1200">
                <a:solidFill>
                  <a:srgbClr val="F2F2F2"/>
                </a:solidFill>
                <a:latin typeface="Calibri"/>
                <a:ea typeface="+mn-ea"/>
                <a:cs typeface="+mn-cs"/>
              </a:defRPr>
            </a:lvl6pPr>
            <a:lvl7pPr marL="2743200" algn="l" defTabSz="914400" rtl="0" eaLnBrk="1" latinLnBrk="0" hangingPunct="1">
              <a:defRPr sz="1800" kern="1200">
                <a:solidFill>
                  <a:srgbClr val="F2F2F2"/>
                </a:solidFill>
                <a:latin typeface="Calibri"/>
                <a:ea typeface="+mn-ea"/>
                <a:cs typeface="+mn-cs"/>
              </a:defRPr>
            </a:lvl7pPr>
            <a:lvl8pPr marL="3200400" algn="l" defTabSz="914400" rtl="0" eaLnBrk="1" latinLnBrk="0" hangingPunct="1">
              <a:defRPr sz="1800" kern="1200">
                <a:solidFill>
                  <a:srgbClr val="F2F2F2"/>
                </a:solidFill>
                <a:latin typeface="Calibri"/>
                <a:ea typeface="+mn-ea"/>
                <a:cs typeface="+mn-cs"/>
              </a:defRPr>
            </a:lvl8pPr>
            <a:lvl9pPr marL="3657600" algn="l" defTabSz="914400" rtl="0" eaLnBrk="1" latinLnBrk="0" hangingPunct="1">
              <a:defRPr sz="1800" kern="1200">
                <a:solidFill>
                  <a:srgbClr val="F2F2F2"/>
                </a:solidFill>
                <a:latin typeface="Calibri"/>
                <a:ea typeface="+mn-ea"/>
                <a:cs typeface="+mn-cs"/>
              </a:defRPr>
            </a:lvl9pPr>
          </a:lstStyle>
          <a:p/>
        </p:txBody>
      </p:sp>
      <p:sp>
        <p:nvSpPr>
          <p:cNvPr id="18" name="Freeform 18"/>
          <p:cNvSpPr/>
          <p:nvPr/>
        </p:nvSpPr>
        <p:spPr>
          <a:xfrm>
            <a:off x="5772540" y="3629848"/>
            <a:ext cx="646919" cy="646919"/>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重点关注事项</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775648"/>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8400" b="1">
                <a:solidFill>
                  <a:srgbClr val="D3816D">
                    <a:alpha val="100000"/>
                  </a:srgbClr>
                </a:solidFill>
                <a:latin typeface="Microsoft Yahei"/>
                <a:ea typeface="Microsoft Yahei"/>
                <a:cs typeface="Microsoft Yahei"/>
              </a:rPr>
              <a:t>03</a:t>
            </a:r>
          </a:p>
        </p:txBody>
      </p:sp>
      <p:sp>
        <p:nvSpPr>
          <p:cNvPr id="3" name="TextBox 3"/>
          <p:cNvSpPr txBox="1"/>
          <p:nvPr/>
        </p:nvSpPr>
        <p:spPr>
          <a:xfrm>
            <a:off x="2424378" y="2793581"/>
            <a:ext cx="7343244"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500" b="1">
                <a:solidFill>
                  <a:srgbClr val="000000">
                    <a:alpha val="100000"/>
                  </a:srgbClr>
                </a:solidFill>
                <a:latin typeface="Microsoft Yahei"/>
                <a:ea typeface="Microsoft Yahei"/>
                <a:cs typeface="Microsoft Yahei"/>
              </a:rPr>
              <a:t>存货审计</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存货定义</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存货是指企业在日常活动中持有以备出售的产成品或商品、处在生产过程中的在产品、在生产过程或提供劳务过程中耗用的材料或物料等。</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存货确认条件</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与该存货有关的经济利益很可能流入企业；该存货的成本能够可靠地计量。</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存货计量方法</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企业应当采用先进先出法、加权平均法或者个别计价法确定发出存货的实际成本。</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存货确认与计量</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https://d.book118.com/465334334010011101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2F2F2"/>
      </a:lt1>
      <a:dk2>
        <a:srgbClr val="000000"/>
      </a:dk2>
      <a:lt2>
        <a:srgbClr val="FFFFFF"/>
      </a:lt2>
      <a:accent1>
        <a:srgbClr val="B35F4B"/>
      </a:accent1>
      <a:accent2>
        <a:srgbClr val="CCA37B"/>
      </a:accent2>
      <a:accent3>
        <a:srgbClr val="997262"/>
      </a:accent3>
      <a:accent4>
        <a:srgbClr val="B3A36B"/>
      </a:accent4>
      <a:accent5>
        <a:srgbClr val="564741"/>
      </a:accent5>
      <a:accent6>
        <a:srgbClr val="98999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2024-09-09T05:56:21.640</cp:lastPrinted>
  <dcterms:created xsi:type="dcterms:W3CDTF">2024-09-08T21:56:21Z</dcterms:created>
  <dcterms:modified xsi:type="dcterms:W3CDTF">2024-09-08T21:56:23Z</dcterms:modified>
</cp:coreProperties>
</file>