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2D4F62-62F4-44F2-AE36-6D4BE6AA4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361C0B-AE72-49C0-8626-1B5D8C14A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AD4A51-2DA0-4FAB-96E5-D0B4FF6A8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9CB2D-BB49-48B7-A710-234A5E270E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00D695-46DE-4D3F-BB7D-FE62D01608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90E636-DA3A-4C4D-AB61-F54B9F90D7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D8B4D2-68B3-4603-8D7B-DEC6DA994E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B3183-66A4-4A18-9478-7CBC4AFA37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AFDD28-E843-43BE-906C-8032EBE5AD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D7D3EE-FDA9-4E35-BE3D-AD05C3CB1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9C11D3-A9B4-46D9-B4BF-3EA456ED0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01512401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内燃机简介介绍</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schemeClr>
                </a:solidFill>
                <a:latin typeface="Arial"/>
                <a:ea typeface="Arial"/>
                <a:cs typeface="Arial"/>
              </a:rPr>
              <a:t>汇报人：</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solidFill>
                <a:latin typeface="Arial"/>
                <a:ea typeface="Arial"/>
                <a:cs typeface="Arial"/>
              </a:rPr>
              <a:t>日期: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内燃机概述</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内燃机的基本构造和工作原理</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内燃机的种类和应用</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内燃机的维护与保养</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内燃机的发展趋势和挑战</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内燃机与其他动力源的比较</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192" y="1012145"/>
            <a:ext cx="5597211" cy="1274102"/>
          </a:xfrm>
          <a:prstGeom prst="rect">
            <a:avLst/>
          </a:prstGeom>
        </p:spPr>
      </p:pic>
      <p:sp>
        <p:nvSpPr>
          <p:cNvPr id="3" name="TextBox 3"/>
          <p:cNvSpPr txBox="1"/>
          <p:nvPr/>
        </p:nvSpPr>
        <p:spPr>
          <a:xfrm>
            <a:off x="680034" y="130610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4" name="TextBox 4"/>
          <p:cNvSpPr txBox="1"/>
          <p:nvPr/>
        </p:nvSpPr>
        <p:spPr>
          <a:xfrm>
            <a:off x="1464584" y="2570853"/>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内燃机概述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内燃机是一种热力发动机，利用燃料在汽缸内燃烧产生的热能转化为机械能。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工作原理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内燃机主要包括吸气、压缩、做功和排气四个冲程。吸气冲程中，空气与燃料混合后进入汽缸；压缩冲程中，混合气被压缩；做功冲程中，混合气被点燃，产生高温高压的燃气推动活塞运动；排气冲程中，废气被排出汽缸。</a:t>
            </a:r>
          </a:p>
        </p:txBody>
      </p:sp>
      <p:sp>
        <p:nvSpPr>
          <p:cNvPr id="16" name="AutoShape 1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内燃机的定义与工作原理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5971"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种类</a:t>
            </a:r>
          </a:p>
        </p:txBody>
      </p:sp>
      <p:sp>
        <p:nvSpPr>
          <p:cNvPr id="3" name="TextBox 3"/>
          <p:cNvSpPr txBox="1"/>
          <p:nvPr/>
        </p:nvSpPr>
        <p:spPr>
          <a:xfrm>
            <a:off x="763829" y="2093647"/>
            <a:ext cx="6735971"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内燃机包括汽油机、柴油机、燃气轮机等。</a:t>
            </a:r>
          </a:p>
        </p:txBody>
      </p:sp>
      <p:sp>
        <p:nvSpPr>
          <p:cNvPr id="4" name="TextBox 4"/>
          <p:cNvSpPr txBox="1"/>
          <p:nvPr/>
        </p:nvSpPr>
        <p:spPr>
          <a:xfrm>
            <a:off x="689593" y="3949139"/>
            <a:ext cx="6528407" cy="88011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用途</a:t>
            </a:r>
          </a:p>
        </p:txBody>
      </p:sp>
      <p:sp>
        <p:nvSpPr>
          <p:cNvPr id="5" name="TextBox 5"/>
          <p:cNvSpPr txBox="1"/>
          <p:nvPr/>
        </p:nvSpPr>
        <p:spPr>
          <a:xfrm>
            <a:off x="689593" y="4645945"/>
            <a:ext cx="68102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内燃机广泛应用于汽车、船舶、航空、农业、工业等领域。</a:t>
            </a:r>
          </a:p>
        </p:txBody>
      </p:sp>
      <p:sp>
        <p:nvSpPr>
          <p:cNvPr id="6" name="AutoShape 6"/>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1094226" y="8591"/>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内燃机的种类与用途</a:t>
            </a:r>
          </a:p>
        </p:txBody>
      </p:sp>
      <p:sp>
        <p:nvSpPr>
          <p:cNvPr id="27" name="AutoShape 27"/>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1" name="Picture 31"/>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32" name="AutoShape 32"/>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5" name="Connector 35"/>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内燃机自19世纪末发明以来，经历了多个阶段的发展和改进，不断提高性能、效率和可靠性。</a:t>
            </a:r>
          </a:p>
        </p:txBody>
      </p:sp>
      <p:sp>
        <p:nvSpPr>
          <p:cNvPr id="4" name="TextBox 4"/>
          <p:cNvSpPr txBox="1"/>
          <p:nvPr/>
        </p:nvSpPr>
        <p:spPr>
          <a:xfrm>
            <a:off x="6261748" y="1352723"/>
            <a:ext cx="4642093"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发展历程</a:t>
            </a:r>
          </a:p>
        </p:txBody>
      </p:sp>
      <p:sp>
        <p:nvSpPr>
          <p:cNvPr id="5" name="TextBox 5"/>
          <p:cNvSpPr txBox="1"/>
          <p:nvPr/>
        </p:nvSpPr>
        <p:spPr>
          <a:xfrm>
            <a:off x="6261748" y="4499375"/>
            <a:ext cx="4760228" cy="183108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内燃机在人类社会经济发展中占据重要地位，推动了交通运输、工业制造、能源利用等多个领域的发展，对人类文明进步产生了深远影响。</a:t>
            </a:r>
          </a:p>
        </p:txBody>
      </p:sp>
      <p:sp>
        <p:nvSpPr>
          <p:cNvPr id="6" name="TextBox 6"/>
          <p:cNvSpPr txBox="1"/>
          <p:nvPr/>
        </p:nvSpPr>
        <p:spPr>
          <a:xfrm>
            <a:off x="6261748" y="3870593"/>
            <a:ext cx="5124226" cy="9995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重要性</a:t>
            </a:r>
          </a:p>
        </p:txBody>
      </p:sp>
      <p:sp>
        <p:nvSpPr>
          <p:cNvPr id="7" name="AutoShape 7"/>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3548" cy="1092327"/>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chemeClr val="accent1"/>
                </a:solidFill>
                <a:latin typeface="Microsoft Yahei"/>
                <a:ea typeface="Microsoft Yahei"/>
                <a:cs typeface="Microsoft Yahei"/>
              </a:rPr>
              <a:t>内燃机的发展历程与重要性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192" y="1012145"/>
            <a:ext cx="5597211" cy="1274102"/>
          </a:xfrm>
          <a:prstGeom prst="rect">
            <a:avLst/>
          </a:prstGeom>
        </p:spPr>
      </p:pic>
      <p:sp>
        <p:nvSpPr>
          <p:cNvPr id="3" name="TextBox 3"/>
          <p:cNvSpPr txBox="1"/>
          <p:nvPr/>
        </p:nvSpPr>
        <p:spPr>
          <a:xfrm>
            <a:off x="680034" y="130610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4" name="TextBox 4"/>
          <p:cNvSpPr txBox="1"/>
          <p:nvPr/>
        </p:nvSpPr>
        <p:spPr>
          <a:xfrm>
            <a:off x="1464584" y="2570853"/>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内燃机的基本构造和工作原理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内燃机的核心部件，用于封闭气缸空间，储存燃料和助燃空气。</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气缸</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在气缸中来回运动，通过压缩和膨胀过程将燃料燃烧产生的能量转化为机械能。</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活塞</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将活塞的往复运动转化为旋转运动，从而输出动力。</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曲轴</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控制气缸中的进气和喷油过程，以实现燃料的燃烧。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气门和喷油嘴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256913"/>
            <a:ext cx="515576" cy="440418"/>
            <a:chOff x="454963" y="256913"/>
            <a:chExt cx="515576" cy="440418"/>
          </a:xfrm>
        </p:grpSpPr>
        <p:sp>
          <p:nvSpPr>
            <p:cNvPr id="24" name="AutoShape 24"/>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44" name="TextBox 44"/>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内燃机的组成结构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3037" b="13037"/>
          <a:stretch>
            <a:fillRect/>
          </a:stretch>
        </p:blipFill>
        <p:spPr>
          <a:xfrm>
            <a:off x="-276408" y="1784333"/>
            <a:ext cx="3774096" cy="377409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1094226" y="142703"/>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内燃机的工作原理</a:t>
            </a:r>
          </a:p>
        </p:txBody>
      </p:sp>
      <p:sp>
        <p:nvSpPr>
          <p:cNvPr id="24" name="AutoShape 24"/>
          <p:cNvSpPr/>
          <p:nvPr/>
        </p:nvSpPr>
        <p:spPr>
          <a:xfrm>
            <a:off x="3853566" y="1681685"/>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活塞向下运动，打开进气门，将助燃空气吸入气缸。</a:t>
            </a:r>
          </a:p>
        </p:txBody>
      </p:sp>
      <p:sp>
        <p:nvSpPr>
          <p:cNvPr id="27" name="TextBox 27"/>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进气</a:t>
            </a:r>
          </a:p>
        </p:txBody>
      </p:sp>
      <p:sp>
        <p:nvSpPr>
          <p:cNvPr id="28" name="AutoShape 28"/>
          <p:cNvSpPr/>
          <p:nvPr/>
        </p:nvSpPr>
        <p:spPr>
          <a:xfrm>
            <a:off x="7873179" y="164120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压缩</a:t>
            </a:r>
          </a:p>
        </p:txBody>
      </p:sp>
      <p:sp>
        <p:nvSpPr>
          <p:cNvPr id="31" name="AutoShape 31"/>
          <p:cNvSpPr/>
          <p:nvPr/>
        </p:nvSpPr>
        <p:spPr>
          <a:xfrm>
            <a:off x="3853566" y="4213236"/>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燃烧</a:t>
            </a:r>
          </a:p>
        </p:txBody>
      </p:sp>
      <p:sp>
        <p:nvSpPr>
          <p:cNvPr id="34" name="AutoShape 34"/>
          <p:cNvSpPr/>
          <p:nvPr/>
        </p:nvSpPr>
        <p:spPr>
          <a:xfrm>
            <a:off x="7873179" y="4172757"/>
            <a:ext cx="3657600" cy="1989696"/>
          </a:xfrm>
          <a:prstGeom prst="rect">
            <a:avLst/>
          </a:prstGeom>
          <a:solidFill>
            <a:schemeClr val="accent2">
              <a:alpha val="9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排气</a:t>
            </a:r>
          </a:p>
        </p:txBody>
      </p:sp>
      <p:sp>
        <p:nvSpPr>
          <p:cNvPr id="37" name="TextBox 37"/>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活塞向上运动，关闭进气门，将助燃空气压缩，同时喷油嘴向气缸内喷入燃料。</a:t>
            </a:r>
          </a:p>
        </p:txBody>
      </p:sp>
      <p:sp>
        <p:nvSpPr>
          <p:cNvPr id="38" name="TextBox 38"/>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在压缩和喷油过程中，燃料在高温高压下燃烧，产生大量能量。</a:t>
            </a:r>
          </a:p>
        </p:txBody>
      </p:sp>
      <p:sp>
        <p:nvSpPr>
          <p:cNvPr id="39" name="TextBox 39"/>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活塞再次向下运动，打开排气门，将燃烧产生的废气排出气缸。</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8225403" y="2117368"/>
            <a:ext cx="5168746" cy="5168746"/>
          </a:xfrm>
          <a:prstGeom prst="ellipse">
            <a:avLst/>
          </a:prstGeom>
        </p:spPr>
      </p:pic>
      <p:sp>
        <p:nvSpPr>
          <p:cNvPr id="3" name="AutoShape 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内燃机的性能指标</a:t>
            </a:r>
          </a:p>
        </p:txBody>
      </p:sp>
      <p:sp>
        <p:nvSpPr>
          <p:cNvPr id="24" name="AutoShape 24"/>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TextBox 26"/>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内燃机产生的功率单位，表示内燃机将能量转化为机械能的能力。</a:t>
            </a:r>
          </a:p>
        </p:txBody>
      </p:sp>
      <p:sp>
        <p:nvSpPr>
          <p:cNvPr id="27" name="AutoShape 27"/>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867708"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马力（hp）</a:t>
            </a:r>
          </a:p>
        </p:txBody>
      </p:sp>
      <p:sp>
        <p:nvSpPr>
          <p:cNvPr id="29" name="AutoShape 29"/>
          <p:cNvSpPr/>
          <p:nvPr/>
        </p:nvSpPr>
        <p:spPr>
          <a:xfrm>
            <a:off x="4853788"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内燃机产生的旋转力矩单位，表示内燃机在低速时的加速能力。</a:t>
            </a:r>
          </a:p>
        </p:txBody>
      </p:sp>
      <p:sp>
        <p:nvSpPr>
          <p:cNvPr id="32" name="AutoShape 3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TextBox 33"/>
          <p:cNvSpPr txBox="1"/>
          <p:nvPr/>
        </p:nvSpPr>
        <p:spPr>
          <a:xfrm>
            <a:off x="4665449" y="1390903"/>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扭矩（lb-ft）</a:t>
            </a:r>
          </a:p>
        </p:txBody>
      </p:sp>
      <p:sp>
        <p:nvSpPr>
          <p:cNvPr id="34" name="AutoShape 3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表示内燃机每加仑燃料可以行驶的英里数，反映了内燃机的燃油效率。</a:t>
            </a:r>
          </a:p>
        </p:txBody>
      </p:sp>
      <p:sp>
        <p:nvSpPr>
          <p:cNvPr id="37" name="AutoShape 3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TextBox 38"/>
          <p:cNvSpPr txBox="1"/>
          <p:nvPr/>
        </p:nvSpPr>
        <p:spPr>
          <a:xfrm>
            <a:off x="867708"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燃油经济性（mpg）</a:t>
            </a:r>
          </a:p>
        </p:txBody>
      </p:sp>
      <p:sp>
        <p:nvSpPr>
          <p:cNvPr id="39" name="AutoShape 3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TextBox 4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表示内燃机排放的污染物含量，反映了内燃机的环保性能。</a:t>
            </a:r>
          </a:p>
        </p:txBody>
      </p:sp>
      <p:sp>
        <p:nvSpPr>
          <p:cNvPr id="42" name="AutoShape 4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4665449" y="3939031"/>
            <a:ext cx="291404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排放性能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192" y="1012145"/>
            <a:ext cx="5597211" cy="1274102"/>
          </a:xfrm>
          <a:prstGeom prst="rect">
            <a:avLst/>
          </a:prstGeom>
        </p:spPr>
      </p:pic>
      <p:sp>
        <p:nvSpPr>
          <p:cNvPr id="3" name="TextBox 3"/>
          <p:cNvSpPr txBox="1"/>
          <p:nvPr/>
        </p:nvSpPr>
        <p:spPr>
          <a:xfrm>
            <a:off x="680034" y="130610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4" name="TextBox 4"/>
          <p:cNvSpPr txBox="1"/>
          <p:nvPr/>
        </p:nvSpPr>
        <p:spPr>
          <a:xfrm>
            <a:off x="1464584" y="2570853"/>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内燃机的种类和应用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汽油机的种类和应用</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点燃式汽油机是指利用电火花点燃混合气的发动机。它的优点是转速高、体积小、质量轻，但缺点是油耗较高，且在低速时扭矩不足。广泛应用于轿车、摩托车等小型车辆。</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点燃式汽油机</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压燃式汽油机是指利用压缩空气和燃料混合气的点燃进行做功的发动机。它的优点是在低速时扭矩大且油耗较低，缺点是结构复杂，维护成本高。广泛应用于大型车辆和工程机械。</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压燃式汽油机</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直喷式柴油机</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直喷式柴油机是指燃料直接喷入汽缸内部与空气混合做功的发动机。它的优点是功率大、油耗低、噪音小，缺点是燃烧室易形成积碳和磨损。广泛应用于大型车辆和工程机械。</a:t>
            </a:r>
          </a:p>
        </p:txBody>
      </p:sp>
      <p:sp>
        <p:nvSpPr>
          <p:cNvPr id="8" name="TextBox 8"/>
          <p:cNvSpPr txBox="1"/>
          <p:nvPr/>
        </p:nvSpPr>
        <p:spPr>
          <a:xfrm>
            <a:off x="1197254" y="3971227"/>
            <a:ext cx="8033939"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非直喷式柴油机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非直喷式柴油机是指燃料喷入进气道与空气混合做功的发动机。它的优点是结构简单、维护方便，缺点是功率较小、油耗较高。广泛应用于轻型车辆和农业机械。</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柴油机的种类和应用</a:t>
            </a:r>
          </a:p>
        </p:txBody>
      </p:sp>
      <p:sp>
        <p:nvSpPr>
          <p:cNvPr id="31" name="AutoShape 31"/>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4" name="Connector 34"/>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https://d.book118.com/466015124014010050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2024-09-15T05:00:04.874</cp:lastPrinted>
  <dcterms:created xsi:type="dcterms:W3CDTF">2024-09-14T21:00:04Z</dcterms:created>
  <dcterms:modified xsi:type="dcterms:W3CDTF">2024-09-14T21:00:06Z</dcterms:modified>
</cp:coreProperties>
</file>