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9144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4D1531-AA7A-4063-9C0C-1DB2606C9E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F578D0-FDCD-4F91-9659-7DBC18973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ACD6FC-7A9A-4BFE-90A8-CC4A22D9A6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7924B4-68EF-4BF6-BC54-3FB3AE124D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67259F-5DC8-4076-B1B2-DC4D040212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9D46E6-814C-4A14-AEB2-8B7B867890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35BB18-3201-4077-81B9-E01F16A713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A8FFB6-614F-4F6B-BA2F-C7B30BE3D5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C3754A-CB73-45CC-85D0-7C70623527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647C9-B0D5-4422-B535-E70363DC05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56FA76-18E4-4BBF-AF69-DEF6CCEE6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1.png"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pn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16.png" /><Relationship Id="rId6" Type="http://schemas.openxmlformats.org/officeDocument/2006/relationships/image" Target="../media/image2.png" /><Relationship Id="rId7" Type="http://schemas.openxmlformats.org/officeDocument/2006/relationships/image" Target="../media/image17.png" /><Relationship Id="rId8" Type="http://schemas.openxmlformats.org/officeDocument/2006/relationships/image" Target="../media/image18.png" /><Relationship Id="rId9" Type="http://schemas.openxmlformats.org/officeDocument/2006/relationships/image" Target="../media/image19.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0.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28.jpeg" /><Relationship Id="rId11" Type="http://schemas.openxmlformats.org/officeDocument/2006/relationships/image" Target="../media/image29.jpeg" /><Relationship Id="rId12" Type="http://schemas.openxmlformats.org/officeDocument/2006/relationships/image" Target="../media/image30.jpeg" /><Relationship Id="rId13" Type="http://schemas.openxmlformats.org/officeDocument/2006/relationships/image" Target="../media/image31.jpeg" /><Relationship Id="rId14" Type="http://schemas.openxmlformats.org/officeDocument/2006/relationships/image" Target="../media/image32.jpeg" /><Relationship Id="rId15" Type="http://schemas.openxmlformats.org/officeDocument/2006/relationships/image" Target="../media/image33.jpeg" /><Relationship Id="rId16" Type="http://schemas.openxmlformats.org/officeDocument/2006/relationships/image" Target="../media/image34.jpeg" /><Relationship Id="rId17" Type="http://schemas.openxmlformats.org/officeDocument/2006/relationships/image" Target="../media/image35.jpeg" /><Relationship Id="rId18" Type="http://schemas.openxmlformats.org/officeDocument/2006/relationships/image" Target="../media/image36.jpeg" /><Relationship Id="rId19" Type="http://schemas.openxmlformats.org/officeDocument/2006/relationships/image" Target="../media/image37.jpeg" /><Relationship Id="rId2" Type="http://schemas.openxmlformats.org/officeDocument/2006/relationships/image" Target="../media/image21.jpeg" /><Relationship Id="rId20" Type="http://schemas.openxmlformats.org/officeDocument/2006/relationships/image" Target="../media/image38.png" /><Relationship Id="rId21" Type="http://schemas.openxmlformats.org/officeDocument/2006/relationships/image" Target="../media/image39.jpeg" /><Relationship Id="rId22" Type="http://schemas.openxmlformats.org/officeDocument/2006/relationships/image" Target="../media/image40.jpeg" /><Relationship Id="rId23" Type="http://schemas.openxmlformats.org/officeDocument/2006/relationships/image" Target="../media/image41.jpeg" /><Relationship Id="rId3" Type="http://schemas.openxmlformats.org/officeDocument/2006/relationships/image" Target="../media/image22.jpeg" /><Relationship Id="rId4" Type="http://schemas.openxmlformats.org/officeDocument/2006/relationships/image" Target="../media/image23.png" /><Relationship Id="rId5" Type="http://schemas.openxmlformats.org/officeDocument/2006/relationships/image" Target="../media/image2.png" /><Relationship Id="rId6" Type="http://schemas.openxmlformats.org/officeDocument/2006/relationships/image" Target="../media/image24.jpeg" /><Relationship Id="rId7" Type="http://schemas.openxmlformats.org/officeDocument/2006/relationships/image" Target="../media/image25.png" /><Relationship Id="rId8" Type="http://schemas.openxmlformats.org/officeDocument/2006/relationships/image" Target="../media/image26.jpeg" /><Relationship Id="rId9" Type="http://schemas.openxmlformats.org/officeDocument/2006/relationships/image" Target="../media/image2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image" Target="../media/image42.png" /><Relationship Id="rId4" Type="http://schemas.openxmlformats.org/officeDocument/2006/relationships/image" Target="../media/image43.png" /><Relationship Id="rId5" Type="http://schemas.openxmlformats.org/officeDocument/2006/relationships/image" Target="../media/image4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2.png" /><Relationship Id="rId11" Type="http://schemas.openxmlformats.org/officeDocument/2006/relationships/image" Target="../media/image53.png" /><Relationship Id="rId12" Type="http://schemas.openxmlformats.org/officeDocument/2006/relationships/image" Target="../media/image54.png" /><Relationship Id="rId13" Type="http://schemas.openxmlformats.org/officeDocument/2006/relationships/image" Target="../media/image55.png" /><Relationship Id="rId14" Type="http://schemas.openxmlformats.org/officeDocument/2006/relationships/image" Target="../media/image56.png" /><Relationship Id="rId15" Type="http://schemas.openxmlformats.org/officeDocument/2006/relationships/image" Target="../media/image57.png" /><Relationship Id="rId16" Type="http://schemas.openxmlformats.org/officeDocument/2006/relationships/image" Target="../media/image58.png" /><Relationship Id="rId17" Type="http://schemas.openxmlformats.org/officeDocument/2006/relationships/image" Target="../media/image59.png" /><Relationship Id="rId18" Type="http://schemas.openxmlformats.org/officeDocument/2006/relationships/image" Target="../media/image60.png" /><Relationship Id="rId19" Type="http://schemas.openxmlformats.org/officeDocument/2006/relationships/image" Target="../media/image61.png" /><Relationship Id="rId2" Type="http://schemas.openxmlformats.org/officeDocument/2006/relationships/image" Target="../media/image45.png" /><Relationship Id="rId20" Type="http://schemas.openxmlformats.org/officeDocument/2006/relationships/image" Target="../media/image62.png" /><Relationship Id="rId21" Type="http://schemas.openxmlformats.org/officeDocument/2006/relationships/image" Target="../media/image63.png" /><Relationship Id="rId22" Type="http://schemas.openxmlformats.org/officeDocument/2006/relationships/image" Target="../media/image64.png" /><Relationship Id="rId23" Type="http://schemas.openxmlformats.org/officeDocument/2006/relationships/image" Target="../media/image65.png" /><Relationship Id="rId24" Type="http://schemas.openxmlformats.org/officeDocument/2006/relationships/image" Target="../media/image66.png" /><Relationship Id="rId3" Type="http://schemas.openxmlformats.org/officeDocument/2006/relationships/image" Target="../media/image46.png" /><Relationship Id="rId4" Type="http://schemas.openxmlformats.org/officeDocument/2006/relationships/image" Target="../media/image47.png" /><Relationship Id="rId5" Type="http://schemas.openxmlformats.org/officeDocument/2006/relationships/image" Target="../media/image48.png" /><Relationship Id="rId6" Type="http://schemas.openxmlformats.org/officeDocument/2006/relationships/image" Target="../media/image49.png" /><Relationship Id="rId7" Type="http://schemas.openxmlformats.org/officeDocument/2006/relationships/image" Target="../media/image50.png" /><Relationship Id="rId8" Type="http://schemas.openxmlformats.org/officeDocument/2006/relationships/image" Target="../media/image51.png" /><Relationship Id="rId9"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7.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8.png" /><Relationship Id="rId3" Type="http://schemas.openxmlformats.org/officeDocument/2006/relationships/image" Target="../media/image2.png" /><Relationship Id="rId4" Type="http://schemas.openxmlformats.org/officeDocument/2006/relationships/image" Target="../media/image69.png" /><Relationship Id="rId5" Type="http://schemas.openxmlformats.org/officeDocument/2006/relationships/image" Target="../media/image70.png" /><Relationship Id="rId6" Type="http://schemas.openxmlformats.org/officeDocument/2006/relationships/image" Target="../media/image4.png" /><Relationship Id="rId7" Type="http://schemas.openxmlformats.org/officeDocument/2006/relationships/image" Target="../media/image71.png" /><Relationship Id="rId8" Type="http://schemas.openxmlformats.org/officeDocument/2006/relationships/image" Target="../media/image7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3.pn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4.png" /><Relationship Id="rId3"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5.png" /><Relationship Id="rId3" Type="http://schemas.openxmlformats.org/officeDocument/2006/relationships/image" Target="../media/image48.png" /><Relationship Id="rId4" Type="http://schemas.openxmlformats.org/officeDocument/2006/relationships/image" Target="../media/image76.png" /><Relationship Id="rId5" Type="http://schemas.openxmlformats.org/officeDocument/2006/relationships/image" Target="../media/image77.png" /><Relationship Id="rId6"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022000005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
          <p:cNvSpPr/>
          <p:nvPr/>
        </p:nvSpPr>
        <p:spPr>
          <a:xfrm>
            <a:off x="0" y="0"/>
            <a:ext cx="9144000" cy="6857998"/>
          </a:xfrm>
          <a:prstGeom prst="rect">
            <a:avLst/>
          </a:pr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5" name="group 2"/>
          <p:cNvGrpSpPr/>
          <p:nvPr/>
        </p:nvGrpSpPr>
        <p:grpSpPr>
          <a:xfrm rot="21600000">
            <a:off x="0" y="0"/>
            <a:ext cx="2491739" cy="6857997"/>
            <a:chExt cx="2491739" cy="6857997"/>
          </a:xfrm>
        </p:grpSpPr>
        <p:pic>
          <p:nvPicPr>
            <p:cNvPr id="4" name="picture 4"/>
            <p:cNvPicPr>
              <a:picLocks noChangeAspect="1"/>
            </p:cNvPicPr>
            <p:nvPr/>
          </p:nvPicPr>
          <p:blipFill>
            <a:blip r:embed="rId2"/>
            <a:stretch>
              <a:fillRect/>
            </a:stretch>
          </p:blipFill>
          <p:spPr>
            <a:xfrm rot="21600000">
              <a:off x="0" y="0"/>
              <a:ext cx="2491739" cy="6857997"/>
            </a:xfrm>
            <a:prstGeom prst="rect">
              <a:avLst/>
            </a:prstGeom>
          </p:spPr>
        </p:pic>
        <p:sp>
          <p:nvSpPr>
            <p:cNvPr id="6" name="textbox 6"/>
            <p:cNvSpPr/>
            <p:nvPr/>
          </p:nvSpPr>
          <p:spPr>
            <a:xfrm>
              <a:off x="-12700" y="-12700"/>
              <a:ext cx="2517139" cy="69246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8563"/>
                </a:lnSpc>
              </a:pPr>
              <a:endParaRPr lang="Arial" altLang="Arial" sz="100"/>
            </a:p>
            <a:p>
              <a:pPr marL="702944" algn="l" rtl="0" eaLnBrk="0">
                <a:lnSpc>
                  <a:spcPct val="85000"/>
                </a:lnSpc>
              </a:pPr>
              <a:r>
                <a:rPr sz="1500" kern="0" spc="50">
                  <a:solidFill>
                    <a:srgbClr val="FFFFFF">
                      <a:alpha val="100000"/>
                    </a:srgbClr>
                  </a:solidFill>
                  <a:latin typeface="Arial"/>
                  <a:ea typeface="Arial"/>
                  <a:cs typeface="Arial"/>
                </a:rPr>
                <a:t>CONTENTS</a:t>
              </a:r>
              <a:endParaRPr lang="Arial" altLang="Arial" sz="1500"/>
            </a:p>
            <a:p>
              <a:pPr algn="l" rtl="0" eaLnBrk="0">
                <a:lnSpc>
                  <a:spcPct val="109000"/>
                </a:lnSpc>
              </a:pPr>
              <a:endParaRPr lang="Arial" altLang="Arial" sz="900"/>
            </a:p>
            <a:p>
              <a:pPr marL="744855" algn="l" rtl="0" eaLnBrk="0">
                <a:lnSpc>
                  <a:spcPts val="3302"/>
                </a:lnSpc>
                <a:spcBef>
                  <a:spcPts val="5"/>
                </a:spcBef>
              </a:pPr>
              <a:r>
                <a:rPr sz="2700" kern="0" spc="-140">
                  <a:solidFill>
                    <a:srgbClr val="FFFFFF">
                      <a:alpha val="100000"/>
                    </a:srgbClr>
                  </a:solidFill>
                  <a:latin typeface="Microsoft YaHei"/>
                  <a:ea typeface="Microsoft YaHei"/>
                  <a:cs typeface="Microsoft YaHei"/>
                </a:rPr>
                <a:t>目</a:t>
              </a:r>
              <a:r>
                <a:rPr sz="2700" kern="0" spc="70">
                  <a:solidFill>
                    <a:srgbClr val="FFFFFF">
                      <a:alpha val="100000"/>
                    </a:srgbClr>
                  </a:solidFill>
                  <a:latin typeface="Microsoft YaHei"/>
                  <a:ea typeface="Microsoft YaHei"/>
                  <a:cs typeface="Microsoft YaHei"/>
                </a:rPr>
                <a:t> </a:t>
              </a:r>
              <a:r>
                <a:rPr sz="2700" kern="0" spc="-140">
                  <a:solidFill>
                    <a:srgbClr val="FFFFFF">
                      <a:alpha val="100000"/>
                    </a:srgbClr>
                  </a:solidFill>
                  <a:latin typeface="Microsoft YaHei"/>
                  <a:ea typeface="Microsoft YaHei"/>
                  <a:cs typeface="Microsoft YaHei"/>
                </a:rPr>
                <a:t>录</a:t>
              </a:r>
              <a:endParaRPr lang="Microsoft YaHei" altLang="Microsoft YaHei" sz="2700"/>
            </a:p>
          </p:txBody>
        </p:sp>
      </p:grpSp>
      <p:graphicFrame>
        <p:nvGraphicFramePr>
          <p:cNvPr id="8" name="table 8"/>
          <p:cNvGraphicFramePr>
            <a:graphicFrameLocks noGrp="1"/>
          </p:cNvGraphicFramePr>
          <p:nvPr/>
        </p:nvGraphicFramePr>
        <p:xfrm>
          <a:off x="3730755" y="1260094"/>
          <a:ext cx="4056379" cy="3484244"/>
        </p:xfrm>
        <a:graphic>
          <a:graphicData uri="http://schemas.openxmlformats.org/drawingml/2006/table">
            <a:tbl>
              <a:tblPr/>
              <a:tblGrid>
                <a:gridCol w="4056379"/>
              </a:tblGrid>
              <a:tr h="1163320">
                <a:tc>
                  <a:txBody>
                    <a:bodyPr vert="horz" wrap="square"/>
                    <a:lstStyle/>
                    <a:p>
                      <a:pPr algn="l" rtl="0" eaLnBrk="0">
                        <a:lnSpc>
                          <a:spcPct val="154000"/>
                        </a:lnSpc>
                      </a:pPr>
                      <a:endParaRPr lang="Arial" altLang="Arial" sz="1000"/>
                    </a:p>
                    <a:p>
                      <a:pPr algn="l" rtl="0" eaLnBrk="0">
                        <a:lnSpc>
                          <a:spcPct val="89000"/>
                        </a:lnSpc>
                        <a:spcBef>
                          <a:spcPts val="4"/>
                        </a:spcBef>
                      </a:pPr>
                      <a:r>
                        <a:rPr sz="2400" b="1" kern="0" spc="0" baseline="-4340">
                          <a:solidFill>
                            <a:srgbClr val="404040">
                              <a:alpha val="100000"/>
                            </a:srgbClr>
                          </a:solidFill>
                          <a:latin typeface="Arial"/>
                          <a:ea typeface="Arial"/>
                          <a:cs typeface="Arial"/>
                        </a:rPr>
                        <a:t>01</a:t>
                      </a:r>
                      <a:r>
                        <a:rPr sz="1500" b="1" kern="0" spc="0">
                          <a:solidFill>
                            <a:srgbClr val="404040">
                              <a:alpha val="100000"/>
                            </a:srgbClr>
                          </a:solidFill>
                          <a:latin typeface="Arial"/>
                          <a:ea typeface="Arial"/>
                          <a:cs typeface="Arial"/>
                        </a:rPr>
                        <a:t>       </a:t>
                      </a:r>
                      <a:r>
                        <a:rPr sz="1400" kern="0" spc="0">
                          <a:solidFill>
                            <a:srgbClr val="404040">
                              <a:alpha val="100000"/>
                            </a:srgbClr>
                          </a:solidFill>
                          <a:latin typeface="Microsoft YaHei"/>
                          <a:ea typeface="Microsoft YaHei"/>
                          <a:cs typeface="Microsoft YaHei"/>
                        </a:rPr>
                        <a:t>3C商用品企业电商采购市场全景描</a:t>
                      </a:r>
                      <a:r>
                        <a:rPr sz="1400" kern="0" spc="-10">
                          <a:solidFill>
                            <a:srgbClr val="404040">
                              <a:alpha val="100000"/>
                            </a:srgbClr>
                          </a:solidFill>
                          <a:latin typeface="Microsoft YaHei"/>
                          <a:ea typeface="Microsoft YaHei"/>
                          <a:cs typeface="Microsoft YaHei"/>
                        </a:rPr>
                        <a:t>绘</a:t>
                      </a:r>
                      <a:endParaRPr lang="Microsoft YaHei" altLang="Microsoft YaHei" sz="1400"/>
                    </a:p>
                  </a:txBody>
                  <a:tcPr marL="0" marR="0" marT="0" marB="0">
                    <a:lnL>
                      <a:noFill/>
                    </a:lnL>
                    <a:lnR>
                      <a:noFill/>
                    </a:lnR>
                    <a:lnT w="12700" cap="flat" cmpd="sng" algn="ctr">
                      <a:solidFill>
                        <a:srgbClr val="404040"/>
                      </a:solidFill>
                      <a:prstDash val="solid"/>
                      <a:round/>
                      <a:headEnd type="none" w="med" len="med"/>
                      <a:tailEnd type="none" w="med" len="med"/>
                    </a:lnT>
                    <a:lnB w="12700" cap="flat" cmpd="sng" algn="ctr">
                      <a:solidFill>
                        <a:srgbClr val="404040"/>
                      </a:solidFill>
                      <a:prstDash val="solid"/>
                      <a:round/>
                      <a:headEnd type="none" w="med" len="med"/>
                      <a:tailEnd type="none" w="med" len="med"/>
                    </a:lnB>
                  </a:tcPr>
                </a:tc>
              </a:tr>
              <a:tr h="1167130">
                <a:tc>
                  <a:txBody>
                    <a:bodyPr vert="horz" wrap="square"/>
                    <a:lstStyle/>
                    <a:p>
                      <a:pPr algn="l" rtl="0" eaLnBrk="0">
                        <a:lnSpc>
                          <a:spcPct val="155000"/>
                        </a:lnSpc>
                      </a:pPr>
                      <a:endParaRPr lang="Arial" altLang="Arial" sz="1000"/>
                    </a:p>
                    <a:p>
                      <a:pPr algn="l" rtl="0" eaLnBrk="0">
                        <a:lnSpc>
                          <a:spcPct val="92000"/>
                        </a:lnSpc>
                        <a:spcBef>
                          <a:spcPts val="2"/>
                        </a:spcBef>
                      </a:pPr>
                      <a:r>
                        <a:rPr sz="1500" b="1" kern="0" spc="0">
                          <a:solidFill>
                            <a:srgbClr val="404040">
                              <a:alpha val="100000"/>
                            </a:srgbClr>
                          </a:solidFill>
                          <a:latin typeface="Arial"/>
                          <a:ea typeface="Arial"/>
                          <a:cs typeface="Arial"/>
                        </a:rPr>
                        <a:t>02       </a:t>
                      </a:r>
                      <a:r>
                        <a:rPr sz="1400" kern="0" spc="0">
                          <a:solidFill>
                            <a:srgbClr val="404040">
                              <a:alpha val="100000"/>
                            </a:srgbClr>
                          </a:solidFill>
                          <a:latin typeface="Microsoft YaHei"/>
                          <a:ea typeface="Microsoft YaHei"/>
                          <a:cs typeface="Microsoft YaHei"/>
                        </a:rPr>
                        <a:t>3C商用品企业电商采购服务模式更迭</a:t>
                      </a:r>
                      <a:endParaRPr lang="Microsoft YaHei" altLang="Microsoft YaHei" sz="1400"/>
                    </a:p>
                  </a:txBody>
                  <a:tcPr marL="0" marR="0" marT="0" marB="0">
                    <a:lnL>
                      <a:noFill/>
                    </a:lnL>
                    <a:lnR>
                      <a:noFill/>
                    </a:lnR>
                    <a:lnT w="12700" cap="flat" cmpd="sng" algn="ctr">
                      <a:solidFill>
                        <a:srgbClr val="404040"/>
                      </a:solidFill>
                      <a:prstDash val="solid"/>
                      <a:round/>
                      <a:headEnd type="none" w="med" len="med"/>
                      <a:tailEnd type="none" w="med" len="med"/>
                    </a:lnT>
                    <a:lnB w="12700" cap="flat" cmpd="sng" algn="ctr">
                      <a:solidFill>
                        <a:srgbClr val="404040"/>
                      </a:solidFill>
                      <a:prstDash val="solid"/>
                      <a:round/>
                      <a:headEnd type="none" w="med" len="med"/>
                      <a:tailEnd type="none" w="med" len="med"/>
                    </a:lnB>
                  </a:tcPr>
                </a:tc>
              </a:tr>
              <a:tr h="1153794">
                <a:tc>
                  <a:txBody>
                    <a:bodyPr vert="horz" wrap="square"/>
                    <a:lstStyle/>
                    <a:p>
                      <a:pPr algn="l" rtl="0" eaLnBrk="0">
                        <a:lnSpc>
                          <a:spcPct val="146000"/>
                        </a:lnSpc>
                      </a:pPr>
                      <a:endParaRPr lang="Arial" altLang="Arial" sz="1000"/>
                    </a:p>
                    <a:p>
                      <a:pPr algn="l" rtl="0" eaLnBrk="0">
                        <a:lnSpc>
                          <a:spcPct val="9893"/>
                        </a:lnSpc>
                      </a:pPr>
                      <a:endParaRPr lang="Arial" altLang="Arial" sz="100"/>
                    </a:p>
                    <a:p>
                      <a:pPr algn="l" rtl="0" eaLnBrk="0">
                        <a:lnSpc>
                          <a:spcPct val="89000"/>
                        </a:lnSpc>
                      </a:pPr>
                      <a:r>
                        <a:rPr sz="2400" b="1" kern="0" spc="0" baseline="-2170">
                          <a:solidFill>
                            <a:srgbClr val="404040">
                              <a:alpha val="100000"/>
                            </a:srgbClr>
                          </a:solidFill>
                          <a:latin typeface="Arial"/>
                          <a:ea typeface="Arial"/>
                          <a:cs typeface="Arial"/>
                        </a:rPr>
                        <a:t>03</a:t>
                      </a:r>
                      <a:r>
                        <a:rPr sz="1500" b="1" kern="0" spc="0">
                          <a:solidFill>
                            <a:srgbClr val="404040">
                              <a:alpha val="100000"/>
                            </a:srgbClr>
                          </a:solidFill>
                          <a:latin typeface="Arial"/>
                          <a:ea typeface="Arial"/>
                          <a:cs typeface="Arial"/>
                        </a:rPr>
                        <a:t>       </a:t>
                      </a:r>
                      <a:r>
                        <a:rPr sz="1400" kern="0" spc="0">
                          <a:solidFill>
                            <a:srgbClr val="404040">
                              <a:alpha val="100000"/>
                            </a:srgbClr>
                          </a:solidFill>
                          <a:latin typeface="Microsoft YaHei"/>
                          <a:ea typeface="Microsoft YaHei"/>
                          <a:cs typeface="Microsoft YaHei"/>
                        </a:rPr>
                        <a:t>3C商用品企业电商采购客户需求洞</a:t>
                      </a:r>
                      <a:r>
                        <a:rPr sz="1400" kern="0" spc="-10">
                          <a:solidFill>
                            <a:srgbClr val="404040">
                              <a:alpha val="100000"/>
                            </a:srgbClr>
                          </a:solidFill>
                          <a:latin typeface="Microsoft YaHei"/>
                          <a:ea typeface="Microsoft YaHei"/>
                          <a:cs typeface="Microsoft YaHei"/>
                        </a:rPr>
                        <a:t>察</a:t>
                      </a:r>
                      <a:endParaRPr lang="Microsoft YaHei" altLang="Microsoft YaHei" sz="1400"/>
                    </a:p>
                  </a:txBody>
                  <a:tcPr marL="0" marR="0" marT="0" marB="0">
                    <a:lnL>
                      <a:noFill/>
                    </a:lnL>
                    <a:lnR>
                      <a:noFill/>
                    </a:lnR>
                    <a:lnT w="12700" cap="flat" cmpd="sng" algn="ctr">
                      <a:solidFill>
                        <a:srgbClr val="404040"/>
                      </a:solidFill>
                      <a:prstDash val="solid"/>
                      <a:round/>
                      <a:headEnd type="none" w="med" len="med"/>
                      <a:tailEnd type="none" w="med" len="med"/>
                    </a:lnT>
                    <a:lnB w="12700" cap="flat" cmpd="sng" algn="ctr">
                      <a:solidFill>
                        <a:srgbClr val="404040"/>
                      </a:solidFill>
                      <a:prstDash val="solid"/>
                      <a:round/>
                      <a:headEnd type="none" w="med" len="med"/>
                      <a:tailEnd type="none" w="med" len="med"/>
                    </a:lnB>
                  </a:tcPr>
                </a:tc>
              </a:tr>
            </a:tbl>
          </a:graphicData>
        </a:graphic>
      </p:graphicFrame>
      <p:sp>
        <p:nvSpPr>
          <p:cNvPr id="10" name="textbox 10"/>
          <p:cNvSpPr/>
          <p:nvPr/>
        </p:nvSpPr>
        <p:spPr>
          <a:xfrm>
            <a:off x="3718055" y="4969885"/>
            <a:ext cx="3505834" cy="2381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462"/>
              </a:lnSpc>
            </a:pPr>
            <a:endParaRPr lang="Arial" altLang="Arial" sz="100"/>
          </a:p>
          <a:p>
            <a:pPr marL="12700" algn="l" rtl="0" eaLnBrk="0">
              <a:lnSpc>
                <a:spcPct val="89000"/>
              </a:lnSpc>
            </a:pPr>
            <a:r>
              <a:rPr sz="2400" b="1" kern="0" spc="0" baseline="-2170">
                <a:solidFill>
                  <a:srgbClr val="404040">
                    <a:alpha val="100000"/>
                  </a:srgbClr>
                </a:solidFill>
                <a:latin typeface="Arial"/>
                <a:ea typeface="Arial"/>
                <a:cs typeface="Arial"/>
              </a:rPr>
              <a:t>04</a:t>
            </a:r>
            <a:r>
              <a:rPr sz="1500" b="1" kern="0" spc="0">
                <a:solidFill>
                  <a:srgbClr val="404040">
                    <a:alpha val="100000"/>
                  </a:srgbClr>
                </a:solidFill>
                <a:latin typeface="Arial"/>
                <a:ea typeface="Arial"/>
                <a:cs typeface="Arial"/>
              </a:rPr>
              <a:t>       </a:t>
            </a:r>
            <a:r>
              <a:rPr sz="1400" kern="0" spc="0">
                <a:solidFill>
                  <a:srgbClr val="404040">
                    <a:alpha val="100000"/>
                  </a:srgbClr>
                </a:solidFill>
                <a:latin typeface="Microsoft YaHei"/>
                <a:ea typeface="Microsoft YaHei"/>
                <a:cs typeface="Microsoft YaHei"/>
              </a:rPr>
              <a:t>3C商用品企业电商采购未来趋势探</a:t>
            </a:r>
            <a:r>
              <a:rPr sz="1400" kern="0" spc="-10">
                <a:solidFill>
                  <a:srgbClr val="404040">
                    <a:alpha val="100000"/>
                  </a:srgbClr>
                </a:solidFill>
                <a:latin typeface="Microsoft YaHei"/>
                <a:ea typeface="Microsoft YaHei"/>
                <a:cs typeface="Microsoft YaHei"/>
              </a:rPr>
              <a:t>索</a:t>
            </a:r>
            <a:endParaRPr lang="Microsoft YaHei" altLang="Microsoft YaHei" sz="1400"/>
          </a:p>
        </p:txBody>
      </p:sp>
      <p:pic>
        <p:nvPicPr>
          <p:cNvPr id="12" name="picture 12"/>
          <p:cNvPicPr>
            <a:picLocks noChangeAspect="1"/>
          </p:cNvPicPr>
          <p:nvPr/>
        </p:nvPicPr>
        <p:blipFill>
          <a:blip r:embed="rId3"/>
          <a:stretch>
            <a:fillRect/>
          </a:stretch>
        </p:blipFill>
        <p:spPr>
          <a:xfrm rot="21600000">
            <a:off x="7879183" y="289280"/>
            <a:ext cx="988869" cy="490517"/>
          </a:xfrm>
          <a:prstGeom prst="rect">
            <a:avLst/>
          </a:prstGeom>
        </p:spPr>
      </p:pic>
      <p:sp>
        <p:nvSpPr>
          <p:cNvPr id="14" name="textbox 14"/>
          <p:cNvSpPr/>
          <p:nvPr/>
        </p:nvSpPr>
        <p:spPr>
          <a:xfrm>
            <a:off x="8929659" y="6636324"/>
            <a:ext cx="78105" cy="1282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97"/>
              </a:lnSpc>
            </a:pPr>
            <a:endParaRPr lang="Arial" altLang="Arial" sz="100"/>
          </a:p>
          <a:p>
            <a:pPr marL="12700" algn="l" rtl="0" eaLnBrk="0">
              <a:lnSpc>
                <a:spcPct val="84000"/>
              </a:lnSpc>
            </a:pPr>
            <a:r>
              <a:rPr sz="800" kern="0" spc="-20">
                <a:solidFill>
                  <a:srgbClr val="7F7F7F">
                    <a:alpha val="100000"/>
                  </a:srgbClr>
                </a:solidFill>
                <a:latin typeface="Microsoft YaHei"/>
                <a:ea typeface="Microsoft YaHei"/>
                <a:cs typeface="Microsoft YaHei"/>
              </a:rPr>
              <a:t>3</a:t>
            </a:r>
            <a:endParaRPr lang="Microsoft YaHei" altLang="Microsoft YaHei" sz="8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 name="picture 16"/>
          <p:cNvPicPr>
            <a:picLocks noChangeAspect="1"/>
          </p:cNvPicPr>
          <p:nvPr/>
        </p:nvPicPr>
        <p:blipFill>
          <a:blip r:embed="rId2"/>
          <a:stretch>
            <a:fillRect/>
          </a:stretch>
        </p:blipFill>
        <p:spPr>
          <a:xfrm rot="21600000">
            <a:off x="0" y="0"/>
            <a:ext cx="9144000" cy="6857997"/>
          </a:xfrm>
          <a:prstGeom prst="rect">
            <a:avLst/>
          </a:prstGeom>
        </p:spPr>
      </p:pic>
      <p:sp>
        <p:nvSpPr>
          <p:cNvPr id="18" name="textbox 18"/>
          <p:cNvSpPr/>
          <p:nvPr/>
        </p:nvSpPr>
        <p:spPr>
          <a:xfrm>
            <a:off x="3219921" y="2488228"/>
            <a:ext cx="4183379" cy="9867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52521"/>
              </a:lnSpc>
            </a:pPr>
            <a:endParaRPr lang="Arial" altLang="Arial" sz="100"/>
          </a:p>
          <a:p>
            <a:pPr marL="867410" indent="-855344" algn="l" rtl="0" eaLnBrk="0">
              <a:lnSpc>
                <a:spcPct val="99000"/>
              </a:lnSpc>
            </a:pPr>
            <a:r>
              <a:rPr sz="3200" b="1" kern="0" spc="-20">
                <a:solidFill>
                  <a:srgbClr val="FFFFFF">
                    <a:alpha val="100000"/>
                  </a:srgbClr>
                </a:solidFill>
                <a:latin typeface="Microsoft YaHei"/>
                <a:ea typeface="Microsoft YaHei"/>
                <a:cs typeface="Microsoft YaHei"/>
              </a:rPr>
              <a:t>3C商用品企业电商采购</a:t>
            </a:r>
            <a:r>
              <a:rPr sz="3200" b="1" kern="0" spc="10">
                <a:solidFill>
                  <a:srgbClr val="FFFFFF">
                    <a:alpha val="100000"/>
                  </a:srgbClr>
                </a:solidFill>
                <a:latin typeface="Microsoft YaHei"/>
                <a:ea typeface="Microsoft YaHei"/>
                <a:cs typeface="Microsoft YaHei"/>
              </a:rPr>
              <a:t> </a:t>
            </a:r>
            <a:r>
              <a:rPr sz="3200" b="1" kern="0" spc="-20">
                <a:solidFill>
                  <a:srgbClr val="FFFFFF">
                    <a:alpha val="100000"/>
                  </a:srgbClr>
                </a:solidFill>
                <a:latin typeface="Microsoft YaHei"/>
                <a:ea typeface="Microsoft YaHei"/>
                <a:cs typeface="Microsoft YaHei"/>
              </a:rPr>
              <a:t>市场全景描绘</a:t>
            </a:r>
            <a:endParaRPr lang="Microsoft YaHei" altLang="Microsoft YaHei" sz="3200"/>
          </a:p>
        </p:txBody>
      </p:sp>
      <p:sp>
        <p:nvSpPr>
          <p:cNvPr id="20" name="textbox 20"/>
          <p:cNvSpPr/>
          <p:nvPr/>
        </p:nvSpPr>
        <p:spPr>
          <a:xfrm>
            <a:off x="1176781" y="2611425"/>
            <a:ext cx="1022985" cy="6858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715"/>
              </a:lnSpc>
            </a:pPr>
            <a:endParaRPr lang="Arial" altLang="Arial" sz="100"/>
          </a:p>
          <a:p>
            <a:pPr marL="12700" algn="l" rtl="0" eaLnBrk="0">
              <a:lnSpc>
                <a:spcPct val="80000"/>
              </a:lnSpc>
            </a:pPr>
            <a:r>
              <a:rPr sz="5400" b="1" kern="0" spc="-130">
                <a:solidFill>
                  <a:srgbClr val="FFFFFF">
                    <a:alpha val="100000"/>
                  </a:srgbClr>
                </a:solidFill>
                <a:latin typeface="Arial"/>
                <a:ea typeface="Arial"/>
                <a:cs typeface="Arial"/>
              </a:rPr>
              <a:t>01</a:t>
            </a:r>
            <a:r>
              <a:rPr sz="5400" b="1" kern="0" spc="0">
                <a:solidFill>
                  <a:srgbClr val="FFFFFF">
                    <a:alpha val="100000"/>
                  </a:srgbClr>
                </a:solidFill>
                <a:latin typeface="Arial"/>
                <a:ea typeface="Arial"/>
                <a:cs typeface="Arial"/>
              </a:rPr>
              <a:t>  </a:t>
            </a:r>
            <a:endParaRPr lang="Arial" altLang="Arial" sz="5400"/>
          </a:p>
        </p:txBody>
      </p:sp>
      <p:sp>
        <p:nvSpPr>
          <p:cNvPr id="22" name="path"/>
          <p:cNvSpPr/>
          <p:nvPr/>
        </p:nvSpPr>
        <p:spPr>
          <a:xfrm>
            <a:off x="1958363" y="2642189"/>
            <a:ext cx="224970" cy="485738"/>
          </a:xfrm>
          <a:custGeom>
            <a:rect l="0" t="0" r="0" b="0"/>
            <a:pathLst>
              <a:path w="354" h="764">
                <a:moveTo>
                  <a:pt x="347" y="3"/>
                </a:moveTo>
                <a:lnTo>
                  <a:pt x="6" y="761"/>
                </a:lnTo>
              </a:path>
            </a:pathLst>
          </a:custGeom>
          <a:noFill/>
          <a:ln w="9525" cap="flat">
            <a:solidFill>
              <a:srgbClr val="FFFFF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 name="textbox 24"/>
          <p:cNvSpPr/>
          <p:nvPr/>
        </p:nvSpPr>
        <p:spPr>
          <a:xfrm>
            <a:off x="8923328" y="6637652"/>
            <a:ext cx="84455" cy="1270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909"/>
              </a:lnSpc>
            </a:pPr>
            <a:endParaRPr lang="Arial" altLang="Arial" sz="100"/>
          </a:p>
          <a:p>
            <a:pPr marL="12700" algn="l" rtl="0" eaLnBrk="0">
              <a:lnSpc>
                <a:spcPct val="83000"/>
              </a:lnSpc>
            </a:pPr>
            <a:r>
              <a:rPr sz="800" kern="0" spc="-20">
                <a:solidFill>
                  <a:srgbClr val="FFFFFF">
                    <a:alpha val="100000"/>
                  </a:srgbClr>
                </a:solidFill>
                <a:latin typeface="Microsoft YaHei"/>
                <a:ea typeface="Microsoft YaHei"/>
                <a:cs typeface="Microsoft YaHei"/>
              </a:rPr>
              <a:t>4</a:t>
            </a:r>
            <a:endParaRPr lang="Microsoft YaHei" altLang="Microsoft YaHei" sz="8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 name="textbox 26"/>
          <p:cNvSpPr/>
          <p:nvPr/>
        </p:nvSpPr>
        <p:spPr>
          <a:xfrm>
            <a:off x="5496263" y="2304027"/>
            <a:ext cx="3226435" cy="36544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62"/>
              </a:lnSpc>
            </a:pPr>
            <a:endParaRPr lang="Arial" altLang="Arial" sz="100"/>
          </a:p>
          <a:p>
            <a:pPr marL="96519" algn="l" rtl="0" eaLnBrk="0">
              <a:lnSpc>
                <a:spcPct val="97000"/>
              </a:lnSpc>
            </a:pPr>
            <a:r>
              <a:rPr sz="1400" b="1" kern="0" spc="-10">
                <a:solidFill>
                  <a:srgbClr val="404040">
                    <a:alpha val="100000"/>
                  </a:srgbClr>
                </a:solidFill>
                <a:latin typeface="Microsoft YaHei"/>
                <a:ea typeface="Microsoft YaHei"/>
                <a:cs typeface="Microsoft YaHei"/>
              </a:rPr>
              <a:t>中国企业电商采购市场增长动力</a:t>
            </a:r>
            <a:endParaRPr lang="Microsoft YaHei" altLang="Microsoft YaHei" sz="1400"/>
          </a:p>
          <a:p>
            <a:pPr algn="l" rtl="0" eaLnBrk="0">
              <a:lnSpc>
                <a:spcPct val="141000"/>
              </a:lnSpc>
            </a:pPr>
            <a:endParaRPr lang="Arial" altLang="Arial" sz="1000"/>
          </a:p>
          <a:p>
            <a:pPr marL="34290" algn="l" rtl="0" eaLnBrk="0">
              <a:lnSpc>
                <a:spcPct val="97000"/>
              </a:lnSpc>
              <a:spcBef>
                <a:spcPts val="366"/>
              </a:spcBef>
            </a:pPr>
            <a:r>
              <a:rPr sz="1200" b="1" kern="0" spc="0">
                <a:solidFill>
                  <a:srgbClr val="B2D234">
                    <a:alpha val="100000"/>
                  </a:srgbClr>
                </a:solidFill>
                <a:latin typeface="Microsoft YaHei"/>
                <a:ea typeface="Microsoft YaHei"/>
                <a:cs typeface="Microsoft YaHei"/>
              </a:rPr>
              <a:t>电商更符合企业对提升采购效</a:t>
            </a:r>
            <a:r>
              <a:rPr sz="1200" b="1" kern="0" spc="-10">
                <a:solidFill>
                  <a:srgbClr val="B2D234">
                    <a:alpha val="100000"/>
                  </a:srgbClr>
                </a:solidFill>
                <a:latin typeface="Microsoft YaHei"/>
                <a:ea typeface="Microsoft YaHei"/>
                <a:cs typeface="Microsoft YaHei"/>
              </a:rPr>
              <a:t>率&amp;透明化的需求</a:t>
            </a:r>
            <a:endParaRPr lang="Microsoft YaHei" altLang="Microsoft YaHei" sz="1200"/>
          </a:p>
          <a:p>
            <a:pPr marL="12700" algn="l" rtl="0" eaLnBrk="0">
              <a:lnSpc>
                <a:spcPts val="1154"/>
              </a:lnSpc>
              <a:spcBef>
                <a:spcPts val="1040"/>
              </a:spcBef>
              <a:tabLst>
                <a:tab pos="102235"/>
              </a:tabLst>
            </a:pPr>
            <a:r>
              <a:rPr sz="900" kern="0" spc="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  阳光采购，采购留痕</a:t>
            </a:r>
            <a:endParaRPr lang="Microsoft YaHei" altLang="Microsoft YaHei" sz="900"/>
          </a:p>
          <a:p>
            <a:pPr marL="12700" algn="l" rtl="0" eaLnBrk="0">
              <a:lnSpc>
                <a:spcPts val="1151"/>
              </a:lnSpc>
              <a:spcBef>
                <a:spcPts val="650"/>
              </a:spcBef>
              <a:tabLst>
                <a:tab pos="102235"/>
              </a:tabLst>
            </a:pPr>
            <a:r>
              <a:rPr sz="900" kern="0" spc="0">
                <a:solidFill>
                  <a:srgbClr val="595959">
                    <a:alpha val="100000"/>
                  </a:srgbClr>
                </a:solidFill>
                <a:latin typeface="Microsoft YaHei"/>
                <a:ea typeface="Microsoft YaHei"/>
                <a:cs typeface="Microsoft YaHei"/>
              </a:rPr>
              <a:t>	</a:t>
            </a:r>
            <a:r>
              <a:rPr sz="900" kern="0" spc="5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采购流程化、标准化，审批流程较短</a:t>
            </a:r>
            <a:endParaRPr lang="Microsoft YaHei" altLang="Microsoft YaHei" sz="900"/>
          </a:p>
          <a:p>
            <a:pPr marL="12700" algn="l" rtl="0" eaLnBrk="0">
              <a:lnSpc>
                <a:spcPts val="1151"/>
              </a:lnSpc>
              <a:spcBef>
                <a:spcPts val="649"/>
              </a:spcBef>
              <a:tabLst>
                <a:tab pos="102235"/>
              </a:tabLst>
            </a:pPr>
            <a:r>
              <a:rPr sz="900" kern="0" spc="0">
                <a:solidFill>
                  <a:srgbClr val="595959">
                    <a:alpha val="100000"/>
                  </a:srgbClr>
                </a:solidFill>
                <a:latin typeface="Microsoft YaHei"/>
                <a:ea typeface="Microsoft YaHei"/>
                <a:cs typeface="Microsoft YaHei"/>
              </a:rPr>
              <a:t>	</a:t>
            </a:r>
            <a:r>
              <a:rPr sz="900" kern="0" spc="20">
                <a:solidFill>
                  <a:srgbClr val="595959">
                    <a:alpha val="100000"/>
                  </a:srgbClr>
                </a:solidFill>
                <a:latin typeface="Microsoft YaHei"/>
                <a:ea typeface="Microsoft YaHei"/>
                <a:cs typeface="Microsoft YaHei"/>
              </a:rPr>
              <a:t>  </a:t>
            </a:r>
            <a:r>
              <a:rPr sz="900" kern="0" spc="100">
                <a:solidFill>
                  <a:srgbClr val="595959">
                    <a:alpha val="100000"/>
                  </a:srgbClr>
                </a:solidFill>
                <a:latin typeface="Microsoft YaHei"/>
                <a:ea typeface="Microsoft YaHei"/>
                <a:cs typeface="Microsoft YaHei"/>
              </a:rPr>
              <a:t>价格透明，既节省询价</a:t>
            </a:r>
            <a:r>
              <a:rPr sz="900" kern="0" spc="90">
                <a:solidFill>
                  <a:srgbClr val="595959">
                    <a:alpha val="100000"/>
                  </a:srgbClr>
                </a:solidFill>
                <a:latin typeface="Microsoft YaHei"/>
                <a:ea typeface="Microsoft YaHei"/>
                <a:cs typeface="Microsoft YaHei"/>
              </a:rPr>
              <a:t>时间，又可横向对比</a:t>
            </a:r>
            <a:endParaRPr lang="Microsoft YaHei" altLang="Microsoft YaHei" sz="900"/>
          </a:p>
          <a:p>
            <a:pPr algn="l" rtl="0" eaLnBrk="0">
              <a:lnSpc>
                <a:spcPct val="113000"/>
              </a:lnSpc>
            </a:pPr>
            <a:endParaRPr lang="Arial" altLang="Arial" sz="1000"/>
          </a:p>
          <a:p>
            <a:pPr marL="34290" algn="l" rtl="0" eaLnBrk="0">
              <a:lnSpc>
                <a:spcPct val="97000"/>
              </a:lnSpc>
              <a:spcBef>
                <a:spcPts val="361"/>
              </a:spcBef>
            </a:pPr>
            <a:r>
              <a:rPr sz="1200" b="1" kern="0" spc="0">
                <a:solidFill>
                  <a:srgbClr val="8BC53F">
                    <a:alpha val="100000"/>
                  </a:srgbClr>
                </a:solidFill>
                <a:latin typeface="Microsoft YaHei"/>
                <a:ea typeface="Microsoft YaHei"/>
                <a:cs typeface="Microsoft YaHei"/>
              </a:rPr>
              <a:t>电商更符合企业对于供应</a:t>
            </a:r>
            <a:r>
              <a:rPr sz="1200" b="1" kern="0" spc="-10">
                <a:solidFill>
                  <a:srgbClr val="8BC53F">
                    <a:alpha val="100000"/>
                  </a:srgbClr>
                </a:solidFill>
                <a:latin typeface="Microsoft YaHei"/>
                <a:ea typeface="Microsoft YaHei"/>
                <a:cs typeface="Microsoft YaHei"/>
              </a:rPr>
              <a:t>商资源整合的需求</a:t>
            </a:r>
            <a:endParaRPr lang="Microsoft YaHei" altLang="Microsoft YaHei" sz="1200"/>
          </a:p>
          <a:p>
            <a:pPr marL="12700" algn="l" rtl="0" eaLnBrk="0">
              <a:lnSpc>
                <a:spcPts val="1150"/>
              </a:lnSpc>
              <a:spcBef>
                <a:spcPts val="990"/>
              </a:spcBef>
              <a:tabLst>
                <a:tab pos="102235"/>
              </a:tabLst>
            </a:pPr>
            <a:r>
              <a:rPr sz="900" kern="0" spc="0">
                <a:solidFill>
                  <a:srgbClr val="595959">
                    <a:alpha val="100000"/>
                  </a:srgbClr>
                </a:solidFill>
                <a:latin typeface="Microsoft YaHei"/>
                <a:ea typeface="Microsoft YaHei"/>
                <a:cs typeface="Microsoft YaHei"/>
              </a:rPr>
              <a:t>	</a:t>
            </a:r>
            <a:r>
              <a:rPr sz="900" kern="0" spc="20">
                <a:solidFill>
                  <a:srgbClr val="595959">
                    <a:alpha val="100000"/>
                  </a:srgbClr>
                </a:solidFill>
                <a:latin typeface="Microsoft YaHei"/>
                <a:ea typeface="Microsoft YaHei"/>
                <a:cs typeface="Microsoft YaHei"/>
              </a:rPr>
              <a:t>  </a:t>
            </a:r>
            <a:r>
              <a:rPr sz="900" kern="0" spc="100">
                <a:solidFill>
                  <a:srgbClr val="595959">
                    <a:alpha val="100000"/>
                  </a:srgbClr>
                </a:solidFill>
                <a:latin typeface="Microsoft YaHei"/>
                <a:ea typeface="Microsoft YaHei"/>
                <a:cs typeface="Microsoft YaHei"/>
              </a:rPr>
              <a:t>覆盖品类、品牌全面，降低</a:t>
            </a:r>
            <a:r>
              <a:rPr sz="900" kern="0" spc="90">
                <a:solidFill>
                  <a:srgbClr val="595959">
                    <a:alpha val="100000"/>
                  </a:srgbClr>
                </a:solidFill>
                <a:latin typeface="Microsoft YaHei"/>
                <a:ea typeface="Microsoft YaHei"/>
                <a:cs typeface="Microsoft YaHei"/>
              </a:rPr>
              <a:t>采购的时间和人力成本</a:t>
            </a:r>
            <a:endParaRPr lang="Microsoft YaHei" altLang="Microsoft YaHei" sz="900"/>
          </a:p>
          <a:p>
            <a:pPr marL="12700" algn="l" rtl="0" eaLnBrk="0">
              <a:lnSpc>
                <a:spcPts val="1149"/>
              </a:lnSpc>
              <a:spcBef>
                <a:spcPts val="649"/>
              </a:spcBef>
              <a:tabLst>
                <a:tab pos="102235"/>
              </a:tabLst>
            </a:pPr>
            <a:r>
              <a:rPr sz="900" kern="0" spc="0">
                <a:solidFill>
                  <a:srgbClr val="595959">
                    <a:alpha val="100000"/>
                  </a:srgbClr>
                </a:solidFill>
                <a:latin typeface="Microsoft YaHei"/>
                <a:ea typeface="Microsoft YaHei"/>
                <a:cs typeface="Microsoft YaHei"/>
              </a:rPr>
              <a:t>	</a:t>
            </a:r>
            <a:r>
              <a:rPr sz="900" kern="0" spc="20">
                <a:solidFill>
                  <a:srgbClr val="595959">
                    <a:alpha val="100000"/>
                  </a:srgbClr>
                </a:solidFill>
                <a:latin typeface="Microsoft YaHei"/>
                <a:ea typeface="Microsoft YaHei"/>
                <a:cs typeface="Microsoft YaHei"/>
              </a:rPr>
              <a:t>  </a:t>
            </a:r>
            <a:r>
              <a:rPr sz="900" kern="0" spc="100">
                <a:solidFill>
                  <a:srgbClr val="595959">
                    <a:alpha val="100000"/>
                  </a:srgbClr>
                </a:solidFill>
                <a:latin typeface="Microsoft YaHei"/>
                <a:ea typeface="Microsoft YaHei"/>
                <a:cs typeface="Microsoft YaHei"/>
              </a:rPr>
              <a:t>供应体系有较强的韧性、灵活</a:t>
            </a:r>
            <a:r>
              <a:rPr sz="900" kern="0" spc="90">
                <a:solidFill>
                  <a:srgbClr val="595959">
                    <a:alpha val="100000"/>
                  </a:srgbClr>
                </a:solidFill>
                <a:latin typeface="Microsoft YaHei"/>
                <a:ea typeface="Microsoft YaHei"/>
                <a:cs typeface="Microsoft YaHei"/>
              </a:rPr>
              <a:t>性，交付周期有保障</a:t>
            </a:r>
            <a:endParaRPr lang="Microsoft YaHei" altLang="Microsoft YaHei" sz="900"/>
          </a:p>
          <a:p>
            <a:pPr marL="12700" algn="l" rtl="0" eaLnBrk="0">
              <a:lnSpc>
                <a:spcPts val="1151"/>
              </a:lnSpc>
              <a:spcBef>
                <a:spcPts val="650"/>
              </a:spcBef>
              <a:tabLst>
                <a:tab pos="102235"/>
              </a:tabLst>
            </a:pPr>
            <a:r>
              <a:rPr sz="900" kern="0" spc="0">
                <a:solidFill>
                  <a:srgbClr val="595959">
                    <a:alpha val="100000"/>
                  </a:srgbClr>
                </a:solidFill>
                <a:latin typeface="Microsoft YaHei"/>
                <a:ea typeface="Microsoft YaHei"/>
                <a:cs typeface="Microsoft YaHei"/>
              </a:rPr>
              <a:t>	</a:t>
            </a:r>
            <a:r>
              <a:rPr sz="900" kern="0" spc="30">
                <a:solidFill>
                  <a:srgbClr val="595959">
                    <a:alpha val="100000"/>
                  </a:srgbClr>
                </a:solidFill>
                <a:latin typeface="Microsoft YaHei"/>
                <a:ea typeface="Microsoft YaHei"/>
                <a:cs typeface="Microsoft YaHei"/>
              </a:rPr>
              <a:t>  </a:t>
            </a:r>
            <a:r>
              <a:rPr sz="900" kern="0" spc="100">
                <a:solidFill>
                  <a:srgbClr val="595959">
                    <a:alpha val="100000"/>
                  </a:srgbClr>
                </a:solidFill>
                <a:latin typeface="Microsoft YaHei"/>
                <a:ea typeface="Microsoft YaHei"/>
                <a:cs typeface="Microsoft YaHei"/>
              </a:rPr>
              <a:t>高水平的质量管理体系，</a:t>
            </a:r>
            <a:r>
              <a:rPr sz="900" kern="0" spc="90">
                <a:solidFill>
                  <a:srgbClr val="595959">
                    <a:alpha val="100000"/>
                  </a:srgbClr>
                </a:solidFill>
                <a:latin typeface="Microsoft YaHei"/>
                <a:ea typeface="Microsoft YaHei"/>
                <a:cs typeface="Microsoft YaHei"/>
              </a:rPr>
              <a:t>确保产品符合企业标准</a:t>
            </a:r>
            <a:endParaRPr lang="Microsoft YaHei" altLang="Microsoft YaHei" sz="900"/>
          </a:p>
          <a:p>
            <a:pPr algn="l" rtl="0" eaLnBrk="0">
              <a:lnSpc>
                <a:spcPct val="112000"/>
              </a:lnSpc>
            </a:pPr>
            <a:endParaRPr lang="Arial" altLang="Arial" sz="1000"/>
          </a:p>
          <a:p>
            <a:pPr marL="34290" algn="l" rtl="0" eaLnBrk="0">
              <a:lnSpc>
                <a:spcPct val="97000"/>
              </a:lnSpc>
              <a:spcBef>
                <a:spcPts val="372"/>
              </a:spcBef>
            </a:pPr>
            <a:r>
              <a:rPr sz="1200" b="1" kern="0" spc="0">
                <a:solidFill>
                  <a:srgbClr val="65AF45">
                    <a:alpha val="100000"/>
                  </a:srgbClr>
                </a:solidFill>
                <a:latin typeface="Microsoft YaHei"/>
                <a:ea typeface="Microsoft YaHei"/>
                <a:cs typeface="Microsoft YaHei"/>
              </a:rPr>
              <a:t>电商采购与企业向数字</a:t>
            </a:r>
            <a:r>
              <a:rPr sz="1200" b="1" kern="0" spc="-10">
                <a:solidFill>
                  <a:srgbClr val="65AF45">
                    <a:alpha val="100000"/>
                  </a:srgbClr>
                </a:solidFill>
                <a:latin typeface="Microsoft YaHei"/>
                <a:ea typeface="Microsoft YaHei"/>
                <a:cs typeface="Microsoft YaHei"/>
              </a:rPr>
              <a:t>化采购发展方向一致</a:t>
            </a:r>
            <a:endParaRPr lang="Microsoft YaHei" altLang="Microsoft YaHei" sz="1200"/>
          </a:p>
          <a:p>
            <a:pPr marL="15875" algn="l" rtl="0" eaLnBrk="0">
              <a:lnSpc>
                <a:spcPts val="1148"/>
              </a:lnSpc>
              <a:spcBef>
                <a:spcPts val="964"/>
              </a:spcBef>
              <a:tabLst>
                <a:tab pos="106045"/>
              </a:tabLst>
            </a:pPr>
            <a:r>
              <a:rPr sz="900" kern="0" spc="0">
                <a:solidFill>
                  <a:srgbClr val="595959">
                    <a:alpha val="100000"/>
                  </a:srgbClr>
                </a:solidFill>
                <a:latin typeface="Microsoft YaHei"/>
                <a:ea typeface="Microsoft YaHei"/>
                <a:cs typeface="Microsoft YaHei"/>
              </a:rPr>
              <a:t>	</a:t>
            </a:r>
            <a:r>
              <a:rPr sz="900" kern="0" spc="20">
                <a:solidFill>
                  <a:srgbClr val="595959">
                    <a:alpha val="100000"/>
                  </a:srgbClr>
                </a:solidFill>
                <a:latin typeface="Microsoft YaHei"/>
                <a:ea typeface="Microsoft YaHei"/>
                <a:cs typeface="Microsoft YaHei"/>
              </a:rPr>
              <a:t>  </a:t>
            </a:r>
            <a:r>
              <a:rPr sz="900" kern="0" spc="100">
                <a:solidFill>
                  <a:srgbClr val="595959">
                    <a:alpha val="100000"/>
                  </a:srgbClr>
                </a:solidFill>
                <a:latin typeface="Microsoft YaHei"/>
                <a:ea typeface="Microsoft YaHei"/>
                <a:cs typeface="Microsoft YaHei"/>
              </a:rPr>
              <a:t>大型企业自建线上化采购平</a:t>
            </a:r>
            <a:r>
              <a:rPr sz="900" kern="0" spc="90">
                <a:solidFill>
                  <a:srgbClr val="595959">
                    <a:alpha val="100000"/>
                  </a:srgbClr>
                </a:solidFill>
                <a:latin typeface="Microsoft YaHei"/>
                <a:ea typeface="Microsoft YaHei"/>
                <a:cs typeface="Microsoft YaHei"/>
              </a:rPr>
              <a:t>台，全流程数字化</a:t>
            </a:r>
            <a:endParaRPr lang="Microsoft YaHei" altLang="Microsoft YaHei" sz="900"/>
          </a:p>
          <a:p>
            <a:pPr algn="l" rtl="0" eaLnBrk="0">
              <a:lnSpc>
                <a:spcPct val="108000"/>
              </a:lnSpc>
            </a:pPr>
            <a:endParaRPr lang="Arial" altLang="Arial" sz="500"/>
          </a:p>
          <a:p>
            <a:pPr marL="177800" indent="-161925" algn="l" rtl="0" eaLnBrk="0">
              <a:lnSpc>
                <a:spcPct val="137000"/>
              </a:lnSpc>
              <a:tabLst>
                <a:tab pos="105410"/>
              </a:tabLst>
            </a:pPr>
            <a:r>
              <a:rPr sz="900" kern="0" spc="0">
                <a:solidFill>
                  <a:srgbClr val="595959">
                    <a:alpha val="100000"/>
                  </a:srgbClr>
                </a:solidFill>
                <a:latin typeface="Microsoft YaHei"/>
                <a:ea typeface="Microsoft YaHei"/>
                <a:cs typeface="Microsoft YaHei"/>
              </a:rPr>
              <a:t>	</a:t>
            </a:r>
            <a:r>
              <a:rPr sz="900" kern="0" spc="60">
                <a:solidFill>
                  <a:srgbClr val="595959">
                    <a:alpha val="100000"/>
                  </a:srgbClr>
                </a:solidFill>
                <a:latin typeface="Microsoft YaHei"/>
                <a:ea typeface="Microsoft YaHei"/>
                <a:cs typeface="Microsoft YaHei"/>
              </a:rPr>
              <a:t>  </a:t>
            </a:r>
            <a:r>
              <a:rPr sz="900" kern="0" spc="70">
                <a:solidFill>
                  <a:srgbClr val="595959">
                    <a:alpha val="100000"/>
                  </a:srgbClr>
                </a:solidFill>
                <a:latin typeface="Microsoft YaHei"/>
                <a:ea typeface="Microsoft YaHei"/>
                <a:cs typeface="Microsoft YaHei"/>
              </a:rPr>
              <a:t>中小型企业借助电商平台，实现供应链可视化，对        </a:t>
            </a:r>
            <a:r>
              <a:rPr sz="900" kern="0" spc="90">
                <a:solidFill>
                  <a:srgbClr val="595959">
                    <a:alpha val="100000"/>
                  </a:srgbClr>
                </a:solidFill>
                <a:latin typeface="Microsoft YaHei"/>
                <a:ea typeface="Microsoft YaHei"/>
                <a:cs typeface="Microsoft YaHei"/>
              </a:rPr>
              <a:t>供应链的库存、物流等实时监控</a:t>
            </a:r>
            <a:endParaRPr lang="Microsoft YaHei" altLang="Microsoft YaHei" sz="900"/>
          </a:p>
        </p:txBody>
      </p:sp>
      <p:pic>
        <p:nvPicPr>
          <p:cNvPr id="28" name="picture 28"/>
          <p:cNvPicPr>
            <a:picLocks noChangeAspect="1"/>
          </p:cNvPicPr>
          <p:nvPr/>
        </p:nvPicPr>
        <p:blipFill>
          <a:blip r:embed="rId2"/>
          <a:stretch>
            <a:fillRect/>
          </a:stretch>
        </p:blipFill>
        <p:spPr>
          <a:xfrm rot="21600000">
            <a:off x="5512265" y="5580397"/>
            <a:ext cx="89809" cy="92845"/>
          </a:xfrm>
          <a:prstGeom prst="rect">
            <a:avLst/>
          </a:prstGeom>
        </p:spPr>
      </p:pic>
      <p:pic>
        <p:nvPicPr>
          <p:cNvPr id="30" name="picture 30"/>
          <p:cNvPicPr>
            <a:picLocks noChangeAspect="1"/>
          </p:cNvPicPr>
          <p:nvPr/>
        </p:nvPicPr>
        <p:blipFill>
          <a:blip r:embed="rId3"/>
          <a:stretch>
            <a:fillRect/>
          </a:stretch>
        </p:blipFill>
        <p:spPr>
          <a:xfrm rot="21600000">
            <a:off x="5512291" y="5351294"/>
            <a:ext cx="90025" cy="93068"/>
          </a:xfrm>
          <a:prstGeom prst="rect">
            <a:avLst/>
          </a:prstGeom>
        </p:spPr>
      </p:pic>
      <p:pic>
        <p:nvPicPr>
          <p:cNvPr id="32" name="picture 32"/>
          <p:cNvPicPr>
            <a:picLocks noChangeAspect="1"/>
          </p:cNvPicPr>
          <p:nvPr/>
        </p:nvPicPr>
        <p:blipFill>
          <a:blip r:embed="rId4"/>
          <a:stretch>
            <a:fillRect/>
          </a:stretch>
        </p:blipFill>
        <p:spPr>
          <a:xfrm rot="21600000">
            <a:off x="5508963" y="4687307"/>
            <a:ext cx="89809" cy="92845"/>
          </a:xfrm>
          <a:prstGeom prst="rect">
            <a:avLst/>
          </a:prstGeom>
        </p:spPr>
      </p:pic>
      <p:pic>
        <p:nvPicPr>
          <p:cNvPr id="34" name="picture 34"/>
          <p:cNvPicPr>
            <a:picLocks noChangeAspect="1"/>
          </p:cNvPicPr>
          <p:nvPr/>
        </p:nvPicPr>
        <p:blipFill>
          <a:blip r:embed="rId4"/>
          <a:stretch>
            <a:fillRect/>
          </a:stretch>
        </p:blipFill>
        <p:spPr>
          <a:xfrm rot="21600000">
            <a:off x="5508963" y="4458707"/>
            <a:ext cx="89809" cy="92845"/>
          </a:xfrm>
          <a:prstGeom prst="rect">
            <a:avLst/>
          </a:prstGeom>
        </p:spPr>
      </p:pic>
      <p:pic>
        <p:nvPicPr>
          <p:cNvPr id="36" name="picture 36"/>
          <p:cNvPicPr>
            <a:picLocks noChangeAspect="1"/>
          </p:cNvPicPr>
          <p:nvPr/>
        </p:nvPicPr>
        <p:blipFill>
          <a:blip r:embed="rId4"/>
          <a:stretch>
            <a:fillRect/>
          </a:stretch>
        </p:blipFill>
        <p:spPr>
          <a:xfrm rot="21600000">
            <a:off x="5508963" y="4230107"/>
            <a:ext cx="89809" cy="92845"/>
          </a:xfrm>
          <a:prstGeom prst="rect">
            <a:avLst/>
          </a:prstGeom>
        </p:spPr>
      </p:pic>
      <p:pic>
        <p:nvPicPr>
          <p:cNvPr id="38" name="picture 38"/>
          <p:cNvPicPr>
            <a:picLocks noChangeAspect="1"/>
          </p:cNvPicPr>
          <p:nvPr/>
        </p:nvPicPr>
        <p:blipFill>
          <a:blip r:embed="rId4"/>
          <a:stretch>
            <a:fillRect/>
          </a:stretch>
        </p:blipFill>
        <p:spPr>
          <a:xfrm rot="21600000">
            <a:off x="5508963" y="3562595"/>
            <a:ext cx="89809" cy="92845"/>
          </a:xfrm>
          <a:prstGeom prst="rect">
            <a:avLst/>
          </a:prstGeom>
        </p:spPr>
      </p:pic>
      <p:pic>
        <p:nvPicPr>
          <p:cNvPr id="40" name="picture 40"/>
          <p:cNvPicPr>
            <a:picLocks noChangeAspect="1"/>
          </p:cNvPicPr>
          <p:nvPr/>
        </p:nvPicPr>
        <p:blipFill>
          <a:blip r:embed="rId4"/>
          <a:stretch>
            <a:fillRect/>
          </a:stretch>
        </p:blipFill>
        <p:spPr>
          <a:xfrm rot="21600000">
            <a:off x="5508963" y="3333995"/>
            <a:ext cx="89809" cy="92845"/>
          </a:xfrm>
          <a:prstGeom prst="rect">
            <a:avLst/>
          </a:prstGeom>
        </p:spPr>
      </p:pic>
      <p:pic>
        <p:nvPicPr>
          <p:cNvPr id="42" name="picture 42"/>
          <p:cNvPicPr>
            <a:picLocks noChangeAspect="1"/>
          </p:cNvPicPr>
          <p:nvPr/>
        </p:nvPicPr>
        <p:blipFill>
          <a:blip r:embed="rId5"/>
          <a:stretch>
            <a:fillRect/>
          </a:stretch>
        </p:blipFill>
        <p:spPr>
          <a:xfrm rot="21600000">
            <a:off x="5508988" y="3104918"/>
            <a:ext cx="90025" cy="93068"/>
          </a:xfrm>
          <a:prstGeom prst="rect">
            <a:avLst/>
          </a:prstGeom>
        </p:spPr>
      </p:pic>
      <p:sp>
        <p:nvSpPr>
          <p:cNvPr id="44" name="textbox 44"/>
          <p:cNvSpPr/>
          <p:nvPr/>
        </p:nvSpPr>
        <p:spPr>
          <a:xfrm>
            <a:off x="523850" y="6025077"/>
            <a:ext cx="8122284" cy="7658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1563"/>
              </a:lnSpc>
            </a:pPr>
            <a:endParaRPr lang="Arial" altLang="Arial" sz="100"/>
          </a:p>
          <a:p>
            <a:pPr marL="22859" indent="-635" algn="l" rtl="0" eaLnBrk="0">
              <a:lnSpc>
                <a:spcPct val="113000"/>
              </a:lnSpc>
            </a:pPr>
            <a:r>
              <a:rPr sz="800" kern="0" spc="0">
                <a:solidFill>
                  <a:srgbClr val="7F7F7F">
                    <a:alpha val="100000"/>
                  </a:srgbClr>
                </a:solidFill>
                <a:latin typeface="Microsoft YaHei"/>
                <a:ea typeface="Microsoft YaHei"/>
                <a:cs typeface="Microsoft YaHei"/>
              </a:rPr>
              <a:t>注释：核算的中国企业采购电商市场规模主要指企业采购的行政办公用品、商务礼品、商务服务、员工福利、工业用品、维修用品、农用机械等产品与服务的规模，不包含采购</a:t>
            </a:r>
            <a:r>
              <a:rPr sz="800" kern="0" spc="-10">
                <a:solidFill>
                  <a:srgbClr val="7F7F7F">
                    <a:alpha val="100000"/>
                  </a:srgbClr>
                </a:solidFill>
                <a:latin typeface="Microsoft YaHei"/>
                <a:ea typeface="Microsoft YaHei"/>
                <a:cs typeface="Microsoft YaHei"/>
              </a:rPr>
              <a:t>的钢   </a:t>
            </a:r>
            <a:r>
              <a:rPr sz="800" kern="0" spc="0">
                <a:solidFill>
                  <a:srgbClr val="7F7F7F">
                    <a:alpha val="100000"/>
                  </a:srgbClr>
                </a:solidFill>
                <a:latin typeface="Microsoft YaHei"/>
                <a:ea typeface="Microsoft YaHei"/>
                <a:cs typeface="Microsoft YaHei"/>
              </a:rPr>
              <a:t>铁石油等原材料规模。核算的企业采购电商模式包括B2B电商衍生的采购平台、消费类电商衍生的采购平台与品牌商自建电商采购平台。图表中数字有四舍五入。规模口径包括企业    </a:t>
            </a:r>
            <a:r>
              <a:rPr sz="800" kern="0" spc="-20">
                <a:solidFill>
                  <a:srgbClr val="7F7F7F">
                    <a:alpha val="100000"/>
                  </a:srgbClr>
                </a:solidFill>
                <a:latin typeface="Microsoft YaHei"/>
                <a:ea typeface="Microsoft YaHei"/>
                <a:cs typeface="Microsoft YaHei"/>
              </a:rPr>
              <a:t>自用和分销场景。</a:t>
            </a:r>
            <a:endParaRPr lang="Microsoft YaHei" altLang="Microsoft YaHei" sz="800"/>
          </a:p>
          <a:p>
            <a:pPr marL="12700" indent="9525" algn="l" rtl="0" eaLnBrk="0">
              <a:lnSpc>
                <a:spcPct val="118000"/>
              </a:lnSpc>
              <a:spcBef>
                <a:spcPts val="224"/>
              </a:spcBef>
              <a:tabLst>
                <a:tab pos="8108950"/>
              </a:tabLst>
            </a:pPr>
            <a:r>
              <a:rPr sz="800" u="sng" kern="0" spc="-20">
                <a:solidFill>
                  <a:srgbClr val="7F7F7F">
                    <a:alpha val="100000"/>
                  </a:srgbClr>
                </a:solidFill>
                <a:latin typeface="Microsoft YaHei"/>
                <a:ea typeface="Microsoft YaHei"/>
                <a:cs typeface="Microsoft YaHei"/>
              </a:rPr>
              <a:t>来源：公开资料、专家访谈，根据艾瑞统</a:t>
            </a:r>
            <a:r>
              <a:rPr sz="800" u="sng" kern="0" spc="-30">
                <a:solidFill>
                  <a:srgbClr val="7F7F7F">
                    <a:alpha val="100000"/>
                  </a:srgbClr>
                </a:solidFill>
                <a:latin typeface="Microsoft YaHei"/>
                <a:ea typeface="Microsoft YaHei"/>
                <a:cs typeface="Microsoft YaHei"/>
              </a:rPr>
              <a:t>计模型核算。</a:t>
            </a:r>
            <a:r>
              <a:rPr sz="800" u="sng" kern="0" spc="0">
                <a:solidFill>
                  <a:srgbClr val="7F7F7F">
                    <a:alpha val="100000"/>
                  </a:srgbClr>
                </a:solidFill>
                <a:latin typeface="Microsoft YaHei"/>
                <a:ea typeface="Microsoft YaHei"/>
                <a:cs typeface="Microsoft YaHei"/>
              </a:rPr>
              <a:t>	</a:t>
            </a:r>
            <a:r>
              <a:rPr sz="800" kern="0" spc="-10">
                <a:solidFill>
                  <a:srgbClr val="7F7F7F">
                    <a:alpha val="100000"/>
                  </a:srgbClr>
                </a:solidFill>
                <a:latin typeface="Microsoft YaHei"/>
                <a:ea typeface="Microsoft YaHei"/>
                <a:cs typeface="Microsoft YaHei"/>
              </a:rPr>
              <a:t> </a:t>
            </a:r>
            <a:r>
              <a:rPr sz="800" kern="0" spc="0">
                <a:solidFill>
                  <a:srgbClr val="7F7F7F">
                    <a:alpha val="100000"/>
                  </a:srgbClr>
                </a:solidFill>
                <a:latin typeface="Arial"/>
                <a:ea typeface="Arial"/>
                <a:cs typeface="Arial"/>
              </a:rPr>
              <a:t>©2024.2</a:t>
            </a:r>
            <a:r>
              <a:rPr sz="800" kern="0" spc="7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Inc.                                                                                                                                                                       </a:t>
            </a:r>
            <a:r>
              <a:rPr sz="800" kern="0" spc="-10">
                <a:solidFill>
                  <a:srgbClr val="7F7F7F">
                    <a:alpha val="100000"/>
                  </a:srgbClr>
                </a:solidFill>
                <a:latin typeface="Arial"/>
                <a:ea typeface="Arial"/>
                <a:cs typeface="Arial"/>
              </a:rPr>
              <a:t>                                             www.iresearch.com.cn</a:t>
            </a:r>
            <a:endParaRPr lang="Arial" altLang="Arial" sz="800"/>
          </a:p>
        </p:txBody>
      </p:sp>
      <p:sp>
        <p:nvSpPr>
          <p:cNvPr id="46" name="textbox 46"/>
          <p:cNvSpPr/>
          <p:nvPr/>
        </p:nvSpPr>
        <p:spPr>
          <a:xfrm>
            <a:off x="528068" y="431082"/>
            <a:ext cx="6828155" cy="8743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7240"/>
              </a:lnSpc>
            </a:pPr>
            <a:endParaRPr lang="Arial" altLang="Arial" sz="100"/>
          </a:p>
          <a:p>
            <a:pPr marL="44450" algn="l" rtl="0" eaLnBrk="0">
              <a:lnSpc>
                <a:spcPct val="97000"/>
              </a:lnSpc>
            </a:pPr>
            <a:r>
              <a:rPr sz="3200" kern="0" spc="-20">
                <a:solidFill>
                  <a:srgbClr val="8BC53F">
                    <a:alpha val="100000"/>
                  </a:srgbClr>
                </a:solidFill>
                <a:latin typeface="Microsoft YaHei"/>
                <a:ea typeface="Microsoft YaHei"/>
                <a:cs typeface="Microsoft YaHei"/>
              </a:rPr>
              <a:t>中国企业电商采购规模及增速</a:t>
            </a:r>
            <a:endParaRPr lang="Microsoft YaHei" altLang="Microsoft YaHei" sz="3200"/>
          </a:p>
          <a:p>
            <a:pPr algn="l" rtl="0" eaLnBrk="0">
              <a:lnSpc>
                <a:spcPct val="101000"/>
              </a:lnSpc>
            </a:pPr>
            <a:endParaRPr lang="Arial" altLang="Arial" sz="500"/>
          </a:p>
          <a:p>
            <a:pPr marL="12700" algn="l" rtl="0" eaLnBrk="0">
              <a:lnSpc>
                <a:spcPct val="97000"/>
              </a:lnSpc>
              <a:spcBef>
                <a:spcPts val="6"/>
              </a:spcBef>
            </a:pPr>
            <a:r>
              <a:rPr sz="2000" kern="0" spc="0">
                <a:solidFill>
                  <a:srgbClr val="595959">
                    <a:alpha val="100000"/>
                  </a:srgbClr>
                </a:solidFill>
                <a:latin typeface="Microsoft YaHei"/>
                <a:ea typeface="Microsoft YaHei"/>
                <a:cs typeface="Microsoft YaHei"/>
              </a:rPr>
              <a:t>企业电商采购市场整体增长稳健，预计于25年突破2万亿大关</a:t>
            </a:r>
            <a:endParaRPr lang="Microsoft YaHei" altLang="Microsoft YaHei" sz="2000"/>
          </a:p>
        </p:txBody>
      </p:sp>
      <p:grpSp>
        <p:nvGrpSpPr>
          <p:cNvPr id="4" name="group 4"/>
          <p:cNvGrpSpPr/>
          <p:nvPr/>
        </p:nvGrpSpPr>
        <p:grpSpPr>
          <a:xfrm rot="21600000">
            <a:off x="1303019" y="3482340"/>
            <a:ext cx="2790443" cy="1808987"/>
            <a:chExt cx="2790443" cy="1808987"/>
          </a:xfrm>
        </p:grpSpPr>
        <p:pic>
          <p:nvPicPr>
            <p:cNvPr id="48" name="picture 48"/>
            <p:cNvPicPr>
              <a:picLocks noChangeAspect="1"/>
            </p:cNvPicPr>
            <p:nvPr/>
          </p:nvPicPr>
          <p:blipFill>
            <a:blip r:embed="rId6"/>
            <a:stretch>
              <a:fillRect/>
            </a:stretch>
          </p:blipFill>
          <p:spPr>
            <a:xfrm rot="21600000">
              <a:off x="0" y="0"/>
              <a:ext cx="2790443" cy="1808987"/>
            </a:xfrm>
            <a:prstGeom prst="rect">
              <a:avLst/>
            </a:prstGeom>
          </p:spPr>
        </p:pic>
        <p:sp>
          <p:nvSpPr>
            <p:cNvPr id="50" name="textbox 50"/>
            <p:cNvSpPr/>
            <p:nvPr/>
          </p:nvSpPr>
          <p:spPr>
            <a:xfrm>
              <a:off x="-12700" y="-12700"/>
              <a:ext cx="2816225" cy="18605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2000"/>
                </a:lnSpc>
              </a:pPr>
              <a:endParaRPr lang="Arial" altLang="Arial" sz="700"/>
            </a:p>
            <a:p>
              <a:pPr marL="1978660" algn="l" rtl="0" eaLnBrk="0">
                <a:lnSpc>
                  <a:spcPct val="91000"/>
                </a:lnSpc>
                <a:spcBef>
                  <a:spcPts val="3"/>
                </a:spcBef>
              </a:pPr>
              <a:r>
                <a:rPr sz="900" kern="0" spc="30">
                  <a:solidFill>
                    <a:srgbClr val="595959">
                      <a:alpha val="100000"/>
                    </a:srgbClr>
                  </a:solidFill>
                  <a:latin typeface="Microsoft YaHei"/>
                  <a:ea typeface="Microsoft YaHei"/>
                  <a:cs typeface="Microsoft YaHei"/>
                </a:rPr>
                <a:t>18097</a:t>
              </a:r>
              <a:endParaRPr lang="Microsoft YaHei" altLang="Microsoft YaHei" sz="900"/>
            </a:p>
            <a:p>
              <a:pPr marL="1482725" algn="l" rtl="0" eaLnBrk="0">
                <a:lnSpc>
                  <a:spcPct val="91000"/>
                </a:lnSpc>
                <a:spcBef>
                  <a:spcPts val="1019"/>
                </a:spcBef>
              </a:pPr>
              <a:r>
                <a:rPr sz="900" kern="0" spc="30">
                  <a:solidFill>
                    <a:srgbClr val="595959">
                      <a:alpha val="100000"/>
                    </a:srgbClr>
                  </a:solidFill>
                  <a:latin typeface="Microsoft YaHei"/>
                  <a:ea typeface="Microsoft YaHei"/>
                  <a:cs typeface="Microsoft YaHei"/>
                </a:rPr>
                <a:t>15010</a:t>
              </a:r>
              <a:endParaRPr lang="Microsoft YaHei" altLang="Microsoft YaHei" sz="900"/>
            </a:p>
            <a:p>
              <a:pPr marL="986155" algn="l" rtl="0" eaLnBrk="0">
                <a:lnSpc>
                  <a:spcPct val="91000"/>
                </a:lnSpc>
                <a:spcBef>
                  <a:spcPts val="571"/>
                </a:spcBef>
              </a:pPr>
              <a:r>
                <a:rPr sz="900" kern="0" spc="30">
                  <a:solidFill>
                    <a:srgbClr val="595959">
                      <a:alpha val="100000"/>
                    </a:srgbClr>
                  </a:solidFill>
                  <a:latin typeface="Microsoft YaHei"/>
                  <a:ea typeface="Microsoft YaHei"/>
                  <a:cs typeface="Microsoft YaHei"/>
                </a:rPr>
                <a:t>12617</a:t>
              </a:r>
              <a:endParaRPr lang="Microsoft YaHei" altLang="Microsoft YaHei" sz="900"/>
            </a:p>
            <a:p>
              <a:pPr marL="490219" algn="l" rtl="0" eaLnBrk="0">
                <a:lnSpc>
                  <a:spcPct val="91000"/>
                </a:lnSpc>
                <a:spcBef>
                  <a:spcPts val="414"/>
                </a:spcBef>
              </a:pPr>
              <a:r>
                <a:rPr sz="900" kern="0" spc="30">
                  <a:solidFill>
                    <a:srgbClr val="595959">
                      <a:alpha val="100000"/>
                    </a:srgbClr>
                  </a:solidFill>
                  <a:latin typeface="Microsoft YaHei"/>
                  <a:ea typeface="Microsoft YaHei"/>
                  <a:cs typeface="Microsoft YaHei"/>
                </a:rPr>
                <a:t>10464</a:t>
              </a:r>
              <a:endParaRPr lang="Microsoft YaHei" altLang="Microsoft YaHei" sz="900"/>
            </a:p>
            <a:p>
              <a:pPr marL="24765" algn="l" rtl="0" eaLnBrk="0">
                <a:lnSpc>
                  <a:spcPct val="91000"/>
                </a:lnSpc>
                <a:spcBef>
                  <a:spcPts val="245"/>
                </a:spcBef>
              </a:pPr>
              <a:r>
                <a:rPr sz="900" kern="0" spc="40">
                  <a:solidFill>
                    <a:srgbClr val="595959">
                      <a:alpha val="100000"/>
                    </a:srgbClr>
                  </a:solidFill>
                  <a:latin typeface="Microsoft YaHei"/>
                  <a:ea typeface="Microsoft YaHei"/>
                  <a:cs typeface="Microsoft YaHei"/>
                </a:rPr>
                <a:t>8570</a:t>
              </a:r>
              <a:endParaRPr lang="Microsoft YaHei" altLang="Microsoft YaHei" sz="900"/>
            </a:p>
          </p:txBody>
        </p:sp>
      </p:grpSp>
      <p:sp>
        <p:nvSpPr>
          <p:cNvPr id="52" name="textbox 52"/>
          <p:cNvSpPr/>
          <p:nvPr/>
        </p:nvSpPr>
        <p:spPr>
          <a:xfrm>
            <a:off x="529319" y="1487113"/>
            <a:ext cx="8070215" cy="5905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537"/>
              </a:lnSpc>
            </a:pPr>
            <a:endParaRPr lang="Arial" altLang="Arial" sz="100"/>
          </a:p>
          <a:p>
            <a:pPr marL="12700" indent="13970" algn="l" rtl="0" eaLnBrk="0">
              <a:lnSpc>
                <a:spcPct val="112000"/>
              </a:lnSpc>
            </a:pPr>
            <a:r>
              <a:rPr sz="1100" kern="0" spc="-10">
                <a:solidFill>
                  <a:srgbClr val="595959">
                    <a:alpha val="100000"/>
                  </a:srgbClr>
                </a:solidFill>
                <a:latin typeface="Microsoft YaHei"/>
                <a:ea typeface="Microsoft YaHei"/>
                <a:cs typeface="Microsoft YaHei"/>
              </a:rPr>
              <a:t>自2020年，企业电商采购市场规模已达8570亿元，</a:t>
            </a:r>
            <a:r>
              <a:rPr sz="1100" kern="0" spc="190">
                <a:solidFill>
                  <a:srgbClr val="595959">
                    <a:alpha val="100000"/>
                  </a:srgbClr>
                </a:solidFill>
                <a:latin typeface="Microsoft YaHei"/>
                <a:ea typeface="Microsoft YaHei"/>
                <a:cs typeface="Microsoft YaHei"/>
              </a:rPr>
              <a:t> </a:t>
            </a:r>
            <a:r>
              <a:rPr sz="1100" kern="0" spc="-10">
                <a:solidFill>
                  <a:srgbClr val="595959">
                    <a:alpha val="100000"/>
                  </a:srgbClr>
                </a:solidFill>
                <a:latin typeface="Microsoft YaHei"/>
                <a:ea typeface="Microsoft YaHei"/>
                <a:cs typeface="Microsoft YaHei"/>
              </a:rPr>
              <a:t>在近</a:t>
            </a:r>
            <a:r>
              <a:rPr sz="1100" kern="0" spc="-20">
                <a:solidFill>
                  <a:srgbClr val="595959">
                    <a:alpha val="100000"/>
                  </a:srgbClr>
                </a:solidFill>
                <a:latin typeface="Microsoft YaHei"/>
                <a:ea typeface="Microsoft YaHei"/>
                <a:cs typeface="Microsoft YaHei"/>
              </a:rPr>
              <a:t>几年也以20%左右的增速保持平稳增长，预计到2025年将突破2万亿大关。</a:t>
            </a:r>
            <a:r>
              <a:rPr sz="1100" kern="0" spc="0">
                <a:solidFill>
                  <a:srgbClr val="595959">
                    <a:alpha val="100000"/>
                  </a:srgbClr>
                </a:solidFill>
                <a:latin typeface="Microsoft YaHei"/>
                <a:ea typeface="Microsoft YaHei"/>
                <a:cs typeface="Microsoft YaHei"/>
              </a:rPr>
              <a:t>  近年来企业电商采购市场的稳健增长一方面来自企业对采购效率和采购透明化有更高要求；另一方面，</a:t>
            </a:r>
            <a:r>
              <a:rPr sz="1100" kern="0" spc="-10">
                <a:solidFill>
                  <a:srgbClr val="595959">
                    <a:alpha val="100000"/>
                  </a:srgbClr>
                </a:solidFill>
                <a:latin typeface="Microsoft YaHei"/>
                <a:ea typeface="Microsoft YaHei"/>
                <a:cs typeface="Microsoft YaHei"/>
              </a:rPr>
              <a:t>对供应商的资源整合能力和   </a:t>
            </a:r>
            <a:r>
              <a:rPr sz="1100" kern="0" spc="0">
                <a:solidFill>
                  <a:srgbClr val="595959">
                    <a:alpha val="100000"/>
                  </a:srgbClr>
                </a:solidFill>
                <a:latin typeface="Microsoft YaHei"/>
                <a:ea typeface="Microsoft YaHei"/>
                <a:cs typeface="Microsoft YaHei"/>
              </a:rPr>
              <a:t>响应速度有更高要求；其次是随着技术的发展，企业采购也正从传统采购逐</a:t>
            </a:r>
            <a:r>
              <a:rPr sz="1100" kern="0" spc="-10">
                <a:solidFill>
                  <a:srgbClr val="595959">
                    <a:alpha val="100000"/>
                  </a:srgbClr>
                </a:solidFill>
                <a:latin typeface="Microsoft YaHei"/>
                <a:ea typeface="Microsoft YaHei"/>
                <a:cs typeface="Microsoft YaHei"/>
              </a:rPr>
              <a:t>渐向数字化采购过渡。</a:t>
            </a:r>
            <a:endParaRPr lang="Microsoft YaHei" altLang="Microsoft YaHei" sz="1100"/>
          </a:p>
        </p:txBody>
      </p:sp>
      <p:sp>
        <p:nvSpPr>
          <p:cNvPr id="54" name="textbox 54"/>
          <p:cNvSpPr/>
          <p:nvPr/>
        </p:nvSpPr>
        <p:spPr>
          <a:xfrm>
            <a:off x="692912" y="5405531"/>
            <a:ext cx="3753484" cy="4718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634"/>
              </a:lnSpc>
            </a:pPr>
            <a:endParaRPr lang="Arial" altLang="Arial" sz="100"/>
          </a:p>
          <a:p>
            <a:pPr marL="127635" algn="l" rtl="0" eaLnBrk="0">
              <a:lnSpc>
                <a:spcPct val="91000"/>
              </a:lnSpc>
            </a:pPr>
            <a:r>
              <a:rPr sz="900" kern="0" spc="50">
                <a:solidFill>
                  <a:srgbClr val="595959">
                    <a:alpha val="100000"/>
                  </a:srgbClr>
                </a:solidFill>
                <a:latin typeface="Microsoft YaHei"/>
                <a:ea typeface="Microsoft YaHei"/>
                <a:cs typeface="Microsoft YaHei"/>
              </a:rPr>
              <a:t>2019</a:t>
            </a:r>
            <a:r>
              <a:rPr sz="900" kern="0" spc="0">
                <a:solidFill>
                  <a:srgbClr val="595959">
                    <a:alpha val="100000"/>
                  </a:srgbClr>
                </a:solidFill>
                <a:latin typeface="Microsoft YaHei"/>
                <a:ea typeface="Microsoft YaHei"/>
                <a:cs typeface="Microsoft YaHei"/>
              </a:rPr>
              <a:t>      </a:t>
            </a:r>
            <a:r>
              <a:rPr sz="900" kern="0" spc="50">
                <a:solidFill>
                  <a:srgbClr val="595959">
                    <a:alpha val="100000"/>
                  </a:srgbClr>
                </a:solidFill>
                <a:latin typeface="Microsoft YaHei"/>
                <a:ea typeface="Microsoft YaHei"/>
                <a:cs typeface="Microsoft YaHei"/>
              </a:rPr>
              <a:t>2020</a:t>
            </a:r>
            <a:r>
              <a:rPr sz="900" kern="0" spc="0">
                <a:solidFill>
                  <a:srgbClr val="595959">
                    <a:alpha val="100000"/>
                  </a:srgbClr>
                </a:solidFill>
                <a:latin typeface="Microsoft YaHei"/>
                <a:ea typeface="Microsoft YaHei"/>
                <a:cs typeface="Microsoft YaHei"/>
              </a:rPr>
              <a:t>     </a:t>
            </a:r>
            <a:r>
              <a:rPr sz="900" kern="0" spc="50">
                <a:solidFill>
                  <a:srgbClr val="595959">
                    <a:alpha val="100000"/>
                  </a:srgbClr>
                </a:solidFill>
                <a:latin typeface="Microsoft YaHei"/>
                <a:ea typeface="Microsoft YaHei"/>
                <a:cs typeface="Microsoft YaHei"/>
              </a:rPr>
              <a:t>2021e</a:t>
            </a:r>
            <a:r>
              <a:rPr sz="900" kern="0" spc="90">
                <a:solidFill>
                  <a:srgbClr val="595959">
                    <a:alpha val="100000"/>
                  </a:srgbClr>
                </a:solidFill>
                <a:latin typeface="Microsoft YaHei"/>
                <a:ea typeface="Microsoft YaHei"/>
                <a:cs typeface="Microsoft YaHei"/>
              </a:rPr>
              <a:t>   </a:t>
            </a:r>
            <a:r>
              <a:rPr sz="900" kern="0" spc="50">
                <a:solidFill>
                  <a:srgbClr val="595959">
                    <a:alpha val="100000"/>
                  </a:srgbClr>
                </a:solidFill>
                <a:latin typeface="Microsoft YaHei"/>
                <a:ea typeface="Microsoft YaHei"/>
                <a:cs typeface="Microsoft YaHei"/>
              </a:rPr>
              <a:t>20</a:t>
            </a:r>
            <a:r>
              <a:rPr sz="900" kern="0" spc="40">
                <a:solidFill>
                  <a:srgbClr val="595959">
                    <a:alpha val="100000"/>
                  </a:srgbClr>
                </a:solidFill>
                <a:latin typeface="Microsoft YaHei"/>
                <a:ea typeface="Microsoft YaHei"/>
                <a:cs typeface="Microsoft YaHei"/>
              </a:rPr>
              <a:t>22e</a:t>
            </a:r>
            <a:r>
              <a:rPr sz="900" kern="0" spc="8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2023e</a:t>
            </a:r>
            <a:r>
              <a:rPr sz="900" kern="0" spc="9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2024e</a:t>
            </a:r>
            <a:r>
              <a:rPr sz="900" kern="0" spc="8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2025e</a:t>
            </a:r>
            <a:endParaRPr lang="Microsoft YaHei" altLang="Microsoft YaHei" sz="900"/>
          </a:p>
          <a:p>
            <a:pPr algn="l" rtl="0" eaLnBrk="0">
              <a:lnSpc>
                <a:spcPct val="106000"/>
              </a:lnSpc>
            </a:pPr>
            <a:endParaRPr lang="Arial" altLang="Arial" sz="1100"/>
          </a:p>
          <a:p>
            <a:pPr marL="256540" algn="l" rtl="0" eaLnBrk="0">
              <a:lnSpc>
                <a:spcPts val="1122"/>
              </a:lnSpc>
              <a:spcBef>
                <a:spcPts val="5"/>
              </a:spcBef>
              <a:tabLst>
                <a:tab pos="292734"/>
              </a:tabLst>
            </a:pPr>
            <a:r>
              <a:rPr sz="900" kern="0" spc="0">
                <a:solidFill>
                  <a:srgbClr val="595959">
                    <a:alpha val="100000"/>
                  </a:srgbClr>
                </a:solidFill>
                <a:latin typeface="Microsoft YaHei"/>
                <a:ea typeface="Microsoft YaHei"/>
                <a:cs typeface="Microsoft YaHei"/>
              </a:rPr>
              <a:t>	</a:t>
            </a:r>
            <a:r>
              <a:rPr sz="900" kern="0" spc="50">
                <a:solidFill>
                  <a:srgbClr val="595959">
                    <a:alpha val="100000"/>
                  </a:srgbClr>
                </a:solidFill>
                <a:latin typeface="Microsoft YaHei"/>
                <a:ea typeface="Microsoft YaHei"/>
                <a:cs typeface="Microsoft YaHei"/>
              </a:rPr>
              <a:t>中国企业电商采购市场规模（亿元） </a:t>
            </a:r>
            <a:r>
              <a:rPr sz="900" kern="0" spc="40">
                <a:solidFill>
                  <a:srgbClr val="595959">
                    <a:alpha val="100000"/>
                  </a:srgbClr>
                </a:solidFill>
                <a:latin typeface="Microsoft YaHei"/>
                <a:ea typeface="Microsoft YaHei"/>
                <a:cs typeface="Microsoft YaHei"/>
              </a:rPr>
              <a:t>              同比增长率（%）</a:t>
            </a:r>
            <a:endParaRPr lang="Microsoft YaHei" altLang="Microsoft YaHei" sz="900"/>
          </a:p>
        </p:txBody>
      </p:sp>
      <p:pic>
        <p:nvPicPr>
          <p:cNvPr id="56" name="picture 56"/>
          <p:cNvPicPr>
            <a:picLocks noChangeAspect="1"/>
          </p:cNvPicPr>
          <p:nvPr/>
        </p:nvPicPr>
        <p:blipFill>
          <a:blip r:embed="rId7"/>
          <a:stretch>
            <a:fillRect/>
          </a:stretch>
        </p:blipFill>
        <p:spPr>
          <a:xfrm rot="21600000">
            <a:off x="3173855" y="5743955"/>
            <a:ext cx="269239" cy="76200"/>
          </a:xfrm>
          <a:prstGeom prst="rect">
            <a:avLst/>
          </a:prstGeom>
        </p:spPr>
      </p:pic>
      <p:sp>
        <p:nvSpPr>
          <p:cNvPr id="58" name="path"/>
          <p:cNvSpPr/>
          <p:nvPr/>
        </p:nvSpPr>
        <p:spPr>
          <a:xfrm>
            <a:off x="705612" y="5745480"/>
            <a:ext cx="243840" cy="74675"/>
          </a:xfrm>
          <a:custGeom>
            <a:rect l="0" t="0" r="0" b="0"/>
            <a:pathLst>
              <a:path w="384" h="117">
                <a:moveTo>
                  <a:pt x="0" y="117"/>
                </a:moveTo>
                <a:lnTo>
                  <a:pt x="384" y="117"/>
                </a:lnTo>
                <a:lnTo>
                  <a:pt x="384" y="0"/>
                </a:lnTo>
                <a:lnTo>
                  <a:pt x="0" y="0"/>
                </a:lnTo>
                <a:lnTo>
                  <a:pt x="0" y="117"/>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60" name="picture 60"/>
          <p:cNvPicPr>
            <a:picLocks noChangeAspect="1"/>
          </p:cNvPicPr>
          <p:nvPr/>
        </p:nvPicPr>
        <p:blipFill>
          <a:blip r:embed="rId8"/>
          <a:stretch>
            <a:fillRect/>
          </a:stretch>
        </p:blipFill>
        <p:spPr>
          <a:xfrm rot="21600000">
            <a:off x="4582667" y="2961132"/>
            <a:ext cx="246888" cy="2731007"/>
          </a:xfrm>
          <a:prstGeom prst="rect">
            <a:avLst/>
          </a:prstGeom>
        </p:spPr>
      </p:pic>
      <p:sp>
        <p:nvSpPr>
          <p:cNvPr id="62" name="textbox 62"/>
          <p:cNvSpPr/>
          <p:nvPr/>
        </p:nvSpPr>
        <p:spPr>
          <a:xfrm>
            <a:off x="915239" y="2276976"/>
            <a:ext cx="3288665" cy="2336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2"/>
              </a:lnSpc>
            </a:pPr>
            <a:endParaRPr lang="Arial" altLang="Arial" sz="100"/>
          </a:p>
          <a:p>
            <a:pPr marL="12700" algn="l" rtl="0" eaLnBrk="0">
              <a:lnSpc>
                <a:spcPct val="97000"/>
              </a:lnSpc>
            </a:pPr>
            <a:r>
              <a:rPr sz="1400" b="1" kern="0" spc="0">
                <a:solidFill>
                  <a:srgbClr val="404040">
                    <a:alpha val="100000"/>
                  </a:srgbClr>
                </a:solidFill>
                <a:latin typeface="Microsoft YaHei"/>
                <a:ea typeface="Microsoft YaHei"/>
                <a:cs typeface="Microsoft YaHei"/>
              </a:rPr>
              <a:t>2019-2025年中国企业电商采</a:t>
            </a:r>
            <a:r>
              <a:rPr sz="1400" b="1" kern="0" spc="-10">
                <a:solidFill>
                  <a:srgbClr val="404040">
                    <a:alpha val="100000"/>
                  </a:srgbClr>
                </a:solidFill>
                <a:latin typeface="Microsoft YaHei"/>
                <a:ea typeface="Microsoft YaHei"/>
                <a:cs typeface="Microsoft YaHei"/>
              </a:rPr>
              <a:t>购市场规模</a:t>
            </a:r>
            <a:endParaRPr lang="Microsoft YaHei" altLang="Microsoft YaHei" sz="1400"/>
          </a:p>
        </p:txBody>
      </p:sp>
      <p:sp>
        <p:nvSpPr>
          <p:cNvPr id="64" name="textbox 64"/>
          <p:cNvSpPr/>
          <p:nvPr/>
        </p:nvSpPr>
        <p:spPr>
          <a:xfrm>
            <a:off x="1274773" y="2834143"/>
            <a:ext cx="2860039" cy="2101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453"/>
              </a:lnSpc>
            </a:pPr>
            <a:r>
              <a:rPr sz="1500" kern="0" spc="0" baseline="-23229">
                <a:solidFill>
                  <a:srgbClr val="595959">
                    <a:alpha val="100000"/>
                  </a:srgbClr>
                </a:solidFill>
                <a:latin typeface="Microsoft YaHei"/>
                <a:ea typeface="Microsoft YaHei"/>
                <a:cs typeface="Microsoft YaHei"/>
              </a:rPr>
              <a:t>16.6%</a:t>
            </a:r>
            <a:r>
              <a:rPr sz="900" kern="0" spc="0">
                <a:solidFill>
                  <a:srgbClr val="595959">
                    <a:alpha val="100000"/>
                  </a:srgbClr>
                </a:solidFill>
                <a:latin typeface="Microsoft YaHei"/>
                <a:ea typeface="Microsoft YaHei"/>
                <a:cs typeface="Microsoft YaHei"/>
              </a:rPr>
              <a:t>    </a:t>
            </a:r>
            <a:r>
              <a:rPr sz="1500" kern="0" spc="0" baseline="21914">
                <a:solidFill>
                  <a:srgbClr val="595959">
                    <a:alpha val="100000"/>
                  </a:srgbClr>
                </a:solidFill>
                <a:latin typeface="Microsoft YaHei"/>
                <a:ea typeface="Microsoft YaHei"/>
                <a:cs typeface="Microsoft YaHei"/>
              </a:rPr>
              <a:t>22.1%</a:t>
            </a:r>
            <a:r>
              <a:rPr sz="900" kern="0" spc="0">
                <a:solidFill>
                  <a:srgbClr val="595959">
                    <a:alpha val="100000"/>
                  </a:srgbClr>
                </a:solidFill>
                <a:latin typeface="Microsoft YaHei"/>
                <a:ea typeface="Microsoft YaHei"/>
                <a:cs typeface="Microsoft YaHei"/>
              </a:rPr>
              <a:t>    </a:t>
            </a:r>
            <a:r>
              <a:rPr sz="1500" kern="0" spc="0" baseline="8023">
                <a:solidFill>
                  <a:srgbClr val="595959">
                    <a:alpha val="100000"/>
                  </a:srgbClr>
                </a:solidFill>
                <a:latin typeface="Microsoft YaHei"/>
                <a:ea typeface="Microsoft YaHei"/>
                <a:cs typeface="Microsoft YaHei"/>
              </a:rPr>
              <a:t>20.6%</a:t>
            </a:r>
            <a:r>
              <a:rPr sz="900" kern="0" spc="0">
                <a:solidFill>
                  <a:srgbClr val="595959">
                    <a:alpha val="100000"/>
                  </a:srgbClr>
                </a:solidFill>
                <a:latin typeface="Microsoft YaHei"/>
                <a:ea typeface="Microsoft YaHei"/>
                <a:cs typeface="Microsoft YaHei"/>
              </a:rPr>
              <a:t>    </a:t>
            </a:r>
            <a:r>
              <a:rPr sz="1500" kern="0" spc="0" baseline="-2393">
                <a:solidFill>
                  <a:srgbClr val="595959">
                    <a:alpha val="100000"/>
                  </a:srgbClr>
                </a:solidFill>
                <a:latin typeface="Microsoft YaHei"/>
                <a:ea typeface="Microsoft YaHei"/>
                <a:cs typeface="Microsoft YaHei"/>
              </a:rPr>
              <a:t>19.0%</a:t>
            </a:r>
            <a:r>
              <a:rPr sz="900" kern="0" spc="0">
                <a:solidFill>
                  <a:srgbClr val="595959">
                    <a:alpha val="100000"/>
                  </a:srgbClr>
                </a:solidFill>
                <a:latin typeface="Microsoft YaHei"/>
                <a:ea typeface="Microsoft YaHei"/>
                <a:cs typeface="Microsoft YaHei"/>
              </a:rPr>
              <a:t>    </a:t>
            </a:r>
            <a:r>
              <a:rPr sz="1500" kern="0" spc="0" baseline="8023">
                <a:solidFill>
                  <a:srgbClr val="595959">
                    <a:alpha val="100000"/>
                  </a:srgbClr>
                </a:solidFill>
                <a:latin typeface="Microsoft YaHei"/>
                <a:ea typeface="Microsoft YaHei"/>
                <a:cs typeface="Microsoft YaHei"/>
              </a:rPr>
              <a:t>20.6%</a:t>
            </a:r>
            <a:r>
              <a:rPr sz="900" kern="0" spc="0">
                <a:solidFill>
                  <a:srgbClr val="595959">
                    <a:alpha val="100000"/>
                  </a:srgbClr>
                </a:solidFill>
                <a:latin typeface="Microsoft YaHei"/>
                <a:ea typeface="Microsoft YaHei"/>
                <a:cs typeface="Microsoft YaHei"/>
              </a:rPr>
              <a:t>    </a:t>
            </a:r>
            <a:r>
              <a:rPr sz="1500" kern="0" spc="0" baseline="14969">
                <a:solidFill>
                  <a:srgbClr val="595959">
                    <a:alpha val="100000"/>
                  </a:srgbClr>
                </a:solidFill>
                <a:latin typeface="Microsoft YaHei"/>
                <a:ea typeface="Microsoft YaHei"/>
                <a:cs typeface="Microsoft YaHei"/>
              </a:rPr>
              <a:t>21.4%</a:t>
            </a:r>
            <a:endParaRPr lang="Microsoft YaHei" altLang="Microsoft YaHei" sz="1500" baseline="14969"/>
          </a:p>
        </p:txBody>
      </p:sp>
      <p:pic>
        <p:nvPicPr>
          <p:cNvPr id="66" name="picture 66"/>
          <p:cNvPicPr>
            <a:picLocks noChangeAspect="1"/>
          </p:cNvPicPr>
          <p:nvPr/>
        </p:nvPicPr>
        <p:blipFill>
          <a:blip r:embed="rId9"/>
          <a:stretch>
            <a:fillRect/>
          </a:stretch>
        </p:blipFill>
        <p:spPr>
          <a:xfrm rot="21600000">
            <a:off x="7879183" y="289280"/>
            <a:ext cx="988869" cy="490517"/>
          </a:xfrm>
          <a:prstGeom prst="rect">
            <a:avLst/>
          </a:prstGeom>
        </p:spPr>
      </p:pic>
      <p:pic>
        <p:nvPicPr>
          <p:cNvPr id="68" name="picture 68"/>
          <p:cNvPicPr>
            <a:picLocks noChangeAspect="1"/>
          </p:cNvPicPr>
          <p:nvPr/>
        </p:nvPicPr>
        <p:blipFill>
          <a:blip r:embed="rId10"/>
          <a:stretch>
            <a:fillRect/>
          </a:stretch>
        </p:blipFill>
        <p:spPr>
          <a:xfrm rot="21600000">
            <a:off x="1420368" y="3058032"/>
            <a:ext cx="2557272" cy="161544"/>
          </a:xfrm>
          <a:prstGeom prst="rect">
            <a:avLst/>
          </a:prstGeom>
        </p:spPr>
      </p:pic>
      <p:sp>
        <p:nvSpPr>
          <p:cNvPr id="70" name="rect"/>
          <p:cNvSpPr/>
          <p:nvPr/>
        </p:nvSpPr>
        <p:spPr>
          <a:xfrm>
            <a:off x="806196" y="4686300"/>
            <a:ext cx="310896" cy="605027"/>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72" name="table 72"/>
          <p:cNvGraphicFramePr>
            <a:graphicFrameLocks noGrp="1"/>
          </p:cNvGraphicFramePr>
          <p:nvPr/>
        </p:nvGraphicFramePr>
        <p:xfrm>
          <a:off x="5064633" y="3857625"/>
          <a:ext cx="256540" cy="256539"/>
        </p:xfrm>
        <a:graphic>
          <a:graphicData uri="http://schemas.openxmlformats.org/drawingml/2006/table">
            <a:tbl>
              <a:tblPr/>
              <a:tblGrid>
                <a:gridCol w="256540"/>
              </a:tblGrid>
              <a:tr h="237489">
                <a:tc>
                  <a:txBody>
                    <a:bodyPr vert="horz" wrap="square"/>
                    <a:lstStyle/>
                    <a:p>
                      <a:pPr algn="l" rtl="0" eaLnBrk="0">
                        <a:lnSpc>
                          <a:spcPct val="115000"/>
                        </a:lnSpc>
                      </a:pPr>
                      <a:endParaRPr lang="Arial" altLang="Arial" sz="400"/>
                    </a:p>
                    <a:p>
                      <a:pPr marL="93344" algn="l" rtl="0" eaLnBrk="0">
                        <a:lnSpc>
                          <a:spcPct val="80000"/>
                        </a:lnSpc>
                        <a:spcBef>
                          <a:spcPts val="4"/>
                        </a:spcBef>
                      </a:pPr>
                      <a:r>
                        <a:rPr sz="1200" b="1" kern="0" spc="-10">
                          <a:solidFill>
                            <a:srgbClr val="8BC53F">
                              <a:alpha val="100000"/>
                            </a:srgbClr>
                          </a:solidFill>
                          <a:latin typeface="Arial"/>
                          <a:ea typeface="Arial"/>
                          <a:cs typeface="Arial"/>
                        </a:rPr>
                        <a:t>2</a:t>
                      </a:r>
                      <a:endParaRPr lang="Arial" altLang="Arial" sz="1200"/>
                    </a:p>
                  </a:txBody>
                  <a:tcPr marL="0" marR="0" marT="0" marB="0">
                    <a:lnL w="19050" cap="flat" cmpd="sng" algn="ctr">
                      <a:solidFill>
                        <a:srgbClr val="8BC53F"/>
                      </a:solidFill>
                      <a:prstDash val="solid"/>
                      <a:round/>
                      <a:headEnd type="none" w="med" len="med"/>
                      <a:tailEnd type="none" w="med" len="med"/>
                    </a:lnL>
                    <a:lnR w="19050" cap="flat" cmpd="sng" algn="ctr">
                      <a:solidFill>
                        <a:srgbClr val="8BC53F"/>
                      </a:solidFill>
                      <a:prstDash val="solid"/>
                      <a:round/>
                      <a:headEnd type="none" w="med" len="med"/>
                      <a:tailEnd type="none" w="med" len="med"/>
                    </a:lnR>
                    <a:lnT w="19050" cap="flat" cmpd="sng" algn="ctr">
                      <a:solidFill>
                        <a:srgbClr val="8BC53F"/>
                      </a:solidFill>
                      <a:prstDash val="solid"/>
                      <a:round/>
                      <a:headEnd type="none" w="med" len="med"/>
                      <a:tailEnd type="none" w="med" len="med"/>
                    </a:lnT>
                    <a:lnB w="19050" cap="flat" cmpd="sng" algn="ctr">
                      <a:solidFill>
                        <a:srgbClr val="8BC53F"/>
                      </a:solidFill>
                      <a:prstDash val="solid"/>
                      <a:round/>
                      <a:headEnd type="none" w="med" len="med"/>
                      <a:tailEnd type="none" w="med" len="med"/>
                    </a:lnB>
                  </a:tcPr>
                </a:tc>
              </a:tr>
            </a:tbl>
          </a:graphicData>
        </a:graphic>
      </p:graphicFrame>
      <p:graphicFrame>
        <p:nvGraphicFramePr>
          <p:cNvPr id="74" name="table 74"/>
          <p:cNvGraphicFramePr>
            <a:graphicFrameLocks noGrp="1"/>
          </p:cNvGraphicFramePr>
          <p:nvPr/>
        </p:nvGraphicFramePr>
        <p:xfrm>
          <a:off x="5064633" y="4982336"/>
          <a:ext cx="256540" cy="256539"/>
        </p:xfrm>
        <a:graphic>
          <a:graphicData uri="http://schemas.openxmlformats.org/drawingml/2006/table">
            <a:tbl>
              <a:tblPr/>
              <a:tblGrid>
                <a:gridCol w="256540"/>
              </a:tblGrid>
              <a:tr h="237489">
                <a:tc>
                  <a:txBody>
                    <a:bodyPr vert="horz" wrap="square"/>
                    <a:lstStyle/>
                    <a:p>
                      <a:pPr algn="l" rtl="0" eaLnBrk="0">
                        <a:lnSpc>
                          <a:spcPct val="115000"/>
                        </a:lnSpc>
                      </a:pPr>
                      <a:endParaRPr lang="Arial" altLang="Arial" sz="400"/>
                    </a:p>
                    <a:p>
                      <a:pPr marL="95250" algn="l" rtl="0" eaLnBrk="0">
                        <a:lnSpc>
                          <a:spcPct val="80000"/>
                        </a:lnSpc>
                        <a:spcBef>
                          <a:spcPts val="3"/>
                        </a:spcBef>
                      </a:pPr>
                      <a:r>
                        <a:rPr sz="1200" b="1" kern="0" spc="-10">
                          <a:solidFill>
                            <a:srgbClr val="65AF45">
                              <a:alpha val="100000"/>
                            </a:srgbClr>
                          </a:solidFill>
                          <a:latin typeface="Arial"/>
                          <a:ea typeface="Arial"/>
                          <a:cs typeface="Arial"/>
                        </a:rPr>
                        <a:t>3</a:t>
                      </a:r>
                      <a:endParaRPr lang="Arial" altLang="Arial" sz="1200"/>
                    </a:p>
                  </a:txBody>
                  <a:tcPr marL="0" marR="0" marT="0" marB="0">
                    <a:lnL w="19050" cap="flat" cmpd="sng" algn="ctr">
                      <a:solidFill>
                        <a:srgbClr val="65AF45"/>
                      </a:solidFill>
                      <a:prstDash val="solid"/>
                      <a:round/>
                      <a:headEnd type="none" w="med" len="med"/>
                      <a:tailEnd type="none" w="med" len="med"/>
                    </a:lnL>
                    <a:lnR w="19050" cap="flat" cmpd="sng" algn="ctr">
                      <a:solidFill>
                        <a:srgbClr val="65AF45"/>
                      </a:solidFill>
                      <a:prstDash val="solid"/>
                      <a:round/>
                      <a:headEnd type="none" w="med" len="med"/>
                      <a:tailEnd type="none" w="med" len="med"/>
                    </a:lnR>
                    <a:lnT w="19050" cap="flat" cmpd="sng" algn="ctr">
                      <a:solidFill>
                        <a:srgbClr val="65AF45"/>
                      </a:solidFill>
                      <a:prstDash val="solid"/>
                      <a:round/>
                      <a:headEnd type="none" w="med" len="med"/>
                      <a:tailEnd type="none" w="med" len="med"/>
                    </a:lnT>
                    <a:lnB w="19050" cap="flat" cmpd="sng" algn="ctr">
                      <a:solidFill>
                        <a:srgbClr val="65AF45"/>
                      </a:solidFill>
                      <a:prstDash val="solid"/>
                      <a:round/>
                      <a:headEnd type="none" w="med" len="med"/>
                      <a:tailEnd type="none" w="med" len="med"/>
                    </a:lnB>
                  </a:tcPr>
                </a:tc>
              </a:tr>
            </a:tbl>
          </a:graphicData>
        </a:graphic>
      </p:graphicFrame>
      <p:graphicFrame>
        <p:nvGraphicFramePr>
          <p:cNvPr id="76" name="table 76"/>
          <p:cNvGraphicFramePr>
            <a:graphicFrameLocks noGrp="1"/>
          </p:cNvGraphicFramePr>
          <p:nvPr/>
        </p:nvGraphicFramePr>
        <p:xfrm>
          <a:off x="5064633" y="2728341"/>
          <a:ext cx="256540" cy="255270"/>
        </p:xfrm>
        <a:graphic>
          <a:graphicData uri="http://schemas.openxmlformats.org/drawingml/2006/table">
            <a:tbl>
              <a:tblPr/>
              <a:tblGrid>
                <a:gridCol w="256540"/>
              </a:tblGrid>
              <a:tr h="236220">
                <a:tc>
                  <a:txBody>
                    <a:bodyPr vert="horz" wrap="square"/>
                    <a:lstStyle/>
                    <a:p>
                      <a:pPr algn="l" rtl="0" eaLnBrk="0">
                        <a:lnSpc>
                          <a:spcPct val="113000"/>
                        </a:lnSpc>
                      </a:pPr>
                      <a:endParaRPr lang="Arial" altLang="Arial" sz="400"/>
                    </a:p>
                    <a:p>
                      <a:pPr marL="101600" algn="l" rtl="0" eaLnBrk="0">
                        <a:lnSpc>
                          <a:spcPct val="80000"/>
                        </a:lnSpc>
                        <a:spcBef>
                          <a:spcPts val="2"/>
                        </a:spcBef>
                      </a:pPr>
                      <a:r>
                        <a:rPr sz="1200" b="1" kern="0" spc="-10">
                          <a:solidFill>
                            <a:srgbClr val="B2D234">
                              <a:alpha val="100000"/>
                            </a:srgbClr>
                          </a:solidFill>
                          <a:latin typeface="Arial"/>
                          <a:ea typeface="Arial"/>
                          <a:cs typeface="Arial"/>
                        </a:rPr>
                        <a:t>1</a:t>
                      </a:r>
                      <a:endParaRPr lang="Arial" altLang="Arial" sz="1200"/>
                    </a:p>
                  </a:txBody>
                  <a:tcPr marL="0" marR="0" marT="0" marB="0">
                    <a:lnL w="19050" cap="flat" cmpd="sng" algn="ctr">
                      <a:solidFill>
                        <a:srgbClr val="B2D234"/>
                      </a:solidFill>
                      <a:prstDash val="solid"/>
                      <a:round/>
                      <a:headEnd type="none" w="med" len="med"/>
                      <a:tailEnd type="none" w="med" len="med"/>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r>
            </a:tbl>
          </a:graphicData>
        </a:graphic>
      </p:graphicFrame>
      <p:sp>
        <p:nvSpPr>
          <p:cNvPr id="78" name="textbox 78"/>
          <p:cNvSpPr/>
          <p:nvPr/>
        </p:nvSpPr>
        <p:spPr>
          <a:xfrm>
            <a:off x="3746978" y="3257308"/>
            <a:ext cx="391159"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428"/>
              </a:lnSpc>
            </a:pPr>
            <a:endParaRPr lang="Arial" altLang="Arial" sz="100"/>
          </a:p>
          <a:p>
            <a:pPr marL="12700" algn="l" rtl="0" eaLnBrk="0">
              <a:lnSpc>
                <a:spcPct val="91000"/>
              </a:lnSpc>
            </a:pPr>
            <a:r>
              <a:rPr sz="900" kern="0" spc="40">
                <a:solidFill>
                  <a:srgbClr val="595959">
                    <a:alpha val="100000"/>
                  </a:srgbClr>
                </a:solidFill>
                <a:latin typeface="Microsoft YaHei"/>
                <a:ea typeface="Microsoft YaHei"/>
                <a:cs typeface="Microsoft YaHei"/>
              </a:rPr>
              <a:t>21970</a:t>
            </a:r>
            <a:endParaRPr lang="Microsoft YaHei" altLang="Microsoft YaHei" sz="900"/>
          </a:p>
        </p:txBody>
      </p:sp>
      <p:sp>
        <p:nvSpPr>
          <p:cNvPr id="80" name="textbox 80"/>
          <p:cNvSpPr/>
          <p:nvPr/>
        </p:nvSpPr>
        <p:spPr>
          <a:xfrm>
            <a:off x="807336" y="4462027"/>
            <a:ext cx="316865" cy="1504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744"/>
              </a:lnSpc>
            </a:pPr>
            <a:endParaRPr lang="Arial" altLang="Arial" sz="100"/>
          </a:p>
          <a:p>
            <a:pPr marL="12700" algn="l" rtl="0" eaLnBrk="0">
              <a:lnSpc>
                <a:spcPct val="91000"/>
              </a:lnSpc>
            </a:pPr>
            <a:r>
              <a:rPr sz="900" kern="0" spc="40">
                <a:solidFill>
                  <a:srgbClr val="595959">
                    <a:alpha val="100000"/>
                  </a:srgbClr>
                </a:solidFill>
                <a:latin typeface="Microsoft YaHei"/>
                <a:ea typeface="Microsoft YaHei"/>
                <a:cs typeface="Microsoft YaHei"/>
              </a:rPr>
              <a:t>7352</a:t>
            </a:r>
            <a:endParaRPr lang="Microsoft YaHei" altLang="Microsoft YaHei" sz="900"/>
          </a:p>
        </p:txBody>
      </p:sp>
      <p:sp>
        <p:nvSpPr>
          <p:cNvPr id="82" name="rect"/>
          <p:cNvSpPr/>
          <p:nvPr/>
        </p:nvSpPr>
        <p:spPr>
          <a:xfrm>
            <a:off x="713231" y="5289740"/>
            <a:ext cx="3473196" cy="3175"/>
          </a:xfrm>
          <a:prstGeom prst="rect">
            <a:avLst/>
          </a:prstGeom>
          <a:solidFill>
            <a:srgbClr val="59595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4" name="textbox 84"/>
          <p:cNvSpPr/>
          <p:nvPr/>
        </p:nvSpPr>
        <p:spPr>
          <a:xfrm>
            <a:off x="8931191" y="6637652"/>
            <a:ext cx="76835" cy="1270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160"/>
              </a:lnSpc>
            </a:pPr>
            <a:endParaRPr lang="Arial" altLang="Arial" sz="100"/>
          </a:p>
          <a:p>
            <a:pPr marL="12700" algn="l" rtl="0" eaLnBrk="0">
              <a:lnSpc>
                <a:spcPct val="83000"/>
              </a:lnSpc>
            </a:pPr>
            <a:r>
              <a:rPr sz="800" kern="0" spc="-20">
                <a:solidFill>
                  <a:srgbClr val="7F7F7F">
                    <a:alpha val="100000"/>
                  </a:srgbClr>
                </a:solidFill>
                <a:latin typeface="Microsoft YaHei"/>
                <a:ea typeface="Microsoft YaHei"/>
                <a:cs typeface="Microsoft YaHei"/>
              </a:rPr>
              <a:t>5</a:t>
            </a:r>
            <a:endParaRPr lang="Microsoft YaHei" altLang="Microsoft YaHei" sz="8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 name="group 6"/>
          <p:cNvGrpSpPr/>
          <p:nvPr/>
        </p:nvGrpSpPr>
        <p:grpSpPr>
          <a:xfrm rot="21600000">
            <a:off x="4588763" y="3913632"/>
            <a:ext cx="4038600" cy="1513331"/>
            <a:chExt cx="4038600" cy="1513331"/>
          </a:xfrm>
        </p:grpSpPr>
        <p:sp>
          <p:nvSpPr>
            <p:cNvPr id="86" name="rect"/>
            <p:cNvSpPr/>
            <p:nvPr/>
          </p:nvSpPr>
          <p:spPr>
            <a:xfrm>
              <a:off x="0" y="0"/>
              <a:ext cx="4038600" cy="1513331"/>
            </a:xfrm>
            <a:prstGeom prst="rect">
              <a:avLst/>
            </a:prstGeom>
            <a:solidFill>
              <a:srgbClr val="8BC53F">
                <a:alpha val="9803"/>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8" name="textbox 88"/>
            <p:cNvSpPr/>
            <p:nvPr/>
          </p:nvSpPr>
          <p:spPr>
            <a:xfrm>
              <a:off x="171188" y="245053"/>
              <a:ext cx="2543810" cy="6426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973"/>
                </a:lnSpc>
              </a:pPr>
              <a:endParaRPr lang="Arial" altLang="Arial" sz="100"/>
            </a:p>
            <a:p>
              <a:pPr marL="12700" algn="l" rtl="0" eaLnBrk="0">
                <a:lnSpc>
                  <a:spcPct val="97000"/>
                </a:lnSpc>
              </a:pPr>
              <a:r>
                <a:rPr sz="1100" b="1" kern="0" spc="0">
                  <a:solidFill>
                    <a:srgbClr val="595959">
                      <a:alpha val="100000"/>
                    </a:srgbClr>
                  </a:solidFill>
                  <a:latin typeface="Microsoft YaHei"/>
                  <a:ea typeface="Microsoft YaHei"/>
                  <a:cs typeface="Microsoft YaHei"/>
                </a:rPr>
                <a:t>采购需求稳定，数码产品类采购频次较低</a:t>
              </a:r>
              <a:endParaRPr lang="Microsoft YaHei" altLang="Microsoft YaHei" sz="1100"/>
            </a:p>
            <a:p>
              <a:pPr marL="17779" algn="l" rtl="0" eaLnBrk="0">
                <a:lnSpc>
                  <a:spcPts val="1149"/>
                </a:lnSpc>
                <a:spcBef>
                  <a:spcPts val="652"/>
                </a:spcBef>
              </a:pPr>
              <a:r>
                <a:rPr sz="900" kern="0" spc="70">
                  <a:solidFill>
                    <a:srgbClr val="595959">
                      <a:alpha val="100000"/>
                    </a:srgbClr>
                  </a:solidFill>
                  <a:latin typeface="Arial"/>
                  <a:ea typeface="Arial"/>
                  <a:cs typeface="Arial"/>
                </a:rPr>
                <a:t>•</a:t>
              </a:r>
              <a:r>
                <a:rPr sz="900" kern="0" spc="10">
                  <a:solidFill>
                    <a:srgbClr val="595959">
                      <a:alpha val="100000"/>
                    </a:srgbClr>
                  </a:solidFill>
                  <a:latin typeface="Arial"/>
                  <a:ea typeface="Arial"/>
                  <a:cs typeface="Arial"/>
                </a:rPr>
                <a:t>    </a:t>
              </a:r>
              <a:r>
                <a:rPr sz="900" kern="0" spc="70">
                  <a:solidFill>
                    <a:srgbClr val="595959">
                      <a:alpha val="100000"/>
                    </a:srgbClr>
                  </a:solidFill>
                  <a:latin typeface="Microsoft YaHei"/>
                  <a:ea typeface="Microsoft YaHei"/>
                  <a:cs typeface="Microsoft YaHei"/>
                </a:rPr>
                <a:t>静态办公用品</a:t>
              </a:r>
              <a:r>
                <a:rPr sz="900" kern="0" spc="130">
                  <a:solidFill>
                    <a:srgbClr val="595959">
                      <a:alpha val="100000"/>
                    </a:srgbClr>
                  </a:solidFill>
                  <a:latin typeface="Microsoft YaHei"/>
                  <a:ea typeface="Microsoft YaHei"/>
                  <a:cs typeface="Microsoft YaHei"/>
                </a:rPr>
                <a:t> </a:t>
              </a:r>
              <a:r>
                <a:rPr sz="900" kern="0" spc="70">
                  <a:solidFill>
                    <a:srgbClr val="595959">
                      <a:alpha val="100000"/>
                    </a:srgbClr>
                  </a:solidFill>
                  <a:latin typeface="Microsoft YaHei"/>
                  <a:ea typeface="Microsoft YaHei"/>
                  <a:cs typeface="Microsoft YaHei"/>
                </a:rPr>
                <a:t>-</a:t>
              </a:r>
              <a:r>
                <a:rPr sz="900" kern="0" spc="-130">
                  <a:solidFill>
                    <a:srgbClr val="595959">
                      <a:alpha val="100000"/>
                    </a:srgbClr>
                  </a:solidFill>
                  <a:latin typeface="Microsoft YaHei"/>
                  <a:ea typeface="Microsoft YaHei"/>
                  <a:cs typeface="Microsoft YaHei"/>
                </a:rPr>
                <a:t> </a:t>
              </a:r>
              <a:r>
                <a:rPr sz="900" kern="0" spc="70">
                  <a:solidFill>
                    <a:srgbClr val="595959">
                      <a:alpha val="100000"/>
                    </a:srgbClr>
                  </a:solidFill>
                  <a:latin typeface="Microsoft YaHei"/>
                  <a:ea typeface="Microsoft YaHei"/>
                  <a:cs typeface="Microsoft YaHei"/>
                </a:rPr>
                <a:t>占比70%：本、笔、纸等</a:t>
              </a:r>
              <a:endParaRPr lang="Microsoft YaHei" altLang="Microsoft YaHei" sz="900"/>
            </a:p>
            <a:p>
              <a:pPr algn="l" rtl="0" eaLnBrk="0">
                <a:lnSpc>
                  <a:spcPct val="108000"/>
                </a:lnSpc>
              </a:pPr>
              <a:endParaRPr lang="Arial" altLang="Arial" sz="500"/>
            </a:p>
            <a:p>
              <a:pPr marL="17779" algn="l" rtl="0" eaLnBrk="0">
                <a:lnSpc>
                  <a:spcPts val="1122"/>
                </a:lnSpc>
                <a:spcBef>
                  <a:spcPts val="2"/>
                </a:spcBef>
              </a:pPr>
              <a:r>
                <a:rPr sz="900" kern="0" spc="140">
                  <a:solidFill>
                    <a:srgbClr val="F38286">
                      <a:alpha val="100000"/>
                    </a:srgbClr>
                  </a:solidFill>
                  <a:latin typeface="Arial"/>
                  <a:ea typeface="Arial"/>
                  <a:cs typeface="Arial"/>
                </a:rPr>
                <a:t>•</a:t>
              </a:r>
              <a:r>
                <a:rPr sz="900" kern="0" spc="0">
                  <a:solidFill>
                    <a:srgbClr val="F38286">
                      <a:alpha val="100000"/>
                    </a:srgbClr>
                  </a:solidFill>
                  <a:latin typeface="Arial"/>
                  <a:ea typeface="Arial"/>
                  <a:cs typeface="Arial"/>
                </a:rPr>
                <a:t>    </a:t>
              </a:r>
              <a:r>
                <a:rPr sz="900" b="1" kern="0" spc="140">
                  <a:solidFill>
                    <a:srgbClr val="F38286">
                      <a:alpha val="100000"/>
                    </a:srgbClr>
                  </a:solidFill>
                  <a:latin typeface="Microsoft YaHei"/>
                  <a:ea typeface="Microsoft YaHei"/>
                  <a:cs typeface="Microsoft YaHei"/>
                </a:rPr>
                <a:t>动态办公用品(</a:t>
              </a:r>
              <a:endParaRPr lang="Microsoft YaHei" altLang="Microsoft YaHei" sz="900"/>
            </a:p>
          </p:txBody>
        </p:sp>
        <p:sp>
          <p:nvSpPr>
            <p:cNvPr id="90" name="rect"/>
            <p:cNvSpPr/>
            <p:nvPr/>
          </p:nvSpPr>
          <p:spPr>
            <a:xfrm>
              <a:off x="1873758" y="1148333"/>
              <a:ext cx="2156459" cy="352044"/>
            </a:xfrm>
            <a:prstGeom prst="rect">
              <a:avLst/>
            </a:prstGeom>
            <a:solidFill>
              <a:srgbClr val="FFFFFF">
                <a:alpha val="6196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8" name="group 8"/>
          <p:cNvGrpSpPr/>
          <p:nvPr/>
        </p:nvGrpSpPr>
        <p:grpSpPr>
          <a:xfrm rot="21600000">
            <a:off x="1102842" y="3323608"/>
            <a:ext cx="2549743" cy="2385054"/>
            <a:chExt cx="2549743" cy="2385054"/>
          </a:xfrm>
        </p:grpSpPr>
        <p:sp>
          <p:nvSpPr>
            <p:cNvPr id="92" name="path"/>
            <p:cNvSpPr/>
            <p:nvPr/>
          </p:nvSpPr>
          <p:spPr>
            <a:xfrm>
              <a:off x="1178077" y="28810"/>
              <a:ext cx="1178178" cy="2356243"/>
            </a:xfrm>
            <a:custGeom>
              <a:rect l="0" t="0" r="0" b="0"/>
              <a:pathLst>
                <a:path w="1855" h="3710">
                  <a:moveTo>
                    <a:pt x="0" y="0"/>
                  </a:moveTo>
                  <a:cubicBezTo>
                    <a:pt x="1024" y="0"/>
                    <a:pt x="1855" y="830"/>
                    <a:pt x="1855" y="1855"/>
                  </a:cubicBezTo>
                  <a:cubicBezTo>
                    <a:pt x="1855" y="2880"/>
                    <a:pt x="1024" y="3710"/>
                    <a:pt x="0" y="3710"/>
                  </a:cubicBezTo>
                  <a:lnTo>
                    <a:pt x="0" y="3246"/>
                  </a:lnTo>
                  <a:cubicBezTo>
                    <a:pt x="768" y="3246"/>
                    <a:pt x="1391" y="2623"/>
                    <a:pt x="1391" y="1855"/>
                  </a:cubicBezTo>
                  <a:cubicBezTo>
                    <a:pt x="1391" y="1086"/>
                    <a:pt x="768" y="463"/>
                    <a:pt x="0" y="463"/>
                  </a:cubicBezTo>
                  <a:lnTo>
                    <a:pt x="0" y="0"/>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4" name="path"/>
            <p:cNvSpPr/>
            <p:nvPr/>
          </p:nvSpPr>
          <p:spPr>
            <a:xfrm>
              <a:off x="0" y="842880"/>
              <a:ext cx="1178077" cy="1542173"/>
            </a:xfrm>
            <a:custGeom>
              <a:rect l="0" t="0" r="0" b="0"/>
              <a:pathLst>
                <a:path w="1855" h="2428">
                  <a:moveTo>
                    <a:pt x="1855" y="2428"/>
                  </a:moveTo>
                  <a:cubicBezTo>
                    <a:pt x="830" y="2428"/>
                    <a:pt x="0" y="1597"/>
                    <a:pt x="0" y="573"/>
                  </a:cubicBezTo>
                  <a:cubicBezTo>
                    <a:pt x="0" y="378"/>
                    <a:pt x="30" y="185"/>
                    <a:pt x="90" y="0"/>
                  </a:cubicBezTo>
                  <a:lnTo>
                    <a:pt x="531" y="143"/>
                  </a:lnTo>
                  <a:cubicBezTo>
                    <a:pt x="294" y="874"/>
                    <a:pt x="694" y="1659"/>
                    <a:pt x="1425" y="1896"/>
                  </a:cubicBezTo>
                  <a:cubicBezTo>
                    <a:pt x="1564" y="1941"/>
                    <a:pt x="1709" y="1964"/>
                    <a:pt x="1855" y="1964"/>
                  </a:cubicBezTo>
                  <a:lnTo>
                    <a:pt x="1855" y="2428"/>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6" name="path"/>
            <p:cNvSpPr/>
            <p:nvPr/>
          </p:nvSpPr>
          <p:spPr>
            <a:xfrm>
              <a:off x="57658" y="28810"/>
              <a:ext cx="1120419" cy="905001"/>
            </a:xfrm>
            <a:custGeom>
              <a:rect l="0" t="0" r="0" b="0"/>
              <a:pathLst>
                <a:path w="1764" h="1425">
                  <a:moveTo>
                    <a:pt x="0" y="1282"/>
                  </a:moveTo>
                  <a:cubicBezTo>
                    <a:pt x="248" y="517"/>
                    <a:pt x="960" y="0"/>
                    <a:pt x="1764" y="0"/>
                  </a:cubicBezTo>
                  <a:lnTo>
                    <a:pt x="1764" y="463"/>
                  </a:lnTo>
                  <a:cubicBezTo>
                    <a:pt x="1161" y="463"/>
                    <a:pt x="627" y="852"/>
                    <a:pt x="441" y="1425"/>
                  </a:cubicBezTo>
                  <a:lnTo>
                    <a:pt x="0" y="1282"/>
                  </a:lnTo>
                  <a:close/>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8" name="path"/>
            <p:cNvSpPr/>
            <p:nvPr/>
          </p:nvSpPr>
          <p:spPr>
            <a:xfrm>
              <a:off x="285354" y="0"/>
              <a:ext cx="2264389" cy="2346145"/>
            </a:xfrm>
            <a:custGeom>
              <a:rect l="0" t="0" r="0" b="0"/>
              <a:pathLst>
                <a:path w="3564" h="3694">
                  <a:moveTo>
                    <a:pt x="3029" y="1901"/>
                  </a:moveTo>
                  <a:lnTo>
                    <a:pt x="3559" y="977"/>
                  </a:lnTo>
                  <a:moveTo>
                    <a:pt x="91" y="2853"/>
                  </a:moveTo>
                  <a:lnTo>
                    <a:pt x="7" y="3693"/>
                  </a:lnTo>
                  <a:moveTo>
                    <a:pt x="451" y="588"/>
                  </a:moveTo>
                  <a:lnTo>
                    <a:pt x="218" y="2"/>
                  </a:lnTo>
                </a:path>
              </a:pathLst>
            </a:custGeom>
            <a:noFill/>
            <a:ln w="9525" cap="flat">
              <a:solidFill>
                <a:srgbClr val="595959">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00" name="path"/>
          <p:cNvSpPr/>
          <p:nvPr/>
        </p:nvSpPr>
        <p:spPr>
          <a:xfrm>
            <a:off x="1335023" y="3320605"/>
            <a:ext cx="2369820" cy="2353436"/>
          </a:xfrm>
          <a:custGeom>
            <a:rect l="0" t="0" r="0" b="0"/>
            <a:pathLst>
              <a:path w="3732" h="3706">
                <a:moveTo>
                  <a:pt x="3643" y="981"/>
                </a:moveTo>
                <a:lnTo>
                  <a:pt x="3732" y="981"/>
                </a:lnTo>
                <a:moveTo>
                  <a:pt x="91" y="3698"/>
                </a:moveTo>
                <a:lnTo>
                  <a:pt x="0" y="3698"/>
                </a:lnTo>
                <a:moveTo>
                  <a:pt x="302" y="7"/>
                </a:moveTo>
                <a:lnTo>
                  <a:pt x="213" y="7"/>
                </a:lnTo>
              </a:path>
            </a:pathLst>
          </a:custGeom>
          <a:noFill/>
          <a:ln w="9525" cap="flat">
            <a:solidFill>
              <a:srgbClr val="595959">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2" name="textbox 102"/>
          <p:cNvSpPr/>
          <p:nvPr/>
        </p:nvSpPr>
        <p:spPr>
          <a:xfrm>
            <a:off x="530868" y="431082"/>
            <a:ext cx="6393815" cy="8737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427"/>
              </a:lnSpc>
            </a:pPr>
            <a:endParaRPr lang="Arial" altLang="Arial" sz="100"/>
          </a:p>
          <a:p>
            <a:pPr marL="41909" algn="l" rtl="0" eaLnBrk="0">
              <a:lnSpc>
                <a:spcPct val="97000"/>
              </a:lnSpc>
            </a:pPr>
            <a:r>
              <a:rPr sz="3200" kern="0" spc="-20">
                <a:solidFill>
                  <a:srgbClr val="8BC53F">
                    <a:alpha val="100000"/>
                  </a:srgbClr>
                </a:solidFill>
                <a:latin typeface="Microsoft YaHei"/>
                <a:ea typeface="Microsoft YaHei"/>
                <a:cs typeface="Microsoft YaHei"/>
              </a:rPr>
              <a:t>中国企业电商采购主要物资类型</a:t>
            </a:r>
            <a:endParaRPr lang="Microsoft YaHei" altLang="Microsoft YaHei" sz="3200"/>
          </a:p>
          <a:p>
            <a:pPr algn="l" rtl="0" eaLnBrk="0">
              <a:lnSpc>
                <a:spcPct val="103000"/>
              </a:lnSpc>
            </a:pPr>
            <a:endParaRPr lang="Arial" altLang="Arial" sz="500"/>
          </a:p>
          <a:p>
            <a:pPr marL="12700" algn="l" rtl="0" eaLnBrk="0">
              <a:lnSpc>
                <a:spcPct val="97000"/>
              </a:lnSpc>
              <a:spcBef>
                <a:spcPts val="1"/>
              </a:spcBef>
            </a:pPr>
            <a:r>
              <a:rPr sz="2000" kern="0" spc="0">
                <a:solidFill>
                  <a:srgbClr val="595959">
                    <a:alpha val="100000"/>
                  </a:srgbClr>
                </a:solidFill>
                <a:latin typeface="Microsoft YaHei"/>
                <a:ea typeface="Microsoft YaHei"/>
                <a:cs typeface="Microsoft YaHei"/>
              </a:rPr>
              <a:t>办公物资采购是企业电商采购的重要类型，占比约为30%</a:t>
            </a:r>
            <a:endParaRPr lang="Microsoft YaHei" altLang="Microsoft YaHei" sz="2000"/>
          </a:p>
        </p:txBody>
      </p:sp>
      <p:sp>
        <p:nvSpPr>
          <p:cNvPr id="104" name="textbox 104"/>
          <p:cNvSpPr/>
          <p:nvPr/>
        </p:nvSpPr>
        <p:spPr>
          <a:xfrm>
            <a:off x="529880" y="1487113"/>
            <a:ext cx="8106409" cy="5905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68"/>
              </a:lnSpc>
            </a:pPr>
            <a:endParaRPr lang="Arial" altLang="Arial" sz="100"/>
          </a:p>
          <a:p>
            <a:pPr marL="17145" algn="l" rtl="0" eaLnBrk="0">
              <a:lnSpc>
                <a:spcPct val="97000"/>
              </a:lnSpc>
            </a:pPr>
            <a:r>
              <a:rPr sz="1100" kern="0" spc="0">
                <a:solidFill>
                  <a:srgbClr val="595959">
                    <a:alpha val="100000"/>
                  </a:srgbClr>
                </a:solidFill>
                <a:latin typeface="Microsoft YaHei"/>
                <a:ea typeface="Microsoft YaHei"/>
                <a:cs typeface="Microsoft YaHei"/>
              </a:rPr>
              <a:t>当前，中国企业通过电商渠道采购的物资可以分为3大类：生产消耗类、办公物资类、福利保障类；其中，办公物资类采购</a:t>
            </a:r>
            <a:r>
              <a:rPr sz="1100" kern="0" spc="-10">
                <a:solidFill>
                  <a:srgbClr val="595959">
                    <a:alpha val="100000"/>
                  </a:srgbClr>
                </a:solidFill>
                <a:latin typeface="Microsoft YaHei"/>
                <a:ea typeface="Microsoft YaHei"/>
                <a:cs typeface="Microsoft YaHei"/>
              </a:rPr>
              <a:t>占比为</a:t>
            </a:r>
            <a:endParaRPr lang="Microsoft YaHei" altLang="Microsoft YaHei" sz="1100"/>
          </a:p>
          <a:p>
            <a:pPr marL="12700" indent="6350" algn="l" rtl="0" eaLnBrk="0">
              <a:lnSpc>
                <a:spcPct val="109000"/>
              </a:lnSpc>
              <a:spcBef>
                <a:spcPts val="286"/>
              </a:spcBef>
            </a:pPr>
            <a:r>
              <a:rPr sz="1100" kern="0" spc="0">
                <a:solidFill>
                  <a:srgbClr val="595959">
                    <a:alpha val="100000"/>
                  </a:srgbClr>
                </a:solidFill>
                <a:latin typeface="Microsoft YaHei"/>
                <a:ea typeface="Microsoft YaHei"/>
                <a:cs typeface="Microsoft YaHei"/>
              </a:rPr>
              <a:t>30%。办公物资主要分为静态（占比70%）与动态（占比30%）办公用品两类，动态办公用品则以3C数码产品为主，其</a:t>
            </a:r>
            <a:r>
              <a:rPr sz="1100" kern="0" spc="-10">
                <a:solidFill>
                  <a:srgbClr val="595959">
                    <a:alpha val="100000"/>
                  </a:srgbClr>
                </a:solidFill>
                <a:latin typeface="Microsoft YaHei"/>
                <a:ea typeface="Microsoft YaHei"/>
                <a:cs typeface="Microsoft YaHei"/>
              </a:rPr>
              <a:t>中3C数码商</a:t>
            </a:r>
            <a:r>
              <a:rPr sz="1100" kern="0" spc="0">
                <a:solidFill>
                  <a:srgbClr val="595959">
                    <a:alpha val="100000"/>
                  </a:srgbClr>
                </a:solidFill>
                <a:latin typeface="Microsoft YaHei"/>
                <a:ea typeface="Microsoft YaHei"/>
                <a:cs typeface="Microsoft YaHei"/>
              </a:rPr>
              <a:t>  用品采购占比高达80%-85%。从需求特点来看，3C数码商用产品采购需求相对稳定，以有计划的大批量集中采购为主，辅以小批</a:t>
            </a:r>
            <a:r>
              <a:rPr sz="1100" kern="0" spc="-10">
                <a:solidFill>
                  <a:srgbClr val="595959">
                    <a:alpha val="100000"/>
                  </a:srgbClr>
                </a:solidFill>
                <a:latin typeface="Microsoft YaHei"/>
                <a:ea typeface="Microsoft YaHei"/>
                <a:cs typeface="Microsoft YaHei"/>
              </a:rPr>
              <a:t>量</a:t>
            </a:r>
            <a:endParaRPr lang="Microsoft YaHei" altLang="Microsoft YaHei" sz="1100"/>
          </a:p>
        </p:txBody>
      </p:sp>
      <p:sp>
        <p:nvSpPr>
          <p:cNvPr id="106" name="textbox 106"/>
          <p:cNvSpPr/>
          <p:nvPr/>
        </p:nvSpPr>
        <p:spPr>
          <a:xfrm>
            <a:off x="4588763" y="2543555"/>
            <a:ext cx="4039234" cy="1004569"/>
          </a:xfrm>
          <a:prstGeom prst="rect">
            <a:avLst/>
          </a:prstGeom>
          <a:solidFill>
            <a:srgbClr val="B2D234">
              <a:alpha val="9803"/>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53000"/>
              </a:lnSpc>
            </a:pPr>
            <a:endParaRPr lang="Arial" altLang="Arial" sz="1000"/>
          </a:p>
          <a:p>
            <a:pPr marL="161289" algn="l" rtl="0" eaLnBrk="0">
              <a:lnSpc>
                <a:spcPct val="97000"/>
              </a:lnSpc>
              <a:spcBef>
                <a:spcPts val="7"/>
              </a:spcBef>
            </a:pPr>
            <a:r>
              <a:rPr sz="1100" b="1" kern="0" spc="0">
                <a:solidFill>
                  <a:srgbClr val="595959">
                    <a:alpha val="100000"/>
                  </a:srgbClr>
                </a:solidFill>
                <a:latin typeface="Microsoft YaHei"/>
                <a:ea typeface="Microsoft YaHei"/>
                <a:cs typeface="Microsoft YaHei"/>
              </a:rPr>
              <a:t>需求不稳定，采购频率较高</a:t>
            </a:r>
            <a:endParaRPr lang="Microsoft YaHei" altLang="Microsoft YaHei" sz="1100"/>
          </a:p>
          <a:p>
            <a:pPr algn="l" rtl="0" eaLnBrk="0">
              <a:lnSpc>
                <a:spcPct val="109000"/>
              </a:lnSpc>
            </a:pPr>
            <a:endParaRPr lang="Arial" altLang="Arial" sz="500"/>
          </a:p>
          <a:p>
            <a:pPr marL="330834" indent="-167004" algn="l" rtl="0" eaLnBrk="0">
              <a:lnSpc>
                <a:spcPct val="135000"/>
              </a:lnSpc>
              <a:spcBef>
                <a:spcPts val="5"/>
              </a:spcBef>
            </a:pPr>
            <a:r>
              <a:rPr sz="900" kern="0" spc="20">
                <a:solidFill>
                  <a:srgbClr val="595959">
                    <a:alpha val="100000"/>
                  </a:srgbClr>
                </a:solidFill>
                <a:latin typeface="Arial"/>
                <a:ea typeface="Arial"/>
                <a:cs typeface="Arial"/>
              </a:rPr>
              <a:t>•    </a:t>
            </a:r>
            <a:r>
              <a:rPr sz="900" kern="0" spc="20">
                <a:solidFill>
                  <a:srgbClr val="595959">
                    <a:alpha val="100000"/>
                  </a:srgbClr>
                </a:solidFill>
                <a:latin typeface="Microsoft YaHei"/>
                <a:ea typeface="Microsoft YaHei"/>
                <a:cs typeface="Microsoft YaHei"/>
              </a:rPr>
              <a:t>主要为手套、口罩、</a:t>
            </a:r>
            <a:r>
              <a:rPr sz="900" kern="0" spc="90">
                <a:solidFill>
                  <a:srgbClr val="595959">
                    <a:alpha val="100000"/>
                  </a:srgbClr>
                </a:solidFill>
                <a:latin typeface="Microsoft YaHei"/>
                <a:ea typeface="Microsoft YaHei"/>
                <a:cs typeface="Microsoft YaHei"/>
              </a:rPr>
              <a:t>  </a:t>
            </a:r>
            <a:r>
              <a:rPr sz="900" kern="0" spc="20">
                <a:solidFill>
                  <a:srgbClr val="595959">
                    <a:alpha val="100000"/>
                  </a:srgbClr>
                </a:solidFill>
                <a:latin typeface="Microsoft YaHei"/>
                <a:ea typeface="Microsoft YaHei"/>
                <a:cs typeface="Microsoft YaHei"/>
              </a:rPr>
              <a:t>工具耗材（电动工具</a:t>
            </a:r>
            <a:r>
              <a:rPr sz="900" kern="0" spc="10">
                <a:solidFill>
                  <a:srgbClr val="595959">
                    <a:alpha val="100000"/>
                  </a:srgbClr>
                </a:solidFill>
                <a:latin typeface="Microsoft YaHei"/>
                <a:ea typeface="Microsoft YaHei"/>
                <a:cs typeface="Microsoft YaHei"/>
              </a:rPr>
              <a:t>、</a:t>
            </a:r>
            <a:r>
              <a:rPr sz="900" kern="0" spc="100">
                <a:solidFill>
                  <a:srgbClr val="595959">
                    <a:alpha val="100000"/>
                  </a:srgbClr>
                </a:solidFill>
                <a:latin typeface="Microsoft YaHei"/>
                <a:ea typeface="Microsoft YaHei"/>
                <a:cs typeface="Microsoft YaHei"/>
              </a:rPr>
              <a:t>  </a:t>
            </a:r>
            <a:r>
              <a:rPr sz="900" kern="0" spc="10">
                <a:solidFill>
                  <a:srgbClr val="595959">
                    <a:alpha val="100000"/>
                  </a:srgbClr>
                </a:solidFill>
                <a:latin typeface="Microsoft YaHei"/>
                <a:ea typeface="Microsoft YaHei"/>
                <a:cs typeface="Microsoft YaHei"/>
              </a:rPr>
              <a:t>板子、钳子等）、           </a:t>
            </a:r>
            <a:r>
              <a:rPr sz="900" kern="0" spc="40">
                <a:solidFill>
                  <a:srgbClr val="595959">
                    <a:alpha val="100000"/>
                  </a:srgbClr>
                </a:solidFill>
                <a:latin typeface="Microsoft YaHei"/>
                <a:ea typeface="Microsoft YaHei"/>
                <a:cs typeface="Microsoft YaHei"/>
              </a:rPr>
              <a:t>生产辅助工具  （发电机、</a:t>
            </a:r>
            <a:r>
              <a:rPr sz="900" kern="0" spc="30">
                <a:solidFill>
                  <a:srgbClr val="595959">
                    <a:alpha val="100000"/>
                  </a:srgbClr>
                </a:solidFill>
                <a:latin typeface="Microsoft YaHei"/>
                <a:ea typeface="Microsoft YaHei"/>
                <a:cs typeface="Microsoft YaHei"/>
              </a:rPr>
              <a:t>电动切割机等）   等</a:t>
            </a:r>
            <a:endParaRPr lang="Microsoft YaHei" altLang="Microsoft YaHei" sz="900"/>
          </a:p>
        </p:txBody>
      </p:sp>
      <p:sp>
        <p:nvSpPr>
          <p:cNvPr id="108" name="textbox 108"/>
          <p:cNvSpPr/>
          <p:nvPr/>
        </p:nvSpPr>
        <p:spPr>
          <a:xfrm>
            <a:off x="534647" y="2090617"/>
            <a:ext cx="7716519" cy="475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287"/>
              </a:lnSpc>
            </a:pPr>
            <a:endParaRPr lang="Arial" altLang="Arial" sz="100"/>
          </a:p>
          <a:p>
            <a:pPr marL="12700" algn="l" rtl="0" eaLnBrk="0">
              <a:lnSpc>
                <a:spcPct val="97000"/>
              </a:lnSpc>
            </a:pPr>
            <a:r>
              <a:rPr sz="1100" kern="0" spc="0">
                <a:solidFill>
                  <a:srgbClr val="595959">
                    <a:alpha val="100000"/>
                  </a:srgbClr>
                </a:solidFill>
                <a:latin typeface="Microsoft YaHei"/>
                <a:ea typeface="Microsoft YaHei"/>
                <a:cs typeface="Microsoft YaHei"/>
              </a:rPr>
              <a:t>的日常补采。对于产品类型而言，</a:t>
            </a:r>
            <a:r>
              <a:rPr sz="1100" kern="0" spc="-10">
                <a:solidFill>
                  <a:srgbClr val="595959">
                    <a:alpha val="100000"/>
                  </a:srgbClr>
                </a:solidFill>
                <a:latin typeface="Microsoft YaHei"/>
                <a:ea typeface="Microsoft YaHei"/>
                <a:cs typeface="Microsoft YaHei"/>
              </a:rPr>
              <a:t>企业通过电商渠道采购的3C数码商用产品大都是一些价格透明、型号规格一致的标准产品。</a:t>
            </a:r>
            <a:endParaRPr lang="Microsoft YaHei" altLang="Microsoft YaHei" sz="1100"/>
          </a:p>
          <a:p>
            <a:pPr algn="l" rtl="0" eaLnBrk="0">
              <a:lnSpc>
                <a:spcPct val="100000"/>
              </a:lnSpc>
            </a:pPr>
            <a:endParaRPr lang="Arial" altLang="Arial" sz="500"/>
          </a:p>
          <a:p>
            <a:pPr marL="4442459" algn="l" rtl="0" eaLnBrk="0">
              <a:lnSpc>
                <a:spcPct val="95000"/>
              </a:lnSpc>
              <a:spcBef>
                <a:spcPts val="5"/>
              </a:spcBef>
              <a:tabLst>
                <a:tab pos="4700270"/>
              </a:tabLst>
            </a:pPr>
            <a:r>
              <a:rPr sz="1400" kern="0" spc="0">
                <a:solidFill>
                  <a:srgbClr val="B2D234">
                    <a:alpha val="100000"/>
                  </a:srgbClr>
                </a:solidFill>
                <a:latin typeface="Microsoft YaHei"/>
                <a:ea typeface="Microsoft YaHei"/>
                <a:cs typeface="Microsoft YaHei"/>
              </a:rPr>
              <a:t>	</a:t>
            </a:r>
            <a:r>
              <a:rPr sz="1400" b="1" kern="0" spc="0">
                <a:solidFill>
                  <a:srgbClr val="B2D234">
                    <a:alpha val="100000"/>
                  </a:srgbClr>
                </a:solidFill>
                <a:latin typeface="Microsoft YaHei"/>
                <a:ea typeface="Microsoft YaHei"/>
                <a:cs typeface="Microsoft YaHei"/>
              </a:rPr>
              <a:t>生产消耗类（50%</a:t>
            </a:r>
            <a:r>
              <a:rPr sz="1400" b="1" kern="0" spc="-10">
                <a:solidFill>
                  <a:srgbClr val="B2D234">
                    <a:alpha val="100000"/>
                  </a:srgbClr>
                </a:solidFill>
                <a:latin typeface="Microsoft YaHei"/>
                <a:ea typeface="Microsoft YaHei"/>
                <a:cs typeface="Microsoft YaHei"/>
              </a:rPr>
              <a:t>）</a:t>
            </a:r>
            <a:endParaRPr lang="Microsoft YaHei" altLang="Microsoft YaHei" sz="1400"/>
          </a:p>
        </p:txBody>
      </p:sp>
      <p:sp>
        <p:nvSpPr>
          <p:cNvPr id="110" name="path"/>
          <p:cNvSpPr/>
          <p:nvPr/>
        </p:nvSpPr>
        <p:spPr>
          <a:xfrm>
            <a:off x="4694935" y="2274697"/>
            <a:ext cx="282321" cy="265810"/>
          </a:xfrm>
          <a:custGeom>
            <a:rect l="0" t="0" r="0" b="0"/>
            <a:pathLst>
              <a:path w="442" h="418">
                <a:moveTo>
                  <a:pt x="57" y="358"/>
                </a:moveTo>
                <a:lnTo>
                  <a:pt x="40" y="382"/>
                </a:lnTo>
                <a:lnTo>
                  <a:pt x="66" y="366"/>
                </a:lnTo>
                <a:lnTo>
                  <a:pt x="57" y="358"/>
                </a:lnTo>
                <a:close/>
                <a:moveTo>
                  <a:pt x="372" y="354"/>
                </a:moveTo>
                <a:cubicBezTo>
                  <a:pt x="372" y="354"/>
                  <a:pt x="372" y="354"/>
                  <a:pt x="372" y="354"/>
                </a:cubicBezTo>
                <a:cubicBezTo>
                  <a:pt x="377" y="350"/>
                  <a:pt x="384" y="350"/>
                  <a:pt x="388" y="354"/>
                </a:cubicBezTo>
                <a:cubicBezTo>
                  <a:pt x="389" y="354"/>
                  <a:pt x="389" y="354"/>
                  <a:pt x="389" y="354"/>
                </a:cubicBezTo>
                <a:cubicBezTo>
                  <a:pt x="393" y="358"/>
                  <a:pt x="393" y="365"/>
                  <a:pt x="388" y="369"/>
                </a:cubicBezTo>
                <a:cubicBezTo>
                  <a:pt x="388" y="369"/>
                  <a:pt x="388" y="369"/>
                  <a:pt x="388" y="369"/>
                </a:cubicBezTo>
                <a:cubicBezTo>
                  <a:pt x="384" y="373"/>
                  <a:pt x="377" y="373"/>
                  <a:pt x="372" y="369"/>
                </a:cubicBezTo>
                <a:cubicBezTo>
                  <a:pt x="368" y="365"/>
                  <a:pt x="368" y="358"/>
                  <a:pt x="372" y="354"/>
                </a:cubicBezTo>
                <a:moveTo>
                  <a:pt x="166" y="257"/>
                </a:moveTo>
                <a:lnTo>
                  <a:pt x="92" y="327"/>
                </a:lnTo>
                <a:lnTo>
                  <a:pt x="98" y="333"/>
                </a:lnTo>
                <a:lnTo>
                  <a:pt x="172" y="263"/>
                </a:lnTo>
                <a:lnTo>
                  <a:pt x="166" y="257"/>
                </a:lnTo>
                <a:close/>
                <a:moveTo>
                  <a:pt x="282" y="238"/>
                </a:moveTo>
                <a:lnTo>
                  <a:pt x="251" y="267"/>
                </a:lnTo>
                <a:lnTo>
                  <a:pt x="371" y="380"/>
                </a:lnTo>
                <a:cubicBezTo>
                  <a:pt x="379" y="388"/>
                  <a:pt x="393" y="388"/>
                  <a:pt x="401" y="380"/>
                </a:cubicBezTo>
                <a:lnTo>
                  <a:pt x="400" y="380"/>
                </a:lnTo>
                <a:cubicBezTo>
                  <a:pt x="405" y="377"/>
                  <a:pt x="407" y="371"/>
                  <a:pt x="407" y="366"/>
                </a:cubicBezTo>
                <a:cubicBezTo>
                  <a:pt x="407" y="360"/>
                  <a:pt x="405" y="355"/>
                  <a:pt x="401" y="351"/>
                </a:cubicBezTo>
                <a:lnTo>
                  <a:pt x="282" y="238"/>
                </a:lnTo>
                <a:close/>
                <a:moveTo>
                  <a:pt x="364" y="63"/>
                </a:moveTo>
                <a:cubicBezTo>
                  <a:pt x="367" y="60"/>
                  <a:pt x="372" y="60"/>
                  <a:pt x="375" y="63"/>
                </a:cubicBezTo>
                <a:cubicBezTo>
                  <a:pt x="375" y="63"/>
                  <a:pt x="375" y="64"/>
                  <a:pt x="375" y="64"/>
                </a:cubicBezTo>
                <a:cubicBezTo>
                  <a:pt x="378" y="67"/>
                  <a:pt x="378" y="71"/>
                  <a:pt x="375" y="74"/>
                </a:cubicBezTo>
                <a:lnTo>
                  <a:pt x="219" y="222"/>
                </a:lnTo>
                <a:cubicBezTo>
                  <a:pt x="219" y="222"/>
                  <a:pt x="219" y="222"/>
                  <a:pt x="219" y="222"/>
                </a:cubicBezTo>
                <a:cubicBezTo>
                  <a:pt x="216" y="225"/>
                  <a:pt x="211" y="225"/>
                  <a:pt x="208" y="222"/>
                </a:cubicBezTo>
                <a:cubicBezTo>
                  <a:pt x="205" y="219"/>
                  <a:pt x="205" y="214"/>
                  <a:pt x="208" y="211"/>
                </a:cubicBezTo>
                <a:lnTo>
                  <a:pt x="364" y="63"/>
                </a:lnTo>
                <a:cubicBezTo>
                  <a:pt x="364" y="63"/>
                  <a:pt x="364" y="63"/>
                  <a:pt x="364" y="63"/>
                </a:cubicBezTo>
                <a:moveTo>
                  <a:pt x="104" y="34"/>
                </a:moveTo>
                <a:lnTo>
                  <a:pt x="135" y="64"/>
                </a:lnTo>
                <a:cubicBezTo>
                  <a:pt x="139" y="67"/>
                  <a:pt x="140" y="73"/>
                  <a:pt x="138" y="78"/>
                </a:cubicBezTo>
                <a:lnTo>
                  <a:pt x="125" y="111"/>
                </a:lnTo>
                <a:cubicBezTo>
                  <a:pt x="123" y="115"/>
                  <a:pt x="121" y="117"/>
                  <a:pt x="117" y="118"/>
                </a:cubicBezTo>
                <a:lnTo>
                  <a:pt x="82" y="132"/>
                </a:lnTo>
                <a:cubicBezTo>
                  <a:pt x="77" y="134"/>
                  <a:pt x="71" y="133"/>
                  <a:pt x="67" y="130"/>
                </a:cubicBezTo>
                <a:lnTo>
                  <a:pt x="36" y="100"/>
                </a:lnTo>
                <a:cubicBezTo>
                  <a:pt x="32" y="123"/>
                  <a:pt x="41" y="146"/>
                  <a:pt x="59" y="163"/>
                </a:cubicBezTo>
                <a:cubicBezTo>
                  <a:pt x="82" y="185"/>
                  <a:pt x="116" y="191"/>
                  <a:pt x="145" y="179"/>
                </a:cubicBezTo>
                <a:cubicBezTo>
                  <a:pt x="151" y="177"/>
                  <a:pt x="157" y="178"/>
                  <a:pt x="160" y="182"/>
                </a:cubicBezTo>
                <a:lnTo>
                  <a:pt x="191" y="153"/>
                </a:lnTo>
                <a:cubicBezTo>
                  <a:pt x="187" y="150"/>
                  <a:pt x="186" y="144"/>
                  <a:pt x="188" y="139"/>
                </a:cubicBezTo>
                <a:cubicBezTo>
                  <a:pt x="201" y="110"/>
                  <a:pt x="194" y="78"/>
                  <a:pt x="171" y="56"/>
                </a:cubicBezTo>
                <a:cubicBezTo>
                  <a:pt x="153" y="39"/>
                  <a:pt x="129" y="31"/>
                  <a:pt x="104" y="34"/>
                </a:cubicBezTo>
                <a:moveTo>
                  <a:pt x="371" y="29"/>
                </a:moveTo>
                <a:cubicBezTo>
                  <a:pt x="365" y="29"/>
                  <a:pt x="361" y="31"/>
                  <a:pt x="357" y="34"/>
                </a:cubicBezTo>
                <a:lnTo>
                  <a:pt x="178" y="204"/>
                </a:lnTo>
                <a:cubicBezTo>
                  <a:pt x="174" y="208"/>
                  <a:pt x="172" y="212"/>
                  <a:pt x="172" y="217"/>
                </a:cubicBezTo>
                <a:cubicBezTo>
                  <a:pt x="172" y="222"/>
                  <a:pt x="173" y="226"/>
                  <a:pt x="177" y="230"/>
                </a:cubicBezTo>
                <a:lnTo>
                  <a:pt x="201" y="252"/>
                </a:lnTo>
                <a:lnTo>
                  <a:pt x="227" y="252"/>
                </a:lnTo>
                <a:lnTo>
                  <a:pt x="407" y="82"/>
                </a:lnTo>
                <a:cubicBezTo>
                  <a:pt x="414" y="75"/>
                  <a:pt x="414" y="63"/>
                  <a:pt x="407" y="55"/>
                </a:cubicBezTo>
                <a:lnTo>
                  <a:pt x="384" y="34"/>
                </a:lnTo>
                <a:cubicBezTo>
                  <a:pt x="381" y="31"/>
                  <a:pt x="376" y="29"/>
                  <a:pt x="371" y="29"/>
                </a:cubicBezTo>
                <a:moveTo>
                  <a:pt x="370" y="3"/>
                </a:moveTo>
                <a:cubicBezTo>
                  <a:pt x="382" y="3"/>
                  <a:pt x="394" y="7"/>
                  <a:pt x="403" y="16"/>
                </a:cubicBezTo>
                <a:lnTo>
                  <a:pt x="426" y="36"/>
                </a:lnTo>
                <a:cubicBezTo>
                  <a:pt x="444" y="54"/>
                  <a:pt x="444" y="82"/>
                  <a:pt x="426" y="100"/>
                </a:cubicBezTo>
                <a:lnTo>
                  <a:pt x="300" y="220"/>
                </a:lnTo>
                <a:lnTo>
                  <a:pt x="419" y="333"/>
                </a:lnTo>
                <a:cubicBezTo>
                  <a:pt x="428" y="342"/>
                  <a:pt x="433" y="354"/>
                  <a:pt x="433" y="366"/>
                </a:cubicBezTo>
                <a:cubicBezTo>
                  <a:pt x="433" y="378"/>
                  <a:pt x="428" y="390"/>
                  <a:pt x="419" y="399"/>
                </a:cubicBezTo>
                <a:cubicBezTo>
                  <a:pt x="410" y="407"/>
                  <a:pt x="398" y="412"/>
                  <a:pt x="385" y="412"/>
                </a:cubicBezTo>
                <a:cubicBezTo>
                  <a:pt x="372" y="412"/>
                  <a:pt x="360" y="407"/>
                  <a:pt x="351" y="399"/>
                </a:cubicBezTo>
                <a:lnTo>
                  <a:pt x="227" y="281"/>
                </a:lnTo>
                <a:cubicBezTo>
                  <a:pt x="223" y="283"/>
                  <a:pt x="218" y="283"/>
                  <a:pt x="214" y="283"/>
                </a:cubicBezTo>
                <a:cubicBezTo>
                  <a:pt x="207" y="283"/>
                  <a:pt x="200" y="282"/>
                  <a:pt x="193" y="279"/>
                </a:cubicBezTo>
                <a:lnTo>
                  <a:pt x="109" y="360"/>
                </a:lnTo>
                <a:lnTo>
                  <a:pt x="100" y="376"/>
                </a:lnTo>
                <a:cubicBezTo>
                  <a:pt x="99" y="377"/>
                  <a:pt x="98" y="378"/>
                  <a:pt x="97" y="378"/>
                </a:cubicBezTo>
                <a:cubicBezTo>
                  <a:pt x="97" y="379"/>
                  <a:pt x="96" y="380"/>
                  <a:pt x="95" y="380"/>
                </a:cubicBezTo>
                <a:lnTo>
                  <a:pt x="35" y="416"/>
                </a:lnTo>
                <a:cubicBezTo>
                  <a:pt x="33" y="417"/>
                  <a:pt x="31" y="418"/>
                  <a:pt x="28" y="418"/>
                </a:cubicBezTo>
                <a:cubicBezTo>
                  <a:pt x="25" y="418"/>
                  <a:pt x="21" y="417"/>
                  <a:pt x="19" y="414"/>
                </a:cubicBezTo>
                <a:lnTo>
                  <a:pt x="7" y="403"/>
                </a:lnTo>
                <a:cubicBezTo>
                  <a:pt x="2" y="399"/>
                  <a:pt x="1" y="392"/>
                  <a:pt x="5" y="387"/>
                </a:cubicBezTo>
                <a:lnTo>
                  <a:pt x="43" y="330"/>
                </a:lnTo>
                <a:cubicBezTo>
                  <a:pt x="43" y="330"/>
                  <a:pt x="44" y="329"/>
                  <a:pt x="45" y="328"/>
                </a:cubicBezTo>
                <a:cubicBezTo>
                  <a:pt x="45" y="327"/>
                  <a:pt x="46" y="327"/>
                  <a:pt x="47" y="326"/>
                </a:cubicBezTo>
                <a:lnTo>
                  <a:pt x="64" y="317"/>
                </a:lnTo>
                <a:lnTo>
                  <a:pt x="149" y="237"/>
                </a:lnTo>
                <a:cubicBezTo>
                  <a:pt x="145" y="231"/>
                  <a:pt x="144" y="225"/>
                  <a:pt x="144" y="218"/>
                </a:cubicBezTo>
                <a:cubicBezTo>
                  <a:pt x="144" y="214"/>
                  <a:pt x="145" y="211"/>
                  <a:pt x="145" y="208"/>
                </a:cubicBezTo>
                <a:cubicBezTo>
                  <a:pt x="108" y="218"/>
                  <a:pt x="67" y="208"/>
                  <a:pt x="40" y="182"/>
                </a:cubicBezTo>
                <a:cubicBezTo>
                  <a:pt x="9" y="152"/>
                  <a:pt x="0" y="108"/>
                  <a:pt x="17" y="70"/>
                </a:cubicBezTo>
                <a:cubicBezTo>
                  <a:pt x="19" y="66"/>
                  <a:pt x="22" y="63"/>
                  <a:pt x="27" y="62"/>
                </a:cubicBezTo>
                <a:cubicBezTo>
                  <a:pt x="31" y="62"/>
                  <a:pt x="36" y="63"/>
                  <a:pt x="39" y="66"/>
                </a:cubicBezTo>
                <a:lnTo>
                  <a:pt x="80" y="105"/>
                </a:lnTo>
                <a:lnTo>
                  <a:pt x="101" y="96"/>
                </a:lnTo>
                <a:lnTo>
                  <a:pt x="110" y="76"/>
                </a:lnTo>
                <a:lnTo>
                  <a:pt x="69" y="37"/>
                </a:lnTo>
                <a:cubicBezTo>
                  <a:pt x="66" y="34"/>
                  <a:pt x="65" y="30"/>
                  <a:pt x="65" y="25"/>
                </a:cubicBezTo>
                <a:cubicBezTo>
                  <a:pt x="66" y="21"/>
                  <a:pt x="69" y="17"/>
                  <a:pt x="73" y="16"/>
                </a:cubicBezTo>
                <a:cubicBezTo>
                  <a:pt x="113" y="0"/>
                  <a:pt x="160" y="8"/>
                  <a:pt x="191" y="37"/>
                </a:cubicBezTo>
                <a:cubicBezTo>
                  <a:pt x="215" y="60"/>
                  <a:pt x="226" y="93"/>
                  <a:pt x="221" y="125"/>
                </a:cubicBezTo>
                <a:lnTo>
                  <a:pt x="337" y="16"/>
                </a:lnTo>
                <a:cubicBezTo>
                  <a:pt x="346" y="7"/>
                  <a:pt x="358" y="3"/>
                  <a:pt x="370" y="3"/>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2" name="rect"/>
          <p:cNvSpPr/>
          <p:nvPr/>
        </p:nvSpPr>
        <p:spPr>
          <a:xfrm>
            <a:off x="4588763" y="5794247"/>
            <a:ext cx="4038600" cy="746759"/>
          </a:xfrm>
          <a:prstGeom prst="rect">
            <a:avLst/>
          </a:prstGeom>
          <a:solidFill>
            <a:srgbClr val="1EC8F3">
              <a:alpha val="9803"/>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14" name="picture 114"/>
          <p:cNvPicPr>
            <a:picLocks noChangeAspect="1"/>
          </p:cNvPicPr>
          <p:nvPr/>
        </p:nvPicPr>
        <p:blipFill>
          <a:blip r:embed="rId2"/>
          <a:stretch>
            <a:fillRect/>
          </a:stretch>
        </p:blipFill>
        <p:spPr>
          <a:xfrm rot="21600000">
            <a:off x="1545336" y="4023359"/>
            <a:ext cx="1377696" cy="967739"/>
          </a:xfrm>
          <a:prstGeom prst="rect">
            <a:avLst/>
          </a:prstGeom>
        </p:spPr>
      </p:pic>
      <p:sp>
        <p:nvSpPr>
          <p:cNvPr id="116" name="textbox 116"/>
          <p:cNvSpPr/>
          <p:nvPr/>
        </p:nvSpPr>
        <p:spPr>
          <a:xfrm>
            <a:off x="4931536" y="4861718"/>
            <a:ext cx="3550284" cy="4006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376"/>
              </a:lnSpc>
            </a:pPr>
            <a:endParaRPr lang="Arial" altLang="Arial" sz="100"/>
          </a:p>
          <a:p>
            <a:pPr marL="12700" algn="l" rtl="0" eaLnBrk="0">
              <a:lnSpc>
                <a:spcPct val="137000"/>
              </a:lnSpc>
            </a:pPr>
            <a:r>
              <a:rPr sz="900" kern="0" spc="80">
                <a:solidFill>
                  <a:srgbClr val="595959">
                    <a:alpha val="100000"/>
                  </a:srgbClr>
                </a:solidFill>
                <a:latin typeface="Microsoft YaHei"/>
                <a:ea typeface="Microsoft YaHei"/>
                <a:cs typeface="Microsoft YaHei"/>
              </a:rPr>
              <a:t>笔记本、台式机、打印</a:t>
            </a:r>
            <a:r>
              <a:rPr sz="900" kern="0" spc="70">
                <a:solidFill>
                  <a:srgbClr val="595959">
                    <a:alpha val="100000"/>
                  </a:srgbClr>
                </a:solidFill>
                <a:latin typeface="Microsoft YaHei"/>
                <a:ea typeface="Microsoft YaHei"/>
                <a:cs typeface="Microsoft YaHei"/>
              </a:rPr>
              <a:t>机、复合机、照相机、服务器、路由器、</a:t>
            </a:r>
            <a:r>
              <a:rPr sz="900" kern="0" spc="-1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硬盘、显卡、扫描仪等</a:t>
            </a:r>
            <a:endParaRPr lang="Microsoft YaHei" altLang="Microsoft YaHei" sz="900"/>
          </a:p>
        </p:txBody>
      </p:sp>
      <p:sp>
        <p:nvSpPr>
          <p:cNvPr id="118" name="textbox 118"/>
          <p:cNvSpPr/>
          <p:nvPr/>
        </p:nvSpPr>
        <p:spPr>
          <a:xfrm>
            <a:off x="4723201" y="6002369"/>
            <a:ext cx="3362959" cy="4178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345"/>
              </a:lnSpc>
            </a:pPr>
            <a:endParaRPr lang="Arial" altLang="Arial" sz="100"/>
          </a:p>
          <a:p>
            <a:pPr marL="12700" algn="l" rtl="0" eaLnBrk="0">
              <a:lnSpc>
                <a:spcPct val="98000"/>
              </a:lnSpc>
            </a:pPr>
            <a:r>
              <a:rPr sz="1100" b="1" kern="0" spc="-20">
                <a:solidFill>
                  <a:srgbClr val="595959">
                    <a:alpha val="100000"/>
                  </a:srgbClr>
                </a:solidFill>
                <a:latin typeface="Microsoft YaHei"/>
                <a:ea typeface="Microsoft YaHei"/>
                <a:cs typeface="Microsoft YaHei"/>
              </a:rPr>
              <a:t>定制需求相对较高，需求相对</a:t>
            </a:r>
            <a:r>
              <a:rPr sz="1100" b="1" kern="0" spc="-30">
                <a:solidFill>
                  <a:srgbClr val="595959">
                    <a:alpha val="100000"/>
                  </a:srgbClr>
                </a:solidFill>
                <a:latin typeface="Microsoft YaHei"/>
                <a:ea typeface="Microsoft YaHei"/>
                <a:cs typeface="Microsoft YaHei"/>
              </a:rPr>
              <a:t>稳定；</a:t>
            </a:r>
            <a:endParaRPr lang="Microsoft YaHei" altLang="Microsoft YaHei" sz="1100"/>
          </a:p>
          <a:p>
            <a:pPr algn="l" rtl="0" eaLnBrk="0">
              <a:lnSpc>
                <a:spcPct val="108000"/>
              </a:lnSpc>
            </a:pPr>
            <a:endParaRPr lang="Arial" altLang="Arial" sz="500"/>
          </a:p>
          <a:p>
            <a:pPr marL="17145" algn="l" rtl="0" eaLnBrk="0">
              <a:lnSpc>
                <a:spcPts val="1149"/>
              </a:lnSpc>
            </a:pPr>
            <a:r>
              <a:rPr sz="900" kern="0" spc="90">
                <a:solidFill>
                  <a:srgbClr val="595959">
                    <a:alpha val="100000"/>
                  </a:srgbClr>
                </a:solidFill>
                <a:latin typeface="Arial"/>
                <a:ea typeface="Arial"/>
                <a:cs typeface="Arial"/>
              </a:rPr>
              <a:t>•   </a:t>
            </a:r>
            <a:r>
              <a:rPr sz="900" kern="0" spc="90">
                <a:solidFill>
                  <a:srgbClr val="595959">
                    <a:alpha val="100000"/>
                  </a:srgbClr>
                </a:solidFill>
                <a:latin typeface="Microsoft YaHei"/>
                <a:ea typeface="Microsoft YaHei"/>
                <a:cs typeface="Microsoft YaHei"/>
              </a:rPr>
              <a:t>主要为家居日用、米面粮油、</a:t>
            </a:r>
            <a:r>
              <a:rPr sz="900" kern="0" spc="-16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购物卡、节日</a:t>
            </a:r>
            <a:r>
              <a:rPr sz="900" kern="0" spc="80">
                <a:solidFill>
                  <a:srgbClr val="595959">
                    <a:alpha val="100000"/>
                  </a:srgbClr>
                </a:solidFill>
                <a:latin typeface="Microsoft YaHei"/>
                <a:ea typeface="Microsoft YaHei"/>
                <a:cs typeface="Microsoft YaHei"/>
              </a:rPr>
              <a:t>礼盒、工服等</a:t>
            </a:r>
            <a:endParaRPr lang="Microsoft YaHei" altLang="Microsoft YaHei" sz="900"/>
          </a:p>
        </p:txBody>
      </p:sp>
      <p:graphicFrame>
        <p:nvGraphicFramePr>
          <p:cNvPr id="120" name="table 120"/>
          <p:cNvGraphicFramePr>
            <a:graphicFrameLocks noGrp="1"/>
          </p:cNvGraphicFramePr>
          <p:nvPr/>
        </p:nvGraphicFramePr>
        <p:xfrm>
          <a:off x="6449821" y="5049266"/>
          <a:ext cx="2181225" cy="377189"/>
        </p:xfrm>
        <a:graphic>
          <a:graphicData uri="http://schemas.openxmlformats.org/drawingml/2006/table">
            <a:tbl>
              <a:tblPr/>
              <a:tblGrid>
                <a:gridCol w="2181225"/>
              </a:tblGrid>
              <a:tr h="351789">
                <a:tc>
                  <a:txBody>
                    <a:bodyPr vert="horz" wrap="square"/>
                    <a:lstStyle/>
                    <a:p>
                      <a:pPr algn="l" rtl="0" eaLnBrk="0">
                        <a:lnSpc>
                          <a:spcPct val="125000"/>
                        </a:lnSpc>
                      </a:pPr>
                      <a:endParaRPr lang="Arial" altLang="Arial" sz="300"/>
                    </a:p>
                    <a:p>
                      <a:pPr marL="155575" algn="l" rtl="0" eaLnBrk="0">
                        <a:lnSpc>
                          <a:spcPct val="97000"/>
                        </a:lnSpc>
                        <a:spcBef>
                          <a:spcPts val="2"/>
                        </a:spcBef>
                      </a:pPr>
                      <a:r>
                        <a:rPr sz="900" kern="0" spc="0">
                          <a:solidFill>
                            <a:srgbClr val="595959">
                              <a:alpha val="100000"/>
                            </a:srgbClr>
                          </a:solidFill>
                          <a:latin typeface="Microsoft YaHei"/>
                          <a:ea typeface="Microsoft YaHei"/>
                          <a:cs typeface="Microsoft YaHei"/>
                        </a:rPr>
                        <a:t>3C数码商用品在3C</a:t>
                      </a:r>
                      <a:r>
                        <a:rPr sz="900" kern="0" spc="-10">
                          <a:solidFill>
                            <a:srgbClr val="595959">
                              <a:alpha val="100000"/>
                            </a:srgbClr>
                          </a:solidFill>
                          <a:latin typeface="Microsoft YaHei"/>
                          <a:ea typeface="Microsoft YaHei"/>
                          <a:cs typeface="Microsoft YaHei"/>
                        </a:rPr>
                        <a:t>数码整体中占比为</a:t>
                      </a:r>
                      <a:endParaRPr lang="Microsoft YaHei" altLang="Microsoft YaHei" sz="900"/>
                    </a:p>
                    <a:p>
                      <a:pPr marL="840739" algn="l" rtl="0" eaLnBrk="0">
                        <a:lnSpc>
                          <a:spcPct val="88000"/>
                        </a:lnSpc>
                        <a:spcBef>
                          <a:spcPts val="94"/>
                        </a:spcBef>
                      </a:pPr>
                      <a:r>
                        <a:rPr sz="1000" b="1" kern="0" spc="20">
                          <a:solidFill>
                            <a:srgbClr val="F38286">
                              <a:alpha val="100000"/>
                            </a:srgbClr>
                          </a:solidFill>
                          <a:latin typeface="Microsoft YaHei"/>
                          <a:ea typeface="Microsoft YaHei"/>
                          <a:cs typeface="Microsoft YaHei"/>
                        </a:rPr>
                        <a:t>80-85%</a:t>
                      </a:r>
                      <a:endParaRPr lang="Microsoft YaHei" altLang="Microsoft YaHei" sz="1000"/>
                    </a:p>
                  </a:txBody>
                  <a:tcPr marL="0" marR="0" marT="0" marB="0">
                    <a:lnL w="25400" cap="flat" cmpd="sng" algn="ctr">
                      <a:solidFill>
                        <a:srgbClr val="F38286"/>
                      </a:solidFill>
                      <a:prstDash val="solid"/>
                      <a:round/>
                      <a:headEnd type="none" w="med" len="med"/>
                      <a:tailEnd type="none" w="med" len="med"/>
                    </a:lnL>
                    <a:lnR w="25400" cap="flat" cmpd="sng" algn="ctr">
                      <a:solidFill>
                        <a:srgbClr val="F38286"/>
                      </a:solidFill>
                      <a:prstDash val="solid"/>
                      <a:round/>
                      <a:headEnd type="none" w="med" len="med"/>
                      <a:tailEnd type="none" w="med" len="med"/>
                    </a:lnR>
                    <a:lnT w="25400" cap="flat" cmpd="sng" algn="ctr">
                      <a:solidFill>
                        <a:srgbClr val="F38286"/>
                      </a:solidFill>
                      <a:prstDash val="solid"/>
                      <a:round/>
                      <a:headEnd type="none" w="med" len="med"/>
                      <a:tailEnd type="none" w="med" len="med"/>
                    </a:lnT>
                    <a:lnB w="25400" cap="flat" cmpd="sng" algn="ctr">
                      <a:solidFill>
                        <a:srgbClr val="F38286"/>
                      </a:solidFill>
                      <a:prstDash val="solid"/>
                      <a:round/>
                      <a:headEnd type="none" w="med" len="med"/>
                      <a:tailEnd type="none" w="med" len="med"/>
                    </a:lnB>
                  </a:tcPr>
                </a:tc>
              </a:tr>
            </a:tbl>
          </a:graphicData>
        </a:graphic>
      </p:graphicFrame>
      <p:sp>
        <p:nvSpPr>
          <p:cNvPr id="122" name="textbox 122"/>
          <p:cNvSpPr/>
          <p:nvPr/>
        </p:nvSpPr>
        <p:spPr>
          <a:xfrm>
            <a:off x="4746371" y="5442839"/>
            <a:ext cx="2108200" cy="3644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4000"/>
              </a:lnSpc>
            </a:pPr>
            <a:endParaRPr lang="Arial" altLang="Arial" sz="700"/>
          </a:p>
          <a:p>
            <a:pPr marL="351790" algn="l" rtl="0" eaLnBrk="0">
              <a:lnSpc>
                <a:spcPct val="95000"/>
              </a:lnSpc>
              <a:spcBef>
                <a:spcPts val="2"/>
              </a:spcBef>
              <a:tabLst>
                <a:tab pos="487680"/>
              </a:tabLst>
            </a:pPr>
            <a:r>
              <a:rPr sz="1400" kern="0" spc="0">
                <a:solidFill>
                  <a:srgbClr val="1EC8F3">
                    <a:alpha val="100000"/>
                  </a:srgbClr>
                </a:solidFill>
                <a:latin typeface="Microsoft YaHei"/>
                <a:ea typeface="Microsoft YaHei"/>
                <a:cs typeface="Microsoft YaHei"/>
              </a:rPr>
              <a:t>	</a:t>
            </a:r>
            <a:r>
              <a:rPr sz="1400" b="1" kern="0" spc="-90">
                <a:solidFill>
                  <a:srgbClr val="1EC8F3">
                    <a:alpha val="100000"/>
                  </a:srgbClr>
                </a:solidFill>
                <a:latin typeface="Microsoft YaHei"/>
                <a:ea typeface="Microsoft YaHei"/>
                <a:cs typeface="Microsoft YaHei"/>
              </a:rPr>
              <a:t>福利保障类（20%）</a:t>
            </a:r>
            <a:endParaRPr lang="Microsoft YaHei" altLang="Microsoft YaHei" sz="1400"/>
          </a:p>
        </p:txBody>
      </p:sp>
      <p:sp>
        <p:nvSpPr>
          <p:cNvPr id="124" name="path"/>
          <p:cNvSpPr/>
          <p:nvPr/>
        </p:nvSpPr>
        <p:spPr>
          <a:xfrm>
            <a:off x="4759071" y="5455539"/>
            <a:ext cx="339216" cy="326517"/>
          </a:xfrm>
          <a:custGeom>
            <a:rect l="0" t="0" r="0" b="0"/>
            <a:pathLst>
              <a:path w="534" h="514">
                <a:moveTo>
                  <a:pt x="453" y="158"/>
                </a:moveTo>
                <a:cubicBezTo>
                  <a:pt x="443" y="158"/>
                  <a:pt x="435" y="167"/>
                  <a:pt x="435" y="178"/>
                </a:cubicBezTo>
                <a:lnTo>
                  <a:pt x="441" y="279"/>
                </a:lnTo>
                <a:lnTo>
                  <a:pt x="372" y="338"/>
                </a:lnTo>
                <a:lnTo>
                  <a:pt x="368" y="316"/>
                </a:lnTo>
                <a:lnTo>
                  <a:pt x="397" y="280"/>
                </a:lnTo>
                <a:cubicBezTo>
                  <a:pt x="404" y="272"/>
                  <a:pt x="402" y="260"/>
                  <a:pt x="394" y="254"/>
                </a:cubicBezTo>
                <a:cubicBezTo>
                  <a:pt x="390" y="251"/>
                  <a:pt x="386" y="250"/>
                  <a:pt x="382" y="250"/>
                </a:cubicBezTo>
                <a:cubicBezTo>
                  <a:pt x="376" y="250"/>
                  <a:pt x="370" y="252"/>
                  <a:pt x="366" y="257"/>
                </a:cubicBezTo>
                <a:lnTo>
                  <a:pt x="327" y="307"/>
                </a:lnTo>
                <a:cubicBezTo>
                  <a:pt x="324" y="310"/>
                  <a:pt x="323" y="314"/>
                  <a:pt x="323" y="318"/>
                </a:cubicBezTo>
                <a:lnTo>
                  <a:pt x="322" y="394"/>
                </a:lnTo>
                <a:lnTo>
                  <a:pt x="310" y="441"/>
                </a:lnTo>
                <a:cubicBezTo>
                  <a:pt x="309" y="447"/>
                  <a:pt x="310" y="453"/>
                  <a:pt x="314" y="457"/>
                </a:cubicBezTo>
                <a:cubicBezTo>
                  <a:pt x="317" y="462"/>
                  <a:pt x="323" y="464"/>
                  <a:pt x="329" y="464"/>
                </a:cubicBezTo>
                <a:lnTo>
                  <a:pt x="372" y="464"/>
                </a:lnTo>
                <a:cubicBezTo>
                  <a:pt x="381" y="464"/>
                  <a:pt x="389" y="459"/>
                  <a:pt x="391" y="450"/>
                </a:cubicBezTo>
                <a:lnTo>
                  <a:pt x="400" y="416"/>
                </a:lnTo>
                <a:lnTo>
                  <a:pt x="477" y="310"/>
                </a:lnTo>
                <a:cubicBezTo>
                  <a:pt x="480" y="306"/>
                  <a:pt x="481" y="302"/>
                  <a:pt x="481" y="298"/>
                </a:cubicBezTo>
                <a:lnTo>
                  <a:pt x="474" y="176"/>
                </a:lnTo>
                <a:cubicBezTo>
                  <a:pt x="473" y="166"/>
                  <a:pt x="465" y="158"/>
                  <a:pt x="454" y="158"/>
                </a:cubicBezTo>
                <a:cubicBezTo>
                  <a:pt x="454" y="158"/>
                  <a:pt x="454" y="158"/>
                  <a:pt x="453" y="158"/>
                </a:cubicBezTo>
                <a:moveTo>
                  <a:pt x="78" y="158"/>
                </a:moveTo>
                <a:cubicBezTo>
                  <a:pt x="68" y="158"/>
                  <a:pt x="60" y="166"/>
                  <a:pt x="59" y="176"/>
                </a:cubicBezTo>
                <a:lnTo>
                  <a:pt x="52" y="298"/>
                </a:lnTo>
                <a:cubicBezTo>
                  <a:pt x="52" y="302"/>
                  <a:pt x="53" y="306"/>
                  <a:pt x="55" y="310"/>
                </a:cubicBezTo>
                <a:lnTo>
                  <a:pt x="133" y="416"/>
                </a:lnTo>
                <a:lnTo>
                  <a:pt x="142" y="450"/>
                </a:lnTo>
                <a:cubicBezTo>
                  <a:pt x="144" y="459"/>
                  <a:pt x="152" y="464"/>
                  <a:pt x="161" y="464"/>
                </a:cubicBezTo>
                <a:lnTo>
                  <a:pt x="204" y="464"/>
                </a:lnTo>
                <a:cubicBezTo>
                  <a:pt x="210" y="464"/>
                  <a:pt x="215" y="462"/>
                  <a:pt x="219" y="457"/>
                </a:cubicBezTo>
                <a:cubicBezTo>
                  <a:pt x="223" y="453"/>
                  <a:pt x="224" y="447"/>
                  <a:pt x="223" y="441"/>
                </a:cubicBezTo>
                <a:lnTo>
                  <a:pt x="211" y="394"/>
                </a:lnTo>
                <a:lnTo>
                  <a:pt x="210" y="318"/>
                </a:lnTo>
                <a:cubicBezTo>
                  <a:pt x="210" y="314"/>
                  <a:pt x="209" y="310"/>
                  <a:pt x="206" y="307"/>
                </a:cubicBezTo>
                <a:lnTo>
                  <a:pt x="166" y="257"/>
                </a:lnTo>
                <a:cubicBezTo>
                  <a:pt x="163" y="252"/>
                  <a:pt x="157" y="250"/>
                  <a:pt x="151" y="250"/>
                </a:cubicBezTo>
                <a:cubicBezTo>
                  <a:pt x="147" y="250"/>
                  <a:pt x="143" y="251"/>
                  <a:pt x="139" y="254"/>
                </a:cubicBezTo>
                <a:cubicBezTo>
                  <a:pt x="131" y="260"/>
                  <a:pt x="129" y="272"/>
                  <a:pt x="136" y="280"/>
                </a:cubicBezTo>
                <a:lnTo>
                  <a:pt x="165" y="316"/>
                </a:lnTo>
                <a:lnTo>
                  <a:pt x="161" y="338"/>
                </a:lnTo>
                <a:lnTo>
                  <a:pt x="92" y="279"/>
                </a:lnTo>
                <a:lnTo>
                  <a:pt x="98" y="178"/>
                </a:lnTo>
                <a:cubicBezTo>
                  <a:pt x="98" y="167"/>
                  <a:pt x="90" y="158"/>
                  <a:pt x="80" y="158"/>
                </a:cubicBezTo>
                <a:cubicBezTo>
                  <a:pt x="79" y="158"/>
                  <a:pt x="79" y="158"/>
                  <a:pt x="78" y="158"/>
                </a:cubicBezTo>
                <a:moveTo>
                  <a:pt x="78" y="109"/>
                </a:moveTo>
                <a:cubicBezTo>
                  <a:pt x="80" y="109"/>
                  <a:pt x="81" y="109"/>
                  <a:pt x="82" y="109"/>
                </a:cubicBezTo>
                <a:cubicBezTo>
                  <a:pt x="121" y="111"/>
                  <a:pt x="152" y="143"/>
                  <a:pt x="150" y="180"/>
                </a:cubicBezTo>
                <a:lnTo>
                  <a:pt x="148" y="200"/>
                </a:lnTo>
                <a:cubicBezTo>
                  <a:pt x="149" y="200"/>
                  <a:pt x="150" y="200"/>
                  <a:pt x="151" y="200"/>
                </a:cubicBezTo>
                <a:cubicBezTo>
                  <a:pt x="173" y="200"/>
                  <a:pt x="194" y="210"/>
                  <a:pt x="208" y="227"/>
                </a:cubicBezTo>
                <a:lnTo>
                  <a:pt x="247" y="276"/>
                </a:lnTo>
                <a:cubicBezTo>
                  <a:pt x="257" y="288"/>
                  <a:pt x="262" y="303"/>
                  <a:pt x="262" y="317"/>
                </a:cubicBezTo>
                <a:lnTo>
                  <a:pt x="262" y="388"/>
                </a:lnTo>
                <a:lnTo>
                  <a:pt x="266" y="404"/>
                </a:lnTo>
                <a:lnTo>
                  <a:pt x="270" y="388"/>
                </a:lnTo>
                <a:lnTo>
                  <a:pt x="271" y="317"/>
                </a:lnTo>
                <a:cubicBezTo>
                  <a:pt x="271" y="303"/>
                  <a:pt x="276" y="288"/>
                  <a:pt x="286" y="276"/>
                </a:cubicBezTo>
                <a:lnTo>
                  <a:pt x="325" y="227"/>
                </a:lnTo>
                <a:cubicBezTo>
                  <a:pt x="339" y="210"/>
                  <a:pt x="360" y="200"/>
                  <a:pt x="382" y="200"/>
                </a:cubicBezTo>
                <a:cubicBezTo>
                  <a:pt x="383" y="200"/>
                  <a:pt x="384" y="200"/>
                  <a:pt x="384" y="200"/>
                </a:cubicBezTo>
                <a:lnTo>
                  <a:pt x="383" y="180"/>
                </a:lnTo>
                <a:cubicBezTo>
                  <a:pt x="381" y="143"/>
                  <a:pt x="411" y="111"/>
                  <a:pt x="451" y="109"/>
                </a:cubicBezTo>
                <a:cubicBezTo>
                  <a:pt x="452" y="109"/>
                  <a:pt x="453" y="109"/>
                  <a:pt x="454" y="109"/>
                </a:cubicBezTo>
                <a:cubicBezTo>
                  <a:pt x="492" y="109"/>
                  <a:pt x="524" y="137"/>
                  <a:pt x="526" y="173"/>
                </a:cubicBezTo>
                <a:lnTo>
                  <a:pt x="533" y="295"/>
                </a:lnTo>
                <a:cubicBezTo>
                  <a:pt x="534" y="310"/>
                  <a:pt x="529" y="325"/>
                  <a:pt x="520" y="338"/>
                </a:cubicBezTo>
                <a:lnTo>
                  <a:pt x="448" y="436"/>
                </a:lnTo>
                <a:lnTo>
                  <a:pt x="442" y="462"/>
                </a:lnTo>
                <a:cubicBezTo>
                  <a:pt x="434" y="492"/>
                  <a:pt x="405" y="514"/>
                  <a:pt x="372" y="514"/>
                </a:cubicBezTo>
                <a:lnTo>
                  <a:pt x="329" y="514"/>
                </a:lnTo>
                <a:cubicBezTo>
                  <a:pt x="307" y="514"/>
                  <a:pt x="286" y="504"/>
                  <a:pt x="273" y="488"/>
                </a:cubicBezTo>
                <a:cubicBezTo>
                  <a:pt x="270" y="485"/>
                  <a:pt x="268" y="482"/>
                  <a:pt x="266" y="479"/>
                </a:cubicBezTo>
                <a:cubicBezTo>
                  <a:pt x="265" y="482"/>
                  <a:pt x="262" y="485"/>
                  <a:pt x="260" y="488"/>
                </a:cubicBezTo>
                <a:cubicBezTo>
                  <a:pt x="246" y="504"/>
                  <a:pt x="226" y="514"/>
                  <a:pt x="204" y="514"/>
                </a:cubicBezTo>
                <a:lnTo>
                  <a:pt x="161" y="514"/>
                </a:lnTo>
                <a:cubicBezTo>
                  <a:pt x="128" y="514"/>
                  <a:pt x="99" y="492"/>
                  <a:pt x="91" y="462"/>
                </a:cubicBezTo>
                <a:lnTo>
                  <a:pt x="85" y="436"/>
                </a:lnTo>
                <a:lnTo>
                  <a:pt x="13" y="338"/>
                </a:lnTo>
                <a:cubicBezTo>
                  <a:pt x="4" y="325"/>
                  <a:pt x="0" y="310"/>
                  <a:pt x="0" y="295"/>
                </a:cubicBezTo>
                <a:lnTo>
                  <a:pt x="7" y="173"/>
                </a:lnTo>
                <a:cubicBezTo>
                  <a:pt x="9" y="137"/>
                  <a:pt x="40" y="109"/>
                  <a:pt x="78" y="109"/>
                </a:cubicBezTo>
                <a:moveTo>
                  <a:pt x="248" y="58"/>
                </a:moveTo>
                <a:lnTo>
                  <a:pt x="221" y="111"/>
                </a:lnTo>
                <a:lnTo>
                  <a:pt x="278" y="136"/>
                </a:lnTo>
                <a:lnTo>
                  <a:pt x="304" y="83"/>
                </a:lnTo>
                <a:lnTo>
                  <a:pt x="248" y="58"/>
                </a:lnTo>
                <a:close/>
                <a:moveTo>
                  <a:pt x="227" y="1"/>
                </a:moveTo>
                <a:cubicBezTo>
                  <a:pt x="233" y="0"/>
                  <a:pt x="240" y="0"/>
                  <a:pt x="247" y="3"/>
                </a:cubicBezTo>
                <a:lnTo>
                  <a:pt x="350" y="49"/>
                </a:lnTo>
                <a:cubicBezTo>
                  <a:pt x="363" y="55"/>
                  <a:pt x="368" y="70"/>
                  <a:pt x="362" y="82"/>
                </a:cubicBezTo>
                <a:lnTo>
                  <a:pt x="313" y="180"/>
                </a:lnTo>
                <a:cubicBezTo>
                  <a:pt x="309" y="189"/>
                  <a:pt x="300" y="194"/>
                  <a:pt x="290" y="194"/>
                </a:cubicBezTo>
                <a:cubicBezTo>
                  <a:pt x="286" y="194"/>
                  <a:pt x="282" y="193"/>
                  <a:pt x="279" y="191"/>
                </a:cubicBezTo>
                <a:lnTo>
                  <a:pt x="176" y="145"/>
                </a:lnTo>
                <a:cubicBezTo>
                  <a:pt x="163" y="139"/>
                  <a:pt x="157" y="125"/>
                  <a:pt x="163" y="112"/>
                </a:cubicBezTo>
                <a:lnTo>
                  <a:pt x="212" y="14"/>
                </a:lnTo>
                <a:cubicBezTo>
                  <a:pt x="215" y="8"/>
                  <a:pt x="221" y="4"/>
                  <a:pt x="227" y="1"/>
                </a:cubicBezTo>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26" name="table 126"/>
          <p:cNvGraphicFramePr>
            <a:graphicFrameLocks noGrp="1"/>
          </p:cNvGraphicFramePr>
          <p:nvPr/>
        </p:nvGraphicFramePr>
        <p:xfrm>
          <a:off x="571754" y="5354066"/>
          <a:ext cx="807084" cy="622300"/>
        </p:xfrm>
        <a:graphic>
          <a:graphicData uri="http://schemas.openxmlformats.org/drawingml/2006/table">
            <a:tbl>
              <a:tblPr/>
              <a:tblGrid>
                <a:gridCol w="807084"/>
              </a:tblGrid>
              <a:tr h="596900">
                <a:tc>
                  <a:txBody>
                    <a:bodyPr vert="horz" wrap="square"/>
                    <a:lstStyle/>
                    <a:p>
                      <a:pPr algn="l" rtl="0" eaLnBrk="0">
                        <a:lnSpc>
                          <a:spcPct val="102000"/>
                        </a:lnSpc>
                      </a:pPr>
                      <a:endParaRPr lang="Arial" altLang="Arial" sz="1000"/>
                    </a:p>
                    <a:p>
                      <a:pPr marL="269240" indent="-206375" algn="l" rtl="0" eaLnBrk="0">
                        <a:lnSpc>
                          <a:spcPct val="127000"/>
                        </a:lnSpc>
                        <a:spcBef>
                          <a:spcPts val="6"/>
                        </a:spcBef>
                      </a:pPr>
                      <a:r>
                        <a:rPr sz="900" kern="0" spc="70">
                          <a:solidFill>
                            <a:srgbClr val="595959">
                              <a:alpha val="100000"/>
                            </a:srgbClr>
                          </a:solidFill>
                          <a:latin typeface="Microsoft YaHei"/>
                          <a:ea typeface="Microsoft YaHei"/>
                          <a:cs typeface="Microsoft YaHei"/>
                        </a:rPr>
                        <a:t>办公物资类,</a:t>
                      </a:r>
                      <a:r>
                        <a:rPr sz="900" kern="0" spc="1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30%</a:t>
                      </a:r>
                      <a:endParaRPr lang="Microsoft YaHei" altLang="Microsoft YaHei" sz="900"/>
                    </a:p>
                  </a:txBody>
                  <a:tcPr marL="0" marR="0" marT="0" marB="0">
                    <a:lnL w="25400" cap="flat" cmpd="sng" algn="ctr">
                      <a:solidFill>
                        <a:srgbClr val="8BC53F"/>
                      </a:solidFill>
                      <a:prstDash val="solid"/>
                      <a:round/>
                      <a:headEnd type="none" w="med" len="med"/>
                      <a:tailEnd type="none" w="med" len="med"/>
                    </a:lnL>
                    <a:lnR w="25400" cap="flat" cmpd="sng" algn="ctr">
                      <a:solidFill>
                        <a:srgbClr val="8BC53F"/>
                      </a:solidFill>
                      <a:prstDash val="solid"/>
                      <a:round/>
                      <a:headEnd type="none" w="med" len="med"/>
                      <a:tailEnd type="none" w="med" len="med"/>
                    </a:lnR>
                    <a:lnT w="25400" cap="flat" cmpd="sng" algn="ctr">
                      <a:solidFill>
                        <a:srgbClr val="8BC53F"/>
                      </a:solidFill>
                      <a:prstDash val="solid"/>
                      <a:round/>
                      <a:headEnd type="none" w="med" len="med"/>
                      <a:tailEnd type="none" w="med" len="med"/>
                    </a:lnT>
                    <a:lnB w="25400" cap="flat" cmpd="sng" algn="ctr">
                      <a:solidFill>
                        <a:srgbClr val="8BC53F"/>
                      </a:solidFill>
                      <a:prstDash val="solid"/>
                      <a:round/>
                      <a:headEnd type="none" w="med" len="med"/>
                      <a:tailEnd type="none" w="med" len="med"/>
                    </a:lnB>
                  </a:tcPr>
                </a:tc>
              </a:tr>
            </a:tbl>
          </a:graphicData>
        </a:graphic>
      </p:graphicFrame>
      <p:pic>
        <p:nvPicPr>
          <p:cNvPr id="128" name="picture 128"/>
          <p:cNvPicPr>
            <a:picLocks noChangeAspect="1"/>
          </p:cNvPicPr>
          <p:nvPr/>
        </p:nvPicPr>
        <p:blipFill>
          <a:blip r:embed="rId3"/>
          <a:stretch>
            <a:fillRect/>
          </a:stretch>
        </p:blipFill>
        <p:spPr>
          <a:xfrm rot="21600000">
            <a:off x="7879183" y="289280"/>
            <a:ext cx="988869" cy="490517"/>
          </a:xfrm>
          <a:prstGeom prst="rect">
            <a:avLst/>
          </a:prstGeom>
        </p:spPr>
      </p:pic>
      <p:sp>
        <p:nvSpPr>
          <p:cNvPr id="130" name="textbox 130"/>
          <p:cNvSpPr/>
          <p:nvPr/>
        </p:nvSpPr>
        <p:spPr>
          <a:xfrm>
            <a:off x="1035106" y="2525642"/>
            <a:ext cx="2509520" cy="2336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141"/>
              </a:lnSpc>
            </a:pPr>
            <a:endParaRPr lang="Arial" altLang="Arial" sz="100"/>
          </a:p>
          <a:p>
            <a:pPr marL="12700" algn="l" rtl="0" eaLnBrk="0">
              <a:lnSpc>
                <a:spcPct val="97000"/>
              </a:lnSpc>
            </a:pPr>
            <a:r>
              <a:rPr sz="1400" b="1" kern="0" spc="-10">
                <a:solidFill>
                  <a:srgbClr val="404040">
                    <a:alpha val="100000"/>
                  </a:srgbClr>
                </a:solidFill>
                <a:latin typeface="Microsoft YaHei"/>
                <a:ea typeface="Microsoft YaHei"/>
                <a:cs typeface="Microsoft YaHei"/>
              </a:rPr>
              <a:t>中国企业电商采购物资类型结构</a:t>
            </a:r>
            <a:endParaRPr lang="Microsoft YaHei" altLang="Microsoft YaHei" sz="1400"/>
          </a:p>
        </p:txBody>
      </p:sp>
      <p:sp>
        <p:nvSpPr>
          <p:cNvPr id="132" name="path"/>
          <p:cNvSpPr/>
          <p:nvPr/>
        </p:nvSpPr>
        <p:spPr>
          <a:xfrm>
            <a:off x="4942713" y="4770246"/>
            <a:ext cx="2263140" cy="7620"/>
          </a:xfrm>
          <a:custGeom>
            <a:rect l="0" t="0" r="0" b="0"/>
            <a:pathLst>
              <a:path w="3564" h="12">
                <a:moveTo>
                  <a:pt x="0" y="0"/>
                </a:moveTo>
                <a:lnTo>
                  <a:pt x="1187" y="0"/>
                </a:lnTo>
                <a:lnTo>
                  <a:pt x="2375" y="0"/>
                </a:lnTo>
                <a:lnTo>
                  <a:pt x="3564" y="0"/>
                </a:lnTo>
                <a:lnTo>
                  <a:pt x="3564" y="12"/>
                </a:lnTo>
                <a:lnTo>
                  <a:pt x="2375" y="12"/>
                </a:lnTo>
                <a:lnTo>
                  <a:pt x="1187" y="12"/>
                </a:lnTo>
                <a:lnTo>
                  <a:pt x="0" y="12"/>
                </a:lnTo>
                <a:lnTo>
                  <a:pt x="0" y="0"/>
                </a:lnTo>
                <a:close/>
              </a:path>
            </a:pathLst>
          </a:custGeom>
          <a:solidFill>
            <a:srgbClr val="F3828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textbox 134"/>
          <p:cNvSpPr/>
          <p:nvPr/>
        </p:nvSpPr>
        <p:spPr>
          <a:xfrm>
            <a:off x="5826085" y="4633118"/>
            <a:ext cx="2508250" cy="1682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1123"/>
              </a:lnSpc>
            </a:pPr>
            <a:r>
              <a:rPr sz="900" b="1" kern="0" spc="20">
                <a:solidFill>
                  <a:srgbClr val="F38286">
                    <a:alpha val="100000"/>
                  </a:srgbClr>
                </a:solidFill>
                <a:latin typeface="Microsoft YaHei"/>
                <a:ea typeface="Microsoft YaHei"/>
                <a:cs typeface="Microsoft YaHei"/>
              </a:rPr>
              <a:t>3C数码产品）</a:t>
            </a:r>
            <a:r>
              <a:rPr sz="900" b="1" kern="0" spc="80">
                <a:solidFill>
                  <a:srgbClr val="F38286">
                    <a:alpha val="100000"/>
                  </a:srgbClr>
                </a:solidFill>
                <a:latin typeface="Microsoft YaHei"/>
                <a:ea typeface="Microsoft YaHei"/>
                <a:cs typeface="Microsoft YaHei"/>
              </a:rPr>
              <a:t>  </a:t>
            </a:r>
            <a:r>
              <a:rPr sz="900" b="1" kern="0" spc="20">
                <a:solidFill>
                  <a:srgbClr val="F38286">
                    <a:alpha val="100000"/>
                  </a:srgbClr>
                </a:solidFill>
                <a:latin typeface="Microsoft YaHei"/>
                <a:ea typeface="Microsoft YaHei"/>
                <a:cs typeface="Microsoft YaHei"/>
              </a:rPr>
              <a:t>-占比30%</a:t>
            </a:r>
            <a:r>
              <a:rPr sz="900" kern="0" spc="20">
                <a:solidFill>
                  <a:srgbClr val="595959">
                    <a:alpha val="100000"/>
                  </a:srgbClr>
                </a:solidFill>
                <a:latin typeface="Microsoft YaHei"/>
                <a:ea typeface="Microsoft YaHei"/>
                <a:cs typeface="Microsoft YaHei"/>
              </a:rPr>
              <a:t>：打卡机、投影仪、</a:t>
            </a:r>
            <a:endParaRPr lang="Microsoft YaHei" altLang="Microsoft YaHei" sz="900"/>
          </a:p>
        </p:txBody>
      </p:sp>
      <p:sp>
        <p:nvSpPr>
          <p:cNvPr id="136" name="textbox 136"/>
          <p:cNvSpPr/>
          <p:nvPr/>
        </p:nvSpPr>
        <p:spPr>
          <a:xfrm>
            <a:off x="5221331" y="3701916"/>
            <a:ext cx="1633220" cy="2279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249"/>
              </a:lnSpc>
            </a:pPr>
            <a:endParaRPr lang="Arial" altLang="Arial" sz="100"/>
          </a:p>
          <a:p>
            <a:pPr algn="r" rtl="0" eaLnBrk="0">
              <a:lnSpc>
                <a:spcPct val="95000"/>
              </a:lnSpc>
            </a:pPr>
            <a:r>
              <a:rPr sz="1400" b="1" kern="0" spc="-90">
                <a:solidFill>
                  <a:srgbClr val="8BC53F">
                    <a:alpha val="100000"/>
                  </a:srgbClr>
                </a:solidFill>
                <a:latin typeface="Microsoft YaHei"/>
                <a:ea typeface="Microsoft YaHei"/>
                <a:cs typeface="Microsoft YaHei"/>
              </a:rPr>
              <a:t>办公物资类（30%）</a:t>
            </a:r>
            <a:endParaRPr lang="Microsoft YaHei" altLang="Microsoft YaHei" sz="1400"/>
          </a:p>
        </p:txBody>
      </p:sp>
      <p:sp>
        <p:nvSpPr>
          <p:cNvPr id="138" name="textbox 138"/>
          <p:cNvSpPr/>
          <p:nvPr/>
        </p:nvSpPr>
        <p:spPr>
          <a:xfrm>
            <a:off x="533507" y="6464293"/>
            <a:ext cx="2346960"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77"/>
              </a:lnSpc>
            </a:pPr>
            <a:endParaRPr lang="Arial" altLang="Arial" sz="100"/>
          </a:p>
          <a:p>
            <a:pPr marL="12700" algn="l" rtl="0" eaLnBrk="0">
              <a:lnSpc>
                <a:spcPct val="98000"/>
              </a:lnSpc>
            </a:pPr>
            <a:r>
              <a:rPr sz="800" kern="0" spc="-10">
                <a:solidFill>
                  <a:srgbClr val="7F7F7F">
                    <a:alpha val="100000"/>
                  </a:srgbClr>
                </a:solidFill>
                <a:latin typeface="Microsoft YaHei"/>
                <a:ea typeface="Microsoft YaHei"/>
                <a:cs typeface="Microsoft YaHei"/>
              </a:rPr>
              <a:t>来源：专家访谈，艾瑞咨</a:t>
            </a:r>
            <a:r>
              <a:rPr sz="800" kern="0" spc="-20">
                <a:solidFill>
                  <a:srgbClr val="7F7F7F">
                    <a:alpha val="100000"/>
                  </a:srgbClr>
                </a:solidFill>
                <a:latin typeface="Microsoft YaHei"/>
                <a:ea typeface="Microsoft YaHei"/>
                <a:cs typeface="Microsoft YaHei"/>
              </a:rPr>
              <a:t>询研究院自主研究及绘制。</a:t>
            </a:r>
            <a:endParaRPr lang="Microsoft YaHei" altLang="Microsoft YaHei" sz="800"/>
          </a:p>
        </p:txBody>
      </p:sp>
      <p:sp>
        <p:nvSpPr>
          <p:cNvPr id="140" name="textbox 140"/>
          <p:cNvSpPr/>
          <p:nvPr/>
        </p:nvSpPr>
        <p:spPr>
          <a:xfrm>
            <a:off x="3734047" y="3771677"/>
            <a:ext cx="687069" cy="3740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573"/>
              </a:lnSpc>
            </a:pPr>
            <a:endParaRPr lang="Arial" altLang="Arial" sz="100"/>
          </a:p>
          <a:p>
            <a:pPr marL="220345" indent="-208279" algn="l" rtl="0" eaLnBrk="0">
              <a:lnSpc>
                <a:spcPct val="127000"/>
              </a:lnSpc>
            </a:pPr>
            <a:r>
              <a:rPr sz="900" kern="0" spc="80">
                <a:solidFill>
                  <a:srgbClr val="595959">
                    <a:alpha val="100000"/>
                  </a:srgbClr>
                </a:solidFill>
                <a:latin typeface="Microsoft YaHei"/>
                <a:ea typeface="Microsoft YaHei"/>
                <a:cs typeface="Microsoft YaHei"/>
              </a:rPr>
              <a:t>生产消耗类,</a:t>
            </a:r>
            <a:r>
              <a:rPr sz="900" kern="0" spc="-10">
                <a:solidFill>
                  <a:srgbClr val="595959">
                    <a:alpha val="100000"/>
                  </a:srgbClr>
                </a:solidFill>
                <a:latin typeface="Microsoft YaHei"/>
                <a:ea typeface="Microsoft YaHei"/>
                <a:cs typeface="Microsoft YaHei"/>
              </a:rPr>
              <a:t> </a:t>
            </a:r>
            <a:r>
              <a:rPr sz="900" kern="0" spc="30">
                <a:solidFill>
                  <a:srgbClr val="595959">
                    <a:alpha val="100000"/>
                  </a:srgbClr>
                </a:solidFill>
                <a:latin typeface="Microsoft YaHei"/>
                <a:ea typeface="Microsoft YaHei"/>
                <a:cs typeface="Microsoft YaHei"/>
              </a:rPr>
              <a:t>50%</a:t>
            </a:r>
            <a:endParaRPr lang="Microsoft YaHei" altLang="Microsoft YaHei" sz="900"/>
          </a:p>
        </p:txBody>
      </p:sp>
      <p:sp>
        <p:nvSpPr>
          <p:cNvPr id="142" name="textbox 142"/>
          <p:cNvSpPr/>
          <p:nvPr/>
        </p:nvSpPr>
        <p:spPr>
          <a:xfrm>
            <a:off x="757293" y="3152298"/>
            <a:ext cx="687069" cy="3740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939"/>
              </a:lnSpc>
            </a:pPr>
            <a:endParaRPr lang="Arial" altLang="Arial" sz="100"/>
          </a:p>
          <a:p>
            <a:pPr marL="217170" indent="-204470" algn="l" rtl="0" eaLnBrk="0">
              <a:lnSpc>
                <a:spcPct val="127000"/>
              </a:lnSpc>
            </a:pPr>
            <a:r>
              <a:rPr sz="900" kern="0" spc="80">
                <a:solidFill>
                  <a:srgbClr val="595959">
                    <a:alpha val="100000"/>
                  </a:srgbClr>
                </a:solidFill>
                <a:latin typeface="Microsoft YaHei"/>
                <a:ea typeface="Microsoft YaHei"/>
                <a:cs typeface="Microsoft YaHei"/>
              </a:rPr>
              <a:t>福利保障类,</a:t>
            </a:r>
            <a:r>
              <a:rPr sz="900" kern="0" spc="-1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20%</a:t>
            </a:r>
            <a:endParaRPr lang="Microsoft YaHei" altLang="Microsoft YaHei" sz="900"/>
          </a:p>
        </p:txBody>
      </p:sp>
      <p:sp>
        <p:nvSpPr>
          <p:cNvPr id="144" name="textbox 144"/>
          <p:cNvSpPr/>
          <p:nvPr/>
        </p:nvSpPr>
        <p:spPr>
          <a:xfrm>
            <a:off x="7596683" y="6633805"/>
            <a:ext cx="1049019"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48"/>
              </a:lnSpc>
            </a:pPr>
            <a:endParaRPr lang="Arial" altLang="Arial" sz="100"/>
          </a:p>
          <a:p>
            <a:pPr marL="12700" algn="l" rtl="0" eaLnBrk="0">
              <a:lnSpc>
                <a:spcPct val="98000"/>
              </a:lnSpc>
            </a:pPr>
            <a:r>
              <a:rPr sz="800" kern="0" spc="0">
                <a:solidFill>
                  <a:srgbClr val="7F7F7F">
                    <a:alpha val="100000"/>
                  </a:srgbClr>
                </a:solidFill>
                <a:latin typeface="Arial"/>
                <a:ea typeface="Arial"/>
                <a:cs typeface="Arial"/>
              </a:rPr>
              <a:t>www.iresearch.c</a:t>
            </a:r>
            <a:r>
              <a:rPr sz="800" kern="0" spc="-10">
                <a:solidFill>
                  <a:srgbClr val="7F7F7F">
                    <a:alpha val="100000"/>
                  </a:srgbClr>
                </a:solidFill>
                <a:latin typeface="Arial"/>
                <a:ea typeface="Arial"/>
                <a:cs typeface="Arial"/>
              </a:rPr>
              <a:t>om.cn</a:t>
            </a:r>
            <a:endParaRPr lang="Arial" altLang="Arial" sz="800"/>
          </a:p>
        </p:txBody>
      </p:sp>
      <p:sp>
        <p:nvSpPr>
          <p:cNvPr id="146" name="path"/>
          <p:cNvSpPr/>
          <p:nvPr/>
        </p:nvSpPr>
        <p:spPr>
          <a:xfrm>
            <a:off x="4759452" y="3610355"/>
            <a:ext cx="338327" cy="284988"/>
          </a:xfrm>
          <a:custGeom>
            <a:rect l="0" t="0" r="0" b="0"/>
            <a:pathLst>
              <a:path w="532" h="448">
                <a:moveTo>
                  <a:pt x="305" y="357"/>
                </a:moveTo>
                <a:cubicBezTo>
                  <a:pt x="300" y="357"/>
                  <a:pt x="295" y="361"/>
                  <a:pt x="295" y="366"/>
                </a:cubicBezTo>
                <a:cubicBezTo>
                  <a:pt x="295" y="372"/>
                  <a:pt x="300" y="376"/>
                  <a:pt x="305" y="376"/>
                </a:cubicBezTo>
                <a:cubicBezTo>
                  <a:pt x="311" y="376"/>
                  <a:pt x="315" y="372"/>
                  <a:pt x="315" y="366"/>
                </a:cubicBezTo>
                <a:cubicBezTo>
                  <a:pt x="315" y="361"/>
                  <a:pt x="311" y="357"/>
                  <a:pt x="305" y="357"/>
                </a:cubicBezTo>
                <a:moveTo>
                  <a:pt x="75" y="337"/>
                </a:moveTo>
                <a:cubicBezTo>
                  <a:pt x="61" y="337"/>
                  <a:pt x="50" y="348"/>
                  <a:pt x="50" y="361"/>
                </a:cubicBezTo>
                <a:cubicBezTo>
                  <a:pt x="50" y="374"/>
                  <a:pt x="61" y="384"/>
                  <a:pt x="75" y="384"/>
                </a:cubicBezTo>
                <a:cubicBezTo>
                  <a:pt x="88" y="384"/>
                  <a:pt x="99" y="374"/>
                  <a:pt x="99" y="361"/>
                </a:cubicBezTo>
                <a:cubicBezTo>
                  <a:pt x="99" y="348"/>
                  <a:pt x="88" y="337"/>
                  <a:pt x="75" y="337"/>
                </a:cubicBezTo>
                <a:moveTo>
                  <a:pt x="75" y="295"/>
                </a:moveTo>
                <a:cubicBezTo>
                  <a:pt x="69" y="295"/>
                  <a:pt x="64" y="300"/>
                  <a:pt x="64" y="305"/>
                </a:cubicBezTo>
                <a:cubicBezTo>
                  <a:pt x="64" y="311"/>
                  <a:pt x="69" y="315"/>
                  <a:pt x="75" y="315"/>
                </a:cubicBezTo>
                <a:cubicBezTo>
                  <a:pt x="80" y="315"/>
                  <a:pt x="85" y="311"/>
                  <a:pt x="85" y="305"/>
                </a:cubicBezTo>
                <a:cubicBezTo>
                  <a:pt x="85" y="300"/>
                  <a:pt x="80" y="295"/>
                  <a:pt x="75" y="295"/>
                </a:cubicBezTo>
                <a:moveTo>
                  <a:pt x="180" y="81"/>
                </a:moveTo>
                <a:lnTo>
                  <a:pt x="523" y="81"/>
                </a:lnTo>
                <a:cubicBezTo>
                  <a:pt x="528" y="81"/>
                  <a:pt x="532" y="85"/>
                  <a:pt x="532" y="90"/>
                </a:cubicBezTo>
                <a:lnTo>
                  <a:pt x="532" y="383"/>
                </a:lnTo>
                <a:cubicBezTo>
                  <a:pt x="532" y="388"/>
                  <a:pt x="528" y="392"/>
                  <a:pt x="523" y="392"/>
                </a:cubicBezTo>
                <a:lnTo>
                  <a:pt x="373" y="392"/>
                </a:lnTo>
                <a:lnTo>
                  <a:pt x="413" y="429"/>
                </a:lnTo>
                <a:cubicBezTo>
                  <a:pt x="415" y="430"/>
                  <a:pt x="415" y="432"/>
                  <a:pt x="415" y="433"/>
                </a:cubicBezTo>
                <a:lnTo>
                  <a:pt x="415" y="442"/>
                </a:lnTo>
                <a:cubicBezTo>
                  <a:pt x="415" y="445"/>
                  <a:pt x="412" y="448"/>
                  <a:pt x="409" y="448"/>
                </a:cubicBezTo>
                <a:lnTo>
                  <a:pt x="202" y="448"/>
                </a:lnTo>
                <a:cubicBezTo>
                  <a:pt x="198" y="448"/>
                  <a:pt x="195" y="445"/>
                  <a:pt x="195" y="442"/>
                </a:cubicBezTo>
                <a:lnTo>
                  <a:pt x="195" y="433"/>
                </a:lnTo>
                <a:cubicBezTo>
                  <a:pt x="195" y="432"/>
                  <a:pt x="196" y="430"/>
                  <a:pt x="197" y="429"/>
                </a:cubicBezTo>
                <a:lnTo>
                  <a:pt x="237" y="392"/>
                </a:lnTo>
                <a:lnTo>
                  <a:pt x="180" y="392"/>
                </a:lnTo>
                <a:lnTo>
                  <a:pt x="180" y="338"/>
                </a:lnTo>
                <a:lnTo>
                  <a:pt x="496" y="338"/>
                </a:lnTo>
                <a:lnTo>
                  <a:pt x="496" y="122"/>
                </a:lnTo>
                <a:lnTo>
                  <a:pt x="180" y="122"/>
                </a:lnTo>
                <a:lnTo>
                  <a:pt x="180" y="81"/>
                </a:lnTo>
                <a:close/>
                <a:moveTo>
                  <a:pt x="64" y="51"/>
                </a:moveTo>
                <a:cubicBezTo>
                  <a:pt x="63" y="51"/>
                  <a:pt x="63" y="52"/>
                  <a:pt x="63" y="53"/>
                </a:cubicBezTo>
                <a:lnTo>
                  <a:pt x="63" y="218"/>
                </a:lnTo>
                <a:cubicBezTo>
                  <a:pt x="63" y="219"/>
                  <a:pt x="63" y="220"/>
                  <a:pt x="64" y="220"/>
                </a:cubicBezTo>
                <a:lnTo>
                  <a:pt x="85" y="220"/>
                </a:lnTo>
                <a:cubicBezTo>
                  <a:pt x="85" y="220"/>
                  <a:pt x="86" y="219"/>
                  <a:pt x="86" y="218"/>
                </a:cubicBezTo>
                <a:lnTo>
                  <a:pt x="86" y="53"/>
                </a:lnTo>
                <a:cubicBezTo>
                  <a:pt x="86" y="52"/>
                  <a:pt x="85" y="51"/>
                  <a:pt x="85" y="51"/>
                </a:cubicBezTo>
                <a:lnTo>
                  <a:pt x="64" y="51"/>
                </a:lnTo>
                <a:close/>
                <a:moveTo>
                  <a:pt x="10" y="0"/>
                </a:moveTo>
                <a:lnTo>
                  <a:pt x="138" y="0"/>
                </a:lnTo>
                <a:cubicBezTo>
                  <a:pt x="144" y="0"/>
                  <a:pt x="149" y="4"/>
                  <a:pt x="149" y="10"/>
                </a:cubicBezTo>
                <a:lnTo>
                  <a:pt x="149" y="437"/>
                </a:lnTo>
                <a:cubicBezTo>
                  <a:pt x="149" y="443"/>
                  <a:pt x="144" y="448"/>
                  <a:pt x="138" y="448"/>
                </a:cubicBezTo>
                <a:lnTo>
                  <a:pt x="10" y="448"/>
                </a:lnTo>
                <a:cubicBezTo>
                  <a:pt x="5" y="448"/>
                  <a:pt x="0" y="443"/>
                  <a:pt x="0" y="437"/>
                </a:cubicBezTo>
                <a:lnTo>
                  <a:pt x="0" y="10"/>
                </a:lnTo>
                <a:cubicBezTo>
                  <a:pt x="0" y="4"/>
                  <a:pt x="5" y="0"/>
                  <a:pt x="10" y="0"/>
                </a:cubicBezTo>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textbox 148"/>
          <p:cNvSpPr/>
          <p:nvPr/>
        </p:nvSpPr>
        <p:spPr>
          <a:xfrm>
            <a:off x="523850" y="6633805"/>
            <a:ext cx="109601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379"/>
              </a:lnSpc>
            </a:pPr>
            <a:endParaRPr lang="Arial" altLang="Arial" sz="100"/>
          </a:p>
          <a:p>
            <a:pPr marL="12700" algn="l" rtl="0" eaLnBrk="0">
              <a:lnSpc>
                <a:spcPct val="81000"/>
              </a:lnSpc>
            </a:pPr>
            <a:r>
              <a:rPr sz="800" kern="0" spc="-10">
                <a:solidFill>
                  <a:srgbClr val="7F7F7F">
                    <a:alpha val="100000"/>
                  </a:srgbClr>
                </a:solidFill>
                <a:latin typeface="Arial"/>
                <a:ea typeface="Arial"/>
                <a:cs typeface="Arial"/>
              </a:rPr>
              <a:t>©2024.2</a:t>
            </a:r>
            <a:r>
              <a:rPr sz="800" kern="0" spc="9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Inc.</a:t>
            </a:r>
            <a:endParaRPr lang="Arial" altLang="Arial" sz="800"/>
          </a:p>
        </p:txBody>
      </p:sp>
      <p:sp>
        <p:nvSpPr>
          <p:cNvPr id="150" name="rect"/>
          <p:cNvSpPr/>
          <p:nvPr/>
        </p:nvSpPr>
        <p:spPr>
          <a:xfrm>
            <a:off x="539496" y="6588125"/>
            <a:ext cx="8093329" cy="6350"/>
          </a:xfrm>
          <a:prstGeom prst="rect">
            <a:avLst/>
          </a:prstGeom>
          <a:solidFill>
            <a:srgbClr val="7F7F7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textbox 152"/>
          <p:cNvSpPr/>
          <p:nvPr/>
        </p:nvSpPr>
        <p:spPr>
          <a:xfrm>
            <a:off x="8928434" y="6636324"/>
            <a:ext cx="79375" cy="1282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97"/>
              </a:lnSpc>
            </a:pPr>
            <a:endParaRPr lang="Arial" altLang="Arial" sz="100"/>
          </a:p>
          <a:p>
            <a:pPr marL="12700" algn="l" rtl="0" eaLnBrk="0">
              <a:lnSpc>
                <a:spcPct val="84000"/>
              </a:lnSpc>
            </a:pPr>
            <a:r>
              <a:rPr sz="800" kern="0" spc="-20">
                <a:solidFill>
                  <a:srgbClr val="7F7F7F">
                    <a:alpha val="100000"/>
                  </a:srgbClr>
                </a:solidFill>
                <a:latin typeface="Microsoft YaHei"/>
                <a:ea typeface="Microsoft YaHei"/>
                <a:cs typeface="Microsoft YaHei"/>
              </a:rPr>
              <a:t>6</a:t>
            </a:r>
            <a:endParaRPr lang="Microsoft YaHei" altLang="Microsoft YaHei" sz="8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4" name="textbox 154"/>
          <p:cNvSpPr/>
          <p:nvPr/>
        </p:nvSpPr>
        <p:spPr>
          <a:xfrm>
            <a:off x="527777" y="983075"/>
            <a:ext cx="8066405" cy="1562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339"/>
              </a:lnSpc>
            </a:pPr>
            <a:endParaRPr lang="Arial" altLang="Arial" sz="100"/>
          </a:p>
          <a:p>
            <a:pPr marL="15875" algn="l" rtl="0" eaLnBrk="0">
              <a:lnSpc>
                <a:spcPct val="97000"/>
              </a:lnSpc>
            </a:pPr>
            <a:r>
              <a:rPr sz="2000" kern="0" spc="0">
                <a:solidFill>
                  <a:srgbClr val="595959">
                    <a:alpha val="100000"/>
                  </a:srgbClr>
                </a:solidFill>
                <a:latin typeface="Microsoft YaHei"/>
                <a:ea typeface="Microsoft YaHei"/>
                <a:cs typeface="Microsoft YaHei"/>
              </a:rPr>
              <a:t>预计2024年中国企业3C数码商用品电商采购市场规模将达到1427亿</a:t>
            </a:r>
            <a:endParaRPr lang="Microsoft YaHei" altLang="Microsoft YaHei" sz="2000"/>
          </a:p>
          <a:p>
            <a:pPr algn="l" rtl="0" eaLnBrk="0">
              <a:lnSpc>
                <a:spcPct val="111000"/>
              </a:lnSpc>
            </a:pPr>
            <a:endParaRPr lang="Arial" altLang="Arial" sz="1000"/>
          </a:p>
          <a:p>
            <a:pPr marL="12700" indent="635" algn="l" rtl="0" eaLnBrk="0">
              <a:lnSpc>
                <a:spcPct val="114000"/>
              </a:lnSpc>
              <a:spcBef>
                <a:spcPts val="337"/>
              </a:spcBef>
            </a:pPr>
            <a:r>
              <a:rPr sz="1100" kern="0" spc="0">
                <a:solidFill>
                  <a:srgbClr val="595959">
                    <a:alpha val="100000"/>
                  </a:srgbClr>
                </a:solidFill>
                <a:latin typeface="Microsoft YaHei"/>
                <a:ea typeface="Microsoft YaHei"/>
                <a:cs typeface="Microsoft YaHei"/>
              </a:rPr>
              <a:t>据测算，在2024年，中国企业3C数码商用品电商采购市场可达千亿规模，且未来3C数码商用品电商采购市场规模将平稳增长。据B</a:t>
            </a:r>
            <a:r>
              <a:rPr sz="1100" kern="0" spc="20">
                <a:solidFill>
                  <a:srgbClr val="595959">
                    <a:alpha val="100000"/>
                  </a:srgbClr>
                </a:solidFill>
                <a:latin typeface="Microsoft YaHei"/>
                <a:ea typeface="Microsoft YaHei"/>
                <a:cs typeface="Microsoft YaHei"/>
              </a:rPr>
              <a:t> </a:t>
            </a:r>
            <a:r>
              <a:rPr sz="1100" kern="0" spc="0">
                <a:solidFill>
                  <a:srgbClr val="595959">
                    <a:alpha val="100000"/>
                  </a:srgbClr>
                </a:solidFill>
                <a:latin typeface="Microsoft YaHei"/>
                <a:ea typeface="Microsoft YaHei"/>
                <a:cs typeface="Microsoft YaHei"/>
              </a:rPr>
              <a:t>端用户调研可知，未来1年内企业3C数码商用品电商渠道的采购支出在整体3C数码商用品采购支出的占比将提升近24%，而电商平</a:t>
            </a:r>
            <a:r>
              <a:rPr sz="1100" kern="0" spc="-10">
                <a:solidFill>
                  <a:srgbClr val="595959">
                    <a:alpha val="100000"/>
                  </a:srgbClr>
                </a:solidFill>
                <a:latin typeface="Microsoft YaHei"/>
                <a:ea typeface="Microsoft YaHei"/>
                <a:cs typeface="Microsoft YaHei"/>
              </a:rPr>
              <a:t>  </a:t>
            </a:r>
            <a:r>
              <a:rPr sz="1100" kern="0" spc="0">
                <a:solidFill>
                  <a:srgbClr val="595959">
                    <a:alpha val="100000"/>
                  </a:srgbClr>
                </a:solidFill>
                <a:latin typeface="Microsoft YaHei"/>
                <a:ea typeface="Microsoft YaHei"/>
                <a:cs typeface="Microsoft YaHei"/>
              </a:rPr>
              <a:t>台价格透明、价格更具公益性、产品覆盖全面、采购时效性高、品质有保障是企业加大在电商平台上采购3C数码商用品投入的主要</a:t>
            </a:r>
            <a:r>
              <a:rPr sz="1100" kern="0" spc="10">
                <a:solidFill>
                  <a:srgbClr val="595959">
                    <a:alpha val="100000"/>
                  </a:srgbClr>
                </a:solidFill>
                <a:latin typeface="Microsoft YaHei"/>
                <a:ea typeface="Microsoft YaHei"/>
                <a:cs typeface="Microsoft YaHei"/>
              </a:rPr>
              <a:t>  </a:t>
            </a:r>
            <a:r>
              <a:rPr sz="1100" kern="0" spc="-50">
                <a:solidFill>
                  <a:srgbClr val="595959">
                    <a:alpha val="100000"/>
                  </a:srgbClr>
                </a:solidFill>
                <a:latin typeface="Microsoft YaHei"/>
                <a:ea typeface="Microsoft YaHei"/>
                <a:cs typeface="Microsoft YaHei"/>
              </a:rPr>
              <a:t>原因。</a:t>
            </a:r>
            <a:endParaRPr lang="Microsoft YaHei" altLang="Microsoft YaHei" sz="1100"/>
          </a:p>
          <a:p>
            <a:pPr algn="l" rtl="0" eaLnBrk="0">
              <a:lnSpc>
                <a:spcPct val="126000"/>
              </a:lnSpc>
            </a:pPr>
            <a:endParaRPr lang="Arial" altLang="Arial" sz="300"/>
          </a:p>
          <a:p>
            <a:pPr marL="2146300" algn="l" rtl="0" eaLnBrk="0">
              <a:lnSpc>
                <a:spcPct val="97000"/>
              </a:lnSpc>
              <a:spcBef>
                <a:spcPts val="1"/>
              </a:spcBef>
            </a:pPr>
            <a:r>
              <a:rPr sz="1400" b="1" kern="0" spc="0">
                <a:solidFill>
                  <a:srgbClr val="404040">
                    <a:alpha val="100000"/>
                  </a:srgbClr>
                </a:solidFill>
                <a:latin typeface="Microsoft YaHei"/>
                <a:ea typeface="Microsoft YaHei"/>
                <a:cs typeface="Microsoft YaHei"/>
              </a:rPr>
              <a:t>2024年中国企业3C数码商用品电商</a:t>
            </a:r>
            <a:r>
              <a:rPr sz="1400" b="1" kern="0" spc="-10">
                <a:solidFill>
                  <a:srgbClr val="404040">
                    <a:alpha val="100000"/>
                  </a:srgbClr>
                </a:solidFill>
                <a:latin typeface="Microsoft YaHei"/>
                <a:ea typeface="Microsoft YaHei"/>
                <a:cs typeface="Microsoft YaHei"/>
              </a:rPr>
              <a:t>采购规模测算</a:t>
            </a:r>
            <a:endParaRPr lang="Microsoft YaHei" altLang="Microsoft YaHei" sz="1400"/>
          </a:p>
        </p:txBody>
      </p:sp>
      <p:sp>
        <p:nvSpPr>
          <p:cNvPr id="156" name="rect"/>
          <p:cNvSpPr/>
          <p:nvPr/>
        </p:nvSpPr>
        <p:spPr>
          <a:xfrm>
            <a:off x="4616195" y="3590544"/>
            <a:ext cx="4011167" cy="2282952"/>
          </a:xfrm>
          <a:prstGeom prst="rect">
            <a:avLst/>
          </a:prstGeom>
          <a:solidFill>
            <a:srgbClr val="1EC8F3">
              <a:alpha val="9803"/>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158" name="table 158"/>
          <p:cNvGraphicFramePr>
            <a:graphicFrameLocks noGrp="1"/>
          </p:cNvGraphicFramePr>
          <p:nvPr/>
        </p:nvGraphicFramePr>
        <p:xfrm>
          <a:off x="4640524" y="3777646"/>
          <a:ext cx="3881120" cy="1963420"/>
        </p:xfrm>
        <a:graphic>
          <a:graphicData uri="http://schemas.openxmlformats.org/drawingml/2006/table">
            <a:tbl>
              <a:tblPr/>
              <a:tblGrid>
                <a:gridCol w="2051050"/>
                <a:gridCol w="353695"/>
                <a:gridCol w="1476375"/>
              </a:tblGrid>
              <a:tr h="1963420">
                <a:tc>
                  <a:txBody>
                    <a:bodyPr vert="horz" wrap="square"/>
                    <a:lstStyle/>
                    <a:p>
                      <a:pPr algn="l" rtl="0" eaLnBrk="0">
                        <a:lnSpc>
                          <a:spcPct val="110000"/>
                        </a:lnSpc>
                      </a:pPr>
                      <a:endParaRPr lang="Arial" altLang="Arial" sz="1000"/>
                    </a:p>
                    <a:p>
                      <a:pPr algn="l" rtl="0" eaLnBrk="0">
                        <a:lnSpc>
                          <a:spcPct val="111000"/>
                        </a:lnSpc>
                      </a:pPr>
                      <a:endParaRPr lang="Arial" altLang="Arial" sz="1000"/>
                    </a:p>
                    <a:p>
                      <a:pPr algn="l" rtl="0" eaLnBrk="0">
                        <a:lnSpc>
                          <a:spcPct val="111000"/>
                        </a:lnSpc>
                      </a:pPr>
                      <a:endParaRPr lang="Arial" altLang="Arial" sz="1000"/>
                    </a:p>
                    <a:p>
                      <a:pPr algn="l" rtl="0" eaLnBrk="0">
                        <a:lnSpc>
                          <a:spcPct val="9701"/>
                        </a:lnSpc>
                      </a:pPr>
                      <a:endParaRPr lang="Arial" altLang="Arial" sz="100"/>
                    </a:p>
                    <a:p>
                      <a:pPr marL="227965" indent="-227965" algn="l" rtl="0" eaLnBrk="0">
                        <a:lnSpc>
                          <a:spcPct val="109000"/>
                        </a:lnSpc>
                      </a:pPr>
                      <a:r>
                        <a:rPr sz="1100" b="1" kern="0" spc="0">
                          <a:solidFill>
                            <a:srgbClr val="595959">
                              <a:alpha val="100000"/>
                            </a:srgbClr>
                          </a:solidFill>
                          <a:latin typeface="Microsoft YaHei"/>
                          <a:ea typeface="Microsoft YaHei"/>
                          <a:cs typeface="Microsoft YaHei"/>
                        </a:rPr>
                        <a:t>未来3C数码商用品电商采购额在  全渠道采购额占比的增速</a:t>
                      </a:r>
                      <a:endParaRPr lang="Microsoft YaHei" altLang="Microsoft YaHei" sz="1100"/>
                    </a:p>
                    <a:p>
                      <a:pPr algn="l" rtl="0" eaLnBrk="0">
                        <a:lnSpc>
                          <a:spcPct val="129000"/>
                        </a:lnSpc>
                      </a:pPr>
                      <a:endParaRPr lang="Arial" altLang="Arial" sz="1000"/>
                    </a:p>
                    <a:p>
                      <a:pPr algn="l" rtl="0" eaLnBrk="0">
                        <a:lnSpc>
                          <a:spcPct val="113000"/>
                        </a:lnSpc>
                      </a:pPr>
                      <a:endParaRPr lang="Arial" altLang="Arial" sz="600"/>
                    </a:p>
                    <a:p>
                      <a:pPr marL="606425" algn="l" rtl="0" eaLnBrk="0">
                        <a:lnSpc>
                          <a:spcPct val="86000"/>
                        </a:lnSpc>
                        <a:spcBef>
                          <a:spcPts val="7"/>
                        </a:spcBef>
                        <a:tabLst>
                          <a:tab pos="708659"/>
                        </a:tabLst>
                      </a:pPr>
                      <a:r>
                        <a:rPr sz="2700" kern="0" spc="0">
                          <a:solidFill>
                            <a:srgbClr val="1EC8F3">
                              <a:alpha val="100000"/>
                            </a:srgbClr>
                          </a:solidFill>
                          <a:latin typeface="Microsoft YaHei"/>
                          <a:ea typeface="Microsoft YaHei"/>
                          <a:cs typeface="Microsoft YaHei"/>
                        </a:rPr>
                        <a:t>	</a:t>
                      </a:r>
                      <a:r>
                        <a:rPr sz="2700" b="1" kern="0" spc="20">
                          <a:solidFill>
                            <a:srgbClr val="1EC8F3">
                              <a:alpha val="100000"/>
                            </a:srgbClr>
                          </a:solidFill>
                          <a:latin typeface="Microsoft YaHei"/>
                          <a:ea typeface="Microsoft YaHei"/>
                          <a:cs typeface="Microsoft YaHei"/>
                        </a:rPr>
                        <a:t>23.8%</a:t>
                      </a:r>
                      <a:endParaRPr lang="Microsoft YaHei" altLang="Microsoft YaHei" sz="2700"/>
                    </a:p>
                  </a:txBody>
                  <a:tcPr marL="0" marR="0" marT="0" marB="0">
                    <a:lnL>
                      <a:noFill/>
                    </a:lnL>
                    <a:lnR>
                      <a:noFill/>
                    </a:lnR>
                    <a:lnT>
                      <a:noFill/>
                    </a:lnT>
                    <a:lnB>
                      <a:noFill/>
                    </a:lnB>
                  </a:tcPr>
                </a:tc>
                <a:tc>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a:txBody>
                    <a:bodyPr vert="horz" wrap="square"/>
                    <a:lstStyle/>
                    <a:p>
                      <a:pPr marL="219709" indent="-170814" algn="l" rtl="0" eaLnBrk="0">
                        <a:lnSpc>
                          <a:spcPct val="137000"/>
                        </a:lnSpc>
                        <a:spcBef>
                          <a:spcPts val="2"/>
                        </a:spcBef>
                        <a:tabLst>
                          <a:tab pos="139064"/>
                        </a:tabLst>
                      </a:pPr>
                      <a:r>
                        <a:rPr sz="900" kern="0" spc="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价格透明，降低腐败风</a:t>
                      </a:r>
                      <a:r>
                        <a:rPr sz="900" kern="0" spc="0">
                          <a:solidFill>
                            <a:srgbClr val="595959">
                              <a:alpha val="100000"/>
                            </a:srgbClr>
                          </a:solidFill>
                          <a:latin typeface="Microsoft YaHei"/>
                          <a:ea typeface="Microsoft YaHei"/>
                          <a:cs typeface="Microsoft YaHei"/>
                        </a:rPr>
                        <a:t> </a:t>
                      </a:r>
                      <a:r>
                        <a:rPr sz="900" kern="0" spc="20">
                          <a:solidFill>
                            <a:srgbClr val="595959">
                              <a:alpha val="100000"/>
                            </a:srgbClr>
                          </a:solidFill>
                          <a:latin typeface="Microsoft YaHei"/>
                          <a:ea typeface="Microsoft YaHei"/>
                          <a:cs typeface="Microsoft YaHei"/>
                        </a:rPr>
                        <a:t>险</a:t>
                      </a:r>
                      <a:endParaRPr lang="Microsoft YaHei" altLang="Microsoft YaHei" sz="900"/>
                    </a:p>
                    <a:p>
                      <a:pPr marL="213359" indent="-164464" algn="l" rtl="0" eaLnBrk="0">
                        <a:lnSpc>
                          <a:spcPct val="137000"/>
                        </a:lnSpc>
                        <a:spcBef>
                          <a:spcPts val="631"/>
                        </a:spcBef>
                        <a:tabLst>
                          <a:tab pos="139064"/>
                        </a:tabLst>
                      </a:pP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电商平台价格具有公益</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性，比个人采购优势强</a:t>
                      </a:r>
                      <a:endParaRPr lang="Microsoft YaHei" altLang="Microsoft YaHei" sz="900"/>
                    </a:p>
                    <a:p>
                      <a:pPr marL="213995" indent="-165100" algn="l" rtl="0" eaLnBrk="0">
                        <a:lnSpc>
                          <a:spcPct val="137000"/>
                        </a:lnSpc>
                        <a:spcBef>
                          <a:spcPts val="649"/>
                        </a:spcBef>
                        <a:tabLst>
                          <a:tab pos="139064"/>
                        </a:tabLst>
                      </a:pPr>
                      <a:r>
                        <a:rPr sz="900" kern="0" spc="0">
                          <a:solidFill>
                            <a:srgbClr val="595959">
                              <a:alpha val="100000"/>
                            </a:srgbClr>
                          </a:solidFill>
                          <a:latin typeface="Microsoft YaHei"/>
                          <a:ea typeface="Microsoft YaHei"/>
                          <a:cs typeface="Microsoft YaHei"/>
                        </a:rPr>
                        <a:t>	</a:t>
                      </a:r>
                      <a:r>
                        <a:rPr sz="900" kern="0" spc="3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可实现跨品类&amp;品牌的</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一站式购物</a:t>
                      </a:r>
                      <a:endParaRPr lang="Microsoft YaHei" altLang="Microsoft YaHei" sz="900"/>
                    </a:p>
                    <a:p>
                      <a:pPr marL="48894" algn="l" rtl="0" eaLnBrk="0">
                        <a:lnSpc>
                          <a:spcPts val="1151"/>
                        </a:lnSpc>
                        <a:spcBef>
                          <a:spcPts val="643"/>
                        </a:spcBef>
                        <a:tabLst>
                          <a:tab pos="139064"/>
                        </a:tabLst>
                      </a:pPr>
                      <a:r>
                        <a:rPr sz="900" kern="0" spc="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采购时效性高，物流快</a:t>
                      </a:r>
                      <a:endParaRPr lang="Microsoft YaHei" altLang="Microsoft YaHei" sz="900"/>
                    </a:p>
                    <a:p>
                      <a:pPr algn="l" rtl="0" eaLnBrk="0">
                        <a:lnSpc>
                          <a:spcPct val="107000"/>
                        </a:lnSpc>
                      </a:pPr>
                      <a:endParaRPr lang="Arial" altLang="Arial" sz="500"/>
                    </a:p>
                    <a:p>
                      <a:pPr marL="212725" indent="-163829" algn="l" rtl="0" eaLnBrk="0">
                        <a:lnSpc>
                          <a:spcPct val="130000"/>
                        </a:lnSpc>
                        <a:spcBef>
                          <a:spcPts val="6"/>
                        </a:spcBef>
                        <a:tabLst>
                          <a:tab pos="139064"/>
                        </a:tabLst>
                      </a:pP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电商平台整体品质更有</a:t>
                      </a:r>
                      <a:r>
                        <a:rPr sz="900" kern="0" spc="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保障</a:t>
                      </a:r>
                      <a:endParaRPr lang="Microsoft YaHei" altLang="Microsoft YaHei" sz="900"/>
                    </a:p>
                  </a:txBody>
                  <a:tcPr marL="0" marR="0" marT="0" marB="0">
                    <a:lnL>
                      <a:noFill/>
                    </a:lnL>
                    <a:lnR>
                      <a:noFill/>
                    </a:lnR>
                    <a:lnT>
                      <a:noFill/>
                    </a:lnT>
                    <a:lnB>
                      <a:noFill/>
                    </a:lnB>
                  </a:tcPr>
                </a:tc>
              </a:tr>
            </a:tbl>
          </a:graphicData>
        </a:graphic>
      </p:graphicFrame>
      <p:pic>
        <p:nvPicPr>
          <p:cNvPr id="160" name="picture 160"/>
          <p:cNvPicPr>
            <a:picLocks noChangeAspect="1"/>
          </p:cNvPicPr>
          <p:nvPr/>
        </p:nvPicPr>
        <p:blipFill>
          <a:blip r:embed="rId2"/>
          <a:stretch>
            <a:fillRect/>
          </a:stretch>
        </p:blipFill>
        <p:spPr>
          <a:xfrm rot="21600000">
            <a:off x="7094183" y="5382571"/>
            <a:ext cx="90279" cy="81177"/>
          </a:xfrm>
          <a:prstGeom prst="rect">
            <a:avLst/>
          </a:prstGeom>
        </p:spPr>
      </p:pic>
      <p:pic>
        <p:nvPicPr>
          <p:cNvPr id="162" name="picture 162"/>
          <p:cNvPicPr>
            <a:picLocks noChangeAspect="1"/>
          </p:cNvPicPr>
          <p:nvPr/>
        </p:nvPicPr>
        <p:blipFill>
          <a:blip r:embed="rId3"/>
          <a:stretch>
            <a:fillRect/>
          </a:stretch>
        </p:blipFill>
        <p:spPr>
          <a:xfrm rot="21600000">
            <a:off x="7094183" y="5154054"/>
            <a:ext cx="90279" cy="82725"/>
          </a:xfrm>
          <a:prstGeom prst="rect">
            <a:avLst/>
          </a:prstGeom>
        </p:spPr>
      </p:pic>
      <p:pic>
        <p:nvPicPr>
          <p:cNvPr id="164" name="picture 164"/>
          <p:cNvPicPr>
            <a:picLocks noChangeAspect="1"/>
          </p:cNvPicPr>
          <p:nvPr/>
        </p:nvPicPr>
        <p:blipFill>
          <a:blip r:embed="rId4"/>
          <a:stretch>
            <a:fillRect/>
          </a:stretch>
        </p:blipFill>
        <p:spPr>
          <a:xfrm rot="21600000">
            <a:off x="7094183" y="4696473"/>
            <a:ext cx="90315" cy="82725"/>
          </a:xfrm>
          <a:prstGeom prst="rect">
            <a:avLst/>
          </a:prstGeom>
        </p:spPr>
      </p:pic>
      <p:pic>
        <p:nvPicPr>
          <p:cNvPr id="166" name="picture 166"/>
          <p:cNvPicPr>
            <a:picLocks noChangeAspect="1"/>
          </p:cNvPicPr>
          <p:nvPr/>
        </p:nvPicPr>
        <p:blipFill>
          <a:blip r:embed="rId3"/>
          <a:stretch>
            <a:fillRect/>
          </a:stretch>
        </p:blipFill>
        <p:spPr>
          <a:xfrm rot="21600000">
            <a:off x="7094183" y="4239273"/>
            <a:ext cx="90279" cy="82725"/>
          </a:xfrm>
          <a:prstGeom prst="rect">
            <a:avLst/>
          </a:prstGeom>
        </p:spPr>
      </p:pic>
      <p:pic>
        <p:nvPicPr>
          <p:cNvPr id="168" name="picture 168"/>
          <p:cNvPicPr>
            <a:picLocks noChangeAspect="1"/>
          </p:cNvPicPr>
          <p:nvPr/>
        </p:nvPicPr>
        <p:blipFill>
          <a:blip r:embed="rId5"/>
          <a:stretch>
            <a:fillRect/>
          </a:stretch>
        </p:blipFill>
        <p:spPr>
          <a:xfrm rot="21600000">
            <a:off x="7094183" y="3782073"/>
            <a:ext cx="90279" cy="82725"/>
          </a:xfrm>
          <a:prstGeom prst="rect">
            <a:avLst/>
          </a:prstGeom>
        </p:spPr>
      </p:pic>
      <p:sp>
        <p:nvSpPr>
          <p:cNvPr id="170" name="path"/>
          <p:cNvSpPr/>
          <p:nvPr/>
        </p:nvSpPr>
        <p:spPr>
          <a:xfrm>
            <a:off x="4756308" y="4843271"/>
            <a:ext cx="490823" cy="441959"/>
          </a:xfrm>
          <a:custGeom>
            <a:rect l="0" t="0" r="0" b="0"/>
            <a:pathLst>
              <a:path w="772" h="695">
                <a:moveTo>
                  <a:pt x="151" y="597"/>
                </a:moveTo>
                <a:cubicBezTo>
                  <a:pt x="153" y="598"/>
                  <a:pt x="155" y="601"/>
                  <a:pt x="155" y="606"/>
                </a:cubicBezTo>
                <a:lnTo>
                  <a:pt x="155" y="695"/>
                </a:lnTo>
                <a:lnTo>
                  <a:pt x="75" y="695"/>
                </a:lnTo>
                <a:lnTo>
                  <a:pt x="75" y="682"/>
                </a:lnTo>
                <a:cubicBezTo>
                  <a:pt x="75" y="675"/>
                  <a:pt x="80" y="663"/>
                  <a:pt x="87" y="656"/>
                </a:cubicBezTo>
                <a:lnTo>
                  <a:pt x="110" y="633"/>
                </a:lnTo>
                <a:lnTo>
                  <a:pt x="143" y="601"/>
                </a:lnTo>
                <a:cubicBezTo>
                  <a:pt x="146" y="597"/>
                  <a:pt x="149" y="596"/>
                  <a:pt x="151" y="597"/>
                </a:cubicBezTo>
                <a:moveTo>
                  <a:pt x="256" y="493"/>
                </a:moveTo>
                <a:cubicBezTo>
                  <a:pt x="258" y="494"/>
                  <a:pt x="260" y="497"/>
                  <a:pt x="260" y="501"/>
                </a:cubicBezTo>
                <a:lnTo>
                  <a:pt x="260" y="695"/>
                </a:lnTo>
                <a:lnTo>
                  <a:pt x="188" y="695"/>
                </a:lnTo>
                <a:lnTo>
                  <a:pt x="188" y="573"/>
                </a:lnTo>
                <a:cubicBezTo>
                  <a:pt x="188" y="563"/>
                  <a:pt x="193" y="550"/>
                  <a:pt x="200" y="543"/>
                </a:cubicBezTo>
                <a:lnTo>
                  <a:pt x="247" y="496"/>
                </a:lnTo>
                <a:cubicBezTo>
                  <a:pt x="251" y="493"/>
                  <a:pt x="254" y="492"/>
                  <a:pt x="256" y="493"/>
                </a:cubicBezTo>
                <a:moveTo>
                  <a:pt x="296" y="489"/>
                </a:moveTo>
                <a:cubicBezTo>
                  <a:pt x="299" y="488"/>
                  <a:pt x="302" y="490"/>
                  <a:pt x="305" y="493"/>
                </a:cubicBezTo>
                <a:lnTo>
                  <a:pt x="341" y="529"/>
                </a:lnTo>
                <a:lnTo>
                  <a:pt x="353" y="541"/>
                </a:lnTo>
                <a:cubicBezTo>
                  <a:pt x="359" y="547"/>
                  <a:pt x="364" y="560"/>
                  <a:pt x="364" y="569"/>
                </a:cubicBezTo>
                <a:lnTo>
                  <a:pt x="364" y="695"/>
                </a:lnTo>
                <a:lnTo>
                  <a:pt x="293" y="695"/>
                </a:lnTo>
                <a:lnTo>
                  <a:pt x="293" y="498"/>
                </a:lnTo>
                <a:cubicBezTo>
                  <a:pt x="293" y="493"/>
                  <a:pt x="294" y="490"/>
                  <a:pt x="296" y="489"/>
                </a:cubicBezTo>
                <a:moveTo>
                  <a:pt x="466" y="481"/>
                </a:moveTo>
                <a:cubicBezTo>
                  <a:pt x="468" y="482"/>
                  <a:pt x="469" y="485"/>
                  <a:pt x="469" y="489"/>
                </a:cubicBezTo>
                <a:lnTo>
                  <a:pt x="469" y="695"/>
                </a:lnTo>
                <a:lnTo>
                  <a:pt x="398" y="695"/>
                </a:lnTo>
                <a:lnTo>
                  <a:pt x="398" y="561"/>
                </a:lnTo>
                <a:cubicBezTo>
                  <a:pt x="398" y="551"/>
                  <a:pt x="401" y="540"/>
                  <a:pt x="405" y="537"/>
                </a:cubicBezTo>
                <a:cubicBezTo>
                  <a:pt x="409" y="533"/>
                  <a:pt x="412" y="529"/>
                  <a:pt x="412" y="529"/>
                </a:cubicBezTo>
                <a:lnTo>
                  <a:pt x="457" y="484"/>
                </a:lnTo>
                <a:cubicBezTo>
                  <a:pt x="460" y="481"/>
                  <a:pt x="463" y="480"/>
                  <a:pt x="466" y="481"/>
                </a:cubicBezTo>
                <a:moveTo>
                  <a:pt x="571" y="376"/>
                </a:moveTo>
                <a:cubicBezTo>
                  <a:pt x="573" y="377"/>
                  <a:pt x="574" y="380"/>
                  <a:pt x="574" y="385"/>
                </a:cubicBezTo>
                <a:lnTo>
                  <a:pt x="574" y="695"/>
                </a:lnTo>
                <a:lnTo>
                  <a:pt x="503" y="695"/>
                </a:lnTo>
                <a:lnTo>
                  <a:pt x="503" y="456"/>
                </a:lnTo>
                <a:cubicBezTo>
                  <a:pt x="503" y="447"/>
                  <a:pt x="508" y="434"/>
                  <a:pt x="515" y="427"/>
                </a:cubicBezTo>
                <a:lnTo>
                  <a:pt x="562" y="380"/>
                </a:lnTo>
                <a:cubicBezTo>
                  <a:pt x="565" y="376"/>
                  <a:pt x="568" y="375"/>
                  <a:pt x="571" y="376"/>
                </a:cubicBezTo>
                <a:moveTo>
                  <a:pt x="670" y="276"/>
                </a:moveTo>
                <a:cubicBezTo>
                  <a:pt x="672" y="277"/>
                  <a:pt x="674" y="280"/>
                  <a:pt x="674" y="285"/>
                </a:cubicBezTo>
                <a:lnTo>
                  <a:pt x="674" y="695"/>
                </a:lnTo>
                <a:lnTo>
                  <a:pt x="607" y="695"/>
                </a:lnTo>
                <a:lnTo>
                  <a:pt x="607" y="351"/>
                </a:lnTo>
                <a:cubicBezTo>
                  <a:pt x="607" y="342"/>
                  <a:pt x="613" y="329"/>
                  <a:pt x="619" y="322"/>
                </a:cubicBezTo>
                <a:lnTo>
                  <a:pt x="662" y="280"/>
                </a:lnTo>
                <a:cubicBezTo>
                  <a:pt x="665" y="277"/>
                  <a:pt x="668" y="276"/>
                  <a:pt x="670" y="276"/>
                </a:cubicBezTo>
                <a:moveTo>
                  <a:pt x="494" y="0"/>
                </a:moveTo>
                <a:lnTo>
                  <a:pt x="738" y="0"/>
                </a:lnTo>
                <a:cubicBezTo>
                  <a:pt x="755" y="0"/>
                  <a:pt x="772" y="15"/>
                  <a:pt x="772" y="32"/>
                </a:cubicBezTo>
                <a:lnTo>
                  <a:pt x="772" y="277"/>
                </a:lnTo>
                <a:cubicBezTo>
                  <a:pt x="772" y="286"/>
                  <a:pt x="767" y="288"/>
                  <a:pt x="760" y="282"/>
                </a:cubicBezTo>
                <a:lnTo>
                  <a:pt x="675" y="197"/>
                </a:lnTo>
                <a:lnTo>
                  <a:pt x="389" y="482"/>
                </a:lnTo>
                <a:cubicBezTo>
                  <a:pt x="382" y="488"/>
                  <a:pt x="371" y="488"/>
                  <a:pt x="364" y="482"/>
                </a:cubicBezTo>
                <a:lnTo>
                  <a:pt x="278" y="395"/>
                </a:lnTo>
                <a:lnTo>
                  <a:pt x="123" y="550"/>
                </a:lnTo>
                <a:cubicBezTo>
                  <a:pt x="96" y="577"/>
                  <a:pt x="53" y="577"/>
                  <a:pt x="26" y="550"/>
                </a:cubicBezTo>
                <a:lnTo>
                  <a:pt x="24" y="548"/>
                </a:lnTo>
                <a:cubicBezTo>
                  <a:pt x="-1" y="521"/>
                  <a:pt x="-1" y="478"/>
                  <a:pt x="24" y="451"/>
                </a:cubicBezTo>
                <a:lnTo>
                  <a:pt x="266" y="211"/>
                </a:lnTo>
                <a:cubicBezTo>
                  <a:pt x="272" y="204"/>
                  <a:pt x="283" y="204"/>
                  <a:pt x="290" y="211"/>
                </a:cubicBezTo>
                <a:lnTo>
                  <a:pt x="377" y="297"/>
                </a:lnTo>
                <a:lnTo>
                  <a:pt x="541" y="133"/>
                </a:lnTo>
                <a:lnTo>
                  <a:pt x="576" y="98"/>
                </a:lnTo>
                <a:lnTo>
                  <a:pt x="489" y="12"/>
                </a:lnTo>
                <a:cubicBezTo>
                  <a:pt x="483" y="5"/>
                  <a:pt x="485" y="0"/>
                  <a:pt x="494" y="0"/>
                </a:cubicBezTo>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2" name="textbox 172"/>
          <p:cNvSpPr/>
          <p:nvPr/>
        </p:nvSpPr>
        <p:spPr>
          <a:xfrm>
            <a:off x="533507" y="6100362"/>
            <a:ext cx="8112125" cy="5232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346"/>
              </a:lnSpc>
            </a:pPr>
            <a:endParaRPr lang="Arial" altLang="Arial" sz="100"/>
          </a:p>
          <a:p>
            <a:pPr marL="12700" algn="l" rtl="0" eaLnBrk="0">
              <a:lnSpc>
                <a:spcPct val="99000"/>
              </a:lnSpc>
            </a:pPr>
            <a:r>
              <a:rPr sz="800" kern="0" spc="0">
                <a:solidFill>
                  <a:srgbClr val="7F7F7F">
                    <a:alpha val="100000"/>
                  </a:srgbClr>
                </a:solidFill>
                <a:latin typeface="Microsoft YaHei"/>
                <a:ea typeface="Microsoft YaHei"/>
                <a:cs typeface="Microsoft YaHei"/>
              </a:rPr>
              <a:t>注释：</a:t>
            </a:r>
            <a:r>
              <a:rPr sz="800" kern="0" spc="170">
                <a:solidFill>
                  <a:srgbClr val="7F7F7F">
                    <a:alpha val="100000"/>
                  </a:srgbClr>
                </a:solidFill>
                <a:latin typeface="Microsoft YaHei"/>
                <a:ea typeface="Microsoft YaHei"/>
                <a:cs typeface="Microsoft YaHei"/>
              </a:rPr>
              <a:t> </a:t>
            </a:r>
            <a:r>
              <a:rPr sz="800" kern="0" spc="0">
                <a:solidFill>
                  <a:srgbClr val="7F7F7F">
                    <a:alpha val="100000"/>
                  </a:srgbClr>
                </a:solidFill>
                <a:latin typeface="Microsoft YaHei"/>
                <a:ea typeface="Microsoft YaHei"/>
                <a:cs typeface="Microsoft YaHei"/>
              </a:rPr>
              <a:t>2024年3C数码商用品电商采购市场规模计算涵盖笔记本、台式机、一体机、服务</a:t>
            </a:r>
            <a:r>
              <a:rPr sz="800" kern="0" spc="-10">
                <a:solidFill>
                  <a:srgbClr val="7F7F7F">
                    <a:alpha val="100000"/>
                  </a:srgbClr>
                </a:solidFill>
                <a:latin typeface="Microsoft YaHei"/>
                <a:ea typeface="Microsoft YaHei"/>
                <a:cs typeface="Microsoft YaHei"/>
              </a:rPr>
              <a:t>器、工作站、打印机、复合机、路由器、交换机、硬盘、扫描仪、显卡、会议音视频、扫描</a:t>
            </a:r>
            <a:r>
              <a:rPr sz="800" kern="0" spc="0">
                <a:solidFill>
                  <a:srgbClr val="7F7F7F">
                    <a:alpha val="100000"/>
                  </a:srgbClr>
                </a:solidFill>
                <a:latin typeface="Microsoft YaHei"/>
                <a:ea typeface="Microsoft YaHei"/>
                <a:cs typeface="Microsoft YaHei"/>
              </a:rPr>
              <a:t>     仪、办公软件。未来3C数码商用品电商采购在企业3C数码商用品整体采购占比的增速于B端用</a:t>
            </a:r>
            <a:r>
              <a:rPr sz="800" kern="0" spc="-10">
                <a:solidFill>
                  <a:srgbClr val="7F7F7F">
                    <a:alpha val="100000"/>
                  </a:srgbClr>
                </a:solidFill>
                <a:latin typeface="Microsoft YaHei"/>
                <a:ea typeface="Microsoft YaHei"/>
                <a:cs typeface="Microsoft YaHei"/>
              </a:rPr>
              <a:t>户调研所得。</a:t>
            </a:r>
            <a:endParaRPr lang="Microsoft YaHei" altLang="Microsoft YaHei" sz="800"/>
          </a:p>
          <a:p>
            <a:pPr marL="12700" algn="l" rtl="0" eaLnBrk="0">
              <a:lnSpc>
                <a:spcPct val="98000"/>
              </a:lnSpc>
              <a:spcBef>
                <a:spcPts val="23"/>
              </a:spcBef>
            </a:pPr>
            <a:r>
              <a:rPr sz="800" kern="0" spc="-40">
                <a:solidFill>
                  <a:srgbClr val="7F7F7F">
                    <a:alpha val="100000"/>
                  </a:srgbClr>
                </a:solidFill>
                <a:latin typeface="Microsoft YaHei"/>
                <a:ea typeface="Microsoft YaHei"/>
                <a:cs typeface="Microsoft YaHei"/>
              </a:rPr>
              <a:t>样本：</a:t>
            </a:r>
            <a:r>
              <a:rPr sz="800" kern="0" spc="210">
                <a:solidFill>
                  <a:srgbClr val="7F7F7F">
                    <a:alpha val="100000"/>
                  </a:srgbClr>
                </a:solidFill>
                <a:latin typeface="Microsoft YaHei"/>
                <a:ea typeface="Microsoft YaHei"/>
                <a:cs typeface="Microsoft YaHei"/>
              </a:rPr>
              <a:t> </a:t>
            </a:r>
            <a:r>
              <a:rPr sz="800" kern="0" spc="-40">
                <a:solidFill>
                  <a:srgbClr val="7F7F7F">
                    <a:alpha val="100000"/>
                  </a:srgbClr>
                </a:solidFill>
                <a:latin typeface="Microsoft YaHei"/>
                <a:ea typeface="Microsoft YaHei"/>
                <a:cs typeface="Microsoft YaHei"/>
              </a:rPr>
              <a:t>N=500，于2024年2月网上调研获得。</a:t>
            </a:r>
            <a:endParaRPr lang="Microsoft YaHei" altLang="Microsoft YaHei" sz="800"/>
          </a:p>
          <a:p>
            <a:pPr marL="12700" algn="l" rtl="0" eaLnBrk="0">
              <a:lnSpc>
                <a:spcPct val="97000"/>
              </a:lnSpc>
              <a:spcBef>
                <a:spcPts val="28"/>
              </a:spcBef>
              <a:tabLst>
                <a:tab pos="8098790"/>
              </a:tabLst>
            </a:pPr>
            <a:r>
              <a:rPr sz="800" u="sng" kern="0" spc="-40">
                <a:solidFill>
                  <a:srgbClr val="7F7F7F">
                    <a:alpha val="100000"/>
                  </a:srgbClr>
                </a:solidFill>
                <a:latin typeface="Microsoft YaHei"/>
                <a:ea typeface="Microsoft YaHei"/>
                <a:cs typeface="Microsoft YaHei"/>
              </a:rPr>
              <a:t>来源：专家访谈、</a:t>
            </a:r>
            <a:r>
              <a:rPr sz="800" u="sng" kern="0" spc="90">
                <a:solidFill>
                  <a:srgbClr val="7F7F7F">
                    <a:alpha val="100000"/>
                  </a:srgbClr>
                </a:solidFill>
                <a:latin typeface="Microsoft YaHei"/>
                <a:ea typeface="Microsoft YaHei"/>
                <a:cs typeface="Microsoft YaHei"/>
              </a:rPr>
              <a:t>  </a:t>
            </a:r>
            <a:r>
              <a:rPr sz="800" u="sng" kern="0" spc="-40">
                <a:solidFill>
                  <a:srgbClr val="7F7F7F">
                    <a:alpha val="100000"/>
                  </a:srgbClr>
                </a:solidFill>
                <a:latin typeface="Microsoft YaHei"/>
                <a:ea typeface="Microsoft YaHei"/>
                <a:cs typeface="Microsoft YaHei"/>
              </a:rPr>
              <a:t>B端用户深访，艾瑞咨询研究院自主研究及绘制。</a:t>
            </a:r>
            <a:r>
              <a:rPr sz="800" u="sng" kern="0" spc="0">
                <a:solidFill>
                  <a:srgbClr val="7F7F7F">
                    <a:alpha val="100000"/>
                  </a:srgbClr>
                </a:solidFill>
                <a:latin typeface="Microsoft YaHei"/>
                <a:ea typeface="Microsoft YaHei"/>
                <a:cs typeface="Microsoft YaHei"/>
              </a:rPr>
              <a:t>	</a:t>
            </a:r>
            <a:endParaRPr lang="Microsoft YaHei" altLang="Microsoft YaHei" sz="800"/>
          </a:p>
        </p:txBody>
      </p:sp>
      <p:sp>
        <p:nvSpPr>
          <p:cNvPr id="174" name="textbox 174"/>
          <p:cNvSpPr/>
          <p:nvPr/>
        </p:nvSpPr>
        <p:spPr>
          <a:xfrm>
            <a:off x="930069" y="4770797"/>
            <a:ext cx="3296920" cy="8604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68"/>
              </a:lnSpc>
            </a:pPr>
            <a:r>
              <a:rPr sz="900" kern="0" spc="80">
                <a:solidFill>
                  <a:srgbClr val="595959">
                    <a:alpha val="100000"/>
                  </a:srgbClr>
                </a:solidFill>
                <a:latin typeface="Microsoft YaHei"/>
                <a:ea typeface="Microsoft YaHei"/>
                <a:cs typeface="Microsoft YaHei"/>
              </a:rPr>
              <a:t>企业3C数码产品的采购主要以日</a:t>
            </a:r>
            <a:r>
              <a:rPr sz="900" kern="0" spc="70">
                <a:solidFill>
                  <a:srgbClr val="595959">
                    <a:alpha val="100000"/>
                  </a:srgbClr>
                </a:solidFill>
                <a:latin typeface="Microsoft YaHei"/>
                <a:ea typeface="Microsoft YaHei"/>
                <a:cs typeface="Microsoft YaHei"/>
              </a:rPr>
              <a:t>常办公需求场景为主，</a:t>
            </a:r>
            <a:endParaRPr lang="Microsoft YaHei" altLang="Microsoft YaHei" sz="900"/>
          </a:p>
          <a:p>
            <a:pPr algn="l" rtl="0" eaLnBrk="0">
              <a:lnSpc>
                <a:spcPct val="107000"/>
              </a:lnSpc>
            </a:pPr>
            <a:endParaRPr lang="Arial" altLang="Arial" sz="500"/>
          </a:p>
          <a:p>
            <a:pPr marL="12700" indent="1905" algn="l" rtl="0" eaLnBrk="0">
              <a:lnSpc>
                <a:spcPct val="147000"/>
              </a:lnSpc>
              <a:spcBef>
                <a:spcPts val="1"/>
              </a:spcBef>
            </a:pPr>
            <a:r>
              <a:rPr sz="900" kern="0" spc="80">
                <a:solidFill>
                  <a:srgbClr val="595959">
                    <a:alpha val="100000"/>
                  </a:srgbClr>
                </a:solidFill>
                <a:latin typeface="Microsoft YaHei"/>
                <a:ea typeface="Microsoft YaHei"/>
                <a:cs typeface="Microsoft YaHei"/>
              </a:rPr>
              <a:t>员工福利和市场营销场景为辅。办公场景下大部分采购的    是商用品，其余场景有少量个人消费品的采购，整体而言，</a:t>
            </a:r>
            <a:r>
              <a:rPr sz="900" kern="0" spc="1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商用品占比为80%</a:t>
            </a:r>
            <a:r>
              <a:rPr sz="900" kern="0" spc="70">
                <a:solidFill>
                  <a:srgbClr val="595959">
                    <a:alpha val="100000"/>
                  </a:srgbClr>
                </a:solidFill>
                <a:latin typeface="Microsoft YaHei"/>
                <a:ea typeface="Microsoft YaHei"/>
                <a:cs typeface="Microsoft YaHei"/>
              </a:rPr>
              <a:t>-85%</a:t>
            </a:r>
            <a:endParaRPr lang="Microsoft YaHei" altLang="Microsoft YaHei" sz="900"/>
          </a:p>
        </p:txBody>
      </p:sp>
      <p:sp>
        <p:nvSpPr>
          <p:cNvPr id="176" name="textbox 176"/>
          <p:cNvSpPr/>
          <p:nvPr/>
        </p:nvSpPr>
        <p:spPr>
          <a:xfrm>
            <a:off x="555279" y="431082"/>
            <a:ext cx="5798820" cy="4978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404"/>
              </a:lnSpc>
            </a:pPr>
            <a:endParaRPr lang="Arial" altLang="Arial" sz="100"/>
          </a:p>
          <a:p>
            <a:pPr marL="12700" algn="l" rtl="0" eaLnBrk="0">
              <a:lnSpc>
                <a:spcPct val="97000"/>
              </a:lnSpc>
            </a:pPr>
            <a:r>
              <a:rPr sz="3200" kern="0" spc="-10">
                <a:solidFill>
                  <a:srgbClr val="8BC53F">
                    <a:alpha val="100000"/>
                  </a:srgbClr>
                </a:solidFill>
                <a:latin typeface="Microsoft YaHei"/>
                <a:ea typeface="Microsoft YaHei"/>
                <a:cs typeface="Microsoft YaHei"/>
              </a:rPr>
              <a:t>3C数码商用品电商采购规模</a:t>
            </a:r>
            <a:r>
              <a:rPr sz="3200" kern="0" spc="-20">
                <a:solidFill>
                  <a:srgbClr val="8BC53F">
                    <a:alpha val="100000"/>
                  </a:srgbClr>
                </a:solidFill>
                <a:latin typeface="Microsoft YaHei"/>
                <a:ea typeface="Microsoft YaHei"/>
                <a:cs typeface="Microsoft YaHei"/>
              </a:rPr>
              <a:t>推算</a:t>
            </a:r>
            <a:endParaRPr lang="Microsoft YaHei" altLang="Microsoft YaHei" sz="3200"/>
          </a:p>
        </p:txBody>
      </p:sp>
      <p:sp>
        <p:nvSpPr>
          <p:cNvPr id="178" name="textbox 178"/>
          <p:cNvSpPr/>
          <p:nvPr/>
        </p:nvSpPr>
        <p:spPr>
          <a:xfrm>
            <a:off x="876401" y="3668979"/>
            <a:ext cx="1454785" cy="7366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339"/>
              </a:lnSpc>
            </a:pPr>
            <a:endParaRPr lang="Arial" altLang="Arial" sz="100"/>
          </a:p>
          <a:p>
            <a:pPr marL="12700" algn="l" rtl="0" eaLnBrk="0">
              <a:lnSpc>
                <a:spcPct val="97000"/>
              </a:lnSpc>
            </a:pPr>
            <a:r>
              <a:rPr sz="1200" b="1" kern="0" spc="-60">
                <a:solidFill>
                  <a:srgbClr val="595959">
                    <a:alpha val="100000"/>
                  </a:srgbClr>
                </a:solidFill>
                <a:latin typeface="Microsoft YaHei"/>
                <a:ea typeface="Microsoft YaHei"/>
                <a:cs typeface="Microsoft YaHei"/>
              </a:rPr>
              <a:t>预计至2024年年底，</a:t>
            </a:r>
            <a:endParaRPr lang="Microsoft YaHei" altLang="Microsoft YaHei" sz="1200"/>
          </a:p>
          <a:p>
            <a:pPr marL="37465" algn="l" rtl="0" eaLnBrk="0">
              <a:lnSpc>
                <a:spcPct val="89000"/>
              </a:lnSpc>
              <a:spcBef>
                <a:spcPts val="761"/>
              </a:spcBef>
            </a:pPr>
            <a:r>
              <a:rPr sz="1200" b="1" kern="0" spc="-10">
                <a:solidFill>
                  <a:srgbClr val="595959">
                    <a:alpha val="100000"/>
                  </a:srgbClr>
                </a:solidFill>
                <a:latin typeface="Microsoft YaHei"/>
                <a:ea typeface="Microsoft YaHei"/>
                <a:cs typeface="Microsoft YaHei"/>
              </a:rPr>
              <a:t>3C数码商用品电商</a:t>
            </a:r>
            <a:r>
              <a:rPr sz="1200" b="1" kern="0" spc="-20">
                <a:solidFill>
                  <a:srgbClr val="595959">
                    <a:alpha val="100000"/>
                  </a:srgbClr>
                </a:solidFill>
                <a:latin typeface="Microsoft YaHei"/>
                <a:ea typeface="Microsoft YaHei"/>
                <a:cs typeface="Microsoft YaHei"/>
              </a:rPr>
              <a:t>采</a:t>
            </a:r>
            <a:endParaRPr lang="Microsoft YaHei" altLang="Microsoft YaHei" sz="1200"/>
          </a:p>
          <a:p>
            <a:pPr marL="277495" algn="l" rtl="0" eaLnBrk="0">
              <a:lnSpc>
                <a:spcPts val="2161"/>
              </a:lnSpc>
            </a:pPr>
            <a:r>
              <a:rPr sz="1200" b="1" kern="0" spc="-10">
                <a:solidFill>
                  <a:srgbClr val="595959">
                    <a:alpha val="100000"/>
                  </a:srgbClr>
                </a:solidFill>
                <a:latin typeface="Microsoft YaHei"/>
                <a:ea typeface="Microsoft YaHei"/>
                <a:cs typeface="Microsoft YaHei"/>
              </a:rPr>
              <a:t>购规模将达至</a:t>
            </a:r>
            <a:endParaRPr lang="Microsoft YaHei" altLang="Microsoft YaHei" sz="1200"/>
          </a:p>
        </p:txBody>
      </p:sp>
      <p:sp>
        <p:nvSpPr>
          <p:cNvPr id="180" name="textbox 180"/>
          <p:cNvSpPr/>
          <p:nvPr/>
        </p:nvSpPr>
        <p:spPr>
          <a:xfrm>
            <a:off x="4701928" y="3038652"/>
            <a:ext cx="3837940" cy="291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01"/>
              </a:lnSpc>
            </a:pPr>
            <a:endParaRPr lang="Arial" altLang="Arial" sz="100"/>
          </a:p>
          <a:p>
            <a:pPr marL="12700" algn="l" rtl="0" eaLnBrk="0">
              <a:lnSpc>
                <a:spcPct val="97000"/>
              </a:lnSpc>
            </a:pPr>
            <a:r>
              <a:rPr sz="1400" b="1" kern="0" spc="0">
                <a:solidFill>
                  <a:srgbClr val="595959">
                    <a:alpha val="100000"/>
                  </a:srgbClr>
                </a:solidFill>
                <a:latin typeface="Microsoft YaHei"/>
                <a:ea typeface="Microsoft YaHei"/>
                <a:cs typeface="Microsoft YaHei"/>
              </a:rPr>
              <a:t>未来3C数码商用品电商采购市场规模</a:t>
            </a:r>
            <a:r>
              <a:rPr sz="1800" b="1" kern="0" spc="0">
                <a:solidFill>
                  <a:srgbClr val="1EC8F3">
                    <a:alpha val="100000"/>
                  </a:srgbClr>
                </a:solidFill>
                <a:latin typeface="Microsoft YaHei"/>
                <a:ea typeface="Microsoft YaHei"/>
                <a:cs typeface="Microsoft YaHei"/>
              </a:rPr>
              <a:t>平稳增</a:t>
            </a:r>
            <a:r>
              <a:rPr sz="1800" b="1" kern="0" spc="-10">
                <a:solidFill>
                  <a:srgbClr val="1EC8F3">
                    <a:alpha val="100000"/>
                  </a:srgbClr>
                </a:solidFill>
                <a:latin typeface="Microsoft YaHei"/>
                <a:ea typeface="Microsoft YaHei"/>
                <a:cs typeface="Microsoft YaHei"/>
              </a:rPr>
              <a:t>长</a:t>
            </a:r>
            <a:endParaRPr lang="Microsoft YaHei" altLang="Microsoft YaHei" sz="1800"/>
          </a:p>
        </p:txBody>
      </p:sp>
      <p:sp>
        <p:nvSpPr>
          <p:cNvPr id="182" name="textbox 182"/>
          <p:cNvSpPr/>
          <p:nvPr/>
        </p:nvSpPr>
        <p:spPr>
          <a:xfrm>
            <a:off x="883620" y="3076695"/>
            <a:ext cx="3271520" cy="2336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2"/>
              </a:lnSpc>
            </a:pPr>
            <a:endParaRPr lang="Arial" altLang="Arial" sz="100"/>
          </a:p>
          <a:p>
            <a:pPr marL="12700" algn="l" rtl="0" eaLnBrk="0">
              <a:lnSpc>
                <a:spcPct val="97000"/>
              </a:lnSpc>
            </a:pPr>
            <a:r>
              <a:rPr sz="1400" b="1" kern="0" spc="0">
                <a:solidFill>
                  <a:srgbClr val="595959">
                    <a:alpha val="100000"/>
                  </a:srgbClr>
                </a:solidFill>
                <a:latin typeface="Microsoft YaHei"/>
                <a:ea typeface="Microsoft YaHei"/>
                <a:cs typeface="Microsoft YaHei"/>
              </a:rPr>
              <a:t>中国企业3C数码商用品电</a:t>
            </a:r>
            <a:r>
              <a:rPr sz="1400" b="1" kern="0" spc="-10">
                <a:solidFill>
                  <a:srgbClr val="595959">
                    <a:alpha val="100000"/>
                  </a:srgbClr>
                </a:solidFill>
                <a:latin typeface="Microsoft YaHei"/>
                <a:ea typeface="Microsoft YaHei"/>
                <a:cs typeface="Microsoft YaHei"/>
              </a:rPr>
              <a:t>商采购市场规模</a:t>
            </a:r>
            <a:endParaRPr lang="Microsoft YaHei" altLang="Microsoft YaHei" sz="1400"/>
          </a:p>
        </p:txBody>
      </p:sp>
      <p:sp>
        <p:nvSpPr>
          <p:cNvPr id="184" name="textbox 184"/>
          <p:cNvSpPr/>
          <p:nvPr/>
        </p:nvSpPr>
        <p:spPr>
          <a:xfrm>
            <a:off x="2655441" y="3866820"/>
            <a:ext cx="1415414" cy="5022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184"/>
              </a:lnSpc>
            </a:pPr>
            <a:endParaRPr lang="Arial" altLang="Arial" sz="100"/>
          </a:p>
          <a:p>
            <a:pPr marL="12700" algn="l" rtl="0" eaLnBrk="0">
              <a:lnSpc>
                <a:spcPct val="98000"/>
              </a:lnSpc>
            </a:pPr>
            <a:r>
              <a:rPr sz="3200" b="1" kern="0" spc="-50">
                <a:solidFill>
                  <a:srgbClr val="1EC8F3">
                    <a:alpha val="100000"/>
                  </a:srgbClr>
                </a:solidFill>
                <a:latin typeface="Microsoft YaHei"/>
                <a:ea typeface="Microsoft YaHei"/>
                <a:cs typeface="Microsoft YaHei"/>
              </a:rPr>
              <a:t>1,427</a:t>
            </a:r>
            <a:r>
              <a:rPr sz="2400" b="1" kern="0" spc="-50">
                <a:solidFill>
                  <a:srgbClr val="1EC8F3">
                    <a:alpha val="100000"/>
                  </a:srgbClr>
                </a:solidFill>
                <a:latin typeface="Microsoft YaHei"/>
                <a:ea typeface="Microsoft YaHei"/>
                <a:cs typeface="Microsoft YaHei"/>
              </a:rPr>
              <a:t>亿</a:t>
            </a:r>
            <a:endParaRPr lang="Microsoft YaHei" altLang="Microsoft YaHei" sz="2400"/>
          </a:p>
        </p:txBody>
      </p:sp>
      <p:pic>
        <p:nvPicPr>
          <p:cNvPr id="186" name="picture 186"/>
          <p:cNvPicPr>
            <a:picLocks noChangeAspect="1"/>
          </p:cNvPicPr>
          <p:nvPr/>
        </p:nvPicPr>
        <p:blipFill>
          <a:blip r:embed="rId6"/>
          <a:stretch>
            <a:fillRect/>
          </a:stretch>
        </p:blipFill>
        <p:spPr>
          <a:xfrm rot="21600000">
            <a:off x="7879183" y="289280"/>
            <a:ext cx="988869" cy="490517"/>
          </a:xfrm>
          <a:prstGeom prst="rect">
            <a:avLst/>
          </a:prstGeom>
        </p:spPr>
      </p:pic>
      <p:sp>
        <p:nvSpPr>
          <p:cNvPr id="188" name="textbox 188"/>
          <p:cNvSpPr/>
          <p:nvPr/>
        </p:nvSpPr>
        <p:spPr>
          <a:xfrm>
            <a:off x="7596683" y="6633805"/>
            <a:ext cx="1049019"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48"/>
              </a:lnSpc>
            </a:pPr>
            <a:endParaRPr lang="Arial" altLang="Arial" sz="100"/>
          </a:p>
          <a:p>
            <a:pPr marL="12700" algn="l" rtl="0" eaLnBrk="0">
              <a:lnSpc>
                <a:spcPct val="98000"/>
              </a:lnSpc>
            </a:pPr>
            <a:r>
              <a:rPr sz="800" kern="0" spc="0">
                <a:solidFill>
                  <a:srgbClr val="7F7F7F">
                    <a:alpha val="100000"/>
                  </a:srgbClr>
                </a:solidFill>
                <a:latin typeface="Arial"/>
                <a:ea typeface="Arial"/>
                <a:cs typeface="Arial"/>
              </a:rPr>
              <a:t>www.iresearch.c</a:t>
            </a:r>
            <a:r>
              <a:rPr sz="800" kern="0" spc="-10">
                <a:solidFill>
                  <a:srgbClr val="7F7F7F">
                    <a:alpha val="100000"/>
                  </a:srgbClr>
                </a:solidFill>
                <a:latin typeface="Arial"/>
                <a:ea typeface="Arial"/>
                <a:cs typeface="Arial"/>
              </a:rPr>
              <a:t>om.cn</a:t>
            </a:r>
            <a:endParaRPr lang="Arial" altLang="Arial" sz="800"/>
          </a:p>
        </p:txBody>
      </p:sp>
      <p:sp>
        <p:nvSpPr>
          <p:cNvPr id="190" name="path"/>
          <p:cNvSpPr/>
          <p:nvPr/>
        </p:nvSpPr>
        <p:spPr>
          <a:xfrm>
            <a:off x="4558474" y="2715005"/>
            <a:ext cx="28575" cy="3306229"/>
          </a:xfrm>
          <a:custGeom>
            <a:rect l="0" t="0" r="0" b="0"/>
            <a:pathLst>
              <a:path w="45" h="5206">
                <a:moveTo>
                  <a:pt x="22" y="0"/>
                </a:moveTo>
                <a:lnTo>
                  <a:pt x="22" y="5206"/>
                </a:lnTo>
              </a:path>
            </a:pathLst>
          </a:custGeom>
          <a:noFill/>
          <a:ln w="28575" cap="flat">
            <a:solidFill>
              <a:srgbClr val="8BC53F">
                <a:alpha val="100000"/>
              </a:srgbClr>
            </a:solidFill>
            <a:prstDash val="dash"/>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2" name="textbox 192"/>
          <p:cNvSpPr/>
          <p:nvPr/>
        </p:nvSpPr>
        <p:spPr>
          <a:xfrm>
            <a:off x="523850" y="6633805"/>
            <a:ext cx="109601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379"/>
              </a:lnSpc>
            </a:pPr>
            <a:endParaRPr lang="Arial" altLang="Arial" sz="100"/>
          </a:p>
          <a:p>
            <a:pPr marL="12700" algn="l" rtl="0" eaLnBrk="0">
              <a:lnSpc>
                <a:spcPct val="81000"/>
              </a:lnSpc>
            </a:pPr>
            <a:r>
              <a:rPr sz="800" kern="0" spc="-10">
                <a:solidFill>
                  <a:srgbClr val="7F7F7F">
                    <a:alpha val="100000"/>
                  </a:srgbClr>
                </a:solidFill>
                <a:latin typeface="Arial"/>
                <a:ea typeface="Arial"/>
                <a:cs typeface="Arial"/>
              </a:rPr>
              <a:t>©2024.2</a:t>
            </a:r>
            <a:r>
              <a:rPr sz="800" kern="0" spc="9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Inc.</a:t>
            </a:r>
            <a:endParaRPr lang="Arial" altLang="Arial" sz="800"/>
          </a:p>
        </p:txBody>
      </p:sp>
      <p:pic>
        <p:nvPicPr>
          <p:cNvPr id="194" name="picture 194"/>
          <p:cNvPicPr>
            <a:picLocks noChangeAspect="1"/>
          </p:cNvPicPr>
          <p:nvPr/>
        </p:nvPicPr>
        <p:blipFill>
          <a:blip r:embed="rId7"/>
          <a:stretch>
            <a:fillRect/>
          </a:stretch>
        </p:blipFill>
        <p:spPr>
          <a:xfrm rot="21600000">
            <a:off x="6743700" y="4175759"/>
            <a:ext cx="252984" cy="179832"/>
          </a:xfrm>
          <a:prstGeom prst="rect">
            <a:avLst/>
          </a:prstGeom>
        </p:spPr>
      </p:pic>
      <p:pic>
        <p:nvPicPr>
          <p:cNvPr id="196" name="picture 196"/>
          <p:cNvPicPr>
            <a:picLocks noChangeAspect="1"/>
          </p:cNvPicPr>
          <p:nvPr/>
        </p:nvPicPr>
        <p:blipFill>
          <a:blip r:embed="rId8"/>
          <a:stretch>
            <a:fillRect/>
          </a:stretch>
        </p:blipFill>
        <p:spPr>
          <a:xfrm rot="21600000">
            <a:off x="6743700" y="4607052"/>
            <a:ext cx="252984" cy="179831"/>
          </a:xfrm>
          <a:prstGeom prst="rect">
            <a:avLst/>
          </a:prstGeom>
        </p:spPr>
      </p:pic>
      <p:pic>
        <p:nvPicPr>
          <p:cNvPr id="198" name="picture 198"/>
          <p:cNvPicPr>
            <a:picLocks noChangeAspect="1"/>
          </p:cNvPicPr>
          <p:nvPr/>
        </p:nvPicPr>
        <p:blipFill>
          <a:blip r:embed="rId9"/>
          <a:stretch>
            <a:fillRect/>
          </a:stretch>
        </p:blipFill>
        <p:spPr>
          <a:xfrm rot="21600000">
            <a:off x="6743700" y="5038344"/>
            <a:ext cx="252984" cy="179831"/>
          </a:xfrm>
          <a:prstGeom prst="rect">
            <a:avLst/>
          </a:prstGeom>
        </p:spPr>
      </p:pic>
      <p:sp>
        <p:nvSpPr>
          <p:cNvPr id="200" name="textbox 200"/>
          <p:cNvSpPr/>
          <p:nvPr/>
        </p:nvSpPr>
        <p:spPr>
          <a:xfrm>
            <a:off x="8928025" y="6637652"/>
            <a:ext cx="80010" cy="1270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909"/>
              </a:lnSpc>
            </a:pPr>
            <a:endParaRPr lang="Arial" altLang="Arial" sz="100"/>
          </a:p>
          <a:p>
            <a:pPr marL="12700" algn="l" rtl="0" eaLnBrk="0">
              <a:lnSpc>
                <a:spcPct val="83000"/>
              </a:lnSpc>
            </a:pPr>
            <a:r>
              <a:rPr sz="800" kern="0" spc="-20">
                <a:solidFill>
                  <a:srgbClr val="7F7F7F">
                    <a:alpha val="100000"/>
                  </a:srgbClr>
                </a:solidFill>
                <a:latin typeface="Microsoft YaHei"/>
                <a:ea typeface="Microsoft YaHei"/>
                <a:cs typeface="Microsoft YaHei"/>
              </a:rPr>
              <a:t>7</a:t>
            </a:r>
            <a:endParaRPr lang="Microsoft YaHei" altLang="Microsoft YaHei" sz="8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2" name="textbox 202"/>
          <p:cNvSpPr/>
          <p:nvPr/>
        </p:nvSpPr>
        <p:spPr>
          <a:xfrm>
            <a:off x="530359" y="431082"/>
            <a:ext cx="7139305" cy="8731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404"/>
              </a:lnSpc>
            </a:pPr>
            <a:endParaRPr lang="Arial" altLang="Arial" sz="100"/>
          </a:p>
          <a:p>
            <a:pPr marL="37465" algn="l" rtl="0" eaLnBrk="0">
              <a:lnSpc>
                <a:spcPct val="97000"/>
              </a:lnSpc>
            </a:pPr>
            <a:r>
              <a:rPr sz="3200" kern="0" spc="-10">
                <a:solidFill>
                  <a:srgbClr val="8BC53F">
                    <a:alpha val="100000"/>
                  </a:srgbClr>
                </a:solidFill>
                <a:latin typeface="Microsoft YaHei"/>
                <a:ea typeface="Microsoft YaHei"/>
                <a:cs typeface="Microsoft YaHei"/>
              </a:rPr>
              <a:t>3C数码商用品电商采购市场</a:t>
            </a:r>
            <a:r>
              <a:rPr sz="3200" kern="0" spc="-20">
                <a:solidFill>
                  <a:srgbClr val="8BC53F">
                    <a:alpha val="100000"/>
                  </a:srgbClr>
                </a:solidFill>
                <a:latin typeface="Microsoft YaHei"/>
                <a:ea typeface="Microsoft YaHei"/>
                <a:cs typeface="Microsoft YaHei"/>
              </a:rPr>
              <a:t>环境</a:t>
            </a:r>
            <a:endParaRPr lang="Microsoft YaHei" altLang="Microsoft YaHei" sz="3200"/>
          </a:p>
          <a:p>
            <a:pPr algn="l" rtl="0" eaLnBrk="0">
              <a:lnSpc>
                <a:spcPct val="104000"/>
              </a:lnSpc>
            </a:pPr>
            <a:endParaRPr lang="Arial" altLang="Arial" sz="500"/>
          </a:p>
          <a:p>
            <a:pPr marL="12700" algn="l" rtl="0" eaLnBrk="0">
              <a:lnSpc>
                <a:spcPct val="97000"/>
              </a:lnSpc>
              <a:spcBef>
                <a:spcPts val="3"/>
              </a:spcBef>
            </a:pPr>
            <a:r>
              <a:rPr sz="2000" kern="0" spc="0">
                <a:solidFill>
                  <a:srgbClr val="595959">
                    <a:alpha val="100000"/>
                  </a:srgbClr>
                </a:solidFill>
                <a:latin typeface="Microsoft YaHei"/>
                <a:ea typeface="Microsoft YaHei"/>
                <a:cs typeface="Microsoft YaHei"/>
              </a:rPr>
              <a:t>政策红利、市场需求、社会趋势及数字化科技共同助力市场发展</a:t>
            </a:r>
            <a:endParaRPr lang="Microsoft YaHei" altLang="Microsoft YaHei" sz="2000"/>
          </a:p>
        </p:txBody>
      </p:sp>
      <p:sp>
        <p:nvSpPr>
          <p:cNvPr id="204" name="textbox 204"/>
          <p:cNvSpPr/>
          <p:nvPr/>
        </p:nvSpPr>
        <p:spPr>
          <a:xfrm>
            <a:off x="549887" y="1482795"/>
            <a:ext cx="8052434" cy="5905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537"/>
              </a:lnSpc>
            </a:pPr>
            <a:endParaRPr lang="Arial" altLang="Arial" sz="100"/>
          </a:p>
          <a:p>
            <a:pPr marL="12700" indent="1270" algn="l" rtl="0" eaLnBrk="0">
              <a:lnSpc>
                <a:spcPct val="112000"/>
              </a:lnSpc>
            </a:pPr>
            <a:r>
              <a:rPr sz="1100" kern="0" spc="0">
                <a:solidFill>
                  <a:srgbClr val="595959">
                    <a:alpha val="100000"/>
                  </a:srgbClr>
                </a:solidFill>
                <a:latin typeface="Microsoft YaHei"/>
                <a:ea typeface="Microsoft YaHei"/>
                <a:cs typeface="Microsoft YaHei"/>
              </a:rPr>
              <a:t>过去几年，随着中国数字经济与实体经济的融合，电商在促进传统产业的数字化转型中的作用已经被市场肯定，且政策红利仍在释</a:t>
            </a:r>
            <a:r>
              <a:rPr sz="1100" kern="0" spc="-10">
                <a:solidFill>
                  <a:srgbClr val="595959">
                    <a:alpha val="100000"/>
                  </a:srgbClr>
                </a:solidFill>
                <a:latin typeface="Microsoft YaHei"/>
                <a:ea typeface="Microsoft YaHei"/>
                <a:cs typeface="Microsoft YaHei"/>
              </a:rPr>
              <a:t>   </a:t>
            </a:r>
            <a:r>
              <a:rPr sz="1100" kern="0" spc="0">
                <a:solidFill>
                  <a:srgbClr val="595959">
                    <a:alpha val="100000"/>
                  </a:srgbClr>
                </a:solidFill>
                <a:latin typeface="Microsoft YaHei"/>
                <a:ea typeface="Microsoft YaHei"/>
                <a:cs typeface="Microsoft YaHei"/>
              </a:rPr>
              <a:t>放，推动TOB电商的稳步发展。从需求侧来看，3C数码商用品的个人消费者通过电商平台采购3C数码产品的习惯正日益影响B端3C</a:t>
            </a:r>
            <a:r>
              <a:rPr sz="1100" kern="0" spc="10">
                <a:solidFill>
                  <a:srgbClr val="595959">
                    <a:alpha val="100000"/>
                  </a:srgbClr>
                </a:solidFill>
                <a:latin typeface="Microsoft YaHei"/>
                <a:ea typeface="Microsoft YaHei"/>
                <a:cs typeface="Microsoft YaHei"/>
              </a:rPr>
              <a:t> </a:t>
            </a:r>
            <a:r>
              <a:rPr sz="1100" kern="0" spc="0">
                <a:solidFill>
                  <a:srgbClr val="595959">
                    <a:alpha val="100000"/>
                  </a:srgbClr>
                </a:solidFill>
                <a:latin typeface="Microsoft YaHei"/>
                <a:ea typeface="Microsoft YaHei"/>
                <a:cs typeface="Microsoft YaHei"/>
              </a:rPr>
              <a:t>数码商用品采购渠道的选择。另外，供给侧利用自身技术优势帮助企业实现采购线上化，同时也在服务上对企业定制化服务进行针</a:t>
            </a:r>
            <a:endParaRPr lang="Microsoft YaHei" altLang="Microsoft YaHei" sz="1100"/>
          </a:p>
        </p:txBody>
      </p:sp>
      <p:sp>
        <p:nvSpPr>
          <p:cNvPr id="206" name="textbox 206"/>
          <p:cNvSpPr/>
          <p:nvPr/>
        </p:nvSpPr>
        <p:spPr>
          <a:xfrm>
            <a:off x="797306" y="3076600"/>
            <a:ext cx="2714625" cy="14071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639"/>
              </a:lnSpc>
            </a:pPr>
            <a:endParaRPr lang="Arial" altLang="Arial" sz="100"/>
          </a:p>
          <a:p>
            <a:pPr marL="176529" indent="-164464" algn="l" rtl="0" eaLnBrk="0">
              <a:lnSpc>
                <a:spcPct val="114000"/>
              </a:lnSpc>
            </a:pPr>
            <a:r>
              <a:rPr sz="900" kern="0" spc="-40">
                <a:solidFill>
                  <a:srgbClr val="595959">
                    <a:alpha val="100000"/>
                  </a:srgbClr>
                </a:solidFill>
                <a:latin typeface="Wingdings"/>
                <a:ea typeface="Wingdings"/>
                <a:cs typeface="Wingdings"/>
              </a:rPr>
              <a:t>. </a:t>
            </a:r>
            <a:r>
              <a:rPr sz="900" kern="0" spc="-40">
                <a:solidFill>
                  <a:srgbClr val="595959">
                    <a:alpha val="100000"/>
                  </a:srgbClr>
                </a:solidFill>
                <a:latin typeface="Microsoft YaHei"/>
                <a:ea typeface="Microsoft YaHei"/>
                <a:cs typeface="Microsoft YaHei"/>
              </a:rPr>
              <a:t>自2015年以来，政府发布多项文件明确</a:t>
            </a:r>
            <a:r>
              <a:rPr sz="900" b="1" kern="0" spc="-40">
                <a:solidFill>
                  <a:srgbClr val="B2D234">
                    <a:alpha val="100000"/>
                  </a:srgbClr>
                </a:solidFill>
                <a:latin typeface="Microsoft YaHei"/>
                <a:ea typeface="Microsoft YaHei"/>
                <a:cs typeface="Microsoft YaHei"/>
              </a:rPr>
              <a:t>电商与产</a:t>
            </a:r>
            <a:r>
              <a:rPr sz="900" b="1" kern="0" spc="10">
                <a:solidFill>
                  <a:srgbClr val="B2D234">
                    <a:alpha val="100000"/>
                  </a:srgbClr>
                </a:solidFill>
                <a:latin typeface="Microsoft YaHei"/>
                <a:ea typeface="Microsoft YaHei"/>
                <a:cs typeface="Microsoft YaHei"/>
              </a:rPr>
              <a:t>    </a:t>
            </a:r>
            <a:r>
              <a:rPr sz="900" b="1" kern="0" spc="0">
                <a:solidFill>
                  <a:srgbClr val="B2D234">
                    <a:alpha val="100000"/>
                  </a:srgbClr>
                </a:solidFill>
                <a:latin typeface="Microsoft YaHei"/>
                <a:ea typeface="Microsoft YaHei"/>
                <a:cs typeface="Microsoft YaHei"/>
              </a:rPr>
              <a:t>业融合</a:t>
            </a:r>
            <a:r>
              <a:rPr sz="900" kern="0" spc="0">
                <a:solidFill>
                  <a:srgbClr val="595959">
                    <a:alpha val="100000"/>
                  </a:srgbClr>
                </a:solidFill>
                <a:latin typeface="Microsoft YaHei"/>
                <a:ea typeface="Microsoft YaHei"/>
                <a:cs typeface="Microsoft YaHei"/>
              </a:rPr>
              <a:t>，推动</a:t>
            </a:r>
            <a:r>
              <a:rPr sz="900" b="1" kern="0" spc="0">
                <a:solidFill>
                  <a:srgbClr val="B2D234">
                    <a:alpha val="100000"/>
                  </a:srgbClr>
                </a:solidFill>
                <a:latin typeface="Microsoft YaHei"/>
                <a:ea typeface="Microsoft YaHei"/>
                <a:cs typeface="Microsoft YaHei"/>
              </a:rPr>
              <a:t>数字经济和实体经济的深</a:t>
            </a:r>
            <a:r>
              <a:rPr sz="900" b="1" kern="0" spc="-10">
                <a:solidFill>
                  <a:srgbClr val="B2D234">
                    <a:alpha val="100000"/>
                  </a:srgbClr>
                </a:solidFill>
                <a:latin typeface="Microsoft YaHei"/>
                <a:ea typeface="Microsoft YaHei"/>
                <a:cs typeface="Microsoft YaHei"/>
              </a:rPr>
              <a:t>度融合</a:t>
            </a:r>
            <a:endParaRPr lang="Microsoft YaHei" altLang="Microsoft YaHei" sz="900"/>
          </a:p>
          <a:p>
            <a:pPr marL="185420" indent="63500" algn="l" rtl="0" eaLnBrk="0">
              <a:lnSpc>
                <a:spcPct val="112000"/>
              </a:lnSpc>
              <a:spcBef>
                <a:spcPts val="363"/>
              </a:spcBef>
            </a:pPr>
            <a:r>
              <a:rPr sz="900" kern="0" spc="-30">
                <a:solidFill>
                  <a:srgbClr val="595959">
                    <a:alpha val="100000"/>
                  </a:srgbClr>
                </a:solidFill>
                <a:latin typeface="Microsoft YaHei"/>
                <a:ea typeface="Microsoft YaHei"/>
                <a:cs typeface="Microsoft YaHei"/>
              </a:rPr>
              <a:t>（如《中华人民共和国国民经济和社会发展第十     </a:t>
            </a:r>
            <a:r>
              <a:rPr sz="900" kern="0" spc="-10">
                <a:solidFill>
                  <a:srgbClr val="595959">
                    <a:alpha val="100000"/>
                  </a:srgbClr>
                </a:solidFill>
                <a:latin typeface="Microsoft YaHei"/>
                <a:ea typeface="Microsoft YaHei"/>
                <a:cs typeface="Microsoft YaHei"/>
              </a:rPr>
              <a:t>四个五年规划和2035年远景目</a:t>
            </a:r>
            <a:r>
              <a:rPr sz="900" kern="0" spc="-20">
                <a:solidFill>
                  <a:srgbClr val="595959">
                    <a:alpha val="100000"/>
                  </a:srgbClr>
                </a:solidFill>
                <a:latin typeface="Microsoft YaHei"/>
                <a:ea typeface="Microsoft YaHei"/>
                <a:cs typeface="Microsoft YaHei"/>
              </a:rPr>
              <a:t>标纲要》）。</a:t>
            </a:r>
            <a:endParaRPr lang="Microsoft YaHei" altLang="Microsoft YaHei" sz="900"/>
          </a:p>
          <a:p>
            <a:pPr algn="l" rtl="0" eaLnBrk="0">
              <a:lnSpc>
                <a:spcPct val="104000"/>
              </a:lnSpc>
            </a:pPr>
            <a:endParaRPr lang="Arial" altLang="Arial" sz="300"/>
          </a:p>
          <a:p>
            <a:pPr marL="175895" indent="-163829" algn="l" rtl="0" eaLnBrk="0">
              <a:lnSpc>
                <a:spcPct val="122000"/>
              </a:lnSpc>
            </a:pPr>
            <a:r>
              <a:rPr sz="900" kern="0" spc="-30">
                <a:solidFill>
                  <a:srgbClr val="595959">
                    <a:alpha val="100000"/>
                  </a:srgbClr>
                </a:solidFill>
                <a:latin typeface="Wingdings"/>
                <a:ea typeface="Wingdings"/>
                <a:cs typeface="Wingdings"/>
              </a:rPr>
              <a:t>.</a:t>
            </a:r>
            <a:r>
              <a:rPr sz="900" kern="0" spc="-200">
                <a:solidFill>
                  <a:srgbClr val="595959">
                    <a:alpha val="100000"/>
                  </a:srgbClr>
                </a:solidFill>
                <a:latin typeface="Wingdings"/>
                <a:ea typeface="Wingdings"/>
                <a:cs typeface="Wingdings"/>
              </a:rPr>
              <a:t> </a:t>
            </a:r>
            <a:r>
              <a:rPr sz="900" kern="0" spc="-30">
                <a:solidFill>
                  <a:srgbClr val="595959">
                    <a:alpha val="100000"/>
                  </a:srgbClr>
                </a:solidFill>
                <a:latin typeface="Microsoft YaHei"/>
                <a:ea typeface="Microsoft YaHei"/>
                <a:cs typeface="Microsoft YaHei"/>
              </a:rPr>
              <a:t>政府于2016年颁布《国家信息化发展战略纲要</a:t>
            </a:r>
            <a:r>
              <a:rPr sz="900" kern="0" spc="-40">
                <a:solidFill>
                  <a:srgbClr val="595959">
                    <a:alpha val="100000"/>
                  </a:srgbClr>
                </a:solidFill>
                <a:latin typeface="Microsoft YaHei"/>
                <a:ea typeface="Microsoft YaHei"/>
                <a:cs typeface="Microsoft YaHei"/>
              </a:rPr>
              <a:t>》    </a:t>
            </a:r>
            <a:r>
              <a:rPr sz="900" kern="0" spc="0">
                <a:solidFill>
                  <a:srgbClr val="595959">
                    <a:alpha val="100000"/>
                  </a:srgbClr>
                </a:solidFill>
                <a:latin typeface="Microsoft YaHei"/>
                <a:ea typeface="Microsoft YaHei"/>
                <a:cs typeface="Microsoft YaHei"/>
              </a:rPr>
              <a:t>正式将科技自立自强上升</a:t>
            </a:r>
            <a:r>
              <a:rPr sz="900" kern="0" spc="-10">
                <a:solidFill>
                  <a:srgbClr val="595959">
                    <a:alpha val="100000"/>
                  </a:srgbClr>
                </a:solidFill>
                <a:latin typeface="Microsoft YaHei"/>
                <a:ea typeface="Microsoft YaHei"/>
                <a:cs typeface="Microsoft YaHei"/>
              </a:rPr>
              <a:t>至国家战略层面，后又     </a:t>
            </a:r>
            <a:r>
              <a:rPr sz="900" kern="0" spc="0">
                <a:solidFill>
                  <a:srgbClr val="595959">
                    <a:alpha val="100000"/>
                  </a:srgbClr>
                </a:solidFill>
                <a:latin typeface="Microsoft YaHei"/>
                <a:ea typeface="Microsoft YaHei"/>
                <a:cs typeface="Microsoft YaHei"/>
              </a:rPr>
              <a:t>发布多项文件推动中国信</a:t>
            </a:r>
            <a:r>
              <a:rPr sz="900" kern="0" spc="-10">
                <a:solidFill>
                  <a:srgbClr val="595959">
                    <a:alpha val="100000"/>
                  </a:srgbClr>
                </a:solidFill>
                <a:latin typeface="Microsoft YaHei"/>
                <a:ea typeface="Microsoft YaHei"/>
                <a:cs typeface="Microsoft YaHei"/>
              </a:rPr>
              <a:t>创产业的发展，不仅</a:t>
            </a:r>
            <a:r>
              <a:rPr sz="900" b="1" kern="0" spc="-10">
                <a:solidFill>
                  <a:srgbClr val="B2D234">
                    <a:alpha val="100000"/>
                  </a:srgbClr>
                </a:solidFill>
                <a:latin typeface="Microsoft YaHei"/>
                <a:ea typeface="Microsoft YaHei"/>
                <a:cs typeface="Microsoft YaHei"/>
              </a:rPr>
              <a:t>丰     </a:t>
            </a:r>
            <a:r>
              <a:rPr sz="900" b="1" kern="0" spc="-30">
                <a:solidFill>
                  <a:srgbClr val="B2D234">
                    <a:alpha val="100000"/>
                  </a:srgbClr>
                </a:solidFill>
                <a:latin typeface="Microsoft YaHei"/>
                <a:ea typeface="Microsoft YaHei"/>
                <a:cs typeface="Microsoft YaHei"/>
              </a:rPr>
              <a:t>富了3C数码品类，更提升了采购供应链安全水平。</a:t>
            </a:r>
            <a:endParaRPr lang="Microsoft YaHei" altLang="Microsoft YaHei" sz="900"/>
          </a:p>
        </p:txBody>
      </p:sp>
      <p:sp>
        <p:nvSpPr>
          <p:cNvPr id="208" name="textbox 208"/>
          <p:cNvSpPr/>
          <p:nvPr/>
        </p:nvSpPr>
        <p:spPr>
          <a:xfrm>
            <a:off x="5878652" y="3073056"/>
            <a:ext cx="2628264" cy="14103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150"/>
              </a:lnSpc>
            </a:pPr>
            <a:endParaRPr lang="Arial" altLang="Arial" sz="100"/>
          </a:p>
          <a:p>
            <a:pPr marL="175895" indent="-163829" algn="l" rtl="0" eaLnBrk="0">
              <a:lnSpc>
                <a:spcPct val="124000"/>
              </a:lnSpc>
            </a:pPr>
            <a:r>
              <a:rPr sz="900" kern="0" spc="-60">
                <a:solidFill>
                  <a:srgbClr val="595959">
                    <a:alpha val="100000"/>
                  </a:srgbClr>
                </a:solidFill>
                <a:latin typeface="Wingdings"/>
                <a:ea typeface="Wingdings"/>
                <a:cs typeface="Wingdings"/>
              </a:rPr>
              <a:t>.</a:t>
            </a:r>
            <a:r>
              <a:rPr sz="900" kern="0" spc="-210">
                <a:solidFill>
                  <a:srgbClr val="595959">
                    <a:alpha val="100000"/>
                  </a:srgbClr>
                </a:solidFill>
                <a:latin typeface="Wingdings"/>
                <a:ea typeface="Wingdings"/>
                <a:cs typeface="Wingdings"/>
              </a:rPr>
              <a:t> </a:t>
            </a:r>
            <a:r>
              <a:rPr sz="900" kern="0" spc="-60">
                <a:solidFill>
                  <a:srgbClr val="595959">
                    <a:alpha val="100000"/>
                  </a:srgbClr>
                </a:solidFill>
                <a:latin typeface="Microsoft YaHei"/>
                <a:ea typeface="Microsoft YaHei"/>
                <a:cs typeface="Microsoft YaHei"/>
              </a:rPr>
              <a:t>全国中小微企业数量增长非常迅速，</a:t>
            </a:r>
            <a:r>
              <a:rPr sz="900" kern="0" spc="-70">
                <a:solidFill>
                  <a:srgbClr val="595959">
                    <a:alpha val="100000"/>
                  </a:srgbClr>
                </a:solidFill>
                <a:latin typeface="Microsoft YaHei"/>
                <a:ea typeface="Microsoft YaHei"/>
                <a:cs typeface="Microsoft YaHei"/>
              </a:rPr>
              <a:t>据统计，</a:t>
            </a:r>
            <a:r>
              <a:rPr sz="900" kern="0" spc="50">
                <a:solidFill>
                  <a:srgbClr val="595959">
                    <a:alpha val="100000"/>
                  </a:srgbClr>
                </a:solidFill>
                <a:latin typeface="Microsoft YaHei"/>
                <a:ea typeface="Microsoft YaHei"/>
                <a:cs typeface="Microsoft YaHei"/>
              </a:rPr>
              <a:t>  </a:t>
            </a:r>
            <a:r>
              <a:rPr sz="900" b="1" kern="0" spc="-70">
                <a:solidFill>
                  <a:srgbClr val="8BC53F">
                    <a:alpha val="100000"/>
                  </a:srgbClr>
                </a:solidFill>
                <a:latin typeface="Microsoft YaHei"/>
                <a:ea typeface="Microsoft YaHei"/>
                <a:cs typeface="Microsoft YaHei"/>
              </a:rPr>
              <a:t>全</a:t>
            </a:r>
            <a:r>
              <a:rPr sz="900" b="1" kern="0" spc="0">
                <a:solidFill>
                  <a:srgbClr val="8BC53F">
                    <a:alpha val="100000"/>
                  </a:srgbClr>
                </a:solidFill>
                <a:latin typeface="Microsoft YaHei"/>
                <a:ea typeface="Microsoft YaHei"/>
                <a:cs typeface="Microsoft YaHei"/>
              </a:rPr>
              <a:t>  国中小微企业</a:t>
            </a:r>
            <a:r>
              <a:rPr sz="900" kern="0" spc="0">
                <a:solidFill>
                  <a:srgbClr val="595959">
                    <a:alpha val="100000"/>
                  </a:srgbClr>
                </a:solidFill>
                <a:latin typeface="Microsoft YaHei"/>
                <a:ea typeface="Microsoft YaHei"/>
                <a:cs typeface="Microsoft YaHei"/>
              </a:rPr>
              <a:t>在全国企业总数的占比高达</a:t>
            </a:r>
            <a:r>
              <a:rPr sz="900" b="1" kern="0" spc="0">
                <a:solidFill>
                  <a:srgbClr val="8BC53F">
                    <a:alpha val="100000"/>
                  </a:srgbClr>
                </a:solidFill>
                <a:latin typeface="Microsoft YaHei"/>
                <a:ea typeface="Microsoft YaHei"/>
                <a:cs typeface="Microsoft YaHei"/>
              </a:rPr>
              <a:t>9</a:t>
            </a:r>
            <a:r>
              <a:rPr sz="900" b="1" kern="0" spc="-10">
                <a:solidFill>
                  <a:srgbClr val="8BC53F">
                    <a:alpha val="100000"/>
                  </a:srgbClr>
                </a:solidFill>
                <a:latin typeface="Microsoft YaHei"/>
                <a:ea typeface="Microsoft YaHei"/>
                <a:cs typeface="Microsoft YaHei"/>
              </a:rPr>
              <a:t>5%。  </a:t>
            </a:r>
            <a:r>
              <a:rPr sz="900" kern="0" spc="0">
                <a:solidFill>
                  <a:srgbClr val="595959">
                    <a:alpha val="100000"/>
                  </a:srgbClr>
                </a:solidFill>
                <a:latin typeface="Microsoft YaHei"/>
                <a:ea typeface="Microsoft YaHei"/>
                <a:cs typeface="Microsoft YaHei"/>
              </a:rPr>
              <a:t>在此次调研中发现，中小微企业的</a:t>
            </a:r>
            <a:r>
              <a:rPr sz="900" b="1" kern="0" spc="0">
                <a:solidFill>
                  <a:srgbClr val="8BC53F">
                    <a:alpha val="100000"/>
                  </a:srgbClr>
                </a:solidFill>
                <a:latin typeface="Microsoft YaHei"/>
                <a:ea typeface="Microsoft YaHei"/>
                <a:cs typeface="Microsoft YaHei"/>
              </a:rPr>
              <a:t>办公用3C数</a:t>
            </a:r>
            <a:r>
              <a:rPr sz="900" b="1" kern="0" spc="-10">
                <a:solidFill>
                  <a:srgbClr val="8BC53F">
                    <a:alpha val="100000"/>
                  </a:srgbClr>
                </a:solidFill>
                <a:latin typeface="Microsoft YaHei"/>
                <a:ea typeface="Microsoft YaHei"/>
                <a:cs typeface="Microsoft YaHei"/>
              </a:rPr>
              <a:t>码 </a:t>
            </a:r>
            <a:r>
              <a:rPr sz="900" b="1" kern="0" spc="0">
                <a:solidFill>
                  <a:srgbClr val="8BC53F">
                    <a:alpha val="100000"/>
                  </a:srgbClr>
                </a:solidFill>
                <a:latin typeface="Microsoft YaHei"/>
                <a:ea typeface="Microsoft YaHei"/>
                <a:cs typeface="Microsoft YaHei"/>
              </a:rPr>
              <a:t>商用品</a:t>
            </a:r>
            <a:r>
              <a:rPr sz="900" kern="0" spc="0">
                <a:solidFill>
                  <a:srgbClr val="595959">
                    <a:alpha val="100000"/>
                  </a:srgbClr>
                </a:solidFill>
                <a:latin typeface="Microsoft YaHei"/>
                <a:ea typeface="Microsoft YaHei"/>
                <a:cs typeface="Microsoft YaHei"/>
              </a:rPr>
              <a:t>在整体采购（不含生产原料）中的平</a:t>
            </a:r>
            <a:r>
              <a:rPr sz="900" kern="0" spc="-10">
                <a:solidFill>
                  <a:srgbClr val="595959">
                    <a:alpha val="100000"/>
                  </a:srgbClr>
                </a:solidFill>
                <a:latin typeface="Microsoft YaHei"/>
                <a:ea typeface="Microsoft YaHei"/>
                <a:cs typeface="Microsoft YaHei"/>
              </a:rPr>
              <a:t>均占  比约</a:t>
            </a:r>
            <a:r>
              <a:rPr sz="900" b="1" kern="0" spc="-10">
                <a:solidFill>
                  <a:srgbClr val="8BC53F">
                    <a:alpha val="100000"/>
                  </a:srgbClr>
                </a:solidFill>
                <a:latin typeface="Microsoft YaHei"/>
                <a:ea typeface="Microsoft YaHei"/>
                <a:cs typeface="Microsoft YaHei"/>
              </a:rPr>
              <a:t>30%</a:t>
            </a:r>
            <a:r>
              <a:rPr sz="900" kern="0" spc="-10">
                <a:solidFill>
                  <a:srgbClr val="595959">
                    <a:alpha val="100000"/>
                  </a:srgbClr>
                </a:solidFill>
                <a:latin typeface="Microsoft YaHei"/>
                <a:ea typeface="Microsoft YaHei"/>
                <a:cs typeface="Microsoft YaHei"/>
              </a:rPr>
              <a:t>，且6成左右企业主要通过电商采购。</a:t>
            </a:r>
            <a:endParaRPr lang="Microsoft YaHei" altLang="Microsoft YaHei" sz="900"/>
          </a:p>
          <a:p>
            <a:pPr algn="l" rtl="0" eaLnBrk="0">
              <a:lnSpc>
                <a:spcPct val="146000"/>
              </a:lnSpc>
            </a:pPr>
            <a:endParaRPr lang="Arial" altLang="Arial" sz="200"/>
          </a:p>
          <a:p>
            <a:pPr marL="175895" indent="-163195" algn="l" rtl="0" eaLnBrk="0">
              <a:lnSpc>
                <a:spcPct val="119000"/>
              </a:lnSpc>
              <a:spcBef>
                <a:spcPts val="1"/>
              </a:spcBef>
            </a:pPr>
            <a:r>
              <a:rPr sz="900" kern="0" spc="-60">
                <a:solidFill>
                  <a:srgbClr val="595959">
                    <a:alpha val="100000"/>
                  </a:srgbClr>
                </a:solidFill>
                <a:latin typeface="Wingdings"/>
                <a:ea typeface="Wingdings"/>
                <a:cs typeface="Wingdings"/>
              </a:rPr>
              <a:t>.</a:t>
            </a:r>
            <a:r>
              <a:rPr sz="900" kern="0" spc="-200">
                <a:solidFill>
                  <a:srgbClr val="595959">
                    <a:alpha val="100000"/>
                  </a:srgbClr>
                </a:solidFill>
                <a:latin typeface="Wingdings"/>
                <a:ea typeface="Wingdings"/>
                <a:cs typeface="Wingdings"/>
              </a:rPr>
              <a:t> </a:t>
            </a:r>
            <a:r>
              <a:rPr sz="900" kern="0" spc="-60">
                <a:solidFill>
                  <a:srgbClr val="595959">
                    <a:alpha val="100000"/>
                  </a:srgbClr>
                </a:solidFill>
                <a:latin typeface="Microsoft YaHei"/>
                <a:ea typeface="Microsoft YaHei"/>
                <a:cs typeface="Microsoft YaHei"/>
              </a:rPr>
              <a:t>分行业来看，</a:t>
            </a:r>
            <a:r>
              <a:rPr sz="900" kern="0" spc="60">
                <a:solidFill>
                  <a:srgbClr val="595959">
                    <a:alpha val="100000"/>
                  </a:srgbClr>
                </a:solidFill>
                <a:latin typeface="Microsoft YaHei"/>
                <a:ea typeface="Microsoft YaHei"/>
                <a:cs typeface="Microsoft YaHei"/>
              </a:rPr>
              <a:t>  </a:t>
            </a:r>
            <a:r>
              <a:rPr sz="900" b="1" kern="0" spc="-60">
                <a:solidFill>
                  <a:srgbClr val="8BC53F">
                    <a:alpha val="100000"/>
                  </a:srgbClr>
                </a:solidFill>
                <a:latin typeface="Microsoft YaHei"/>
                <a:ea typeface="Microsoft YaHei"/>
                <a:cs typeface="Microsoft YaHei"/>
              </a:rPr>
              <a:t>互联网企业对3C数码商用品有较高</a:t>
            </a:r>
            <a:r>
              <a:rPr sz="900" b="1" kern="0" spc="0">
                <a:solidFill>
                  <a:srgbClr val="8BC53F">
                    <a:alpha val="100000"/>
                  </a:srgbClr>
                </a:solidFill>
                <a:latin typeface="Microsoft YaHei"/>
                <a:ea typeface="Microsoft YaHei"/>
                <a:cs typeface="Microsoft YaHei"/>
              </a:rPr>
              <a:t>  的需求</a:t>
            </a:r>
            <a:r>
              <a:rPr sz="900" kern="0" spc="0">
                <a:solidFill>
                  <a:srgbClr val="595959">
                    <a:alpha val="100000"/>
                  </a:srgbClr>
                </a:solidFill>
                <a:latin typeface="Microsoft YaHei"/>
                <a:ea typeface="Microsoft YaHei"/>
                <a:cs typeface="Microsoft YaHei"/>
              </a:rPr>
              <a:t>，而早在2022年上半年中国</a:t>
            </a:r>
            <a:r>
              <a:rPr sz="900" kern="0" spc="-10">
                <a:solidFill>
                  <a:srgbClr val="595959">
                    <a:alpha val="100000"/>
                  </a:srgbClr>
                </a:solidFill>
                <a:latin typeface="Microsoft YaHei"/>
                <a:ea typeface="Microsoft YaHei"/>
                <a:cs typeface="Microsoft YaHei"/>
              </a:rPr>
              <a:t>互联网企业的 </a:t>
            </a:r>
            <a:r>
              <a:rPr sz="900" kern="0" spc="0">
                <a:solidFill>
                  <a:srgbClr val="595959">
                    <a:alpha val="100000"/>
                  </a:srgbClr>
                </a:solidFill>
                <a:latin typeface="Microsoft YaHei"/>
                <a:ea typeface="Microsoft YaHei"/>
                <a:cs typeface="Microsoft YaHei"/>
              </a:rPr>
              <a:t>数量规模就超过了</a:t>
            </a:r>
            <a:r>
              <a:rPr sz="900" b="1" kern="0" spc="0">
                <a:solidFill>
                  <a:srgbClr val="8BC53F">
                    <a:alpha val="100000"/>
                  </a:srgbClr>
                </a:solidFill>
                <a:latin typeface="Microsoft YaHei"/>
                <a:ea typeface="Microsoft YaHei"/>
                <a:cs typeface="Microsoft YaHei"/>
              </a:rPr>
              <a:t>1300</a:t>
            </a:r>
            <a:r>
              <a:rPr sz="900" b="1" kern="0" spc="-10">
                <a:solidFill>
                  <a:srgbClr val="8BC53F">
                    <a:alpha val="100000"/>
                  </a:srgbClr>
                </a:solidFill>
                <a:latin typeface="Microsoft YaHei"/>
                <a:ea typeface="Microsoft YaHei"/>
                <a:cs typeface="Microsoft YaHei"/>
              </a:rPr>
              <a:t>万家</a:t>
            </a:r>
            <a:r>
              <a:rPr sz="900" kern="0" spc="-10">
                <a:solidFill>
                  <a:srgbClr val="595959">
                    <a:alpha val="100000"/>
                  </a:srgbClr>
                </a:solidFill>
                <a:latin typeface="Microsoft YaHei"/>
                <a:ea typeface="Microsoft YaHei"/>
                <a:cs typeface="Microsoft YaHei"/>
              </a:rPr>
              <a:t>。</a:t>
            </a:r>
            <a:endParaRPr lang="Microsoft YaHei" altLang="Microsoft YaHei" sz="900"/>
          </a:p>
        </p:txBody>
      </p:sp>
      <p:sp>
        <p:nvSpPr>
          <p:cNvPr id="210" name="textbox 210"/>
          <p:cNvSpPr/>
          <p:nvPr/>
        </p:nvSpPr>
        <p:spPr>
          <a:xfrm>
            <a:off x="5878652" y="5032781"/>
            <a:ext cx="2640964" cy="13112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5724"/>
              </a:lnSpc>
            </a:pPr>
            <a:endParaRPr lang="Arial" altLang="Arial" sz="100"/>
          </a:p>
          <a:p>
            <a:pPr marL="175895" indent="-163829" algn="l" rtl="0" eaLnBrk="0">
              <a:lnSpc>
                <a:spcPct val="114000"/>
              </a:lnSpc>
            </a:pPr>
            <a:r>
              <a:rPr sz="900" kern="0" spc="-30">
                <a:solidFill>
                  <a:srgbClr val="595959">
                    <a:alpha val="100000"/>
                  </a:srgbClr>
                </a:solidFill>
                <a:latin typeface="Wingdings"/>
                <a:ea typeface="Wingdings"/>
                <a:cs typeface="Wingdings"/>
              </a:rPr>
              <a:t>.</a:t>
            </a:r>
            <a:r>
              <a:rPr sz="900" kern="0" spc="-210">
                <a:solidFill>
                  <a:srgbClr val="595959">
                    <a:alpha val="100000"/>
                  </a:srgbClr>
                </a:solidFill>
                <a:latin typeface="Wingdings"/>
                <a:ea typeface="Wingdings"/>
                <a:cs typeface="Wingdings"/>
              </a:rPr>
              <a:t> </a:t>
            </a:r>
            <a:r>
              <a:rPr sz="900" kern="0" spc="-30">
                <a:solidFill>
                  <a:srgbClr val="595959">
                    <a:alpha val="100000"/>
                  </a:srgbClr>
                </a:solidFill>
                <a:latin typeface="Microsoft YaHei"/>
                <a:ea typeface="Microsoft YaHei"/>
                <a:cs typeface="Microsoft YaHei"/>
              </a:rPr>
              <a:t>传统采购流程冗长，电商平台通</a:t>
            </a:r>
            <a:r>
              <a:rPr sz="900" kern="0" spc="-40">
                <a:solidFill>
                  <a:srgbClr val="595959">
                    <a:alpha val="100000"/>
                  </a:srgbClr>
                </a:solidFill>
                <a:latin typeface="Microsoft YaHei"/>
                <a:ea typeface="Microsoft YaHei"/>
                <a:cs typeface="Microsoft YaHei"/>
              </a:rPr>
              <a:t>过</a:t>
            </a:r>
            <a:r>
              <a:rPr sz="900" b="1" kern="0" spc="-40">
                <a:solidFill>
                  <a:srgbClr val="00B0F0">
                    <a:alpha val="100000"/>
                  </a:srgbClr>
                </a:solidFill>
                <a:latin typeface="Microsoft YaHei"/>
                <a:ea typeface="Microsoft YaHei"/>
                <a:cs typeface="Microsoft YaHei"/>
              </a:rPr>
              <a:t>大数据、物联</a:t>
            </a:r>
            <a:r>
              <a:rPr sz="900" b="1" kern="0" spc="0">
                <a:solidFill>
                  <a:srgbClr val="00B0F0">
                    <a:alpha val="100000"/>
                  </a:srgbClr>
                </a:solidFill>
                <a:latin typeface="Microsoft YaHei"/>
                <a:ea typeface="Microsoft YaHei"/>
                <a:cs typeface="Microsoft YaHei"/>
              </a:rPr>
              <a:t>   </a:t>
            </a:r>
            <a:r>
              <a:rPr sz="900" b="1" kern="0" spc="-40">
                <a:solidFill>
                  <a:srgbClr val="00B0F0">
                    <a:alpha val="100000"/>
                  </a:srgbClr>
                </a:solidFill>
                <a:latin typeface="Microsoft YaHei"/>
                <a:ea typeface="Microsoft YaHei"/>
                <a:cs typeface="Microsoft YaHei"/>
              </a:rPr>
              <a:t>网、供应链管理、  AI技术、  5G</a:t>
            </a:r>
            <a:r>
              <a:rPr sz="900" kern="0" spc="-40">
                <a:solidFill>
                  <a:srgbClr val="595959">
                    <a:alpha val="100000"/>
                  </a:srgbClr>
                </a:solidFill>
                <a:latin typeface="Microsoft YaHei"/>
                <a:ea typeface="Microsoft YaHei"/>
                <a:cs typeface="Microsoft YaHei"/>
              </a:rPr>
              <a:t>等科技帮助企业</a:t>
            </a:r>
            <a:r>
              <a:rPr sz="900" kern="0" spc="-50">
                <a:solidFill>
                  <a:srgbClr val="595959">
                    <a:alpha val="100000"/>
                  </a:srgbClr>
                </a:solidFill>
                <a:latin typeface="Microsoft YaHei"/>
                <a:ea typeface="Microsoft YaHei"/>
                <a:cs typeface="Microsoft YaHei"/>
              </a:rPr>
              <a:t>做 </a:t>
            </a:r>
            <a:r>
              <a:rPr sz="900" kern="0" spc="0">
                <a:solidFill>
                  <a:srgbClr val="595959">
                    <a:alpha val="100000"/>
                  </a:srgbClr>
                </a:solidFill>
                <a:latin typeface="Microsoft YaHei"/>
                <a:ea typeface="Microsoft YaHei"/>
                <a:cs typeface="Microsoft YaHei"/>
              </a:rPr>
              <a:t>到采购数字化、管理信息化、采购智能化</a:t>
            </a:r>
            <a:r>
              <a:rPr sz="900" kern="0" spc="-10">
                <a:solidFill>
                  <a:srgbClr val="595959">
                    <a:alpha val="100000"/>
                  </a:srgbClr>
                </a:solidFill>
                <a:latin typeface="Microsoft YaHei"/>
                <a:ea typeface="Microsoft YaHei"/>
                <a:cs typeface="Microsoft YaHei"/>
              </a:rPr>
              <a:t>，解决</a:t>
            </a:r>
            <a:r>
              <a:rPr sz="900" kern="0" spc="0">
                <a:solidFill>
                  <a:srgbClr val="595959">
                    <a:alpha val="100000"/>
                  </a:srgbClr>
                </a:solidFill>
                <a:latin typeface="Microsoft YaHei"/>
                <a:ea typeface="Microsoft YaHei"/>
                <a:cs typeface="Microsoft YaHei"/>
              </a:rPr>
              <a:t>   </a:t>
            </a:r>
            <a:r>
              <a:rPr sz="900" kern="0" spc="-20">
                <a:solidFill>
                  <a:srgbClr val="595959">
                    <a:alpha val="100000"/>
                  </a:srgbClr>
                </a:solidFill>
                <a:latin typeface="Microsoft YaHei"/>
                <a:ea typeface="Microsoft YaHei"/>
                <a:cs typeface="Microsoft YaHei"/>
              </a:rPr>
              <a:t>采购透明性较差的难题。</a:t>
            </a:r>
            <a:endParaRPr lang="Microsoft YaHei" altLang="Microsoft YaHei" sz="900"/>
          </a:p>
          <a:p>
            <a:pPr marL="175895" indent="-163829" algn="l" rtl="0" eaLnBrk="0">
              <a:lnSpc>
                <a:spcPct val="114000"/>
              </a:lnSpc>
              <a:spcBef>
                <a:spcPts val="257"/>
              </a:spcBef>
            </a:pPr>
            <a:r>
              <a:rPr sz="900" kern="0" spc="-30">
                <a:solidFill>
                  <a:srgbClr val="595959">
                    <a:alpha val="100000"/>
                  </a:srgbClr>
                </a:solidFill>
                <a:latin typeface="Wingdings"/>
                <a:ea typeface="Wingdings"/>
                <a:cs typeface="Wingdings"/>
              </a:rPr>
              <a:t>.</a:t>
            </a:r>
            <a:r>
              <a:rPr sz="900" kern="0" spc="-210">
                <a:solidFill>
                  <a:srgbClr val="595959">
                    <a:alpha val="100000"/>
                  </a:srgbClr>
                </a:solidFill>
                <a:latin typeface="Wingdings"/>
                <a:ea typeface="Wingdings"/>
                <a:cs typeface="Wingdings"/>
              </a:rPr>
              <a:t> </a:t>
            </a:r>
            <a:r>
              <a:rPr sz="900" kern="0" spc="-30">
                <a:solidFill>
                  <a:srgbClr val="595959">
                    <a:alpha val="100000"/>
                  </a:srgbClr>
                </a:solidFill>
                <a:latin typeface="Microsoft YaHei"/>
                <a:ea typeface="Microsoft YaHei"/>
                <a:cs typeface="Microsoft YaHei"/>
              </a:rPr>
              <a:t>另外，电商平台不断完善服务体</a:t>
            </a:r>
            <a:r>
              <a:rPr sz="900" kern="0" spc="-40">
                <a:solidFill>
                  <a:srgbClr val="595959">
                    <a:alpha val="100000"/>
                  </a:srgbClr>
                </a:solidFill>
                <a:latin typeface="Microsoft YaHei"/>
                <a:ea typeface="Microsoft YaHei"/>
                <a:cs typeface="Microsoft YaHei"/>
              </a:rPr>
              <a:t>系，为不同类型</a:t>
            </a:r>
            <a:r>
              <a:rPr sz="900" kern="0" spc="0">
                <a:solidFill>
                  <a:srgbClr val="595959">
                    <a:alpha val="100000"/>
                  </a:srgbClr>
                </a:solidFill>
                <a:latin typeface="Microsoft YaHei"/>
                <a:ea typeface="Microsoft YaHei"/>
                <a:cs typeface="Microsoft YaHei"/>
              </a:rPr>
              <a:t>   的企业提供</a:t>
            </a:r>
            <a:r>
              <a:rPr sz="900" b="1" kern="0" spc="0">
                <a:solidFill>
                  <a:srgbClr val="00B0F0">
                    <a:alpha val="100000"/>
                  </a:srgbClr>
                </a:solidFill>
                <a:latin typeface="Microsoft YaHei"/>
                <a:ea typeface="Microsoft YaHei"/>
                <a:cs typeface="Microsoft YaHei"/>
              </a:rPr>
              <a:t>客制化的3C数码产品解决方案</a:t>
            </a:r>
            <a:r>
              <a:rPr sz="900" kern="0" spc="-10">
                <a:solidFill>
                  <a:srgbClr val="595959">
                    <a:alpha val="100000"/>
                  </a:srgbClr>
                </a:solidFill>
                <a:latin typeface="Microsoft YaHei"/>
                <a:ea typeface="Microsoft YaHei"/>
                <a:cs typeface="Microsoft YaHei"/>
              </a:rPr>
              <a:t>。从企  </a:t>
            </a:r>
            <a:r>
              <a:rPr sz="900" kern="0" spc="0">
                <a:solidFill>
                  <a:srgbClr val="595959">
                    <a:alpha val="100000"/>
                  </a:srgbClr>
                </a:solidFill>
                <a:latin typeface="Microsoft YaHei"/>
                <a:ea typeface="Microsoft YaHei"/>
                <a:cs typeface="Microsoft YaHei"/>
              </a:rPr>
              <a:t>业账号注册指引、产品需求沟通、产品推荐</a:t>
            </a:r>
            <a:r>
              <a:rPr sz="900" kern="0" spc="-10">
                <a:solidFill>
                  <a:srgbClr val="595959">
                    <a:alpha val="100000"/>
                  </a:srgbClr>
                </a:solidFill>
                <a:latin typeface="Microsoft YaHei"/>
                <a:ea typeface="Microsoft YaHei"/>
                <a:cs typeface="Microsoft YaHei"/>
              </a:rPr>
              <a:t>、议   价、采购、交付、售后等全流程提供服务支持。</a:t>
            </a:r>
            <a:endParaRPr lang="Microsoft YaHei" altLang="Microsoft YaHei" sz="900"/>
          </a:p>
        </p:txBody>
      </p:sp>
      <p:sp>
        <p:nvSpPr>
          <p:cNvPr id="212" name="textbox 212"/>
          <p:cNvSpPr/>
          <p:nvPr/>
        </p:nvSpPr>
        <p:spPr>
          <a:xfrm>
            <a:off x="797306" y="5043449"/>
            <a:ext cx="2681604" cy="12293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347"/>
              </a:lnSpc>
            </a:pPr>
            <a:endParaRPr lang="Arial" altLang="Arial" sz="100"/>
          </a:p>
          <a:p>
            <a:pPr marL="176529" indent="-164464" algn="l" rtl="0" eaLnBrk="0">
              <a:lnSpc>
                <a:spcPct val="119000"/>
              </a:lnSpc>
            </a:pPr>
            <a:r>
              <a:rPr sz="900" kern="0" spc="-40">
                <a:solidFill>
                  <a:srgbClr val="595959">
                    <a:alpha val="100000"/>
                  </a:srgbClr>
                </a:solidFill>
                <a:latin typeface="Wingdings"/>
                <a:ea typeface="Wingdings"/>
                <a:cs typeface="Wingdings"/>
              </a:rPr>
              <a:t>. </a:t>
            </a:r>
            <a:r>
              <a:rPr sz="900" kern="0" spc="-40">
                <a:solidFill>
                  <a:srgbClr val="595959">
                    <a:alpha val="100000"/>
                  </a:srgbClr>
                </a:solidFill>
                <a:latin typeface="Microsoft YaHei"/>
                <a:ea typeface="Microsoft YaHei"/>
                <a:cs typeface="Microsoft YaHei"/>
              </a:rPr>
              <a:t>自国家提出“阳光采购”后，政府机关和央国企    </a:t>
            </a:r>
            <a:r>
              <a:rPr sz="900" kern="0" spc="0">
                <a:solidFill>
                  <a:srgbClr val="595959">
                    <a:alpha val="100000"/>
                  </a:srgbClr>
                </a:solidFill>
                <a:latin typeface="Microsoft YaHei"/>
                <a:ea typeface="Microsoft YaHei"/>
                <a:cs typeface="Microsoft YaHei"/>
              </a:rPr>
              <a:t>率先发起了企业采购的</a:t>
            </a:r>
            <a:r>
              <a:rPr sz="900" kern="0" spc="-10">
                <a:solidFill>
                  <a:srgbClr val="595959">
                    <a:alpha val="100000"/>
                  </a:srgbClr>
                </a:solidFill>
                <a:latin typeface="Microsoft YaHei"/>
                <a:ea typeface="Microsoft YaHei"/>
                <a:cs typeface="Microsoft YaHei"/>
              </a:rPr>
              <a:t>改革，逐渐将采购重心从    </a:t>
            </a:r>
            <a:r>
              <a:rPr sz="900" kern="0" spc="-30">
                <a:solidFill>
                  <a:srgbClr val="595959">
                    <a:alpha val="100000"/>
                  </a:srgbClr>
                </a:solidFill>
                <a:latin typeface="Microsoft YaHei"/>
                <a:ea typeface="Microsoft YaHei"/>
                <a:cs typeface="Microsoft YaHei"/>
              </a:rPr>
              <a:t>线下招投标向</a:t>
            </a:r>
            <a:r>
              <a:rPr sz="900" b="1" kern="0" spc="-30">
                <a:solidFill>
                  <a:srgbClr val="65AF45">
                    <a:alpha val="100000"/>
                  </a:srgbClr>
                </a:solidFill>
                <a:latin typeface="Microsoft YaHei"/>
                <a:ea typeface="Microsoft YaHei"/>
                <a:cs typeface="Microsoft YaHei"/>
              </a:rPr>
              <a:t>电商平台、政府采购平台</a:t>
            </a:r>
            <a:r>
              <a:rPr sz="900" kern="0" spc="-30">
                <a:solidFill>
                  <a:srgbClr val="595959">
                    <a:alpha val="100000"/>
                  </a:srgbClr>
                </a:solidFill>
                <a:latin typeface="Microsoft YaHei"/>
                <a:ea typeface="Microsoft YaHei"/>
                <a:cs typeface="Microsoft YaHei"/>
              </a:rPr>
              <a:t>方向转移。</a:t>
            </a:r>
            <a:endParaRPr lang="Microsoft YaHei" altLang="Microsoft YaHei" sz="900"/>
          </a:p>
          <a:p>
            <a:pPr algn="l" rtl="0" eaLnBrk="0">
              <a:lnSpc>
                <a:spcPct val="146000"/>
              </a:lnSpc>
            </a:pPr>
            <a:endParaRPr lang="Arial" altLang="Arial" sz="200"/>
          </a:p>
          <a:p>
            <a:pPr marL="175895" indent="-163829" algn="l" rtl="0" eaLnBrk="0">
              <a:lnSpc>
                <a:spcPct val="122000"/>
              </a:lnSpc>
              <a:spcBef>
                <a:spcPts val="2"/>
              </a:spcBef>
            </a:pPr>
            <a:r>
              <a:rPr sz="900" kern="0" spc="-40">
                <a:solidFill>
                  <a:srgbClr val="595959">
                    <a:alpha val="100000"/>
                  </a:srgbClr>
                </a:solidFill>
                <a:latin typeface="Wingdings"/>
                <a:ea typeface="Wingdings"/>
                <a:cs typeface="Wingdings"/>
              </a:rPr>
              <a:t>.</a:t>
            </a:r>
            <a:r>
              <a:rPr sz="900" kern="0" spc="-210">
                <a:solidFill>
                  <a:srgbClr val="595959">
                    <a:alpha val="100000"/>
                  </a:srgbClr>
                </a:solidFill>
                <a:latin typeface="Wingdings"/>
                <a:ea typeface="Wingdings"/>
                <a:cs typeface="Wingdings"/>
              </a:rPr>
              <a:t> </a:t>
            </a:r>
            <a:r>
              <a:rPr sz="900" kern="0" spc="-40">
                <a:solidFill>
                  <a:srgbClr val="595959">
                    <a:alpha val="100000"/>
                  </a:srgbClr>
                </a:solidFill>
                <a:latin typeface="Microsoft YaHei"/>
                <a:ea typeface="Microsoft YaHei"/>
                <a:cs typeface="Microsoft YaHei"/>
              </a:rPr>
              <a:t>另外，疫情封控期间，线下采购渠道流转</a:t>
            </a:r>
            <a:r>
              <a:rPr sz="900" kern="0" spc="-50">
                <a:solidFill>
                  <a:srgbClr val="595959">
                    <a:alpha val="100000"/>
                  </a:srgbClr>
                </a:solidFill>
                <a:latin typeface="Microsoft YaHei"/>
                <a:ea typeface="Microsoft YaHei"/>
                <a:cs typeface="Microsoft YaHei"/>
              </a:rPr>
              <a:t>困难，</a:t>
            </a:r>
            <a:r>
              <a:rPr sz="900" kern="0" spc="0">
                <a:solidFill>
                  <a:srgbClr val="595959">
                    <a:alpha val="100000"/>
                  </a:srgbClr>
                </a:solidFill>
                <a:latin typeface="Microsoft YaHei"/>
                <a:ea typeface="Microsoft YaHei"/>
                <a:cs typeface="Microsoft YaHei"/>
              </a:rPr>
              <a:t>     电商化采购盛行，不论</a:t>
            </a:r>
            <a:r>
              <a:rPr sz="900" kern="0" spc="-10">
                <a:solidFill>
                  <a:srgbClr val="595959">
                    <a:alpha val="100000"/>
                  </a:srgbClr>
                </a:solidFill>
                <a:latin typeface="Microsoft YaHei"/>
                <a:ea typeface="Microsoft YaHei"/>
                <a:cs typeface="Microsoft YaHei"/>
              </a:rPr>
              <a:t>是厂商侧还是企业侧都开    </a:t>
            </a:r>
            <a:r>
              <a:rPr sz="900" kern="0" spc="0">
                <a:solidFill>
                  <a:srgbClr val="595959">
                    <a:alpha val="100000"/>
                  </a:srgbClr>
                </a:solidFill>
                <a:latin typeface="Microsoft YaHei"/>
                <a:ea typeface="Microsoft YaHei"/>
                <a:cs typeface="Microsoft YaHei"/>
              </a:rPr>
              <a:t>始意识到</a:t>
            </a:r>
            <a:r>
              <a:rPr sz="900" b="1" kern="0" spc="0">
                <a:solidFill>
                  <a:srgbClr val="65AF45">
                    <a:alpha val="100000"/>
                  </a:srgbClr>
                </a:solidFill>
                <a:latin typeface="Microsoft YaHei"/>
                <a:ea typeface="Microsoft YaHei"/>
                <a:cs typeface="Microsoft YaHei"/>
              </a:rPr>
              <a:t>电商采购的</a:t>
            </a:r>
            <a:r>
              <a:rPr sz="900" b="1" kern="0" spc="-10">
                <a:solidFill>
                  <a:srgbClr val="65AF45">
                    <a:alpha val="100000"/>
                  </a:srgbClr>
                </a:solidFill>
                <a:latin typeface="Microsoft YaHei"/>
                <a:ea typeface="Microsoft YaHei"/>
                <a:cs typeface="Microsoft YaHei"/>
              </a:rPr>
              <a:t>价值</a:t>
            </a:r>
            <a:r>
              <a:rPr sz="900" kern="0" spc="-10">
                <a:solidFill>
                  <a:srgbClr val="595959">
                    <a:alpha val="100000"/>
                  </a:srgbClr>
                </a:solidFill>
                <a:latin typeface="Microsoft YaHei"/>
                <a:ea typeface="Microsoft YaHei"/>
                <a:cs typeface="Microsoft YaHei"/>
              </a:rPr>
              <a:t>，这也潜移默化地</a:t>
            </a:r>
            <a:r>
              <a:rPr sz="900" b="1" kern="0" spc="-10">
                <a:solidFill>
                  <a:srgbClr val="65AF45">
                    <a:alpha val="100000"/>
                  </a:srgbClr>
                </a:solidFill>
                <a:latin typeface="Microsoft YaHei"/>
                <a:ea typeface="Microsoft YaHei"/>
                <a:cs typeface="Microsoft YaHei"/>
              </a:rPr>
              <a:t>影响    了企业采购3C数码商用产品的习惯。</a:t>
            </a:r>
            <a:endParaRPr lang="Microsoft YaHei" altLang="Microsoft YaHei" sz="900"/>
          </a:p>
        </p:txBody>
      </p:sp>
      <p:sp>
        <p:nvSpPr>
          <p:cNvPr id="214" name="textbox 214"/>
          <p:cNvSpPr/>
          <p:nvPr/>
        </p:nvSpPr>
        <p:spPr>
          <a:xfrm>
            <a:off x="533507" y="6361576"/>
            <a:ext cx="8112125" cy="2794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525"/>
              </a:lnSpc>
            </a:pPr>
            <a:endParaRPr lang="Arial" altLang="Arial" sz="100"/>
          </a:p>
          <a:p>
            <a:pPr marL="12700" algn="l" rtl="0" eaLnBrk="0">
              <a:lnSpc>
                <a:spcPct val="98000"/>
              </a:lnSpc>
            </a:pPr>
            <a:r>
              <a:rPr sz="800" kern="0" spc="-40">
                <a:solidFill>
                  <a:srgbClr val="7F7F7F">
                    <a:alpha val="100000"/>
                  </a:srgbClr>
                </a:solidFill>
                <a:latin typeface="Microsoft YaHei"/>
                <a:ea typeface="Microsoft YaHei"/>
                <a:cs typeface="Microsoft YaHei"/>
              </a:rPr>
              <a:t>样本：  N=500</a:t>
            </a:r>
            <a:r>
              <a:rPr sz="800" kern="0" spc="-120">
                <a:solidFill>
                  <a:srgbClr val="7F7F7F">
                    <a:alpha val="100000"/>
                  </a:srgbClr>
                </a:solidFill>
                <a:latin typeface="Microsoft YaHei"/>
                <a:ea typeface="Microsoft YaHei"/>
                <a:cs typeface="Microsoft YaHei"/>
              </a:rPr>
              <a:t> </a:t>
            </a:r>
            <a:r>
              <a:rPr sz="800" kern="0" spc="-40">
                <a:solidFill>
                  <a:srgbClr val="7F7F7F">
                    <a:alpha val="100000"/>
                  </a:srgbClr>
                </a:solidFill>
                <a:latin typeface="Microsoft YaHei"/>
                <a:ea typeface="Microsoft YaHei"/>
                <a:cs typeface="Microsoft YaHei"/>
              </a:rPr>
              <a:t>，2024年2月</a:t>
            </a:r>
            <a:r>
              <a:rPr sz="800" kern="0" spc="-50">
                <a:solidFill>
                  <a:srgbClr val="7F7F7F">
                    <a:alpha val="100000"/>
                  </a:srgbClr>
                </a:solidFill>
                <a:latin typeface="Microsoft YaHei"/>
                <a:ea typeface="Microsoft YaHei"/>
                <a:cs typeface="Microsoft YaHei"/>
              </a:rPr>
              <a:t>于网上调研所得。</a:t>
            </a:r>
            <a:endParaRPr lang="Microsoft YaHei" altLang="Microsoft YaHei" sz="800"/>
          </a:p>
          <a:p>
            <a:pPr marL="12700" algn="l" rtl="0" eaLnBrk="0">
              <a:lnSpc>
                <a:spcPct val="98000"/>
              </a:lnSpc>
              <a:spcBef>
                <a:spcPts val="20"/>
              </a:spcBef>
              <a:tabLst>
                <a:tab pos="8098790"/>
              </a:tabLst>
            </a:pPr>
            <a:r>
              <a:rPr sz="800" u="sng" kern="0" spc="-20">
                <a:solidFill>
                  <a:srgbClr val="7F7F7F">
                    <a:alpha val="100000"/>
                  </a:srgbClr>
                </a:solidFill>
                <a:latin typeface="Microsoft YaHei"/>
                <a:ea typeface="Microsoft YaHei"/>
                <a:cs typeface="Microsoft YaHei"/>
              </a:rPr>
              <a:t>来源：专家访谈、公开资料，艾瑞咨询研究院自主研究及绘制。</a:t>
            </a:r>
            <a:r>
              <a:rPr sz="800" u="sng" kern="0" spc="0">
                <a:solidFill>
                  <a:srgbClr val="7F7F7F">
                    <a:alpha val="100000"/>
                  </a:srgbClr>
                </a:solidFill>
                <a:latin typeface="Microsoft YaHei"/>
                <a:ea typeface="Microsoft YaHei"/>
                <a:cs typeface="Microsoft YaHei"/>
              </a:rPr>
              <a:t>	</a:t>
            </a:r>
            <a:endParaRPr lang="Microsoft YaHei" altLang="Microsoft YaHei" sz="800"/>
          </a:p>
        </p:txBody>
      </p:sp>
      <p:grpSp>
        <p:nvGrpSpPr>
          <p:cNvPr id="10" name="group 10"/>
          <p:cNvGrpSpPr/>
          <p:nvPr/>
        </p:nvGrpSpPr>
        <p:grpSpPr>
          <a:xfrm rot="21600000">
            <a:off x="518159" y="2538984"/>
            <a:ext cx="2993136" cy="432815"/>
            <a:chExt cx="2993136" cy="432815"/>
          </a:xfrm>
        </p:grpSpPr>
        <p:sp>
          <p:nvSpPr>
            <p:cNvPr id="216" name="rect"/>
            <p:cNvSpPr/>
            <p:nvPr/>
          </p:nvSpPr>
          <p:spPr>
            <a:xfrm>
              <a:off x="190500" y="32003"/>
              <a:ext cx="2802636" cy="381000"/>
            </a:xfrm>
            <a:prstGeom prst="rect">
              <a:avLst/>
            </a:prstGeom>
            <a:solidFill>
              <a:srgbClr val="B2D234">
                <a:alpha val="29803"/>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8" name="path"/>
            <p:cNvSpPr/>
            <p:nvPr/>
          </p:nvSpPr>
          <p:spPr>
            <a:xfrm>
              <a:off x="0" y="0"/>
              <a:ext cx="432816" cy="432815"/>
            </a:xfrm>
            <a:custGeom>
              <a:rect l="0" t="0" r="0" b="0"/>
              <a:pathLst>
                <a:path w="681" h="681">
                  <a:moveTo>
                    <a:pt x="0" y="340"/>
                  </a:moveTo>
                  <a:cubicBezTo>
                    <a:pt x="0" y="152"/>
                    <a:pt x="152" y="0"/>
                    <a:pt x="340" y="0"/>
                  </a:cubicBezTo>
                  <a:cubicBezTo>
                    <a:pt x="529" y="0"/>
                    <a:pt x="681" y="152"/>
                    <a:pt x="681" y="340"/>
                  </a:cubicBezTo>
                  <a:cubicBezTo>
                    <a:pt x="681" y="528"/>
                    <a:pt x="529" y="681"/>
                    <a:pt x="340" y="681"/>
                  </a:cubicBezTo>
                  <a:cubicBezTo>
                    <a:pt x="152" y="681"/>
                    <a:pt x="0" y="528"/>
                    <a:pt x="0" y="340"/>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0" name="textbox 220"/>
            <p:cNvSpPr/>
            <p:nvPr/>
          </p:nvSpPr>
          <p:spPr>
            <a:xfrm>
              <a:off x="164943" y="130773"/>
              <a:ext cx="2454275" cy="2203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254"/>
                </a:lnSpc>
              </a:pPr>
              <a:endParaRPr lang="Arial" altLang="Arial" sz="100"/>
            </a:p>
            <a:p>
              <a:pPr marL="12700" algn="l" rtl="0" eaLnBrk="0">
                <a:lnSpc>
                  <a:spcPct val="91000"/>
                </a:lnSpc>
              </a:pPr>
              <a:r>
                <a:rPr sz="1400" b="1" kern="0" spc="-10">
                  <a:solidFill>
                    <a:srgbClr val="FFFFFF">
                      <a:alpha val="100000"/>
                    </a:srgbClr>
                  </a:solidFill>
                  <a:latin typeface="Microsoft YaHei"/>
                  <a:ea typeface="Microsoft YaHei"/>
                  <a:cs typeface="Microsoft YaHei"/>
                </a:rPr>
                <a:t>1</a:t>
              </a:r>
              <a:r>
                <a:rPr sz="1400" b="1" kern="0" spc="80">
                  <a:solidFill>
                    <a:srgbClr val="FFFFFF">
                      <a:alpha val="100000"/>
                    </a:srgbClr>
                  </a:solidFill>
                  <a:latin typeface="Microsoft YaHei"/>
                  <a:ea typeface="Microsoft YaHei"/>
                  <a:cs typeface="Microsoft YaHei"/>
                </a:rPr>
                <a:t>   </a:t>
              </a:r>
              <a:r>
                <a:rPr sz="1200" b="1" kern="0" spc="-10">
                  <a:solidFill>
                    <a:srgbClr val="595959">
                      <a:alpha val="100000"/>
                    </a:srgbClr>
                  </a:solidFill>
                  <a:latin typeface="Microsoft YaHei"/>
                  <a:ea typeface="Microsoft YaHei"/>
                  <a:cs typeface="Microsoft YaHei"/>
                </a:rPr>
                <a:t>政策推动TOB电商向</a:t>
              </a:r>
              <a:r>
                <a:rPr sz="1200" b="1" kern="0" spc="-20">
                  <a:solidFill>
                    <a:srgbClr val="595959">
                      <a:alpha val="100000"/>
                    </a:srgbClr>
                  </a:solidFill>
                  <a:latin typeface="Microsoft YaHei"/>
                  <a:ea typeface="Microsoft YaHei"/>
                  <a:cs typeface="Microsoft YaHei"/>
                </a:rPr>
                <a:t>高质量发展</a:t>
              </a:r>
              <a:endParaRPr lang="Microsoft YaHei" altLang="Microsoft YaHei" sz="1200"/>
            </a:p>
          </p:txBody>
        </p:sp>
      </p:grpSp>
      <p:grpSp>
        <p:nvGrpSpPr>
          <p:cNvPr id="12" name="group 12"/>
          <p:cNvGrpSpPr/>
          <p:nvPr/>
        </p:nvGrpSpPr>
        <p:grpSpPr>
          <a:xfrm rot="21600000">
            <a:off x="518159" y="4494276"/>
            <a:ext cx="2993136" cy="431292"/>
            <a:chExt cx="2993136" cy="431292"/>
          </a:xfrm>
        </p:grpSpPr>
        <p:sp>
          <p:nvSpPr>
            <p:cNvPr id="222" name="rect"/>
            <p:cNvSpPr/>
            <p:nvPr/>
          </p:nvSpPr>
          <p:spPr>
            <a:xfrm>
              <a:off x="182880" y="44196"/>
              <a:ext cx="2810256" cy="381000"/>
            </a:xfrm>
            <a:prstGeom prst="rect">
              <a:avLst/>
            </a:prstGeom>
            <a:solidFill>
              <a:srgbClr val="65AF45">
                <a:alpha val="29803"/>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4" name="path"/>
            <p:cNvSpPr/>
            <p:nvPr/>
          </p:nvSpPr>
          <p:spPr>
            <a:xfrm>
              <a:off x="0" y="0"/>
              <a:ext cx="432816" cy="431292"/>
            </a:xfrm>
            <a:custGeom>
              <a:rect l="0" t="0" r="0" b="0"/>
              <a:pathLst>
                <a:path w="681" h="679">
                  <a:moveTo>
                    <a:pt x="0" y="339"/>
                  </a:moveTo>
                  <a:cubicBezTo>
                    <a:pt x="0" y="152"/>
                    <a:pt x="152" y="0"/>
                    <a:pt x="340" y="0"/>
                  </a:cubicBezTo>
                  <a:cubicBezTo>
                    <a:pt x="529" y="0"/>
                    <a:pt x="681" y="152"/>
                    <a:pt x="681" y="339"/>
                  </a:cubicBezTo>
                  <a:cubicBezTo>
                    <a:pt x="681" y="527"/>
                    <a:pt x="529" y="679"/>
                    <a:pt x="340" y="679"/>
                  </a:cubicBezTo>
                  <a:cubicBezTo>
                    <a:pt x="152" y="679"/>
                    <a:pt x="0" y="527"/>
                    <a:pt x="0" y="339"/>
                  </a:cubicBezTo>
                </a:path>
              </a:pathLst>
            </a:cu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6" name="textbox 226"/>
            <p:cNvSpPr/>
            <p:nvPr/>
          </p:nvSpPr>
          <p:spPr>
            <a:xfrm>
              <a:off x="162268" y="131232"/>
              <a:ext cx="2623820" cy="2311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178"/>
                </a:lnSpc>
              </a:pPr>
              <a:endParaRPr lang="Arial" altLang="Arial" sz="100"/>
            </a:p>
            <a:p>
              <a:pPr marL="12700" algn="l" rtl="0" eaLnBrk="0">
                <a:lnSpc>
                  <a:spcPct val="96000"/>
                </a:lnSpc>
              </a:pPr>
              <a:r>
                <a:rPr sz="1400" b="1" kern="0" spc="0">
                  <a:solidFill>
                    <a:srgbClr val="FFFFFF">
                      <a:alpha val="100000"/>
                    </a:srgbClr>
                  </a:solidFill>
                  <a:latin typeface="Microsoft YaHei"/>
                  <a:ea typeface="Microsoft YaHei"/>
                  <a:cs typeface="Microsoft YaHei"/>
                </a:rPr>
                <a:t>3    </a:t>
              </a:r>
              <a:r>
                <a:rPr sz="1200" b="1" kern="0" spc="0">
                  <a:solidFill>
                    <a:srgbClr val="595959">
                      <a:alpha val="100000"/>
                    </a:srgbClr>
                  </a:solidFill>
                  <a:latin typeface="Microsoft YaHei"/>
                  <a:ea typeface="Microsoft YaHei"/>
                  <a:cs typeface="Microsoft YaHei"/>
                </a:rPr>
                <a:t>供需双方均已认</a:t>
              </a:r>
              <a:r>
                <a:rPr sz="1200" b="1" kern="0" spc="-10">
                  <a:solidFill>
                    <a:srgbClr val="595959">
                      <a:alpha val="100000"/>
                    </a:srgbClr>
                  </a:solidFill>
                  <a:latin typeface="Microsoft YaHei"/>
                  <a:ea typeface="Microsoft YaHei"/>
                  <a:cs typeface="Microsoft YaHei"/>
                </a:rPr>
                <a:t>识到电商采购价值</a:t>
              </a:r>
              <a:endParaRPr lang="Microsoft YaHei" altLang="Microsoft YaHei" sz="1200"/>
            </a:p>
          </p:txBody>
        </p:sp>
      </p:grpSp>
      <p:grpSp>
        <p:nvGrpSpPr>
          <p:cNvPr id="14" name="group 14"/>
          <p:cNvGrpSpPr/>
          <p:nvPr/>
        </p:nvGrpSpPr>
        <p:grpSpPr>
          <a:xfrm rot="21600000">
            <a:off x="5658611" y="2569464"/>
            <a:ext cx="2939795" cy="431291"/>
            <a:chExt cx="2939795" cy="431291"/>
          </a:xfrm>
        </p:grpSpPr>
        <p:sp>
          <p:nvSpPr>
            <p:cNvPr id="228" name="rect"/>
            <p:cNvSpPr/>
            <p:nvPr/>
          </p:nvSpPr>
          <p:spPr>
            <a:xfrm>
              <a:off x="140208" y="10667"/>
              <a:ext cx="2799587" cy="381000"/>
            </a:xfrm>
            <a:prstGeom prst="rect">
              <a:avLst/>
            </a:prstGeom>
            <a:solidFill>
              <a:srgbClr val="8BC53F">
                <a:alpha val="29803"/>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0" name="path"/>
            <p:cNvSpPr/>
            <p:nvPr/>
          </p:nvSpPr>
          <p:spPr>
            <a:xfrm>
              <a:off x="0" y="0"/>
              <a:ext cx="431291" cy="431291"/>
            </a:xfrm>
            <a:custGeom>
              <a:rect l="0" t="0" r="0" b="0"/>
              <a:pathLst>
                <a:path w="679" h="679">
                  <a:moveTo>
                    <a:pt x="0" y="339"/>
                  </a:moveTo>
                  <a:cubicBezTo>
                    <a:pt x="0" y="152"/>
                    <a:pt x="152" y="0"/>
                    <a:pt x="339" y="0"/>
                  </a:cubicBezTo>
                  <a:cubicBezTo>
                    <a:pt x="527" y="0"/>
                    <a:pt x="679" y="152"/>
                    <a:pt x="679" y="339"/>
                  </a:cubicBezTo>
                  <a:cubicBezTo>
                    <a:pt x="679" y="527"/>
                    <a:pt x="527" y="679"/>
                    <a:pt x="339" y="679"/>
                  </a:cubicBezTo>
                  <a:cubicBezTo>
                    <a:pt x="152" y="679"/>
                    <a:pt x="0" y="527"/>
                    <a:pt x="0" y="339"/>
                  </a:cubicBezTo>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2" name="textbox 232"/>
            <p:cNvSpPr/>
            <p:nvPr/>
          </p:nvSpPr>
          <p:spPr>
            <a:xfrm>
              <a:off x="158369" y="122377"/>
              <a:ext cx="2143125" cy="2082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139"/>
                </a:lnSpc>
              </a:pPr>
              <a:endParaRPr lang="Arial" altLang="Arial" sz="100"/>
            </a:p>
            <a:p>
              <a:pPr marL="12700" algn="l" rtl="0" eaLnBrk="0">
                <a:lnSpc>
                  <a:spcPct val="88000"/>
                </a:lnSpc>
              </a:pPr>
              <a:r>
                <a:rPr sz="2100" b="1" kern="0" spc="-10" baseline="-7441">
                  <a:solidFill>
                    <a:srgbClr val="FFFFFF">
                      <a:alpha val="100000"/>
                    </a:srgbClr>
                  </a:solidFill>
                  <a:latin typeface="Microsoft YaHei"/>
                  <a:ea typeface="Microsoft YaHei"/>
                  <a:cs typeface="Microsoft YaHei"/>
                </a:rPr>
                <a:t>2</a:t>
              </a:r>
              <a:r>
                <a:rPr sz="1300" b="1" kern="0" spc="120">
                  <a:solidFill>
                    <a:srgbClr val="FFFFFF">
                      <a:alpha val="100000"/>
                    </a:srgbClr>
                  </a:solidFill>
                  <a:latin typeface="Microsoft YaHei"/>
                  <a:ea typeface="Microsoft YaHei"/>
                  <a:cs typeface="Microsoft YaHei"/>
                </a:rPr>
                <a:t>   </a:t>
              </a:r>
              <a:r>
                <a:rPr sz="1200" b="1" kern="0" spc="-10">
                  <a:solidFill>
                    <a:srgbClr val="595959">
                      <a:alpha val="100000"/>
                    </a:srgbClr>
                  </a:solidFill>
                  <a:latin typeface="Microsoft YaHei"/>
                  <a:ea typeface="Microsoft YaHei"/>
                  <a:cs typeface="Microsoft YaHei"/>
                </a:rPr>
                <a:t>市场需求拉动行业整体发展</a:t>
              </a:r>
              <a:endParaRPr lang="Microsoft YaHei" altLang="Microsoft YaHei" sz="1200"/>
            </a:p>
          </p:txBody>
        </p:sp>
      </p:grpSp>
      <p:sp>
        <p:nvSpPr>
          <p:cNvPr id="234" name="rect"/>
          <p:cNvSpPr/>
          <p:nvPr/>
        </p:nvSpPr>
        <p:spPr>
          <a:xfrm>
            <a:off x="5772911" y="4538471"/>
            <a:ext cx="2825495" cy="381000"/>
          </a:xfrm>
          <a:prstGeom prst="rect">
            <a:avLst/>
          </a:prstGeom>
          <a:solidFill>
            <a:srgbClr val="1EC8F3">
              <a:alpha val="29803"/>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group 16"/>
          <p:cNvGrpSpPr/>
          <p:nvPr/>
        </p:nvGrpSpPr>
        <p:grpSpPr>
          <a:xfrm rot="21600000">
            <a:off x="3639169" y="4268723"/>
            <a:ext cx="949340" cy="874903"/>
            <a:chExt cx="949340" cy="874903"/>
          </a:xfrm>
        </p:grpSpPr>
        <p:sp>
          <p:nvSpPr>
            <p:cNvPr id="236" name="path"/>
            <p:cNvSpPr/>
            <p:nvPr/>
          </p:nvSpPr>
          <p:spPr>
            <a:xfrm>
              <a:off x="0" y="0"/>
              <a:ext cx="949340" cy="874903"/>
            </a:xfrm>
            <a:custGeom>
              <a:rect l="0" t="0" r="0" b="0"/>
              <a:pathLst>
                <a:path w="1495" h="1377">
                  <a:moveTo>
                    <a:pt x="1492" y="635"/>
                  </a:moveTo>
                  <a:lnTo>
                    <a:pt x="1492" y="1178"/>
                  </a:lnTo>
                  <a:cubicBezTo>
                    <a:pt x="1495" y="1223"/>
                    <a:pt x="1480" y="1267"/>
                    <a:pt x="1452" y="1303"/>
                  </a:cubicBezTo>
                  <a:cubicBezTo>
                    <a:pt x="1414" y="1351"/>
                    <a:pt x="1354" y="1377"/>
                    <a:pt x="1292" y="1375"/>
                  </a:cubicBezTo>
                  <a:lnTo>
                    <a:pt x="911" y="1375"/>
                  </a:lnTo>
                  <a:cubicBezTo>
                    <a:pt x="851" y="1375"/>
                    <a:pt x="792" y="1359"/>
                    <a:pt x="740" y="1328"/>
                  </a:cubicBezTo>
                  <a:cubicBezTo>
                    <a:pt x="697" y="1302"/>
                    <a:pt x="660" y="1267"/>
                    <a:pt x="633" y="1224"/>
                  </a:cubicBezTo>
                  <a:lnTo>
                    <a:pt x="26" y="185"/>
                  </a:lnTo>
                  <a:cubicBezTo>
                    <a:pt x="1" y="150"/>
                    <a:pt x="-1" y="104"/>
                    <a:pt x="16" y="66"/>
                  </a:cubicBezTo>
                  <a:cubicBezTo>
                    <a:pt x="34" y="30"/>
                    <a:pt x="68" y="5"/>
                    <a:pt x="108" y="0"/>
                  </a:cubicBezTo>
                  <a:lnTo>
                    <a:pt x="855" y="0"/>
                  </a:lnTo>
                  <a:cubicBezTo>
                    <a:pt x="856" y="166"/>
                    <a:pt x="923" y="326"/>
                    <a:pt x="1042" y="445"/>
                  </a:cubicBezTo>
                  <a:cubicBezTo>
                    <a:pt x="1161" y="564"/>
                    <a:pt x="1323" y="632"/>
                    <a:pt x="1492" y="635"/>
                  </a:cubicBezTo>
                </a:path>
              </a:pathLst>
            </a:cu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8" name="textbox 238"/>
            <p:cNvSpPr/>
            <p:nvPr/>
          </p:nvSpPr>
          <p:spPr>
            <a:xfrm>
              <a:off x="-12700" y="-12700"/>
              <a:ext cx="975360" cy="9436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5000"/>
                </a:lnSpc>
              </a:pPr>
              <a:endParaRPr lang="Arial" altLang="Arial" sz="1000"/>
            </a:p>
            <a:p>
              <a:pPr algn="l" rtl="0" eaLnBrk="0">
                <a:lnSpc>
                  <a:spcPct val="136000"/>
                </a:lnSpc>
              </a:pPr>
              <a:endParaRPr lang="Arial" altLang="Arial" sz="1000"/>
            </a:p>
            <a:p>
              <a:pPr marL="435609" algn="l" rtl="0" eaLnBrk="0">
                <a:lnSpc>
                  <a:spcPct val="88000"/>
                </a:lnSpc>
                <a:spcBef>
                  <a:spcPts val="2"/>
                </a:spcBef>
              </a:pPr>
              <a:r>
                <a:rPr sz="1500" b="1" kern="0" spc="-10">
                  <a:solidFill>
                    <a:srgbClr val="FFFFFF">
                      <a:alpha val="100000"/>
                    </a:srgbClr>
                  </a:solidFill>
                  <a:latin typeface="Microsoft YaHei"/>
                  <a:ea typeface="Microsoft YaHei"/>
                  <a:cs typeface="Microsoft YaHei"/>
                </a:rPr>
                <a:t>S</a:t>
              </a:r>
              <a:endParaRPr lang="Microsoft YaHei" altLang="Microsoft YaHei" sz="1500"/>
            </a:p>
          </p:txBody>
        </p:sp>
      </p:grpSp>
      <p:sp>
        <p:nvSpPr>
          <p:cNvPr id="240" name="path"/>
          <p:cNvSpPr/>
          <p:nvPr/>
        </p:nvSpPr>
        <p:spPr>
          <a:xfrm>
            <a:off x="4177283" y="3739895"/>
            <a:ext cx="946404" cy="932688"/>
          </a:xfrm>
          <a:custGeom>
            <a:rect l="0" t="0" r="0" b="0"/>
            <a:pathLst>
              <a:path w="1490" h="1468">
                <a:moveTo>
                  <a:pt x="1077" y="832"/>
                </a:moveTo>
                <a:lnTo>
                  <a:pt x="1490" y="832"/>
                </a:lnTo>
                <a:cubicBezTo>
                  <a:pt x="1489" y="1007"/>
                  <a:pt x="1415" y="1174"/>
                  <a:pt x="1286" y="1294"/>
                </a:cubicBezTo>
                <a:cubicBezTo>
                  <a:pt x="1167" y="1405"/>
                  <a:pt x="1009" y="1467"/>
                  <a:pt x="845" y="1468"/>
                </a:cubicBezTo>
                <a:lnTo>
                  <a:pt x="845" y="1054"/>
                </a:lnTo>
                <a:cubicBezTo>
                  <a:pt x="841" y="997"/>
                  <a:pt x="861" y="942"/>
                  <a:pt x="900" y="900"/>
                </a:cubicBezTo>
                <a:cubicBezTo>
                  <a:pt x="945" y="852"/>
                  <a:pt x="1010" y="827"/>
                  <a:pt x="1077" y="832"/>
                </a:cubicBezTo>
                <a:moveTo>
                  <a:pt x="0" y="832"/>
                </a:moveTo>
                <a:lnTo>
                  <a:pt x="413" y="832"/>
                </a:lnTo>
                <a:cubicBezTo>
                  <a:pt x="479" y="827"/>
                  <a:pt x="544" y="852"/>
                  <a:pt x="589" y="900"/>
                </a:cubicBezTo>
                <a:cubicBezTo>
                  <a:pt x="628" y="942"/>
                  <a:pt x="648" y="997"/>
                  <a:pt x="645" y="1054"/>
                </a:cubicBezTo>
                <a:lnTo>
                  <a:pt x="645" y="1468"/>
                </a:lnTo>
                <a:cubicBezTo>
                  <a:pt x="480" y="1468"/>
                  <a:pt x="321" y="1406"/>
                  <a:pt x="201" y="1294"/>
                </a:cubicBezTo>
                <a:cubicBezTo>
                  <a:pt x="72" y="1173"/>
                  <a:pt x="0" y="1007"/>
                  <a:pt x="0" y="832"/>
                </a:cubicBezTo>
                <a:moveTo>
                  <a:pt x="845" y="0"/>
                </a:moveTo>
                <a:cubicBezTo>
                  <a:pt x="1009" y="2"/>
                  <a:pt x="1167" y="65"/>
                  <a:pt x="1286" y="176"/>
                </a:cubicBezTo>
                <a:cubicBezTo>
                  <a:pt x="1414" y="296"/>
                  <a:pt x="1488" y="462"/>
                  <a:pt x="1490" y="636"/>
                </a:cubicBezTo>
                <a:lnTo>
                  <a:pt x="1077" y="636"/>
                </a:lnTo>
                <a:cubicBezTo>
                  <a:pt x="1010" y="641"/>
                  <a:pt x="945" y="616"/>
                  <a:pt x="900" y="568"/>
                </a:cubicBezTo>
                <a:cubicBezTo>
                  <a:pt x="861" y="526"/>
                  <a:pt x="841" y="471"/>
                  <a:pt x="845" y="414"/>
                </a:cubicBezTo>
                <a:lnTo>
                  <a:pt x="845" y="0"/>
                </a:lnTo>
                <a:close/>
                <a:moveTo>
                  <a:pt x="647" y="0"/>
                </a:moveTo>
                <a:lnTo>
                  <a:pt x="647" y="414"/>
                </a:lnTo>
                <a:cubicBezTo>
                  <a:pt x="650" y="471"/>
                  <a:pt x="630" y="526"/>
                  <a:pt x="591" y="568"/>
                </a:cubicBezTo>
                <a:cubicBezTo>
                  <a:pt x="546" y="616"/>
                  <a:pt x="481" y="641"/>
                  <a:pt x="415" y="636"/>
                </a:cubicBezTo>
                <a:lnTo>
                  <a:pt x="1" y="636"/>
                </a:lnTo>
                <a:cubicBezTo>
                  <a:pt x="2" y="460"/>
                  <a:pt x="76" y="292"/>
                  <a:pt x="206" y="172"/>
                </a:cubicBezTo>
                <a:cubicBezTo>
                  <a:pt x="325" y="62"/>
                  <a:pt x="483" y="0"/>
                  <a:pt x="647" y="0"/>
                </a:cubicBezTo>
              </a:path>
            </a:pathLst>
          </a:custGeom>
          <a:solidFill>
            <a:srgbClr val="D9D9D9">
              <a:alpha val="1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8" name="group 18"/>
          <p:cNvGrpSpPr/>
          <p:nvPr/>
        </p:nvGrpSpPr>
        <p:grpSpPr>
          <a:xfrm rot="21600000">
            <a:off x="3639169" y="3268852"/>
            <a:ext cx="949340" cy="874903"/>
            <a:chExt cx="949340" cy="874903"/>
          </a:xfrm>
        </p:grpSpPr>
        <p:sp>
          <p:nvSpPr>
            <p:cNvPr id="242" name="path"/>
            <p:cNvSpPr/>
            <p:nvPr/>
          </p:nvSpPr>
          <p:spPr>
            <a:xfrm>
              <a:off x="0" y="0"/>
              <a:ext cx="949340" cy="874903"/>
            </a:xfrm>
            <a:custGeom>
              <a:rect l="0" t="0" r="0" b="0"/>
              <a:pathLst>
                <a:path w="1495" h="1377">
                  <a:moveTo>
                    <a:pt x="1492" y="742"/>
                  </a:moveTo>
                  <a:lnTo>
                    <a:pt x="1492" y="199"/>
                  </a:lnTo>
                  <a:cubicBezTo>
                    <a:pt x="1495" y="154"/>
                    <a:pt x="1480" y="110"/>
                    <a:pt x="1452" y="74"/>
                  </a:cubicBezTo>
                  <a:cubicBezTo>
                    <a:pt x="1414" y="26"/>
                    <a:pt x="1354" y="0"/>
                    <a:pt x="1292" y="2"/>
                  </a:cubicBezTo>
                  <a:lnTo>
                    <a:pt x="911" y="2"/>
                  </a:lnTo>
                  <a:cubicBezTo>
                    <a:pt x="851" y="2"/>
                    <a:pt x="792" y="18"/>
                    <a:pt x="740" y="49"/>
                  </a:cubicBezTo>
                  <a:cubicBezTo>
                    <a:pt x="697" y="75"/>
                    <a:pt x="660" y="110"/>
                    <a:pt x="633" y="153"/>
                  </a:cubicBezTo>
                  <a:lnTo>
                    <a:pt x="26" y="1192"/>
                  </a:lnTo>
                  <a:cubicBezTo>
                    <a:pt x="1" y="1227"/>
                    <a:pt x="-1" y="1273"/>
                    <a:pt x="16" y="1311"/>
                  </a:cubicBezTo>
                  <a:cubicBezTo>
                    <a:pt x="34" y="1347"/>
                    <a:pt x="68" y="1372"/>
                    <a:pt x="108" y="1377"/>
                  </a:cubicBezTo>
                  <a:lnTo>
                    <a:pt x="855" y="1377"/>
                  </a:lnTo>
                  <a:cubicBezTo>
                    <a:pt x="856" y="1211"/>
                    <a:pt x="923" y="1051"/>
                    <a:pt x="1042" y="932"/>
                  </a:cubicBezTo>
                  <a:cubicBezTo>
                    <a:pt x="1161" y="813"/>
                    <a:pt x="1323" y="745"/>
                    <a:pt x="1492" y="742"/>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4" name="textbox 244"/>
            <p:cNvSpPr/>
            <p:nvPr/>
          </p:nvSpPr>
          <p:spPr>
            <a:xfrm>
              <a:off x="-12700" y="-12700"/>
              <a:ext cx="975360" cy="9461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1000"/>
                </a:lnSpc>
              </a:pPr>
              <a:endParaRPr lang="Arial" altLang="Arial" sz="1000"/>
            </a:p>
            <a:p>
              <a:pPr algn="l" rtl="0" eaLnBrk="0">
                <a:lnSpc>
                  <a:spcPct val="121000"/>
                </a:lnSpc>
              </a:pPr>
              <a:endParaRPr lang="Arial" altLang="Arial" sz="1000"/>
            </a:p>
            <a:p>
              <a:pPr marL="436880" algn="l" rtl="0" eaLnBrk="0">
                <a:lnSpc>
                  <a:spcPct val="87000"/>
                </a:lnSpc>
                <a:spcBef>
                  <a:spcPts val="4"/>
                </a:spcBef>
              </a:pPr>
              <a:r>
                <a:rPr sz="1500" b="1" kern="0" spc="-20">
                  <a:solidFill>
                    <a:srgbClr val="FFFFFF">
                      <a:alpha val="100000"/>
                    </a:srgbClr>
                  </a:solidFill>
                  <a:latin typeface="Microsoft YaHei"/>
                  <a:ea typeface="Microsoft YaHei"/>
                  <a:cs typeface="Microsoft YaHei"/>
                </a:rPr>
                <a:t>P</a:t>
              </a:r>
              <a:endParaRPr lang="Microsoft YaHei" altLang="Microsoft YaHei" sz="1500"/>
            </a:p>
          </p:txBody>
        </p:sp>
      </p:grpSp>
      <p:grpSp>
        <p:nvGrpSpPr>
          <p:cNvPr id="20" name="group 20"/>
          <p:cNvGrpSpPr/>
          <p:nvPr/>
        </p:nvGrpSpPr>
        <p:grpSpPr>
          <a:xfrm rot="21600000">
            <a:off x="4712461" y="3268852"/>
            <a:ext cx="949340" cy="874903"/>
            <a:chExt cx="949340" cy="874903"/>
          </a:xfrm>
        </p:grpSpPr>
        <p:sp>
          <p:nvSpPr>
            <p:cNvPr id="246" name="path"/>
            <p:cNvSpPr/>
            <p:nvPr/>
          </p:nvSpPr>
          <p:spPr>
            <a:xfrm>
              <a:off x="0" y="0"/>
              <a:ext cx="949340" cy="874903"/>
            </a:xfrm>
            <a:custGeom>
              <a:rect l="0" t="0" r="0" b="0"/>
              <a:pathLst>
                <a:path w="1495" h="1377">
                  <a:moveTo>
                    <a:pt x="2" y="742"/>
                  </a:moveTo>
                  <a:lnTo>
                    <a:pt x="2" y="199"/>
                  </a:lnTo>
                  <a:cubicBezTo>
                    <a:pt x="0" y="154"/>
                    <a:pt x="14" y="110"/>
                    <a:pt x="42" y="74"/>
                  </a:cubicBezTo>
                  <a:cubicBezTo>
                    <a:pt x="81" y="26"/>
                    <a:pt x="140" y="0"/>
                    <a:pt x="202" y="2"/>
                  </a:cubicBezTo>
                  <a:lnTo>
                    <a:pt x="583" y="2"/>
                  </a:lnTo>
                  <a:cubicBezTo>
                    <a:pt x="643" y="2"/>
                    <a:pt x="702" y="18"/>
                    <a:pt x="754" y="49"/>
                  </a:cubicBezTo>
                  <a:cubicBezTo>
                    <a:pt x="797" y="75"/>
                    <a:pt x="835" y="110"/>
                    <a:pt x="862" y="153"/>
                  </a:cubicBezTo>
                  <a:lnTo>
                    <a:pt x="1469" y="1192"/>
                  </a:lnTo>
                  <a:cubicBezTo>
                    <a:pt x="1493" y="1227"/>
                    <a:pt x="1496" y="1273"/>
                    <a:pt x="1478" y="1311"/>
                  </a:cubicBezTo>
                  <a:cubicBezTo>
                    <a:pt x="1460" y="1347"/>
                    <a:pt x="1426" y="1372"/>
                    <a:pt x="1387" y="1377"/>
                  </a:cubicBezTo>
                  <a:lnTo>
                    <a:pt x="639" y="1377"/>
                  </a:lnTo>
                  <a:cubicBezTo>
                    <a:pt x="639" y="1211"/>
                    <a:pt x="572" y="1051"/>
                    <a:pt x="453" y="932"/>
                  </a:cubicBezTo>
                  <a:cubicBezTo>
                    <a:pt x="333" y="813"/>
                    <a:pt x="172" y="745"/>
                    <a:pt x="2" y="742"/>
                  </a:cubicBezTo>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8" name="textbox 248"/>
            <p:cNvSpPr/>
            <p:nvPr/>
          </p:nvSpPr>
          <p:spPr>
            <a:xfrm>
              <a:off x="-12700" y="-12700"/>
              <a:ext cx="975360" cy="9461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9000"/>
                </a:lnSpc>
              </a:pPr>
              <a:endParaRPr lang="Arial" altLang="Arial" sz="1000"/>
            </a:p>
            <a:p>
              <a:pPr algn="l" rtl="0" eaLnBrk="0">
                <a:lnSpc>
                  <a:spcPct val="119000"/>
                </a:lnSpc>
              </a:pPr>
              <a:endParaRPr lang="Arial" altLang="Arial" sz="1000"/>
            </a:p>
            <a:p>
              <a:pPr algn="l" rtl="0" eaLnBrk="0">
                <a:lnSpc>
                  <a:spcPct val="7824"/>
                </a:lnSpc>
              </a:pPr>
              <a:endParaRPr lang="Arial" altLang="Arial" sz="100"/>
            </a:p>
            <a:p>
              <a:pPr marL="380365" algn="l" rtl="0" eaLnBrk="0">
                <a:lnSpc>
                  <a:spcPct val="87000"/>
                </a:lnSpc>
              </a:pPr>
              <a:r>
                <a:rPr sz="1500" b="1" kern="0" spc="-20">
                  <a:solidFill>
                    <a:srgbClr val="FFFFFF">
                      <a:alpha val="100000"/>
                    </a:srgbClr>
                  </a:solidFill>
                  <a:latin typeface="Microsoft YaHei"/>
                  <a:ea typeface="Microsoft YaHei"/>
                  <a:cs typeface="Microsoft YaHei"/>
                </a:rPr>
                <a:t>E</a:t>
              </a:r>
              <a:endParaRPr lang="Microsoft YaHei" altLang="Microsoft YaHei" sz="1500"/>
            </a:p>
          </p:txBody>
        </p:sp>
      </p:grpSp>
      <p:sp>
        <p:nvSpPr>
          <p:cNvPr id="250" name="path"/>
          <p:cNvSpPr/>
          <p:nvPr/>
        </p:nvSpPr>
        <p:spPr>
          <a:xfrm>
            <a:off x="5634228" y="4494276"/>
            <a:ext cx="431291" cy="431292"/>
          </a:xfrm>
          <a:custGeom>
            <a:rect l="0" t="0" r="0" b="0"/>
            <a:pathLst>
              <a:path w="679" h="679">
                <a:moveTo>
                  <a:pt x="0" y="339"/>
                </a:moveTo>
                <a:cubicBezTo>
                  <a:pt x="0" y="152"/>
                  <a:pt x="152" y="0"/>
                  <a:pt x="339" y="0"/>
                </a:cubicBezTo>
                <a:cubicBezTo>
                  <a:pt x="527" y="0"/>
                  <a:pt x="679" y="152"/>
                  <a:pt x="679" y="339"/>
                </a:cubicBezTo>
                <a:cubicBezTo>
                  <a:pt x="679" y="527"/>
                  <a:pt x="527" y="679"/>
                  <a:pt x="339" y="679"/>
                </a:cubicBezTo>
                <a:cubicBezTo>
                  <a:pt x="152" y="679"/>
                  <a:pt x="0" y="527"/>
                  <a:pt x="0" y="339"/>
                </a:cubicBezTo>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2" name="textbox 252"/>
          <p:cNvSpPr/>
          <p:nvPr/>
        </p:nvSpPr>
        <p:spPr>
          <a:xfrm>
            <a:off x="4699761" y="4627826"/>
            <a:ext cx="3911600" cy="2432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729"/>
              </a:lnSpc>
            </a:pPr>
            <a:endParaRPr lang="Arial" altLang="Arial" sz="100"/>
          </a:p>
          <a:p>
            <a:pPr marL="12700" algn="l" rtl="0" eaLnBrk="0">
              <a:lnSpc>
                <a:spcPct val="91000"/>
              </a:lnSpc>
              <a:tabLst>
                <a:tab pos="363854"/>
              </a:tabLst>
            </a:pPr>
            <a:r>
              <a:rPr sz="1500" kern="0" spc="0">
                <a:solidFill>
                  <a:srgbClr val="D9D9D9">
                    <a:alpha val="100000"/>
                  </a:srgbClr>
                </a:solidFill>
                <a:latin typeface="Microsoft YaHei"/>
                <a:ea typeface="Microsoft YaHei"/>
                <a:cs typeface="Microsoft YaHei"/>
              </a:rPr>
              <a:t>	</a:t>
            </a:r>
            <a:r>
              <a:rPr sz="2400" b="1" kern="0" spc="0" baseline="-6511">
                <a:solidFill>
                  <a:srgbClr val="D9D9D9">
                    <a:alpha val="100000"/>
                  </a:srgbClr>
                </a:solidFill>
                <a:latin typeface="Microsoft YaHei"/>
                <a:ea typeface="Microsoft YaHei"/>
                <a:cs typeface="Microsoft YaHei"/>
              </a:rPr>
              <a:t>T</a:t>
            </a:r>
            <a:r>
              <a:rPr sz="1500" b="1" kern="0" spc="30">
                <a:solidFill>
                  <a:srgbClr val="D9D9D9">
                    <a:alpha val="100000"/>
                  </a:srgbClr>
                </a:solidFill>
                <a:latin typeface="Microsoft YaHei"/>
                <a:ea typeface="Microsoft YaHei"/>
                <a:cs typeface="Microsoft YaHei"/>
              </a:rPr>
              <a:t>          </a:t>
            </a:r>
            <a:r>
              <a:rPr sz="2100" b="1" kern="0" spc="0" baseline="4960">
                <a:solidFill>
                  <a:srgbClr val="FFFFFF">
                    <a:alpha val="100000"/>
                  </a:srgbClr>
                </a:solidFill>
                <a:latin typeface="Microsoft YaHei"/>
                <a:ea typeface="Microsoft YaHei"/>
                <a:cs typeface="Microsoft YaHei"/>
              </a:rPr>
              <a:t>4</a:t>
            </a:r>
            <a:r>
              <a:rPr sz="1300" b="1" kern="0" spc="0">
                <a:solidFill>
                  <a:srgbClr val="FFFFFF">
                    <a:alpha val="100000"/>
                  </a:srgbClr>
                </a:solidFill>
                <a:latin typeface="Microsoft YaHei"/>
                <a:ea typeface="Microsoft YaHei"/>
                <a:cs typeface="Microsoft YaHei"/>
              </a:rPr>
              <a:t>    </a:t>
            </a:r>
            <a:r>
              <a:rPr sz="1200" b="1" kern="0" spc="0">
                <a:solidFill>
                  <a:srgbClr val="595959">
                    <a:alpha val="100000"/>
                  </a:srgbClr>
                </a:solidFill>
                <a:latin typeface="Microsoft YaHei"/>
                <a:ea typeface="Microsoft YaHei"/>
                <a:cs typeface="Microsoft YaHei"/>
              </a:rPr>
              <a:t>新技术应用助力提升企业采</a:t>
            </a:r>
            <a:r>
              <a:rPr sz="1200" b="1" kern="0" spc="-10">
                <a:solidFill>
                  <a:srgbClr val="595959">
                    <a:alpha val="100000"/>
                  </a:srgbClr>
                </a:solidFill>
                <a:latin typeface="Microsoft YaHei"/>
                <a:ea typeface="Microsoft YaHei"/>
                <a:cs typeface="Microsoft YaHei"/>
              </a:rPr>
              <a:t>购体验     </a:t>
            </a:r>
            <a:endParaRPr lang="Microsoft YaHei" altLang="Microsoft YaHei" sz="1200"/>
          </a:p>
        </p:txBody>
      </p:sp>
      <p:sp>
        <p:nvSpPr>
          <p:cNvPr id="254" name="textbox 254"/>
          <p:cNvSpPr/>
          <p:nvPr/>
        </p:nvSpPr>
        <p:spPr>
          <a:xfrm>
            <a:off x="2759664" y="2213857"/>
            <a:ext cx="3626484" cy="2330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723"/>
              </a:lnSpc>
            </a:pPr>
            <a:endParaRPr lang="Arial" altLang="Arial" sz="100"/>
          </a:p>
          <a:p>
            <a:pPr marL="12700" algn="l" rtl="0" eaLnBrk="0">
              <a:lnSpc>
                <a:spcPct val="97000"/>
              </a:lnSpc>
            </a:pPr>
            <a:r>
              <a:rPr sz="1400" b="1" kern="0" spc="0">
                <a:solidFill>
                  <a:srgbClr val="404040">
                    <a:alpha val="100000"/>
                  </a:srgbClr>
                </a:solidFill>
                <a:latin typeface="Microsoft YaHei"/>
                <a:ea typeface="Microsoft YaHei"/>
                <a:cs typeface="Microsoft YaHei"/>
              </a:rPr>
              <a:t>中国企业3C数码商用品电商采</a:t>
            </a:r>
            <a:r>
              <a:rPr sz="1400" b="1" kern="0" spc="-10">
                <a:solidFill>
                  <a:srgbClr val="404040">
                    <a:alpha val="100000"/>
                  </a:srgbClr>
                </a:solidFill>
                <a:latin typeface="Microsoft YaHei"/>
                <a:ea typeface="Microsoft YaHei"/>
                <a:cs typeface="Microsoft YaHei"/>
              </a:rPr>
              <a:t>购市场环境分析</a:t>
            </a:r>
            <a:endParaRPr lang="Microsoft YaHei" altLang="Microsoft YaHei" sz="1400"/>
          </a:p>
        </p:txBody>
      </p:sp>
      <p:grpSp>
        <p:nvGrpSpPr>
          <p:cNvPr id="22" name="group 22"/>
          <p:cNvGrpSpPr/>
          <p:nvPr/>
        </p:nvGrpSpPr>
        <p:grpSpPr>
          <a:xfrm rot="21600000">
            <a:off x="4207763" y="3872483"/>
            <a:ext cx="864108" cy="640079"/>
            <a:chExt cx="864108" cy="640079"/>
          </a:xfrm>
        </p:grpSpPr>
        <p:sp>
          <p:nvSpPr>
            <p:cNvPr id="256" name="path"/>
            <p:cNvSpPr/>
            <p:nvPr/>
          </p:nvSpPr>
          <p:spPr>
            <a:xfrm>
              <a:off x="580644" y="94488"/>
              <a:ext cx="239267" cy="309372"/>
            </a:xfrm>
            <a:custGeom>
              <a:rect l="0" t="0" r="0" b="0"/>
              <a:pathLst>
                <a:path w="376" h="487">
                  <a:moveTo>
                    <a:pt x="376" y="487"/>
                  </a:moveTo>
                  <a:lnTo>
                    <a:pt x="0" y="270"/>
                  </a:lnTo>
                  <a:lnTo>
                    <a:pt x="0" y="0"/>
                  </a:lnTo>
                  <a:lnTo>
                    <a:pt x="375" y="217"/>
                  </a:lnTo>
                  <a:lnTo>
                    <a:pt x="376" y="487"/>
                  </a:lnTo>
                  <a:close/>
                </a:path>
              </a:pathLst>
            </a:custGeom>
            <a:solidFill>
              <a:srgbClr val="28A0D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8" name="path"/>
            <p:cNvSpPr/>
            <p:nvPr/>
          </p:nvSpPr>
          <p:spPr>
            <a:xfrm>
              <a:off x="818388" y="207264"/>
              <a:ext cx="45719" cy="196595"/>
            </a:xfrm>
            <a:custGeom>
              <a:rect l="0" t="0" r="0" b="0"/>
              <a:pathLst>
                <a:path w="71" h="309">
                  <a:moveTo>
                    <a:pt x="71" y="0"/>
                  </a:moveTo>
                  <a:lnTo>
                    <a:pt x="71" y="269"/>
                  </a:lnTo>
                  <a:lnTo>
                    <a:pt x="1" y="309"/>
                  </a:lnTo>
                  <a:lnTo>
                    <a:pt x="0" y="39"/>
                  </a:lnTo>
                  <a:lnTo>
                    <a:pt x="71" y="0"/>
                  </a:lnTo>
                  <a:close/>
                </a:path>
              </a:pathLst>
            </a:custGeom>
            <a:solidFill>
              <a:srgbClr val="52B5E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0" name="path"/>
            <p:cNvSpPr/>
            <p:nvPr/>
          </p:nvSpPr>
          <p:spPr>
            <a:xfrm>
              <a:off x="585216" y="236220"/>
              <a:ext cx="73152" cy="67055"/>
            </a:xfrm>
            <a:custGeom>
              <a:rect l="0" t="0" r="0" b="0"/>
              <a:pathLst>
                <a:path w="115" h="105">
                  <a:moveTo>
                    <a:pt x="73" y="76"/>
                  </a:moveTo>
                  <a:lnTo>
                    <a:pt x="44" y="61"/>
                  </a:lnTo>
                  <a:lnTo>
                    <a:pt x="44" y="27"/>
                  </a:lnTo>
                  <a:lnTo>
                    <a:pt x="73" y="43"/>
                  </a:lnTo>
                  <a:lnTo>
                    <a:pt x="73" y="76"/>
                  </a:lnTo>
                  <a:close/>
                  <a:moveTo>
                    <a:pt x="40" y="21"/>
                  </a:moveTo>
                  <a:lnTo>
                    <a:pt x="40" y="63"/>
                  </a:lnTo>
                  <a:lnTo>
                    <a:pt x="76" y="83"/>
                  </a:lnTo>
                  <a:lnTo>
                    <a:pt x="76" y="42"/>
                  </a:lnTo>
                  <a:lnTo>
                    <a:pt x="40" y="21"/>
                  </a:lnTo>
                  <a:close/>
                </a:path>
                <a:path w="115" h="105">
                  <a:moveTo>
                    <a:pt x="47" y="35"/>
                  </a:moveTo>
                  <a:cubicBezTo>
                    <a:pt x="47" y="41"/>
                    <a:pt x="52" y="49"/>
                    <a:pt x="57" y="52"/>
                  </a:cubicBezTo>
                  <a:cubicBezTo>
                    <a:pt x="57" y="60"/>
                    <a:pt x="57" y="60"/>
                    <a:pt x="57" y="60"/>
                  </a:cubicBezTo>
                  <a:cubicBezTo>
                    <a:pt x="54" y="57"/>
                    <a:pt x="54" y="57"/>
                    <a:pt x="54" y="57"/>
                  </a:cubicBezTo>
                  <a:cubicBezTo>
                    <a:pt x="52" y="58"/>
                    <a:pt x="52" y="58"/>
                    <a:pt x="52" y="58"/>
                  </a:cubicBezTo>
                  <a:cubicBezTo>
                    <a:pt x="54" y="60"/>
                    <a:pt x="54" y="60"/>
                    <a:pt x="54" y="60"/>
                  </a:cubicBezTo>
                  <a:cubicBezTo>
                    <a:pt x="63" y="64"/>
                    <a:pt x="63" y="64"/>
                    <a:pt x="63" y="64"/>
                  </a:cubicBezTo>
                  <a:cubicBezTo>
                    <a:pt x="63" y="64"/>
                    <a:pt x="63" y="64"/>
                    <a:pt x="63" y="64"/>
                  </a:cubicBezTo>
                  <a:cubicBezTo>
                    <a:pt x="63" y="63"/>
                    <a:pt x="63" y="63"/>
                    <a:pt x="63" y="63"/>
                  </a:cubicBezTo>
                  <a:cubicBezTo>
                    <a:pt x="58" y="60"/>
                    <a:pt x="58" y="60"/>
                    <a:pt x="58" y="60"/>
                  </a:cubicBezTo>
                  <a:cubicBezTo>
                    <a:pt x="60" y="54"/>
                    <a:pt x="60" y="54"/>
                    <a:pt x="60" y="54"/>
                  </a:cubicBezTo>
                  <a:cubicBezTo>
                    <a:pt x="60" y="54"/>
                    <a:pt x="61" y="54"/>
                    <a:pt x="63" y="54"/>
                  </a:cubicBezTo>
                  <a:cubicBezTo>
                    <a:pt x="66" y="54"/>
                    <a:pt x="69" y="52"/>
                    <a:pt x="69" y="48"/>
                  </a:cubicBezTo>
                  <a:cubicBezTo>
                    <a:pt x="66" y="45"/>
                    <a:pt x="66" y="45"/>
                    <a:pt x="66" y="45"/>
                  </a:cubicBezTo>
                  <a:cubicBezTo>
                    <a:pt x="63" y="51"/>
                    <a:pt x="63" y="51"/>
                    <a:pt x="63" y="51"/>
                  </a:cubicBezTo>
                  <a:cubicBezTo>
                    <a:pt x="63" y="51"/>
                    <a:pt x="63" y="51"/>
                    <a:pt x="63" y="51"/>
                  </a:cubicBezTo>
                  <a:cubicBezTo>
                    <a:pt x="61" y="49"/>
                    <a:pt x="61" y="49"/>
                    <a:pt x="61" y="49"/>
                  </a:cubicBezTo>
                  <a:cubicBezTo>
                    <a:pt x="61" y="46"/>
                    <a:pt x="61" y="46"/>
                    <a:pt x="61" y="46"/>
                  </a:cubicBezTo>
                  <a:cubicBezTo>
                    <a:pt x="60" y="51"/>
                    <a:pt x="60" y="51"/>
                    <a:pt x="60" y="51"/>
                  </a:cubicBezTo>
                  <a:cubicBezTo>
                    <a:pt x="61" y="45"/>
                    <a:pt x="61" y="45"/>
                    <a:pt x="61" y="45"/>
                  </a:cubicBezTo>
                  <a:cubicBezTo>
                    <a:pt x="61" y="45"/>
                    <a:pt x="61" y="45"/>
                    <a:pt x="61" y="45"/>
                  </a:cubicBezTo>
                  <a:cubicBezTo>
                    <a:pt x="61" y="46"/>
                    <a:pt x="61" y="46"/>
                    <a:pt x="61" y="46"/>
                  </a:cubicBezTo>
                  <a:cubicBezTo>
                    <a:pt x="63" y="48"/>
                    <a:pt x="63" y="48"/>
                    <a:pt x="63" y="48"/>
                  </a:cubicBezTo>
                  <a:cubicBezTo>
                    <a:pt x="63" y="45"/>
                    <a:pt x="63" y="45"/>
                    <a:pt x="63" y="45"/>
                  </a:cubicBezTo>
                  <a:cubicBezTo>
                    <a:pt x="47" y="35"/>
                    <a:pt x="47" y="35"/>
                    <a:pt x="47" y="35"/>
                  </a:cubicBezTo>
                </a:path>
                <a:path w="115" h="105">
                  <a:moveTo>
                    <a:pt x="101" y="67"/>
                  </a:moveTo>
                  <a:lnTo>
                    <a:pt x="98" y="71"/>
                  </a:lnTo>
                  <a:lnTo>
                    <a:pt x="100" y="71"/>
                  </a:lnTo>
                  <a:lnTo>
                    <a:pt x="100" y="82"/>
                  </a:lnTo>
                  <a:lnTo>
                    <a:pt x="104" y="83"/>
                  </a:lnTo>
                  <a:lnTo>
                    <a:pt x="104" y="74"/>
                  </a:lnTo>
                  <a:lnTo>
                    <a:pt x="107" y="75"/>
                  </a:lnTo>
                  <a:lnTo>
                    <a:pt x="101" y="67"/>
                  </a:lnTo>
                  <a:close/>
                </a:path>
                <a:path w="115" h="105">
                  <a:moveTo>
                    <a:pt x="88" y="79"/>
                  </a:moveTo>
                  <a:lnTo>
                    <a:pt x="88" y="82"/>
                  </a:lnTo>
                  <a:lnTo>
                    <a:pt x="107" y="91"/>
                  </a:lnTo>
                  <a:lnTo>
                    <a:pt x="107" y="88"/>
                  </a:lnTo>
                  <a:lnTo>
                    <a:pt x="88" y="79"/>
                  </a:lnTo>
                  <a:close/>
                </a:path>
                <a:path w="115" h="105">
                  <a:moveTo>
                    <a:pt x="93" y="62"/>
                  </a:moveTo>
                  <a:lnTo>
                    <a:pt x="88" y="66"/>
                  </a:lnTo>
                  <a:lnTo>
                    <a:pt x="92" y="67"/>
                  </a:lnTo>
                  <a:lnTo>
                    <a:pt x="92" y="76"/>
                  </a:lnTo>
                  <a:lnTo>
                    <a:pt x="95" y="79"/>
                  </a:lnTo>
                  <a:lnTo>
                    <a:pt x="95" y="69"/>
                  </a:lnTo>
                  <a:lnTo>
                    <a:pt x="98" y="70"/>
                  </a:lnTo>
                  <a:lnTo>
                    <a:pt x="93" y="62"/>
                  </a:lnTo>
                  <a:close/>
                </a:path>
                <a:path w="115" h="105">
                  <a:moveTo>
                    <a:pt x="112" y="100"/>
                  </a:moveTo>
                  <a:lnTo>
                    <a:pt x="85" y="83"/>
                  </a:lnTo>
                  <a:lnTo>
                    <a:pt x="85" y="50"/>
                  </a:lnTo>
                  <a:lnTo>
                    <a:pt x="112" y="67"/>
                  </a:lnTo>
                  <a:lnTo>
                    <a:pt x="112" y="100"/>
                  </a:lnTo>
                  <a:close/>
                  <a:moveTo>
                    <a:pt x="81" y="45"/>
                  </a:moveTo>
                  <a:lnTo>
                    <a:pt x="81" y="85"/>
                  </a:lnTo>
                  <a:lnTo>
                    <a:pt x="115" y="105"/>
                  </a:lnTo>
                  <a:lnTo>
                    <a:pt x="115" y="66"/>
                  </a:lnTo>
                  <a:lnTo>
                    <a:pt x="81" y="45"/>
                  </a:lnTo>
                  <a:close/>
                </a:path>
                <a:path w="115" h="105">
                  <a:moveTo>
                    <a:pt x="12" y="19"/>
                  </a:moveTo>
                  <a:cubicBezTo>
                    <a:pt x="11" y="19"/>
                    <a:pt x="9" y="19"/>
                    <a:pt x="9" y="20"/>
                  </a:cubicBezTo>
                  <a:cubicBezTo>
                    <a:pt x="9" y="20"/>
                    <a:pt x="9" y="20"/>
                    <a:pt x="9" y="20"/>
                  </a:cubicBezTo>
                  <a:cubicBezTo>
                    <a:pt x="9" y="20"/>
                    <a:pt x="11" y="20"/>
                    <a:pt x="11" y="20"/>
                  </a:cubicBezTo>
                  <a:cubicBezTo>
                    <a:pt x="12" y="20"/>
                    <a:pt x="12" y="22"/>
                    <a:pt x="14" y="22"/>
                  </a:cubicBezTo>
                  <a:cubicBezTo>
                    <a:pt x="14" y="22"/>
                    <a:pt x="14" y="22"/>
                    <a:pt x="14" y="22"/>
                  </a:cubicBezTo>
                  <a:cubicBezTo>
                    <a:pt x="14" y="22"/>
                    <a:pt x="16" y="22"/>
                    <a:pt x="16" y="23"/>
                  </a:cubicBezTo>
                  <a:cubicBezTo>
                    <a:pt x="17" y="23"/>
                    <a:pt x="17" y="23"/>
                    <a:pt x="19" y="25"/>
                  </a:cubicBezTo>
                  <a:cubicBezTo>
                    <a:pt x="19" y="28"/>
                    <a:pt x="19" y="33"/>
                    <a:pt x="19" y="36"/>
                  </a:cubicBezTo>
                  <a:cubicBezTo>
                    <a:pt x="19" y="38"/>
                    <a:pt x="19" y="38"/>
                    <a:pt x="19" y="38"/>
                  </a:cubicBezTo>
                  <a:cubicBezTo>
                    <a:pt x="19" y="38"/>
                    <a:pt x="19" y="40"/>
                    <a:pt x="19" y="40"/>
                  </a:cubicBezTo>
                  <a:cubicBezTo>
                    <a:pt x="19" y="41"/>
                    <a:pt x="19" y="41"/>
                    <a:pt x="20" y="43"/>
                  </a:cubicBezTo>
                  <a:cubicBezTo>
                    <a:pt x="20" y="43"/>
                    <a:pt x="20" y="43"/>
                    <a:pt x="20" y="43"/>
                  </a:cubicBezTo>
                  <a:cubicBezTo>
                    <a:pt x="22" y="43"/>
                    <a:pt x="22" y="43"/>
                    <a:pt x="22" y="41"/>
                  </a:cubicBezTo>
                  <a:cubicBezTo>
                    <a:pt x="22" y="41"/>
                    <a:pt x="22" y="41"/>
                    <a:pt x="22" y="41"/>
                  </a:cubicBezTo>
                  <a:cubicBezTo>
                    <a:pt x="22" y="40"/>
                    <a:pt x="22" y="40"/>
                    <a:pt x="22" y="40"/>
                  </a:cubicBezTo>
                  <a:cubicBezTo>
                    <a:pt x="22" y="41"/>
                    <a:pt x="22" y="41"/>
                    <a:pt x="22" y="41"/>
                  </a:cubicBezTo>
                  <a:cubicBezTo>
                    <a:pt x="22" y="41"/>
                    <a:pt x="22" y="41"/>
                    <a:pt x="22" y="41"/>
                  </a:cubicBezTo>
                  <a:cubicBezTo>
                    <a:pt x="22" y="41"/>
                    <a:pt x="20" y="41"/>
                    <a:pt x="20" y="41"/>
                  </a:cubicBezTo>
                  <a:cubicBezTo>
                    <a:pt x="20" y="41"/>
                    <a:pt x="20" y="41"/>
                    <a:pt x="20" y="41"/>
                  </a:cubicBezTo>
                  <a:cubicBezTo>
                    <a:pt x="19" y="41"/>
                    <a:pt x="19" y="40"/>
                    <a:pt x="19" y="40"/>
                  </a:cubicBezTo>
                  <a:cubicBezTo>
                    <a:pt x="19" y="38"/>
                    <a:pt x="19" y="38"/>
                    <a:pt x="19" y="38"/>
                  </a:cubicBezTo>
                  <a:cubicBezTo>
                    <a:pt x="19" y="36"/>
                    <a:pt x="19" y="36"/>
                    <a:pt x="19" y="36"/>
                  </a:cubicBezTo>
                  <a:cubicBezTo>
                    <a:pt x="19" y="31"/>
                    <a:pt x="19" y="31"/>
                    <a:pt x="19" y="31"/>
                  </a:cubicBezTo>
                  <a:cubicBezTo>
                    <a:pt x="19" y="28"/>
                    <a:pt x="19" y="27"/>
                    <a:pt x="19" y="25"/>
                  </a:cubicBezTo>
                  <a:cubicBezTo>
                    <a:pt x="19" y="25"/>
                    <a:pt x="19" y="25"/>
                    <a:pt x="19" y="25"/>
                  </a:cubicBezTo>
                  <a:cubicBezTo>
                    <a:pt x="19" y="25"/>
                    <a:pt x="20" y="25"/>
                    <a:pt x="20" y="27"/>
                  </a:cubicBezTo>
                  <a:cubicBezTo>
                    <a:pt x="22" y="27"/>
                    <a:pt x="24" y="27"/>
                    <a:pt x="24" y="28"/>
                  </a:cubicBezTo>
                  <a:cubicBezTo>
                    <a:pt x="24" y="28"/>
                    <a:pt x="24" y="28"/>
                    <a:pt x="24" y="28"/>
                  </a:cubicBezTo>
                  <a:cubicBezTo>
                    <a:pt x="25" y="28"/>
                    <a:pt x="25" y="28"/>
                    <a:pt x="25" y="28"/>
                  </a:cubicBezTo>
                  <a:cubicBezTo>
                    <a:pt x="27" y="30"/>
                    <a:pt x="27" y="30"/>
                    <a:pt x="28" y="30"/>
                  </a:cubicBezTo>
                  <a:cubicBezTo>
                    <a:pt x="27" y="27"/>
                    <a:pt x="24" y="23"/>
                    <a:pt x="19" y="20"/>
                  </a:cubicBezTo>
                  <a:cubicBezTo>
                    <a:pt x="19" y="19"/>
                    <a:pt x="19" y="19"/>
                    <a:pt x="19" y="19"/>
                  </a:cubicBezTo>
                  <a:cubicBezTo>
                    <a:pt x="19" y="19"/>
                    <a:pt x="19" y="19"/>
                    <a:pt x="19" y="19"/>
                  </a:cubicBezTo>
                  <a:cubicBezTo>
                    <a:pt x="19" y="19"/>
                    <a:pt x="19" y="19"/>
                    <a:pt x="19" y="19"/>
                  </a:cubicBezTo>
                  <a:cubicBezTo>
                    <a:pt x="19" y="20"/>
                    <a:pt x="19" y="20"/>
                    <a:pt x="19" y="20"/>
                  </a:cubicBezTo>
                  <a:cubicBezTo>
                    <a:pt x="16" y="19"/>
                    <a:pt x="14" y="19"/>
                    <a:pt x="12" y="19"/>
                  </a:cubicBezTo>
                </a:path>
                <a:path w="115" h="105">
                  <a:moveTo>
                    <a:pt x="32" y="55"/>
                  </a:moveTo>
                  <a:lnTo>
                    <a:pt x="4" y="37"/>
                  </a:lnTo>
                  <a:lnTo>
                    <a:pt x="4" y="4"/>
                  </a:lnTo>
                  <a:lnTo>
                    <a:pt x="32" y="22"/>
                  </a:lnTo>
                  <a:lnTo>
                    <a:pt x="32" y="55"/>
                  </a:lnTo>
                  <a:close/>
                  <a:moveTo>
                    <a:pt x="0" y="0"/>
                  </a:moveTo>
                  <a:lnTo>
                    <a:pt x="0" y="39"/>
                  </a:lnTo>
                  <a:lnTo>
                    <a:pt x="36" y="60"/>
                  </a:lnTo>
                  <a:lnTo>
                    <a:pt x="36" y="20"/>
                  </a:lnTo>
                  <a:lnTo>
                    <a:pt x="0" y="0"/>
                  </a:lnTo>
                  <a:close/>
                </a:path>
              </a:pathLst>
            </a:custGeom>
            <a:solidFill>
              <a:srgbClr val="1D77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2" name="path"/>
            <p:cNvSpPr/>
            <p:nvPr/>
          </p:nvSpPr>
          <p:spPr>
            <a:xfrm>
              <a:off x="580644" y="68579"/>
              <a:ext cx="283463" cy="164592"/>
            </a:xfrm>
            <a:custGeom>
              <a:rect l="0" t="0" r="0" b="0"/>
              <a:pathLst>
                <a:path w="446" h="259">
                  <a:moveTo>
                    <a:pt x="67" y="0"/>
                  </a:moveTo>
                  <a:lnTo>
                    <a:pt x="446" y="218"/>
                  </a:lnTo>
                  <a:lnTo>
                    <a:pt x="409" y="237"/>
                  </a:lnTo>
                  <a:lnTo>
                    <a:pt x="33" y="20"/>
                  </a:lnTo>
                  <a:lnTo>
                    <a:pt x="67" y="0"/>
                  </a:lnTo>
                  <a:close/>
                </a:path>
                <a:path w="446" h="259">
                  <a:moveTo>
                    <a:pt x="0" y="42"/>
                  </a:moveTo>
                  <a:lnTo>
                    <a:pt x="35" y="21"/>
                  </a:lnTo>
                  <a:lnTo>
                    <a:pt x="410" y="238"/>
                  </a:lnTo>
                  <a:lnTo>
                    <a:pt x="375" y="259"/>
                  </a:lnTo>
                  <a:lnTo>
                    <a:pt x="0" y="42"/>
                  </a:lnTo>
                  <a:close/>
                </a:path>
              </a:pathLst>
            </a:custGeom>
            <a:solidFill>
              <a:srgbClr val="83DC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4" name="path"/>
            <p:cNvSpPr/>
            <p:nvPr/>
          </p:nvSpPr>
          <p:spPr>
            <a:xfrm>
              <a:off x="594360" y="77724"/>
              <a:ext cx="256032" cy="146304"/>
            </a:xfrm>
            <a:custGeom>
              <a:rect l="0" t="0" r="0" b="0"/>
              <a:pathLst>
                <a:path w="402" h="230">
                  <a:moveTo>
                    <a:pt x="0" y="15"/>
                  </a:moveTo>
                  <a:lnTo>
                    <a:pt x="25" y="0"/>
                  </a:lnTo>
                  <a:lnTo>
                    <a:pt x="403" y="214"/>
                  </a:lnTo>
                  <a:lnTo>
                    <a:pt x="376" y="230"/>
                  </a:lnTo>
                  <a:lnTo>
                    <a:pt x="0" y="15"/>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6" name="path"/>
            <p:cNvSpPr/>
            <p:nvPr/>
          </p:nvSpPr>
          <p:spPr>
            <a:xfrm>
              <a:off x="833628" y="214883"/>
              <a:ext cx="16764" cy="44195"/>
            </a:xfrm>
            <a:custGeom>
              <a:rect l="0" t="0" r="0" b="0"/>
              <a:pathLst>
                <a:path w="26" h="69">
                  <a:moveTo>
                    <a:pt x="26" y="0"/>
                  </a:moveTo>
                  <a:lnTo>
                    <a:pt x="26" y="59"/>
                  </a:lnTo>
                  <a:lnTo>
                    <a:pt x="23" y="57"/>
                  </a:lnTo>
                  <a:lnTo>
                    <a:pt x="21" y="63"/>
                  </a:lnTo>
                  <a:lnTo>
                    <a:pt x="16" y="60"/>
                  </a:lnTo>
                  <a:lnTo>
                    <a:pt x="15" y="65"/>
                  </a:lnTo>
                  <a:lnTo>
                    <a:pt x="12" y="62"/>
                  </a:lnTo>
                  <a:lnTo>
                    <a:pt x="10" y="68"/>
                  </a:lnTo>
                  <a:lnTo>
                    <a:pt x="7" y="65"/>
                  </a:lnTo>
                  <a:lnTo>
                    <a:pt x="7" y="69"/>
                  </a:lnTo>
                  <a:lnTo>
                    <a:pt x="4" y="62"/>
                  </a:lnTo>
                  <a:lnTo>
                    <a:pt x="0" y="69"/>
                  </a:lnTo>
                  <a:lnTo>
                    <a:pt x="0" y="15"/>
                  </a:lnTo>
                  <a:lnTo>
                    <a:pt x="26" y="0"/>
                  </a:lnTo>
                  <a:close/>
                </a:path>
              </a:pathLst>
            </a:custGeom>
            <a:solidFill>
              <a:srgbClr val="D4D7D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8" name="path"/>
            <p:cNvSpPr/>
            <p:nvPr/>
          </p:nvSpPr>
          <p:spPr>
            <a:xfrm>
              <a:off x="134111" y="118872"/>
              <a:ext cx="134112" cy="211836"/>
            </a:xfrm>
            <a:custGeom>
              <a:rect l="0" t="0" r="0" b="0"/>
              <a:pathLst>
                <a:path w="211" h="333">
                  <a:moveTo>
                    <a:pt x="211" y="333"/>
                  </a:moveTo>
                  <a:lnTo>
                    <a:pt x="1" y="212"/>
                  </a:lnTo>
                  <a:lnTo>
                    <a:pt x="0" y="0"/>
                  </a:lnTo>
                  <a:lnTo>
                    <a:pt x="211" y="121"/>
                  </a:lnTo>
                  <a:lnTo>
                    <a:pt x="211" y="333"/>
                  </a:lnTo>
                  <a:close/>
                </a:path>
              </a:pathLst>
            </a:custGeom>
            <a:solidFill>
              <a:srgbClr val="D3544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0" name="path"/>
            <p:cNvSpPr/>
            <p:nvPr/>
          </p:nvSpPr>
          <p:spPr>
            <a:xfrm>
              <a:off x="268224" y="77724"/>
              <a:ext cx="205740" cy="252983"/>
            </a:xfrm>
            <a:custGeom>
              <a:rect l="0" t="0" r="0" b="0"/>
              <a:pathLst>
                <a:path w="324" h="398">
                  <a:moveTo>
                    <a:pt x="324" y="0"/>
                  </a:moveTo>
                  <a:lnTo>
                    <a:pt x="324" y="213"/>
                  </a:lnTo>
                  <a:lnTo>
                    <a:pt x="0" y="398"/>
                  </a:lnTo>
                  <a:lnTo>
                    <a:pt x="0" y="185"/>
                  </a:lnTo>
                  <a:lnTo>
                    <a:pt x="324" y="0"/>
                  </a:lnTo>
                  <a:close/>
                </a:path>
              </a:pathLst>
            </a:custGeom>
            <a:solidFill>
              <a:srgbClr val="FA5D5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2" name="path"/>
            <p:cNvSpPr/>
            <p:nvPr/>
          </p:nvSpPr>
          <p:spPr>
            <a:xfrm>
              <a:off x="134111" y="0"/>
              <a:ext cx="339852" cy="195072"/>
            </a:xfrm>
            <a:custGeom>
              <a:rect l="0" t="0" r="0" b="0"/>
              <a:pathLst>
                <a:path w="535" h="307">
                  <a:moveTo>
                    <a:pt x="535" y="120"/>
                  </a:moveTo>
                  <a:lnTo>
                    <a:pt x="430" y="60"/>
                  </a:lnTo>
                  <a:lnTo>
                    <a:pt x="105" y="245"/>
                  </a:lnTo>
                  <a:lnTo>
                    <a:pt x="211" y="307"/>
                  </a:lnTo>
                  <a:lnTo>
                    <a:pt x="535" y="120"/>
                  </a:lnTo>
                  <a:close/>
                </a:path>
                <a:path w="535" h="307">
                  <a:moveTo>
                    <a:pt x="324" y="0"/>
                  </a:moveTo>
                  <a:lnTo>
                    <a:pt x="0" y="187"/>
                  </a:lnTo>
                  <a:lnTo>
                    <a:pt x="105" y="247"/>
                  </a:lnTo>
                  <a:lnTo>
                    <a:pt x="429" y="61"/>
                  </a:lnTo>
                  <a:lnTo>
                    <a:pt x="324" y="0"/>
                  </a:lnTo>
                  <a:close/>
                </a:path>
              </a:pathLst>
            </a:custGeom>
            <a:solidFill>
              <a:srgbClr val="FF858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4" name="path"/>
            <p:cNvSpPr/>
            <p:nvPr/>
          </p:nvSpPr>
          <p:spPr>
            <a:xfrm>
              <a:off x="390144" y="182879"/>
              <a:ext cx="77723" cy="71628"/>
            </a:xfrm>
            <a:custGeom>
              <a:rect l="0" t="0" r="0" b="0"/>
              <a:pathLst>
                <a:path w="122" h="112">
                  <a:moveTo>
                    <a:pt x="46" y="82"/>
                  </a:moveTo>
                  <a:lnTo>
                    <a:pt x="43" y="46"/>
                  </a:lnTo>
                  <a:lnTo>
                    <a:pt x="76" y="28"/>
                  </a:lnTo>
                  <a:lnTo>
                    <a:pt x="76" y="65"/>
                  </a:lnTo>
                  <a:lnTo>
                    <a:pt x="46" y="82"/>
                  </a:lnTo>
                  <a:close/>
                  <a:moveTo>
                    <a:pt x="79" y="24"/>
                  </a:moveTo>
                  <a:lnTo>
                    <a:pt x="40" y="44"/>
                  </a:lnTo>
                  <a:lnTo>
                    <a:pt x="42" y="88"/>
                  </a:lnTo>
                  <a:lnTo>
                    <a:pt x="79" y="66"/>
                  </a:lnTo>
                  <a:lnTo>
                    <a:pt x="79" y="24"/>
                  </a:lnTo>
                  <a:close/>
                </a:path>
                <a:path w="122" h="112">
                  <a:moveTo>
                    <a:pt x="72" y="38"/>
                  </a:moveTo>
                  <a:cubicBezTo>
                    <a:pt x="54" y="47"/>
                    <a:pt x="54" y="47"/>
                    <a:pt x="54" y="47"/>
                  </a:cubicBezTo>
                  <a:cubicBezTo>
                    <a:pt x="54" y="50"/>
                    <a:pt x="54" y="50"/>
                    <a:pt x="54" y="50"/>
                  </a:cubicBezTo>
                  <a:cubicBezTo>
                    <a:pt x="55" y="49"/>
                    <a:pt x="55" y="49"/>
                    <a:pt x="55" y="49"/>
                  </a:cubicBezTo>
                  <a:cubicBezTo>
                    <a:pt x="55" y="47"/>
                    <a:pt x="55" y="47"/>
                    <a:pt x="55" y="47"/>
                  </a:cubicBezTo>
                  <a:cubicBezTo>
                    <a:pt x="57" y="49"/>
                    <a:pt x="57" y="49"/>
                    <a:pt x="57" y="49"/>
                  </a:cubicBezTo>
                  <a:cubicBezTo>
                    <a:pt x="59" y="55"/>
                    <a:pt x="59" y="55"/>
                    <a:pt x="59" y="55"/>
                  </a:cubicBezTo>
                  <a:cubicBezTo>
                    <a:pt x="55" y="50"/>
                    <a:pt x="55" y="50"/>
                    <a:pt x="55" y="50"/>
                  </a:cubicBezTo>
                  <a:cubicBezTo>
                    <a:pt x="55" y="54"/>
                    <a:pt x="55" y="54"/>
                    <a:pt x="55" y="54"/>
                  </a:cubicBezTo>
                  <a:cubicBezTo>
                    <a:pt x="54" y="55"/>
                    <a:pt x="54" y="55"/>
                    <a:pt x="54" y="55"/>
                  </a:cubicBezTo>
                  <a:cubicBezTo>
                    <a:pt x="54" y="54"/>
                    <a:pt x="54" y="54"/>
                    <a:pt x="54" y="54"/>
                  </a:cubicBezTo>
                  <a:cubicBezTo>
                    <a:pt x="51" y="49"/>
                    <a:pt x="51" y="49"/>
                    <a:pt x="51" y="49"/>
                  </a:cubicBezTo>
                  <a:cubicBezTo>
                    <a:pt x="47" y="50"/>
                    <a:pt x="47" y="50"/>
                    <a:pt x="47" y="50"/>
                  </a:cubicBezTo>
                  <a:cubicBezTo>
                    <a:pt x="47" y="55"/>
                    <a:pt x="51" y="58"/>
                    <a:pt x="54" y="58"/>
                  </a:cubicBezTo>
                  <a:cubicBezTo>
                    <a:pt x="55" y="58"/>
                    <a:pt x="57" y="58"/>
                    <a:pt x="59" y="57"/>
                  </a:cubicBezTo>
                  <a:cubicBezTo>
                    <a:pt x="59" y="65"/>
                    <a:pt x="59" y="65"/>
                    <a:pt x="59" y="65"/>
                  </a:cubicBezTo>
                  <a:cubicBezTo>
                    <a:pt x="54" y="68"/>
                    <a:pt x="54" y="68"/>
                    <a:pt x="54" y="68"/>
                  </a:cubicBezTo>
                  <a:cubicBezTo>
                    <a:pt x="54" y="68"/>
                    <a:pt x="54" y="69"/>
                    <a:pt x="54" y="69"/>
                  </a:cubicBezTo>
                  <a:cubicBezTo>
                    <a:pt x="54" y="69"/>
                    <a:pt x="54" y="69"/>
                    <a:pt x="54" y="69"/>
                  </a:cubicBezTo>
                  <a:cubicBezTo>
                    <a:pt x="54" y="69"/>
                    <a:pt x="54" y="69"/>
                    <a:pt x="54" y="69"/>
                  </a:cubicBezTo>
                  <a:cubicBezTo>
                    <a:pt x="65" y="65"/>
                    <a:pt x="65" y="65"/>
                    <a:pt x="65" y="65"/>
                  </a:cubicBezTo>
                  <a:cubicBezTo>
                    <a:pt x="65" y="63"/>
                    <a:pt x="65" y="63"/>
                    <a:pt x="65" y="63"/>
                  </a:cubicBezTo>
                  <a:cubicBezTo>
                    <a:pt x="65" y="61"/>
                    <a:pt x="65" y="61"/>
                    <a:pt x="65" y="61"/>
                  </a:cubicBezTo>
                  <a:cubicBezTo>
                    <a:pt x="65" y="61"/>
                    <a:pt x="65" y="61"/>
                    <a:pt x="65" y="61"/>
                  </a:cubicBezTo>
                  <a:cubicBezTo>
                    <a:pt x="60" y="65"/>
                    <a:pt x="60" y="65"/>
                    <a:pt x="60" y="65"/>
                  </a:cubicBezTo>
                  <a:cubicBezTo>
                    <a:pt x="60" y="57"/>
                    <a:pt x="60" y="57"/>
                    <a:pt x="60" y="57"/>
                  </a:cubicBezTo>
                  <a:cubicBezTo>
                    <a:pt x="67" y="52"/>
                    <a:pt x="72" y="44"/>
                    <a:pt x="72" y="38"/>
                  </a:cubicBezTo>
                </a:path>
                <a:path w="122" h="112">
                  <a:moveTo>
                    <a:pt x="12" y="72"/>
                  </a:moveTo>
                  <a:lnTo>
                    <a:pt x="7" y="82"/>
                  </a:lnTo>
                  <a:lnTo>
                    <a:pt x="10" y="79"/>
                  </a:lnTo>
                  <a:lnTo>
                    <a:pt x="10" y="91"/>
                  </a:lnTo>
                  <a:lnTo>
                    <a:pt x="13" y="89"/>
                  </a:lnTo>
                  <a:lnTo>
                    <a:pt x="13" y="78"/>
                  </a:lnTo>
                  <a:lnTo>
                    <a:pt x="16" y="76"/>
                  </a:lnTo>
                  <a:lnTo>
                    <a:pt x="12" y="72"/>
                  </a:lnTo>
                  <a:close/>
                </a:path>
                <a:path w="122" h="112">
                  <a:moveTo>
                    <a:pt x="28" y="84"/>
                  </a:moveTo>
                  <a:lnTo>
                    <a:pt x="7" y="96"/>
                  </a:lnTo>
                  <a:lnTo>
                    <a:pt x="7" y="98"/>
                  </a:lnTo>
                  <a:lnTo>
                    <a:pt x="28" y="85"/>
                  </a:lnTo>
                  <a:lnTo>
                    <a:pt x="28" y="84"/>
                  </a:lnTo>
                  <a:close/>
                </a:path>
                <a:path w="122" h="112">
                  <a:moveTo>
                    <a:pt x="23" y="64"/>
                  </a:moveTo>
                  <a:lnTo>
                    <a:pt x="19" y="74"/>
                  </a:lnTo>
                  <a:lnTo>
                    <a:pt x="22" y="74"/>
                  </a:lnTo>
                  <a:lnTo>
                    <a:pt x="22" y="86"/>
                  </a:lnTo>
                  <a:lnTo>
                    <a:pt x="25" y="83"/>
                  </a:lnTo>
                  <a:lnTo>
                    <a:pt x="25" y="71"/>
                  </a:lnTo>
                  <a:lnTo>
                    <a:pt x="28" y="69"/>
                  </a:lnTo>
                  <a:lnTo>
                    <a:pt x="23" y="64"/>
                  </a:lnTo>
                  <a:close/>
                </a:path>
                <a:path w="122" h="112">
                  <a:moveTo>
                    <a:pt x="2" y="108"/>
                  </a:moveTo>
                  <a:lnTo>
                    <a:pt x="2" y="71"/>
                  </a:lnTo>
                  <a:lnTo>
                    <a:pt x="32" y="54"/>
                  </a:lnTo>
                  <a:lnTo>
                    <a:pt x="32" y="89"/>
                  </a:lnTo>
                  <a:lnTo>
                    <a:pt x="2" y="108"/>
                  </a:lnTo>
                  <a:close/>
                  <a:moveTo>
                    <a:pt x="35" y="48"/>
                  </a:moveTo>
                  <a:lnTo>
                    <a:pt x="0" y="70"/>
                  </a:lnTo>
                  <a:lnTo>
                    <a:pt x="0" y="112"/>
                  </a:lnTo>
                  <a:lnTo>
                    <a:pt x="35" y="90"/>
                  </a:lnTo>
                  <a:lnTo>
                    <a:pt x="35" y="48"/>
                  </a:lnTo>
                  <a:close/>
                </a:path>
                <a:path w="122" h="112">
                  <a:moveTo>
                    <a:pt x="109" y="19"/>
                  </a:moveTo>
                  <a:cubicBezTo>
                    <a:pt x="108" y="19"/>
                    <a:pt x="105" y="19"/>
                    <a:pt x="102" y="20"/>
                  </a:cubicBezTo>
                  <a:cubicBezTo>
                    <a:pt x="102" y="19"/>
                    <a:pt x="102" y="19"/>
                    <a:pt x="102" y="19"/>
                  </a:cubicBezTo>
                  <a:cubicBezTo>
                    <a:pt x="102" y="19"/>
                    <a:pt x="102" y="19"/>
                    <a:pt x="102" y="19"/>
                  </a:cubicBezTo>
                  <a:cubicBezTo>
                    <a:pt x="102" y="19"/>
                    <a:pt x="102" y="19"/>
                    <a:pt x="102" y="19"/>
                  </a:cubicBezTo>
                  <a:cubicBezTo>
                    <a:pt x="102" y="20"/>
                    <a:pt x="102" y="20"/>
                    <a:pt x="102" y="20"/>
                  </a:cubicBezTo>
                  <a:cubicBezTo>
                    <a:pt x="97" y="24"/>
                    <a:pt x="95" y="29"/>
                    <a:pt x="93" y="32"/>
                  </a:cubicBezTo>
                  <a:cubicBezTo>
                    <a:pt x="93" y="32"/>
                    <a:pt x="95" y="30"/>
                    <a:pt x="95" y="30"/>
                  </a:cubicBezTo>
                  <a:cubicBezTo>
                    <a:pt x="96" y="29"/>
                    <a:pt x="96" y="29"/>
                    <a:pt x="97" y="29"/>
                  </a:cubicBezTo>
                  <a:cubicBezTo>
                    <a:pt x="97" y="29"/>
                    <a:pt x="97" y="29"/>
                    <a:pt x="97" y="29"/>
                  </a:cubicBezTo>
                  <a:cubicBezTo>
                    <a:pt x="97" y="29"/>
                    <a:pt x="99" y="27"/>
                    <a:pt x="100" y="27"/>
                  </a:cubicBezTo>
                  <a:cubicBezTo>
                    <a:pt x="100" y="27"/>
                    <a:pt x="102" y="25"/>
                    <a:pt x="102" y="25"/>
                  </a:cubicBezTo>
                  <a:cubicBezTo>
                    <a:pt x="102" y="25"/>
                    <a:pt x="102" y="25"/>
                    <a:pt x="102" y="25"/>
                  </a:cubicBezTo>
                  <a:cubicBezTo>
                    <a:pt x="102" y="29"/>
                    <a:pt x="102" y="30"/>
                    <a:pt x="102" y="32"/>
                  </a:cubicBezTo>
                  <a:cubicBezTo>
                    <a:pt x="102" y="34"/>
                    <a:pt x="102" y="39"/>
                    <a:pt x="102" y="39"/>
                  </a:cubicBezTo>
                  <a:cubicBezTo>
                    <a:pt x="102" y="40"/>
                    <a:pt x="102" y="40"/>
                    <a:pt x="102" y="40"/>
                  </a:cubicBezTo>
                  <a:cubicBezTo>
                    <a:pt x="102" y="42"/>
                    <a:pt x="102" y="42"/>
                    <a:pt x="102" y="42"/>
                  </a:cubicBezTo>
                  <a:cubicBezTo>
                    <a:pt x="102" y="42"/>
                    <a:pt x="102" y="44"/>
                    <a:pt x="100" y="44"/>
                  </a:cubicBezTo>
                  <a:cubicBezTo>
                    <a:pt x="100" y="44"/>
                    <a:pt x="100" y="44"/>
                    <a:pt x="100" y="44"/>
                  </a:cubicBezTo>
                  <a:cubicBezTo>
                    <a:pt x="100" y="44"/>
                    <a:pt x="99" y="44"/>
                    <a:pt x="99" y="44"/>
                  </a:cubicBezTo>
                  <a:cubicBezTo>
                    <a:pt x="99" y="44"/>
                    <a:pt x="99" y="44"/>
                    <a:pt x="99" y="44"/>
                  </a:cubicBezTo>
                  <a:cubicBezTo>
                    <a:pt x="99" y="42"/>
                    <a:pt x="99" y="42"/>
                    <a:pt x="99" y="42"/>
                  </a:cubicBezTo>
                  <a:cubicBezTo>
                    <a:pt x="99" y="44"/>
                    <a:pt x="99" y="44"/>
                    <a:pt x="99" y="44"/>
                  </a:cubicBezTo>
                  <a:cubicBezTo>
                    <a:pt x="99" y="44"/>
                    <a:pt x="99" y="44"/>
                    <a:pt x="99" y="44"/>
                  </a:cubicBezTo>
                  <a:cubicBezTo>
                    <a:pt x="99" y="45"/>
                    <a:pt x="99" y="45"/>
                    <a:pt x="100" y="45"/>
                  </a:cubicBezTo>
                  <a:cubicBezTo>
                    <a:pt x="100" y="45"/>
                    <a:pt x="100" y="45"/>
                    <a:pt x="100" y="45"/>
                  </a:cubicBezTo>
                  <a:cubicBezTo>
                    <a:pt x="102" y="44"/>
                    <a:pt x="102" y="44"/>
                    <a:pt x="102" y="42"/>
                  </a:cubicBezTo>
                  <a:cubicBezTo>
                    <a:pt x="104" y="42"/>
                    <a:pt x="104" y="40"/>
                    <a:pt x="104" y="40"/>
                  </a:cubicBezTo>
                  <a:cubicBezTo>
                    <a:pt x="104" y="39"/>
                    <a:pt x="104" y="39"/>
                    <a:pt x="104" y="39"/>
                  </a:cubicBezTo>
                  <a:cubicBezTo>
                    <a:pt x="104" y="35"/>
                    <a:pt x="104" y="30"/>
                    <a:pt x="102" y="25"/>
                  </a:cubicBezTo>
                  <a:cubicBezTo>
                    <a:pt x="104" y="25"/>
                    <a:pt x="104" y="24"/>
                    <a:pt x="105" y="24"/>
                  </a:cubicBezTo>
                  <a:cubicBezTo>
                    <a:pt x="105" y="24"/>
                    <a:pt x="106" y="24"/>
                    <a:pt x="106" y="24"/>
                  </a:cubicBezTo>
                  <a:cubicBezTo>
                    <a:pt x="106" y="24"/>
                    <a:pt x="106" y="24"/>
                    <a:pt x="108" y="24"/>
                  </a:cubicBezTo>
                  <a:cubicBezTo>
                    <a:pt x="108" y="22"/>
                    <a:pt x="108" y="20"/>
                    <a:pt x="109" y="20"/>
                  </a:cubicBezTo>
                  <a:cubicBezTo>
                    <a:pt x="111" y="20"/>
                    <a:pt x="111" y="20"/>
                    <a:pt x="112" y="20"/>
                  </a:cubicBezTo>
                  <a:cubicBezTo>
                    <a:pt x="112" y="20"/>
                    <a:pt x="112" y="20"/>
                    <a:pt x="112" y="20"/>
                  </a:cubicBezTo>
                  <a:cubicBezTo>
                    <a:pt x="111" y="19"/>
                    <a:pt x="111" y="19"/>
                    <a:pt x="109" y="19"/>
                  </a:cubicBezTo>
                </a:path>
                <a:path w="122" h="112">
                  <a:moveTo>
                    <a:pt x="87" y="59"/>
                  </a:moveTo>
                  <a:lnTo>
                    <a:pt x="87" y="23"/>
                  </a:lnTo>
                  <a:lnTo>
                    <a:pt x="119" y="6"/>
                  </a:lnTo>
                  <a:lnTo>
                    <a:pt x="119" y="41"/>
                  </a:lnTo>
                  <a:lnTo>
                    <a:pt x="87" y="59"/>
                  </a:lnTo>
                  <a:close/>
                  <a:moveTo>
                    <a:pt x="122" y="0"/>
                  </a:moveTo>
                  <a:lnTo>
                    <a:pt x="84" y="22"/>
                  </a:lnTo>
                  <a:lnTo>
                    <a:pt x="84" y="64"/>
                  </a:lnTo>
                  <a:lnTo>
                    <a:pt x="122" y="42"/>
                  </a:lnTo>
                  <a:lnTo>
                    <a:pt x="122" y="0"/>
                  </a:lnTo>
                  <a:close/>
                </a:path>
              </a:pathLst>
            </a:custGeom>
            <a:solidFill>
              <a:srgbClr val="B7454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6" name="path"/>
            <p:cNvSpPr/>
            <p:nvPr/>
          </p:nvSpPr>
          <p:spPr>
            <a:xfrm>
              <a:off x="192024" y="32004"/>
              <a:ext cx="224027" cy="129539"/>
            </a:xfrm>
            <a:custGeom>
              <a:rect l="0" t="0" r="0" b="0"/>
              <a:pathLst>
                <a:path w="352" h="203">
                  <a:moveTo>
                    <a:pt x="352" y="17"/>
                  </a:moveTo>
                  <a:lnTo>
                    <a:pt x="324" y="0"/>
                  </a:lnTo>
                  <a:lnTo>
                    <a:pt x="0" y="187"/>
                  </a:lnTo>
                  <a:lnTo>
                    <a:pt x="28" y="203"/>
                  </a:lnTo>
                  <a:lnTo>
                    <a:pt x="352" y="17"/>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8" name="path"/>
            <p:cNvSpPr/>
            <p:nvPr/>
          </p:nvSpPr>
          <p:spPr>
            <a:xfrm>
              <a:off x="192024" y="150876"/>
              <a:ext cx="18287" cy="48767"/>
            </a:xfrm>
            <a:custGeom>
              <a:rect l="0" t="0" r="0" b="0"/>
              <a:pathLst>
                <a:path w="28" h="76">
                  <a:moveTo>
                    <a:pt x="0" y="0"/>
                  </a:moveTo>
                  <a:lnTo>
                    <a:pt x="0" y="65"/>
                  </a:lnTo>
                  <a:lnTo>
                    <a:pt x="3" y="62"/>
                  </a:lnTo>
                  <a:lnTo>
                    <a:pt x="4" y="70"/>
                  </a:lnTo>
                  <a:lnTo>
                    <a:pt x="9" y="65"/>
                  </a:lnTo>
                  <a:lnTo>
                    <a:pt x="10" y="72"/>
                  </a:lnTo>
                  <a:lnTo>
                    <a:pt x="16" y="69"/>
                  </a:lnTo>
                  <a:lnTo>
                    <a:pt x="16" y="73"/>
                  </a:lnTo>
                  <a:lnTo>
                    <a:pt x="19" y="70"/>
                  </a:lnTo>
                  <a:lnTo>
                    <a:pt x="20" y="76"/>
                  </a:lnTo>
                  <a:lnTo>
                    <a:pt x="24" y="69"/>
                  </a:lnTo>
                  <a:lnTo>
                    <a:pt x="28" y="76"/>
                  </a:lnTo>
                  <a:lnTo>
                    <a:pt x="28" y="16"/>
                  </a:lnTo>
                  <a:lnTo>
                    <a:pt x="0" y="0"/>
                  </a:lnTo>
                  <a:close/>
                </a:path>
              </a:pathLst>
            </a:custGeom>
            <a:solidFill>
              <a:srgbClr val="D4D7D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0" name="path"/>
            <p:cNvSpPr/>
            <p:nvPr/>
          </p:nvSpPr>
          <p:spPr>
            <a:xfrm>
              <a:off x="134111" y="318516"/>
              <a:ext cx="134112" cy="230123"/>
            </a:xfrm>
            <a:custGeom>
              <a:rect l="0" t="0" r="0" b="0"/>
              <a:pathLst>
                <a:path w="211" h="362">
                  <a:moveTo>
                    <a:pt x="211" y="0"/>
                  </a:moveTo>
                  <a:lnTo>
                    <a:pt x="211" y="240"/>
                  </a:lnTo>
                  <a:lnTo>
                    <a:pt x="1" y="362"/>
                  </a:lnTo>
                  <a:lnTo>
                    <a:pt x="0" y="122"/>
                  </a:lnTo>
                  <a:lnTo>
                    <a:pt x="211" y="0"/>
                  </a:lnTo>
                  <a:close/>
                </a:path>
              </a:pathLst>
            </a:custGeom>
            <a:solidFill>
              <a:srgbClr val="FCBF5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2" name="path"/>
            <p:cNvSpPr/>
            <p:nvPr/>
          </p:nvSpPr>
          <p:spPr>
            <a:xfrm>
              <a:off x="0" y="318516"/>
              <a:ext cx="135636" cy="230123"/>
            </a:xfrm>
            <a:custGeom>
              <a:rect l="0" t="0" r="0" b="0"/>
              <a:pathLst>
                <a:path w="213" h="362">
                  <a:moveTo>
                    <a:pt x="1" y="0"/>
                  </a:moveTo>
                  <a:lnTo>
                    <a:pt x="0" y="240"/>
                  </a:lnTo>
                  <a:lnTo>
                    <a:pt x="213" y="362"/>
                  </a:lnTo>
                  <a:lnTo>
                    <a:pt x="212" y="122"/>
                  </a:lnTo>
                  <a:lnTo>
                    <a:pt x="1" y="0"/>
                  </a:lnTo>
                  <a:close/>
                </a:path>
              </a:pathLst>
            </a:custGeom>
            <a:solidFill>
              <a:srgbClr val="EEAE5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4" name="path"/>
            <p:cNvSpPr/>
            <p:nvPr/>
          </p:nvSpPr>
          <p:spPr>
            <a:xfrm>
              <a:off x="195072" y="441960"/>
              <a:ext cx="67055" cy="62483"/>
            </a:xfrm>
            <a:custGeom>
              <a:rect l="0" t="0" r="0" b="0"/>
              <a:pathLst>
                <a:path w="105" h="98">
                  <a:moveTo>
                    <a:pt x="39" y="71"/>
                  </a:moveTo>
                  <a:lnTo>
                    <a:pt x="39" y="40"/>
                  </a:lnTo>
                  <a:lnTo>
                    <a:pt x="65" y="23"/>
                  </a:lnTo>
                  <a:lnTo>
                    <a:pt x="65" y="57"/>
                  </a:lnTo>
                  <a:lnTo>
                    <a:pt x="39" y="71"/>
                  </a:lnTo>
                  <a:close/>
                  <a:moveTo>
                    <a:pt x="67" y="19"/>
                  </a:moveTo>
                  <a:lnTo>
                    <a:pt x="35" y="38"/>
                  </a:lnTo>
                  <a:lnTo>
                    <a:pt x="35" y="76"/>
                  </a:lnTo>
                  <a:lnTo>
                    <a:pt x="69" y="58"/>
                  </a:lnTo>
                  <a:lnTo>
                    <a:pt x="67" y="19"/>
                  </a:lnTo>
                  <a:close/>
                </a:path>
                <a:path w="105" h="98">
                  <a:moveTo>
                    <a:pt x="60" y="33"/>
                  </a:moveTo>
                  <a:cubicBezTo>
                    <a:pt x="45" y="41"/>
                    <a:pt x="45" y="41"/>
                    <a:pt x="45" y="41"/>
                  </a:cubicBezTo>
                  <a:cubicBezTo>
                    <a:pt x="47" y="44"/>
                    <a:pt x="47" y="44"/>
                    <a:pt x="47" y="44"/>
                  </a:cubicBezTo>
                  <a:cubicBezTo>
                    <a:pt x="47" y="43"/>
                    <a:pt x="47" y="43"/>
                    <a:pt x="47" y="43"/>
                  </a:cubicBezTo>
                  <a:cubicBezTo>
                    <a:pt x="47" y="41"/>
                    <a:pt x="47" y="41"/>
                    <a:pt x="47" y="41"/>
                  </a:cubicBezTo>
                  <a:cubicBezTo>
                    <a:pt x="48" y="43"/>
                    <a:pt x="48" y="43"/>
                    <a:pt x="48" y="43"/>
                  </a:cubicBezTo>
                  <a:cubicBezTo>
                    <a:pt x="50" y="49"/>
                    <a:pt x="50" y="49"/>
                    <a:pt x="50" y="49"/>
                  </a:cubicBezTo>
                  <a:cubicBezTo>
                    <a:pt x="47" y="44"/>
                    <a:pt x="47" y="44"/>
                    <a:pt x="47" y="44"/>
                  </a:cubicBezTo>
                  <a:cubicBezTo>
                    <a:pt x="47" y="46"/>
                    <a:pt x="47" y="46"/>
                    <a:pt x="47" y="46"/>
                  </a:cubicBezTo>
                  <a:cubicBezTo>
                    <a:pt x="47" y="49"/>
                    <a:pt x="47" y="49"/>
                    <a:pt x="47" y="49"/>
                  </a:cubicBezTo>
                  <a:cubicBezTo>
                    <a:pt x="45" y="47"/>
                    <a:pt x="45" y="47"/>
                    <a:pt x="45" y="47"/>
                  </a:cubicBezTo>
                  <a:cubicBezTo>
                    <a:pt x="43" y="43"/>
                    <a:pt x="43" y="43"/>
                    <a:pt x="43" y="43"/>
                  </a:cubicBezTo>
                  <a:cubicBezTo>
                    <a:pt x="40" y="44"/>
                    <a:pt x="40" y="44"/>
                    <a:pt x="40" y="44"/>
                  </a:cubicBezTo>
                  <a:cubicBezTo>
                    <a:pt x="40" y="49"/>
                    <a:pt x="42" y="51"/>
                    <a:pt x="45" y="51"/>
                  </a:cubicBezTo>
                  <a:cubicBezTo>
                    <a:pt x="47" y="51"/>
                    <a:pt x="48" y="51"/>
                    <a:pt x="50" y="51"/>
                  </a:cubicBezTo>
                  <a:cubicBezTo>
                    <a:pt x="50" y="57"/>
                    <a:pt x="50" y="57"/>
                    <a:pt x="50" y="57"/>
                  </a:cubicBezTo>
                  <a:cubicBezTo>
                    <a:pt x="47" y="60"/>
                    <a:pt x="47" y="60"/>
                    <a:pt x="47" y="60"/>
                  </a:cubicBezTo>
                  <a:cubicBezTo>
                    <a:pt x="45" y="60"/>
                    <a:pt x="45" y="60"/>
                    <a:pt x="45" y="60"/>
                  </a:cubicBezTo>
                  <a:cubicBezTo>
                    <a:pt x="47" y="62"/>
                    <a:pt x="47" y="62"/>
                    <a:pt x="47" y="62"/>
                  </a:cubicBezTo>
                  <a:cubicBezTo>
                    <a:pt x="55" y="57"/>
                    <a:pt x="55" y="57"/>
                    <a:pt x="55" y="57"/>
                  </a:cubicBezTo>
                  <a:cubicBezTo>
                    <a:pt x="55" y="56"/>
                    <a:pt x="55" y="56"/>
                    <a:pt x="55" y="56"/>
                  </a:cubicBezTo>
                  <a:cubicBezTo>
                    <a:pt x="55" y="54"/>
                    <a:pt x="55" y="54"/>
                    <a:pt x="55" y="54"/>
                  </a:cubicBezTo>
                  <a:cubicBezTo>
                    <a:pt x="52" y="57"/>
                    <a:pt x="52" y="57"/>
                    <a:pt x="52" y="57"/>
                  </a:cubicBezTo>
                  <a:cubicBezTo>
                    <a:pt x="52" y="49"/>
                    <a:pt x="52" y="49"/>
                    <a:pt x="52" y="49"/>
                  </a:cubicBezTo>
                  <a:cubicBezTo>
                    <a:pt x="56" y="46"/>
                    <a:pt x="60" y="40"/>
                    <a:pt x="60" y="33"/>
                  </a:cubicBezTo>
                </a:path>
                <a:path w="105" h="98">
                  <a:moveTo>
                    <a:pt x="10" y="62"/>
                  </a:moveTo>
                  <a:lnTo>
                    <a:pt x="7" y="71"/>
                  </a:lnTo>
                  <a:lnTo>
                    <a:pt x="9" y="69"/>
                  </a:lnTo>
                  <a:lnTo>
                    <a:pt x="9" y="79"/>
                  </a:lnTo>
                  <a:lnTo>
                    <a:pt x="11" y="77"/>
                  </a:lnTo>
                  <a:lnTo>
                    <a:pt x="11" y="68"/>
                  </a:lnTo>
                  <a:lnTo>
                    <a:pt x="14" y="66"/>
                  </a:lnTo>
                  <a:lnTo>
                    <a:pt x="10" y="62"/>
                  </a:lnTo>
                  <a:close/>
                </a:path>
                <a:path w="105" h="98">
                  <a:moveTo>
                    <a:pt x="23" y="71"/>
                  </a:moveTo>
                  <a:lnTo>
                    <a:pt x="7" y="82"/>
                  </a:lnTo>
                  <a:lnTo>
                    <a:pt x="7" y="83"/>
                  </a:lnTo>
                  <a:lnTo>
                    <a:pt x="23" y="73"/>
                  </a:lnTo>
                  <a:lnTo>
                    <a:pt x="23" y="71"/>
                  </a:lnTo>
                  <a:close/>
                </a:path>
                <a:path w="105" h="98">
                  <a:moveTo>
                    <a:pt x="20" y="57"/>
                  </a:moveTo>
                  <a:lnTo>
                    <a:pt x="14" y="65"/>
                  </a:lnTo>
                  <a:lnTo>
                    <a:pt x="18" y="65"/>
                  </a:lnTo>
                  <a:lnTo>
                    <a:pt x="18" y="74"/>
                  </a:lnTo>
                  <a:lnTo>
                    <a:pt x="22" y="71"/>
                  </a:lnTo>
                  <a:lnTo>
                    <a:pt x="22" y="61"/>
                  </a:lnTo>
                  <a:lnTo>
                    <a:pt x="23" y="61"/>
                  </a:lnTo>
                  <a:lnTo>
                    <a:pt x="20" y="57"/>
                  </a:lnTo>
                  <a:close/>
                </a:path>
                <a:path w="105" h="98">
                  <a:moveTo>
                    <a:pt x="2" y="93"/>
                  </a:moveTo>
                  <a:lnTo>
                    <a:pt x="2" y="61"/>
                  </a:lnTo>
                  <a:lnTo>
                    <a:pt x="29" y="45"/>
                  </a:lnTo>
                  <a:lnTo>
                    <a:pt x="29" y="77"/>
                  </a:lnTo>
                  <a:lnTo>
                    <a:pt x="2" y="93"/>
                  </a:lnTo>
                  <a:close/>
                  <a:moveTo>
                    <a:pt x="31" y="40"/>
                  </a:moveTo>
                  <a:lnTo>
                    <a:pt x="0" y="60"/>
                  </a:lnTo>
                  <a:lnTo>
                    <a:pt x="0" y="98"/>
                  </a:lnTo>
                  <a:lnTo>
                    <a:pt x="31" y="79"/>
                  </a:lnTo>
                  <a:lnTo>
                    <a:pt x="31" y="40"/>
                  </a:lnTo>
                  <a:close/>
                </a:path>
                <a:path w="105" h="98">
                  <a:moveTo>
                    <a:pt x="95" y="16"/>
                  </a:moveTo>
                  <a:cubicBezTo>
                    <a:pt x="93" y="16"/>
                    <a:pt x="91" y="16"/>
                    <a:pt x="89" y="18"/>
                  </a:cubicBezTo>
                  <a:cubicBezTo>
                    <a:pt x="89" y="16"/>
                    <a:pt x="89" y="16"/>
                    <a:pt x="89" y="16"/>
                  </a:cubicBezTo>
                  <a:cubicBezTo>
                    <a:pt x="87" y="16"/>
                    <a:pt x="87" y="16"/>
                    <a:pt x="87" y="16"/>
                  </a:cubicBezTo>
                  <a:cubicBezTo>
                    <a:pt x="87" y="16"/>
                    <a:pt x="87" y="16"/>
                    <a:pt x="87" y="16"/>
                  </a:cubicBezTo>
                  <a:cubicBezTo>
                    <a:pt x="87" y="18"/>
                    <a:pt x="87" y="18"/>
                    <a:pt x="87" y="18"/>
                  </a:cubicBezTo>
                  <a:cubicBezTo>
                    <a:pt x="84" y="21"/>
                    <a:pt x="81" y="25"/>
                    <a:pt x="79" y="28"/>
                  </a:cubicBezTo>
                  <a:cubicBezTo>
                    <a:pt x="79" y="26"/>
                    <a:pt x="81" y="26"/>
                    <a:pt x="81" y="26"/>
                  </a:cubicBezTo>
                  <a:cubicBezTo>
                    <a:pt x="82" y="26"/>
                    <a:pt x="82" y="25"/>
                    <a:pt x="82" y="25"/>
                  </a:cubicBezTo>
                  <a:cubicBezTo>
                    <a:pt x="82" y="25"/>
                    <a:pt x="82" y="25"/>
                    <a:pt x="84" y="25"/>
                  </a:cubicBezTo>
                  <a:cubicBezTo>
                    <a:pt x="84" y="25"/>
                    <a:pt x="84" y="23"/>
                    <a:pt x="86" y="23"/>
                  </a:cubicBezTo>
                  <a:cubicBezTo>
                    <a:pt x="86" y="23"/>
                    <a:pt x="87" y="23"/>
                    <a:pt x="87" y="23"/>
                  </a:cubicBezTo>
                  <a:cubicBezTo>
                    <a:pt x="87" y="23"/>
                    <a:pt x="87" y="23"/>
                    <a:pt x="87" y="23"/>
                  </a:cubicBezTo>
                  <a:cubicBezTo>
                    <a:pt x="87" y="25"/>
                    <a:pt x="87" y="26"/>
                    <a:pt x="87" y="28"/>
                  </a:cubicBezTo>
                  <a:cubicBezTo>
                    <a:pt x="87" y="33"/>
                    <a:pt x="87" y="33"/>
                    <a:pt x="87" y="33"/>
                  </a:cubicBezTo>
                  <a:cubicBezTo>
                    <a:pt x="87" y="35"/>
                    <a:pt x="87" y="35"/>
                    <a:pt x="87" y="35"/>
                  </a:cubicBezTo>
                  <a:cubicBezTo>
                    <a:pt x="87" y="36"/>
                    <a:pt x="87" y="36"/>
                    <a:pt x="87" y="36"/>
                  </a:cubicBezTo>
                  <a:cubicBezTo>
                    <a:pt x="87" y="36"/>
                    <a:pt x="87" y="38"/>
                    <a:pt x="86" y="38"/>
                  </a:cubicBezTo>
                  <a:cubicBezTo>
                    <a:pt x="86" y="38"/>
                    <a:pt x="86" y="38"/>
                    <a:pt x="86" y="38"/>
                  </a:cubicBezTo>
                  <a:cubicBezTo>
                    <a:pt x="86" y="38"/>
                    <a:pt x="86" y="38"/>
                    <a:pt x="86" y="38"/>
                  </a:cubicBezTo>
                  <a:cubicBezTo>
                    <a:pt x="86" y="36"/>
                    <a:pt x="86" y="36"/>
                    <a:pt x="86" y="36"/>
                  </a:cubicBezTo>
                  <a:cubicBezTo>
                    <a:pt x="86" y="36"/>
                    <a:pt x="86" y="36"/>
                    <a:pt x="86" y="36"/>
                  </a:cubicBezTo>
                  <a:cubicBezTo>
                    <a:pt x="84" y="38"/>
                    <a:pt x="84" y="38"/>
                    <a:pt x="84" y="38"/>
                  </a:cubicBezTo>
                  <a:cubicBezTo>
                    <a:pt x="84" y="38"/>
                    <a:pt x="84" y="38"/>
                    <a:pt x="84" y="38"/>
                  </a:cubicBezTo>
                  <a:cubicBezTo>
                    <a:pt x="86" y="38"/>
                    <a:pt x="86" y="38"/>
                    <a:pt x="86" y="38"/>
                  </a:cubicBezTo>
                  <a:cubicBezTo>
                    <a:pt x="86" y="38"/>
                    <a:pt x="86" y="38"/>
                    <a:pt x="86" y="38"/>
                  </a:cubicBezTo>
                  <a:cubicBezTo>
                    <a:pt x="87" y="38"/>
                    <a:pt x="87" y="38"/>
                    <a:pt x="89" y="36"/>
                  </a:cubicBezTo>
                  <a:cubicBezTo>
                    <a:pt x="89" y="36"/>
                    <a:pt x="89" y="35"/>
                    <a:pt x="89" y="35"/>
                  </a:cubicBezTo>
                  <a:cubicBezTo>
                    <a:pt x="89" y="33"/>
                    <a:pt x="89" y="33"/>
                    <a:pt x="89" y="33"/>
                  </a:cubicBezTo>
                  <a:cubicBezTo>
                    <a:pt x="89" y="31"/>
                    <a:pt x="89" y="26"/>
                    <a:pt x="89" y="21"/>
                  </a:cubicBezTo>
                  <a:cubicBezTo>
                    <a:pt x="89" y="21"/>
                    <a:pt x="89" y="21"/>
                    <a:pt x="91" y="20"/>
                  </a:cubicBezTo>
                  <a:cubicBezTo>
                    <a:pt x="91" y="20"/>
                    <a:pt x="93" y="20"/>
                    <a:pt x="93" y="20"/>
                  </a:cubicBezTo>
                  <a:cubicBezTo>
                    <a:pt x="93" y="20"/>
                    <a:pt x="93" y="20"/>
                    <a:pt x="93" y="20"/>
                  </a:cubicBezTo>
                  <a:cubicBezTo>
                    <a:pt x="93" y="20"/>
                    <a:pt x="95" y="18"/>
                    <a:pt x="96" y="18"/>
                  </a:cubicBezTo>
                  <a:cubicBezTo>
                    <a:pt x="96" y="18"/>
                    <a:pt x="96" y="16"/>
                    <a:pt x="98" y="16"/>
                  </a:cubicBezTo>
                  <a:cubicBezTo>
                    <a:pt x="98" y="16"/>
                    <a:pt x="98" y="16"/>
                    <a:pt x="98" y="16"/>
                  </a:cubicBezTo>
                  <a:cubicBezTo>
                    <a:pt x="98" y="16"/>
                    <a:pt x="96" y="16"/>
                    <a:pt x="95" y="16"/>
                  </a:cubicBezTo>
                </a:path>
                <a:path w="105" h="98">
                  <a:moveTo>
                    <a:pt x="75" y="50"/>
                  </a:moveTo>
                  <a:lnTo>
                    <a:pt x="75" y="20"/>
                  </a:lnTo>
                  <a:lnTo>
                    <a:pt x="102" y="4"/>
                  </a:lnTo>
                  <a:lnTo>
                    <a:pt x="102" y="34"/>
                  </a:lnTo>
                  <a:lnTo>
                    <a:pt x="75" y="50"/>
                  </a:lnTo>
                  <a:close/>
                  <a:moveTo>
                    <a:pt x="105" y="0"/>
                  </a:moveTo>
                  <a:lnTo>
                    <a:pt x="72" y="18"/>
                  </a:lnTo>
                  <a:lnTo>
                    <a:pt x="72" y="55"/>
                  </a:lnTo>
                  <a:lnTo>
                    <a:pt x="105" y="36"/>
                  </a:lnTo>
                  <a:lnTo>
                    <a:pt x="105" y="0"/>
                  </a:lnTo>
                  <a:close/>
                </a:path>
              </a:pathLst>
            </a:custGeom>
            <a:solidFill>
              <a:srgbClr val="B98E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6" name="path"/>
            <p:cNvSpPr/>
            <p:nvPr/>
          </p:nvSpPr>
          <p:spPr>
            <a:xfrm>
              <a:off x="1524" y="242316"/>
              <a:ext cx="266700" cy="153923"/>
            </a:xfrm>
            <a:custGeom>
              <a:rect l="0" t="0" r="0" b="0"/>
              <a:pathLst>
                <a:path w="420" h="241">
                  <a:moveTo>
                    <a:pt x="208" y="0"/>
                  </a:moveTo>
                  <a:lnTo>
                    <a:pt x="0" y="120"/>
                  </a:lnTo>
                  <a:lnTo>
                    <a:pt x="104" y="180"/>
                  </a:lnTo>
                  <a:lnTo>
                    <a:pt x="314" y="60"/>
                  </a:lnTo>
                  <a:lnTo>
                    <a:pt x="208" y="0"/>
                  </a:lnTo>
                  <a:close/>
                </a:path>
                <a:path w="420" h="241">
                  <a:moveTo>
                    <a:pt x="420" y="120"/>
                  </a:moveTo>
                  <a:lnTo>
                    <a:pt x="313" y="60"/>
                  </a:lnTo>
                  <a:lnTo>
                    <a:pt x="103" y="180"/>
                  </a:lnTo>
                  <a:lnTo>
                    <a:pt x="207" y="242"/>
                  </a:lnTo>
                  <a:lnTo>
                    <a:pt x="420" y="120"/>
                  </a:lnTo>
                  <a:close/>
                </a:path>
              </a:pathLst>
            </a:custGeom>
            <a:solidFill>
              <a:srgbClr val="FFCF8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8" name="path"/>
            <p:cNvSpPr/>
            <p:nvPr/>
          </p:nvSpPr>
          <p:spPr>
            <a:xfrm>
              <a:off x="60960" y="275844"/>
              <a:ext cx="149351" cy="85344"/>
            </a:xfrm>
            <a:custGeom>
              <a:rect l="0" t="0" r="0" b="0"/>
              <a:pathLst>
                <a:path w="235" h="134">
                  <a:moveTo>
                    <a:pt x="235" y="13"/>
                  </a:moveTo>
                  <a:lnTo>
                    <a:pt x="211" y="0"/>
                  </a:lnTo>
                  <a:lnTo>
                    <a:pt x="0" y="119"/>
                  </a:lnTo>
                  <a:lnTo>
                    <a:pt x="23" y="134"/>
                  </a:lnTo>
                  <a:lnTo>
                    <a:pt x="235" y="13"/>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0" name="path"/>
            <p:cNvSpPr/>
            <p:nvPr/>
          </p:nvSpPr>
          <p:spPr>
            <a:xfrm>
              <a:off x="60960" y="352044"/>
              <a:ext cx="15239" cy="41147"/>
            </a:xfrm>
            <a:custGeom>
              <a:rect l="0" t="0" r="0" b="0"/>
              <a:pathLst>
                <a:path w="23" h="64">
                  <a:moveTo>
                    <a:pt x="0" y="0"/>
                  </a:moveTo>
                  <a:lnTo>
                    <a:pt x="0" y="55"/>
                  </a:lnTo>
                  <a:lnTo>
                    <a:pt x="1" y="54"/>
                  </a:lnTo>
                  <a:lnTo>
                    <a:pt x="3" y="60"/>
                  </a:lnTo>
                  <a:lnTo>
                    <a:pt x="7" y="57"/>
                  </a:lnTo>
                  <a:lnTo>
                    <a:pt x="9" y="61"/>
                  </a:lnTo>
                  <a:lnTo>
                    <a:pt x="12" y="58"/>
                  </a:lnTo>
                  <a:lnTo>
                    <a:pt x="13" y="63"/>
                  </a:lnTo>
                  <a:lnTo>
                    <a:pt x="17" y="60"/>
                  </a:lnTo>
                  <a:lnTo>
                    <a:pt x="17" y="64"/>
                  </a:lnTo>
                  <a:lnTo>
                    <a:pt x="21" y="58"/>
                  </a:lnTo>
                  <a:lnTo>
                    <a:pt x="23" y="64"/>
                  </a:lnTo>
                  <a:lnTo>
                    <a:pt x="23" y="14"/>
                  </a:lnTo>
                  <a:lnTo>
                    <a:pt x="0" y="0"/>
                  </a:lnTo>
                  <a:close/>
                </a:path>
              </a:pathLst>
            </a:custGeom>
            <a:solidFill>
              <a:srgbClr val="D4D7D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2" name="path"/>
            <p:cNvSpPr/>
            <p:nvPr/>
          </p:nvSpPr>
          <p:spPr>
            <a:xfrm>
              <a:off x="272796" y="50291"/>
              <a:ext cx="361188" cy="440436"/>
            </a:xfrm>
            <a:custGeom>
              <a:rect l="0" t="0" r="0" b="0"/>
              <a:pathLst>
                <a:path w="568" h="693">
                  <a:moveTo>
                    <a:pt x="15" y="688"/>
                  </a:moveTo>
                  <a:cubicBezTo>
                    <a:pt x="8" y="693"/>
                    <a:pt x="0" y="688"/>
                    <a:pt x="0" y="681"/>
                  </a:cubicBezTo>
                  <a:cubicBezTo>
                    <a:pt x="0" y="340"/>
                    <a:pt x="0" y="340"/>
                    <a:pt x="0" y="340"/>
                  </a:cubicBezTo>
                  <a:cubicBezTo>
                    <a:pt x="0" y="332"/>
                    <a:pt x="6" y="321"/>
                    <a:pt x="14" y="316"/>
                  </a:cubicBezTo>
                  <a:cubicBezTo>
                    <a:pt x="552" y="4"/>
                    <a:pt x="552" y="4"/>
                    <a:pt x="552" y="4"/>
                  </a:cubicBezTo>
                  <a:cubicBezTo>
                    <a:pt x="560" y="0"/>
                    <a:pt x="567" y="4"/>
                    <a:pt x="567" y="12"/>
                  </a:cubicBezTo>
                  <a:cubicBezTo>
                    <a:pt x="568" y="353"/>
                    <a:pt x="568" y="353"/>
                    <a:pt x="568" y="353"/>
                  </a:cubicBezTo>
                  <a:cubicBezTo>
                    <a:pt x="568" y="361"/>
                    <a:pt x="562" y="373"/>
                    <a:pt x="554" y="376"/>
                  </a:cubicBezTo>
                  <a:lnTo>
                    <a:pt x="15" y="688"/>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4" name="path"/>
            <p:cNvSpPr/>
            <p:nvPr/>
          </p:nvSpPr>
          <p:spPr>
            <a:xfrm>
              <a:off x="348996" y="361188"/>
              <a:ext cx="179832" cy="128016"/>
            </a:xfrm>
            <a:custGeom>
              <a:rect l="0" t="0" r="0" b="0"/>
              <a:pathLst>
                <a:path w="283" h="201">
                  <a:moveTo>
                    <a:pt x="276" y="36"/>
                  </a:moveTo>
                  <a:cubicBezTo>
                    <a:pt x="276" y="35"/>
                    <a:pt x="275" y="35"/>
                    <a:pt x="273" y="35"/>
                  </a:cubicBezTo>
                  <a:cubicBezTo>
                    <a:pt x="273" y="35"/>
                    <a:pt x="273" y="35"/>
                    <a:pt x="273" y="35"/>
                  </a:cubicBezTo>
                  <a:cubicBezTo>
                    <a:pt x="272" y="35"/>
                    <a:pt x="272" y="35"/>
                    <a:pt x="270" y="35"/>
                  </a:cubicBezTo>
                  <a:cubicBezTo>
                    <a:pt x="270" y="35"/>
                    <a:pt x="270" y="35"/>
                    <a:pt x="270" y="35"/>
                  </a:cubicBezTo>
                  <a:cubicBezTo>
                    <a:pt x="269" y="35"/>
                    <a:pt x="267" y="36"/>
                    <a:pt x="265" y="36"/>
                  </a:cubicBezTo>
                  <a:cubicBezTo>
                    <a:pt x="265" y="36"/>
                    <a:pt x="265" y="36"/>
                    <a:pt x="265" y="36"/>
                  </a:cubicBezTo>
                  <a:cubicBezTo>
                    <a:pt x="264" y="36"/>
                    <a:pt x="264" y="36"/>
                    <a:pt x="262" y="36"/>
                  </a:cubicBezTo>
                  <a:cubicBezTo>
                    <a:pt x="262" y="36"/>
                    <a:pt x="262" y="36"/>
                    <a:pt x="262" y="36"/>
                  </a:cubicBezTo>
                  <a:cubicBezTo>
                    <a:pt x="260" y="38"/>
                    <a:pt x="259" y="38"/>
                    <a:pt x="257" y="39"/>
                  </a:cubicBezTo>
                  <a:cubicBezTo>
                    <a:pt x="257" y="39"/>
                    <a:pt x="257" y="39"/>
                    <a:pt x="257" y="39"/>
                  </a:cubicBezTo>
                  <a:cubicBezTo>
                    <a:pt x="256" y="39"/>
                    <a:pt x="254" y="39"/>
                    <a:pt x="253" y="41"/>
                  </a:cubicBezTo>
                  <a:cubicBezTo>
                    <a:pt x="104" y="128"/>
                    <a:pt x="104" y="128"/>
                    <a:pt x="104" y="128"/>
                  </a:cubicBezTo>
                  <a:cubicBezTo>
                    <a:pt x="102" y="128"/>
                    <a:pt x="101" y="130"/>
                    <a:pt x="99" y="130"/>
                  </a:cubicBezTo>
                  <a:cubicBezTo>
                    <a:pt x="99" y="130"/>
                    <a:pt x="99" y="130"/>
                    <a:pt x="99" y="130"/>
                  </a:cubicBezTo>
                  <a:cubicBezTo>
                    <a:pt x="98" y="131"/>
                    <a:pt x="96" y="133"/>
                    <a:pt x="95" y="133"/>
                  </a:cubicBezTo>
                  <a:cubicBezTo>
                    <a:pt x="95" y="133"/>
                    <a:pt x="95" y="133"/>
                    <a:pt x="95" y="133"/>
                  </a:cubicBezTo>
                  <a:cubicBezTo>
                    <a:pt x="93" y="135"/>
                    <a:pt x="93" y="136"/>
                    <a:pt x="91" y="136"/>
                  </a:cubicBezTo>
                  <a:cubicBezTo>
                    <a:pt x="91" y="138"/>
                    <a:pt x="91" y="138"/>
                    <a:pt x="91" y="138"/>
                  </a:cubicBezTo>
                  <a:cubicBezTo>
                    <a:pt x="90" y="138"/>
                    <a:pt x="88" y="139"/>
                    <a:pt x="87" y="141"/>
                  </a:cubicBezTo>
                  <a:cubicBezTo>
                    <a:pt x="87" y="141"/>
                    <a:pt x="87" y="141"/>
                    <a:pt x="87" y="141"/>
                  </a:cubicBezTo>
                  <a:cubicBezTo>
                    <a:pt x="85" y="142"/>
                    <a:pt x="85" y="144"/>
                    <a:pt x="83" y="146"/>
                  </a:cubicBezTo>
                  <a:cubicBezTo>
                    <a:pt x="83" y="146"/>
                    <a:pt x="83" y="146"/>
                    <a:pt x="83" y="146"/>
                  </a:cubicBezTo>
                  <a:cubicBezTo>
                    <a:pt x="82" y="147"/>
                    <a:pt x="80" y="149"/>
                    <a:pt x="80" y="150"/>
                  </a:cubicBezTo>
                  <a:cubicBezTo>
                    <a:pt x="80" y="150"/>
                    <a:pt x="80" y="150"/>
                    <a:pt x="80" y="150"/>
                  </a:cubicBezTo>
                  <a:cubicBezTo>
                    <a:pt x="79" y="150"/>
                    <a:pt x="77" y="152"/>
                    <a:pt x="77" y="154"/>
                  </a:cubicBezTo>
                  <a:cubicBezTo>
                    <a:pt x="76" y="155"/>
                    <a:pt x="76" y="155"/>
                    <a:pt x="76" y="157"/>
                  </a:cubicBezTo>
                  <a:cubicBezTo>
                    <a:pt x="74" y="157"/>
                    <a:pt x="74" y="158"/>
                    <a:pt x="74" y="158"/>
                  </a:cubicBezTo>
                  <a:cubicBezTo>
                    <a:pt x="72" y="160"/>
                    <a:pt x="72" y="160"/>
                    <a:pt x="72" y="160"/>
                  </a:cubicBezTo>
                  <a:cubicBezTo>
                    <a:pt x="72" y="162"/>
                    <a:pt x="72" y="163"/>
                    <a:pt x="71" y="165"/>
                  </a:cubicBezTo>
                  <a:cubicBezTo>
                    <a:pt x="71" y="165"/>
                    <a:pt x="71" y="165"/>
                    <a:pt x="71" y="165"/>
                  </a:cubicBezTo>
                  <a:cubicBezTo>
                    <a:pt x="69" y="166"/>
                    <a:pt x="69" y="168"/>
                    <a:pt x="69" y="169"/>
                  </a:cubicBezTo>
                  <a:cubicBezTo>
                    <a:pt x="68" y="169"/>
                    <a:pt x="68" y="169"/>
                    <a:pt x="68" y="169"/>
                  </a:cubicBezTo>
                  <a:cubicBezTo>
                    <a:pt x="68" y="171"/>
                    <a:pt x="68" y="173"/>
                    <a:pt x="66" y="174"/>
                  </a:cubicBezTo>
                  <a:cubicBezTo>
                    <a:pt x="66" y="174"/>
                    <a:pt x="66" y="174"/>
                    <a:pt x="66" y="174"/>
                  </a:cubicBezTo>
                  <a:cubicBezTo>
                    <a:pt x="66" y="176"/>
                    <a:pt x="64" y="179"/>
                    <a:pt x="64" y="181"/>
                  </a:cubicBezTo>
                  <a:cubicBezTo>
                    <a:pt x="64" y="181"/>
                    <a:pt x="64" y="181"/>
                    <a:pt x="64" y="181"/>
                  </a:cubicBezTo>
                  <a:cubicBezTo>
                    <a:pt x="64" y="182"/>
                    <a:pt x="63" y="184"/>
                    <a:pt x="63" y="185"/>
                  </a:cubicBezTo>
                  <a:cubicBezTo>
                    <a:pt x="63" y="185"/>
                    <a:pt x="63" y="185"/>
                    <a:pt x="63" y="185"/>
                  </a:cubicBezTo>
                  <a:cubicBezTo>
                    <a:pt x="63" y="187"/>
                    <a:pt x="63" y="188"/>
                    <a:pt x="61" y="190"/>
                  </a:cubicBezTo>
                  <a:cubicBezTo>
                    <a:pt x="61" y="190"/>
                    <a:pt x="61" y="190"/>
                    <a:pt x="61" y="190"/>
                  </a:cubicBezTo>
                  <a:cubicBezTo>
                    <a:pt x="61" y="192"/>
                    <a:pt x="61" y="193"/>
                    <a:pt x="61" y="196"/>
                  </a:cubicBezTo>
                  <a:cubicBezTo>
                    <a:pt x="61" y="196"/>
                    <a:pt x="61" y="196"/>
                    <a:pt x="61" y="196"/>
                  </a:cubicBezTo>
                  <a:cubicBezTo>
                    <a:pt x="61" y="198"/>
                    <a:pt x="61" y="200"/>
                    <a:pt x="61" y="201"/>
                  </a:cubicBezTo>
                  <a:cubicBezTo>
                    <a:pt x="0" y="165"/>
                    <a:pt x="0" y="165"/>
                    <a:pt x="0" y="165"/>
                  </a:cubicBezTo>
                  <a:cubicBezTo>
                    <a:pt x="0" y="165"/>
                    <a:pt x="0" y="163"/>
                    <a:pt x="0" y="163"/>
                  </a:cubicBezTo>
                  <a:cubicBezTo>
                    <a:pt x="0" y="163"/>
                    <a:pt x="0" y="162"/>
                    <a:pt x="0" y="162"/>
                  </a:cubicBezTo>
                  <a:cubicBezTo>
                    <a:pt x="0" y="160"/>
                    <a:pt x="0" y="160"/>
                    <a:pt x="0" y="160"/>
                  </a:cubicBezTo>
                  <a:cubicBezTo>
                    <a:pt x="0" y="160"/>
                    <a:pt x="0" y="160"/>
                    <a:pt x="0" y="160"/>
                  </a:cubicBezTo>
                  <a:cubicBezTo>
                    <a:pt x="0" y="158"/>
                    <a:pt x="0" y="158"/>
                    <a:pt x="0" y="158"/>
                  </a:cubicBezTo>
                  <a:cubicBezTo>
                    <a:pt x="0" y="158"/>
                    <a:pt x="0" y="158"/>
                    <a:pt x="0" y="157"/>
                  </a:cubicBezTo>
                  <a:cubicBezTo>
                    <a:pt x="0" y="157"/>
                    <a:pt x="0" y="155"/>
                    <a:pt x="0" y="155"/>
                  </a:cubicBezTo>
                  <a:cubicBezTo>
                    <a:pt x="0" y="155"/>
                    <a:pt x="0" y="155"/>
                    <a:pt x="0" y="155"/>
                  </a:cubicBezTo>
                  <a:cubicBezTo>
                    <a:pt x="0" y="155"/>
                    <a:pt x="0" y="155"/>
                    <a:pt x="0" y="155"/>
                  </a:cubicBezTo>
                  <a:cubicBezTo>
                    <a:pt x="0" y="154"/>
                    <a:pt x="1" y="154"/>
                    <a:pt x="1" y="152"/>
                  </a:cubicBezTo>
                  <a:cubicBezTo>
                    <a:pt x="1" y="152"/>
                    <a:pt x="1" y="150"/>
                    <a:pt x="1" y="150"/>
                  </a:cubicBezTo>
                  <a:cubicBezTo>
                    <a:pt x="1" y="150"/>
                    <a:pt x="1" y="150"/>
                    <a:pt x="1" y="150"/>
                  </a:cubicBezTo>
                  <a:cubicBezTo>
                    <a:pt x="1" y="149"/>
                    <a:pt x="1" y="149"/>
                    <a:pt x="1" y="149"/>
                  </a:cubicBezTo>
                  <a:cubicBezTo>
                    <a:pt x="1" y="149"/>
                    <a:pt x="1" y="149"/>
                    <a:pt x="1" y="149"/>
                  </a:cubicBezTo>
                  <a:cubicBezTo>
                    <a:pt x="1" y="147"/>
                    <a:pt x="1" y="147"/>
                    <a:pt x="3" y="146"/>
                  </a:cubicBezTo>
                  <a:cubicBezTo>
                    <a:pt x="3" y="144"/>
                    <a:pt x="3" y="144"/>
                    <a:pt x="3" y="144"/>
                  </a:cubicBezTo>
                  <a:cubicBezTo>
                    <a:pt x="3" y="144"/>
                    <a:pt x="3" y="144"/>
                    <a:pt x="3" y="144"/>
                  </a:cubicBezTo>
                  <a:cubicBezTo>
                    <a:pt x="3" y="144"/>
                    <a:pt x="3" y="144"/>
                    <a:pt x="3" y="144"/>
                  </a:cubicBezTo>
                  <a:cubicBezTo>
                    <a:pt x="3" y="142"/>
                    <a:pt x="3" y="142"/>
                    <a:pt x="3" y="141"/>
                  </a:cubicBezTo>
                  <a:cubicBezTo>
                    <a:pt x="4" y="141"/>
                    <a:pt x="4" y="139"/>
                    <a:pt x="4" y="139"/>
                  </a:cubicBezTo>
                  <a:cubicBezTo>
                    <a:pt x="4" y="139"/>
                    <a:pt x="4" y="139"/>
                    <a:pt x="4" y="139"/>
                  </a:cubicBezTo>
                  <a:cubicBezTo>
                    <a:pt x="4" y="139"/>
                    <a:pt x="4" y="139"/>
                    <a:pt x="4" y="139"/>
                  </a:cubicBezTo>
                  <a:cubicBezTo>
                    <a:pt x="4" y="138"/>
                    <a:pt x="4" y="138"/>
                    <a:pt x="4" y="138"/>
                  </a:cubicBezTo>
                  <a:cubicBezTo>
                    <a:pt x="6" y="136"/>
                    <a:pt x="6" y="136"/>
                    <a:pt x="6" y="135"/>
                  </a:cubicBezTo>
                  <a:cubicBezTo>
                    <a:pt x="6" y="133"/>
                    <a:pt x="6" y="133"/>
                    <a:pt x="6" y="133"/>
                  </a:cubicBezTo>
                  <a:cubicBezTo>
                    <a:pt x="6" y="133"/>
                    <a:pt x="6" y="133"/>
                    <a:pt x="6" y="133"/>
                  </a:cubicBezTo>
                  <a:cubicBezTo>
                    <a:pt x="6" y="133"/>
                    <a:pt x="6" y="133"/>
                    <a:pt x="6" y="133"/>
                  </a:cubicBezTo>
                  <a:cubicBezTo>
                    <a:pt x="8" y="133"/>
                    <a:pt x="8" y="131"/>
                    <a:pt x="8" y="131"/>
                  </a:cubicBezTo>
                  <a:cubicBezTo>
                    <a:pt x="8" y="130"/>
                    <a:pt x="9" y="130"/>
                    <a:pt x="9" y="128"/>
                  </a:cubicBezTo>
                  <a:cubicBezTo>
                    <a:pt x="9" y="128"/>
                    <a:pt x="9" y="128"/>
                    <a:pt x="9" y="128"/>
                  </a:cubicBezTo>
                  <a:cubicBezTo>
                    <a:pt x="9" y="128"/>
                    <a:pt x="9" y="128"/>
                    <a:pt x="9" y="128"/>
                  </a:cubicBezTo>
                  <a:cubicBezTo>
                    <a:pt x="9" y="128"/>
                    <a:pt x="9" y="127"/>
                    <a:pt x="10" y="127"/>
                  </a:cubicBezTo>
                  <a:cubicBezTo>
                    <a:pt x="10" y="125"/>
                    <a:pt x="10" y="125"/>
                    <a:pt x="10" y="123"/>
                  </a:cubicBezTo>
                  <a:cubicBezTo>
                    <a:pt x="12" y="123"/>
                    <a:pt x="12" y="123"/>
                    <a:pt x="12" y="123"/>
                  </a:cubicBezTo>
                  <a:cubicBezTo>
                    <a:pt x="12" y="122"/>
                    <a:pt x="12" y="122"/>
                    <a:pt x="12" y="122"/>
                  </a:cubicBezTo>
                  <a:cubicBezTo>
                    <a:pt x="12" y="122"/>
                    <a:pt x="12" y="122"/>
                    <a:pt x="14" y="120"/>
                  </a:cubicBezTo>
                  <a:cubicBezTo>
                    <a:pt x="14" y="120"/>
                    <a:pt x="14" y="118"/>
                    <a:pt x="15" y="118"/>
                  </a:cubicBezTo>
                  <a:cubicBezTo>
                    <a:pt x="15" y="117"/>
                    <a:pt x="15" y="117"/>
                    <a:pt x="15" y="117"/>
                  </a:cubicBezTo>
                  <a:cubicBezTo>
                    <a:pt x="15" y="117"/>
                    <a:pt x="17" y="115"/>
                    <a:pt x="17" y="114"/>
                  </a:cubicBezTo>
                  <a:cubicBezTo>
                    <a:pt x="19" y="114"/>
                    <a:pt x="19" y="114"/>
                    <a:pt x="19" y="114"/>
                  </a:cubicBezTo>
                  <a:cubicBezTo>
                    <a:pt x="19" y="114"/>
                    <a:pt x="19" y="114"/>
                    <a:pt x="19" y="114"/>
                  </a:cubicBezTo>
                  <a:cubicBezTo>
                    <a:pt x="19" y="112"/>
                    <a:pt x="19" y="112"/>
                    <a:pt x="20" y="111"/>
                  </a:cubicBezTo>
                  <a:cubicBezTo>
                    <a:pt x="20" y="111"/>
                    <a:pt x="20" y="111"/>
                    <a:pt x="22" y="109"/>
                  </a:cubicBezTo>
                  <a:cubicBezTo>
                    <a:pt x="22" y="109"/>
                    <a:pt x="22" y="109"/>
                    <a:pt x="22" y="109"/>
                  </a:cubicBezTo>
                  <a:cubicBezTo>
                    <a:pt x="22" y="109"/>
                    <a:pt x="22" y="109"/>
                    <a:pt x="22" y="109"/>
                  </a:cubicBezTo>
                  <a:cubicBezTo>
                    <a:pt x="22" y="109"/>
                    <a:pt x="22" y="108"/>
                    <a:pt x="23" y="108"/>
                  </a:cubicBezTo>
                  <a:cubicBezTo>
                    <a:pt x="23" y="106"/>
                    <a:pt x="25" y="106"/>
                    <a:pt x="25" y="106"/>
                  </a:cubicBezTo>
                  <a:cubicBezTo>
                    <a:pt x="25" y="106"/>
                    <a:pt x="25" y="106"/>
                    <a:pt x="25" y="106"/>
                  </a:cubicBezTo>
                  <a:cubicBezTo>
                    <a:pt x="25" y="104"/>
                    <a:pt x="25" y="104"/>
                    <a:pt x="25" y="104"/>
                  </a:cubicBezTo>
                  <a:cubicBezTo>
                    <a:pt x="26" y="104"/>
                    <a:pt x="26" y="104"/>
                    <a:pt x="26" y="104"/>
                  </a:cubicBezTo>
                  <a:cubicBezTo>
                    <a:pt x="26" y="103"/>
                    <a:pt x="28" y="103"/>
                    <a:pt x="28" y="101"/>
                  </a:cubicBezTo>
                  <a:cubicBezTo>
                    <a:pt x="28" y="101"/>
                    <a:pt x="28" y="101"/>
                    <a:pt x="28" y="101"/>
                  </a:cubicBezTo>
                  <a:cubicBezTo>
                    <a:pt x="30" y="101"/>
                    <a:pt x="30" y="101"/>
                    <a:pt x="30" y="101"/>
                  </a:cubicBezTo>
                  <a:cubicBezTo>
                    <a:pt x="30" y="100"/>
                    <a:pt x="30" y="100"/>
                    <a:pt x="30" y="100"/>
                  </a:cubicBezTo>
                  <a:cubicBezTo>
                    <a:pt x="31" y="100"/>
                    <a:pt x="31" y="100"/>
                    <a:pt x="31" y="98"/>
                  </a:cubicBezTo>
                  <a:cubicBezTo>
                    <a:pt x="33" y="98"/>
                    <a:pt x="33" y="98"/>
                    <a:pt x="33" y="98"/>
                  </a:cubicBezTo>
                  <a:cubicBezTo>
                    <a:pt x="33" y="98"/>
                    <a:pt x="33" y="98"/>
                    <a:pt x="33" y="98"/>
                  </a:cubicBezTo>
                  <a:cubicBezTo>
                    <a:pt x="34" y="96"/>
                    <a:pt x="34" y="96"/>
                    <a:pt x="34" y="96"/>
                  </a:cubicBezTo>
                  <a:cubicBezTo>
                    <a:pt x="34" y="96"/>
                    <a:pt x="34" y="96"/>
                    <a:pt x="36" y="95"/>
                  </a:cubicBezTo>
                  <a:cubicBezTo>
                    <a:pt x="38" y="95"/>
                    <a:pt x="38" y="95"/>
                    <a:pt x="38" y="95"/>
                  </a:cubicBezTo>
                  <a:cubicBezTo>
                    <a:pt x="38" y="95"/>
                    <a:pt x="38" y="95"/>
                    <a:pt x="38" y="95"/>
                  </a:cubicBezTo>
                  <a:cubicBezTo>
                    <a:pt x="38" y="95"/>
                    <a:pt x="38" y="95"/>
                    <a:pt x="38" y="95"/>
                  </a:cubicBezTo>
                  <a:cubicBezTo>
                    <a:pt x="38" y="93"/>
                    <a:pt x="39" y="93"/>
                    <a:pt x="39" y="93"/>
                  </a:cubicBezTo>
                  <a:cubicBezTo>
                    <a:pt x="39" y="93"/>
                    <a:pt x="41" y="92"/>
                    <a:pt x="41" y="92"/>
                  </a:cubicBezTo>
                  <a:cubicBezTo>
                    <a:pt x="42" y="92"/>
                    <a:pt x="42" y="92"/>
                    <a:pt x="42" y="92"/>
                  </a:cubicBezTo>
                  <a:cubicBezTo>
                    <a:pt x="191" y="4"/>
                    <a:pt x="191" y="4"/>
                    <a:pt x="191" y="4"/>
                  </a:cubicBezTo>
                  <a:cubicBezTo>
                    <a:pt x="192" y="4"/>
                    <a:pt x="192" y="4"/>
                    <a:pt x="192" y="4"/>
                  </a:cubicBezTo>
                  <a:cubicBezTo>
                    <a:pt x="192" y="4"/>
                    <a:pt x="194" y="3"/>
                    <a:pt x="194" y="3"/>
                  </a:cubicBezTo>
                  <a:cubicBezTo>
                    <a:pt x="196" y="3"/>
                    <a:pt x="196" y="3"/>
                    <a:pt x="196" y="3"/>
                  </a:cubicBezTo>
                  <a:cubicBezTo>
                    <a:pt x="196" y="3"/>
                    <a:pt x="196" y="3"/>
                    <a:pt x="196" y="3"/>
                  </a:cubicBezTo>
                  <a:cubicBezTo>
                    <a:pt x="196" y="3"/>
                    <a:pt x="196" y="3"/>
                    <a:pt x="196" y="3"/>
                  </a:cubicBezTo>
                  <a:cubicBezTo>
                    <a:pt x="197" y="1"/>
                    <a:pt x="197" y="1"/>
                    <a:pt x="197" y="1"/>
                  </a:cubicBezTo>
                  <a:cubicBezTo>
                    <a:pt x="199" y="1"/>
                    <a:pt x="199" y="1"/>
                    <a:pt x="199" y="1"/>
                  </a:cubicBezTo>
                  <a:cubicBezTo>
                    <a:pt x="200" y="1"/>
                    <a:pt x="200" y="1"/>
                    <a:pt x="200" y="1"/>
                  </a:cubicBezTo>
                  <a:cubicBezTo>
                    <a:pt x="200" y="1"/>
                    <a:pt x="200" y="1"/>
                    <a:pt x="200" y="1"/>
                  </a:cubicBezTo>
                  <a:cubicBezTo>
                    <a:pt x="200" y="1"/>
                    <a:pt x="200" y="1"/>
                    <a:pt x="200" y="1"/>
                  </a:cubicBezTo>
                  <a:cubicBezTo>
                    <a:pt x="202" y="0"/>
                    <a:pt x="202" y="0"/>
                    <a:pt x="204" y="0"/>
                  </a:cubicBezTo>
                  <a:cubicBezTo>
                    <a:pt x="204" y="0"/>
                    <a:pt x="204" y="0"/>
                    <a:pt x="204" y="0"/>
                  </a:cubicBezTo>
                  <a:cubicBezTo>
                    <a:pt x="204" y="0"/>
                    <a:pt x="204" y="0"/>
                    <a:pt x="204" y="0"/>
                  </a:cubicBezTo>
                  <a:cubicBezTo>
                    <a:pt x="205" y="0"/>
                    <a:pt x="205" y="0"/>
                    <a:pt x="205" y="0"/>
                  </a:cubicBezTo>
                  <a:cubicBezTo>
                    <a:pt x="205" y="0"/>
                    <a:pt x="205" y="0"/>
                    <a:pt x="207" y="0"/>
                  </a:cubicBezTo>
                  <a:cubicBezTo>
                    <a:pt x="208" y="0"/>
                    <a:pt x="208" y="0"/>
                    <a:pt x="208" y="0"/>
                  </a:cubicBezTo>
                  <a:cubicBezTo>
                    <a:pt x="208" y="0"/>
                    <a:pt x="208" y="0"/>
                    <a:pt x="208" y="0"/>
                  </a:cubicBezTo>
                  <a:cubicBezTo>
                    <a:pt x="208" y="0"/>
                    <a:pt x="208" y="0"/>
                    <a:pt x="208" y="0"/>
                  </a:cubicBezTo>
                  <a:cubicBezTo>
                    <a:pt x="208" y="0"/>
                    <a:pt x="210" y="0"/>
                    <a:pt x="210" y="0"/>
                  </a:cubicBezTo>
                  <a:cubicBezTo>
                    <a:pt x="212" y="0"/>
                    <a:pt x="212" y="0"/>
                    <a:pt x="212" y="0"/>
                  </a:cubicBezTo>
                  <a:cubicBezTo>
                    <a:pt x="212" y="0"/>
                    <a:pt x="212" y="0"/>
                    <a:pt x="212" y="0"/>
                  </a:cubicBezTo>
                  <a:cubicBezTo>
                    <a:pt x="213" y="0"/>
                    <a:pt x="213" y="0"/>
                    <a:pt x="213" y="0"/>
                  </a:cubicBezTo>
                  <a:cubicBezTo>
                    <a:pt x="213" y="0"/>
                    <a:pt x="215" y="0"/>
                    <a:pt x="215" y="0"/>
                  </a:cubicBezTo>
                  <a:cubicBezTo>
                    <a:pt x="215" y="0"/>
                    <a:pt x="215" y="0"/>
                    <a:pt x="215" y="0"/>
                  </a:cubicBezTo>
                  <a:cubicBezTo>
                    <a:pt x="216" y="0"/>
                    <a:pt x="216" y="0"/>
                    <a:pt x="216" y="0"/>
                  </a:cubicBezTo>
                  <a:cubicBezTo>
                    <a:pt x="216" y="0"/>
                    <a:pt x="218" y="0"/>
                    <a:pt x="218" y="0"/>
                  </a:cubicBezTo>
                  <a:cubicBezTo>
                    <a:pt x="218" y="1"/>
                    <a:pt x="218" y="1"/>
                    <a:pt x="218" y="1"/>
                  </a:cubicBezTo>
                  <a:cubicBezTo>
                    <a:pt x="220" y="1"/>
                    <a:pt x="221" y="1"/>
                    <a:pt x="221" y="1"/>
                  </a:cubicBezTo>
                  <a:cubicBezTo>
                    <a:pt x="283" y="38"/>
                    <a:pt x="283" y="38"/>
                    <a:pt x="283" y="38"/>
                  </a:cubicBezTo>
                  <a:cubicBezTo>
                    <a:pt x="283" y="38"/>
                    <a:pt x="281" y="36"/>
                    <a:pt x="280" y="36"/>
                  </a:cubicBezTo>
                  <a:cubicBezTo>
                    <a:pt x="280" y="36"/>
                    <a:pt x="278" y="36"/>
                    <a:pt x="278" y="36"/>
                  </a:cubicBezTo>
                  <a:lnTo>
                    <a:pt x="276" y="36"/>
                  </a:lnTo>
                  <a:close/>
                </a:path>
              </a:pathLst>
            </a:custGeom>
            <a:solidFill>
              <a:srgbClr val="64798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6" name="path"/>
            <p:cNvSpPr/>
            <p:nvPr/>
          </p:nvSpPr>
          <p:spPr>
            <a:xfrm>
              <a:off x="387096" y="379912"/>
              <a:ext cx="149352" cy="109291"/>
            </a:xfrm>
            <a:custGeom>
              <a:rect l="0" t="0" r="0" b="0"/>
              <a:pathLst>
                <a:path w="235" h="172">
                  <a:moveTo>
                    <a:pt x="42" y="98"/>
                  </a:moveTo>
                  <a:cubicBezTo>
                    <a:pt x="192" y="11"/>
                    <a:pt x="192" y="11"/>
                    <a:pt x="192" y="11"/>
                  </a:cubicBezTo>
                  <a:cubicBezTo>
                    <a:pt x="216" y="-3"/>
                    <a:pt x="235" y="8"/>
                    <a:pt x="235" y="35"/>
                  </a:cubicBezTo>
                  <a:cubicBezTo>
                    <a:pt x="0" y="172"/>
                    <a:pt x="0" y="172"/>
                    <a:pt x="0" y="172"/>
                  </a:cubicBezTo>
                  <a:cubicBezTo>
                    <a:pt x="0" y="145"/>
                    <a:pt x="19" y="111"/>
                    <a:pt x="42" y="98"/>
                  </a:cubicBezTo>
                </a:path>
              </a:pathLst>
            </a:custGeom>
            <a:solidFill>
              <a:srgbClr val="4B586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8" name="path"/>
            <p:cNvSpPr/>
            <p:nvPr/>
          </p:nvSpPr>
          <p:spPr>
            <a:xfrm>
              <a:off x="269748" y="54864"/>
              <a:ext cx="359663" cy="426719"/>
            </a:xfrm>
            <a:custGeom>
              <a:rect l="0" t="0" r="0" b="0"/>
              <a:pathLst>
                <a:path w="566" h="671">
                  <a:moveTo>
                    <a:pt x="271" y="544"/>
                  </a:moveTo>
                  <a:lnTo>
                    <a:pt x="271" y="568"/>
                  </a:lnTo>
                  <a:lnTo>
                    <a:pt x="256" y="561"/>
                  </a:lnTo>
                  <a:lnTo>
                    <a:pt x="256" y="535"/>
                  </a:lnTo>
                  <a:lnTo>
                    <a:pt x="271" y="544"/>
                  </a:lnTo>
                  <a:close/>
                </a:path>
                <a:path w="566" h="671">
                  <a:moveTo>
                    <a:pt x="544" y="0"/>
                  </a:moveTo>
                  <a:cubicBezTo>
                    <a:pt x="547" y="0"/>
                    <a:pt x="550" y="1"/>
                    <a:pt x="552" y="3"/>
                  </a:cubicBezTo>
                  <a:cubicBezTo>
                    <a:pt x="555" y="4"/>
                    <a:pt x="560" y="6"/>
                    <a:pt x="561" y="9"/>
                  </a:cubicBezTo>
                  <a:cubicBezTo>
                    <a:pt x="563" y="9"/>
                    <a:pt x="563" y="12"/>
                    <a:pt x="563" y="14"/>
                  </a:cubicBezTo>
                  <a:cubicBezTo>
                    <a:pt x="566" y="44"/>
                    <a:pt x="563" y="72"/>
                    <a:pt x="563" y="102"/>
                  </a:cubicBezTo>
                  <a:cubicBezTo>
                    <a:pt x="563" y="131"/>
                    <a:pt x="563" y="159"/>
                    <a:pt x="563" y="189"/>
                  </a:cubicBezTo>
                  <a:cubicBezTo>
                    <a:pt x="563" y="203"/>
                    <a:pt x="564" y="219"/>
                    <a:pt x="564" y="235"/>
                  </a:cubicBezTo>
                  <a:cubicBezTo>
                    <a:pt x="564" y="265"/>
                    <a:pt x="563" y="295"/>
                    <a:pt x="563" y="325"/>
                  </a:cubicBezTo>
                  <a:cubicBezTo>
                    <a:pt x="563" y="330"/>
                    <a:pt x="564" y="336"/>
                    <a:pt x="564" y="341"/>
                  </a:cubicBezTo>
                  <a:cubicBezTo>
                    <a:pt x="564" y="347"/>
                    <a:pt x="564" y="352"/>
                    <a:pt x="561" y="357"/>
                  </a:cubicBezTo>
                  <a:cubicBezTo>
                    <a:pt x="558" y="361"/>
                    <a:pt x="552" y="365"/>
                    <a:pt x="547" y="366"/>
                  </a:cubicBezTo>
                  <a:cubicBezTo>
                    <a:pt x="534" y="374"/>
                    <a:pt x="525" y="379"/>
                    <a:pt x="512" y="387"/>
                  </a:cubicBezTo>
                  <a:cubicBezTo>
                    <a:pt x="500" y="393"/>
                    <a:pt x="487" y="403"/>
                    <a:pt x="474" y="409"/>
                  </a:cubicBezTo>
                  <a:cubicBezTo>
                    <a:pt x="449" y="425"/>
                    <a:pt x="422" y="439"/>
                    <a:pt x="397" y="453"/>
                  </a:cubicBezTo>
                  <a:cubicBezTo>
                    <a:pt x="389" y="458"/>
                    <a:pt x="381" y="463"/>
                    <a:pt x="373" y="467"/>
                  </a:cubicBezTo>
                  <a:cubicBezTo>
                    <a:pt x="335" y="490"/>
                    <a:pt x="295" y="512"/>
                    <a:pt x="257" y="534"/>
                  </a:cubicBezTo>
                  <a:cubicBezTo>
                    <a:pt x="220" y="556"/>
                    <a:pt x="182" y="578"/>
                    <a:pt x="142" y="600"/>
                  </a:cubicBezTo>
                  <a:cubicBezTo>
                    <a:pt x="104" y="622"/>
                    <a:pt x="66" y="645"/>
                    <a:pt x="26" y="667"/>
                  </a:cubicBezTo>
                  <a:cubicBezTo>
                    <a:pt x="25" y="668"/>
                    <a:pt x="20" y="671"/>
                    <a:pt x="17" y="671"/>
                  </a:cubicBezTo>
                  <a:cubicBezTo>
                    <a:pt x="15" y="671"/>
                    <a:pt x="14" y="670"/>
                    <a:pt x="12" y="670"/>
                  </a:cubicBezTo>
                  <a:cubicBezTo>
                    <a:pt x="7" y="667"/>
                    <a:pt x="4" y="665"/>
                    <a:pt x="0" y="662"/>
                  </a:cubicBezTo>
                  <a:cubicBezTo>
                    <a:pt x="0" y="662"/>
                    <a:pt x="0" y="662"/>
                    <a:pt x="0" y="662"/>
                  </a:cubicBezTo>
                  <a:cubicBezTo>
                    <a:pt x="3" y="663"/>
                    <a:pt x="6" y="662"/>
                    <a:pt x="7" y="661"/>
                  </a:cubicBezTo>
                  <a:cubicBezTo>
                    <a:pt x="11" y="659"/>
                    <a:pt x="14" y="657"/>
                    <a:pt x="17" y="654"/>
                  </a:cubicBezTo>
                  <a:cubicBezTo>
                    <a:pt x="23" y="651"/>
                    <a:pt x="30" y="648"/>
                    <a:pt x="36" y="643"/>
                  </a:cubicBezTo>
                  <a:cubicBezTo>
                    <a:pt x="49" y="637"/>
                    <a:pt x="63" y="629"/>
                    <a:pt x="75" y="621"/>
                  </a:cubicBezTo>
                  <a:cubicBezTo>
                    <a:pt x="88" y="615"/>
                    <a:pt x="101" y="607"/>
                    <a:pt x="114" y="599"/>
                  </a:cubicBezTo>
                  <a:cubicBezTo>
                    <a:pt x="126" y="592"/>
                    <a:pt x="139" y="585"/>
                    <a:pt x="151" y="577"/>
                  </a:cubicBezTo>
                  <a:cubicBezTo>
                    <a:pt x="164" y="570"/>
                    <a:pt x="178" y="562"/>
                    <a:pt x="191" y="555"/>
                  </a:cubicBezTo>
                  <a:cubicBezTo>
                    <a:pt x="204" y="548"/>
                    <a:pt x="216" y="540"/>
                    <a:pt x="229" y="532"/>
                  </a:cubicBezTo>
                  <a:cubicBezTo>
                    <a:pt x="242" y="525"/>
                    <a:pt x="254" y="518"/>
                    <a:pt x="267" y="510"/>
                  </a:cubicBezTo>
                  <a:cubicBezTo>
                    <a:pt x="280" y="502"/>
                    <a:pt x="292" y="496"/>
                    <a:pt x="307" y="488"/>
                  </a:cubicBezTo>
                  <a:cubicBezTo>
                    <a:pt x="319" y="480"/>
                    <a:pt x="332" y="474"/>
                    <a:pt x="345" y="466"/>
                  </a:cubicBezTo>
                  <a:cubicBezTo>
                    <a:pt x="349" y="463"/>
                    <a:pt x="352" y="461"/>
                    <a:pt x="357" y="458"/>
                  </a:cubicBezTo>
                  <a:cubicBezTo>
                    <a:pt x="382" y="444"/>
                    <a:pt x="408" y="430"/>
                    <a:pt x="435" y="414"/>
                  </a:cubicBezTo>
                  <a:cubicBezTo>
                    <a:pt x="460" y="400"/>
                    <a:pt x="485" y="385"/>
                    <a:pt x="511" y="370"/>
                  </a:cubicBezTo>
                  <a:cubicBezTo>
                    <a:pt x="517" y="366"/>
                    <a:pt x="523" y="361"/>
                    <a:pt x="530" y="358"/>
                  </a:cubicBezTo>
                  <a:cubicBezTo>
                    <a:pt x="536" y="355"/>
                    <a:pt x="542" y="354"/>
                    <a:pt x="545" y="349"/>
                  </a:cubicBezTo>
                  <a:cubicBezTo>
                    <a:pt x="549" y="344"/>
                    <a:pt x="549" y="336"/>
                    <a:pt x="549" y="331"/>
                  </a:cubicBezTo>
                  <a:cubicBezTo>
                    <a:pt x="549" y="324"/>
                    <a:pt x="549" y="317"/>
                    <a:pt x="549" y="311"/>
                  </a:cubicBezTo>
                  <a:cubicBezTo>
                    <a:pt x="549" y="295"/>
                    <a:pt x="549" y="281"/>
                    <a:pt x="549" y="267"/>
                  </a:cubicBezTo>
                  <a:cubicBezTo>
                    <a:pt x="549" y="254"/>
                    <a:pt x="549" y="240"/>
                    <a:pt x="549" y="227"/>
                  </a:cubicBezTo>
                  <a:cubicBezTo>
                    <a:pt x="549" y="197"/>
                    <a:pt x="547" y="169"/>
                    <a:pt x="549" y="139"/>
                  </a:cubicBezTo>
                  <a:cubicBezTo>
                    <a:pt x="549" y="109"/>
                    <a:pt x="549" y="80"/>
                    <a:pt x="549" y="52"/>
                  </a:cubicBezTo>
                  <a:cubicBezTo>
                    <a:pt x="549" y="36"/>
                    <a:pt x="549" y="22"/>
                    <a:pt x="547" y="7"/>
                  </a:cubicBezTo>
                  <a:cubicBezTo>
                    <a:pt x="547" y="4"/>
                    <a:pt x="547" y="1"/>
                    <a:pt x="544" y="0"/>
                  </a:cubicBezTo>
                </a:path>
              </a:pathLst>
            </a:custGeom>
            <a:solidFill>
              <a:srgbClr val="363F4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0" name="path"/>
            <p:cNvSpPr/>
            <p:nvPr/>
          </p:nvSpPr>
          <p:spPr>
            <a:xfrm>
              <a:off x="257556" y="41148"/>
              <a:ext cx="374903" cy="452627"/>
            </a:xfrm>
            <a:custGeom>
              <a:rect l="0" t="0" r="0" b="0"/>
              <a:pathLst>
                <a:path w="590" h="712">
                  <a:moveTo>
                    <a:pt x="0" y="387"/>
                  </a:moveTo>
                  <a:cubicBezTo>
                    <a:pt x="0" y="385"/>
                    <a:pt x="0" y="385"/>
                    <a:pt x="0" y="385"/>
                  </a:cubicBezTo>
                  <a:cubicBezTo>
                    <a:pt x="0" y="385"/>
                    <a:pt x="0" y="383"/>
                    <a:pt x="0" y="382"/>
                  </a:cubicBezTo>
                  <a:cubicBezTo>
                    <a:pt x="0" y="382"/>
                    <a:pt x="0" y="380"/>
                    <a:pt x="0" y="380"/>
                  </a:cubicBezTo>
                  <a:cubicBezTo>
                    <a:pt x="0" y="379"/>
                    <a:pt x="0" y="377"/>
                    <a:pt x="0" y="376"/>
                  </a:cubicBezTo>
                  <a:cubicBezTo>
                    <a:pt x="0" y="376"/>
                    <a:pt x="0" y="374"/>
                    <a:pt x="0" y="372"/>
                  </a:cubicBezTo>
                  <a:cubicBezTo>
                    <a:pt x="0" y="372"/>
                    <a:pt x="0" y="371"/>
                    <a:pt x="0" y="371"/>
                  </a:cubicBezTo>
                  <a:cubicBezTo>
                    <a:pt x="0" y="369"/>
                    <a:pt x="0" y="368"/>
                    <a:pt x="0" y="368"/>
                  </a:cubicBezTo>
                  <a:cubicBezTo>
                    <a:pt x="0" y="366"/>
                    <a:pt x="0" y="366"/>
                    <a:pt x="0" y="366"/>
                  </a:cubicBezTo>
                  <a:cubicBezTo>
                    <a:pt x="0" y="365"/>
                    <a:pt x="0" y="365"/>
                    <a:pt x="0" y="365"/>
                  </a:cubicBezTo>
                  <a:cubicBezTo>
                    <a:pt x="0" y="365"/>
                    <a:pt x="0" y="363"/>
                    <a:pt x="0" y="362"/>
                  </a:cubicBezTo>
                  <a:cubicBezTo>
                    <a:pt x="0" y="360"/>
                    <a:pt x="0" y="360"/>
                    <a:pt x="0" y="360"/>
                  </a:cubicBezTo>
                  <a:cubicBezTo>
                    <a:pt x="0" y="360"/>
                    <a:pt x="0" y="360"/>
                    <a:pt x="0" y="360"/>
                  </a:cubicBezTo>
                  <a:cubicBezTo>
                    <a:pt x="0" y="358"/>
                    <a:pt x="0" y="358"/>
                    <a:pt x="0" y="358"/>
                  </a:cubicBezTo>
                  <a:cubicBezTo>
                    <a:pt x="0" y="357"/>
                    <a:pt x="0" y="357"/>
                    <a:pt x="0" y="357"/>
                  </a:cubicBezTo>
                  <a:cubicBezTo>
                    <a:pt x="0" y="355"/>
                    <a:pt x="0" y="355"/>
                    <a:pt x="0" y="353"/>
                  </a:cubicBezTo>
                  <a:cubicBezTo>
                    <a:pt x="0" y="353"/>
                    <a:pt x="0" y="353"/>
                    <a:pt x="0" y="353"/>
                  </a:cubicBezTo>
                  <a:cubicBezTo>
                    <a:pt x="0" y="353"/>
                    <a:pt x="0" y="353"/>
                    <a:pt x="0" y="353"/>
                  </a:cubicBezTo>
                  <a:cubicBezTo>
                    <a:pt x="0" y="352"/>
                    <a:pt x="0" y="352"/>
                    <a:pt x="0" y="350"/>
                  </a:cubicBezTo>
                  <a:cubicBezTo>
                    <a:pt x="0" y="349"/>
                    <a:pt x="0" y="349"/>
                    <a:pt x="0" y="349"/>
                  </a:cubicBezTo>
                  <a:cubicBezTo>
                    <a:pt x="0" y="349"/>
                    <a:pt x="0" y="349"/>
                    <a:pt x="0" y="349"/>
                  </a:cubicBezTo>
                  <a:cubicBezTo>
                    <a:pt x="0" y="347"/>
                    <a:pt x="0" y="347"/>
                    <a:pt x="0" y="347"/>
                  </a:cubicBezTo>
                  <a:cubicBezTo>
                    <a:pt x="1" y="347"/>
                    <a:pt x="1" y="347"/>
                    <a:pt x="1" y="346"/>
                  </a:cubicBezTo>
                  <a:cubicBezTo>
                    <a:pt x="1" y="346"/>
                    <a:pt x="1" y="344"/>
                    <a:pt x="1" y="344"/>
                  </a:cubicBezTo>
                  <a:cubicBezTo>
                    <a:pt x="1" y="344"/>
                    <a:pt x="1" y="344"/>
                    <a:pt x="1" y="344"/>
                  </a:cubicBezTo>
                  <a:cubicBezTo>
                    <a:pt x="1" y="344"/>
                    <a:pt x="1" y="344"/>
                    <a:pt x="1" y="344"/>
                  </a:cubicBezTo>
                  <a:cubicBezTo>
                    <a:pt x="1" y="342"/>
                    <a:pt x="1" y="342"/>
                    <a:pt x="1" y="342"/>
                  </a:cubicBezTo>
                  <a:cubicBezTo>
                    <a:pt x="1" y="341"/>
                    <a:pt x="1" y="341"/>
                    <a:pt x="1" y="341"/>
                  </a:cubicBezTo>
                  <a:cubicBezTo>
                    <a:pt x="3" y="339"/>
                    <a:pt x="3" y="339"/>
                    <a:pt x="3" y="339"/>
                  </a:cubicBezTo>
                  <a:cubicBezTo>
                    <a:pt x="3" y="339"/>
                    <a:pt x="3" y="339"/>
                    <a:pt x="3" y="339"/>
                  </a:cubicBezTo>
                  <a:cubicBezTo>
                    <a:pt x="3" y="339"/>
                    <a:pt x="3" y="339"/>
                    <a:pt x="3" y="339"/>
                  </a:cubicBezTo>
                  <a:cubicBezTo>
                    <a:pt x="3" y="338"/>
                    <a:pt x="3" y="338"/>
                    <a:pt x="3" y="338"/>
                  </a:cubicBezTo>
                  <a:cubicBezTo>
                    <a:pt x="3" y="336"/>
                    <a:pt x="3" y="336"/>
                    <a:pt x="3" y="336"/>
                  </a:cubicBezTo>
                  <a:cubicBezTo>
                    <a:pt x="4" y="335"/>
                    <a:pt x="4" y="335"/>
                    <a:pt x="4" y="335"/>
                  </a:cubicBezTo>
                  <a:cubicBezTo>
                    <a:pt x="4" y="335"/>
                    <a:pt x="4" y="335"/>
                    <a:pt x="4" y="335"/>
                  </a:cubicBezTo>
                  <a:cubicBezTo>
                    <a:pt x="4" y="335"/>
                    <a:pt x="4" y="335"/>
                    <a:pt x="4" y="335"/>
                  </a:cubicBezTo>
                  <a:cubicBezTo>
                    <a:pt x="4" y="335"/>
                    <a:pt x="4" y="335"/>
                    <a:pt x="4" y="335"/>
                  </a:cubicBezTo>
                  <a:cubicBezTo>
                    <a:pt x="4" y="333"/>
                    <a:pt x="4" y="333"/>
                    <a:pt x="4" y="333"/>
                  </a:cubicBezTo>
                  <a:cubicBezTo>
                    <a:pt x="4" y="332"/>
                    <a:pt x="4" y="332"/>
                    <a:pt x="4" y="332"/>
                  </a:cubicBezTo>
                  <a:cubicBezTo>
                    <a:pt x="6" y="332"/>
                    <a:pt x="6" y="332"/>
                    <a:pt x="6" y="332"/>
                  </a:cubicBezTo>
                  <a:cubicBezTo>
                    <a:pt x="6" y="330"/>
                    <a:pt x="6" y="330"/>
                    <a:pt x="6" y="330"/>
                  </a:cubicBezTo>
                  <a:cubicBezTo>
                    <a:pt x="6" y="330"/>
                    <a:pt x="6" y="330"/>
                    <a:pt x="6" y="330"/>
                  </a:cubicBezTo>
                  <a:cubicBezTo>
                    <a:pt x="7" y="328"/>
                    <a:pt x="7" y="328"/>
                    <a:pt x="7" y="328"/>
                  </a:cubicBezTo>
                  <a:cubicBezTo>
                    <a:pt x="7" y="328"/>
                    <a:pt x="7" y="327"/>
                    <a:pt x="7" y="327"/>
                  </a:cubicBezTo>
                  <a:cubicBezTo>
                    <a:pt x="9" y="325"/>
                    <a:pt x="9" y="325"/>
                    <a:pt x="9" y="325"/>
                  </a:cubicBezTo>
                  <a:cubicBezTo>
                    <a:pt x="9" y="325"/>
                    <a:pt x="9" y="325"/>
                    <a:pt x="9" y="325"/>
                  </a:cubicBezTo>
                  <a:cubicBezTo>
                    <a:pt x="9" y="325"/>
                    <a:pt x="9" y="325"/>
                    <a:pt x="9" y="325"/>
                  </a:cubicBezTo>
                  <a:cubicBezTo>
                    <a:pt x="9" y="323"/>
                    <a:pt x="9" y="323"/>
                    <a:pt x="9" y="323"/>
                  </a:cubicBezTo>
                  <a:cubicBezTo>
                    <a:pt x="10" y="323"/>
                    <a:pt x="10" y="323"/>
                    <a:pt x="10" y="323"/>
                  </a:cubicBezTo>
                  <a:cubicBezTo>
                    <a:pt x="10" y="322"/>
                    <a:pt x="10" y="322"/>
                    <a:pt x="10" y="322"/>
                  </a:cubicBezTo>
                  <a:cubicBezTo>
                    <a:pt x="12" y="320"/>
                    <a:pt x="12" y="320"/>
                    <a:pt x="12" y="320"/>
                  </a:cubicBezTo>
                  <a:cubicBezTo>
                    <a:pt x="12" y="320"/>
                    <a:pt x="12" y="320"/>
                    <a:pt x="12" y="320"/>
                  </a:cubicBezTo>
                  <a:cubicBezTo>
                    <a:pt x="12" y="320"/>
                    <a:pt x="12" y="320"/>
                    <a:pt x="12" y="320"/>
                  </a:cubicBezTo>
                  <a:cubicBezTo>
                    <a:pt x="12" y="320"/>
                    <a:pt x="12" y="320"/>
                    <a:pt x="12" y="320"/>
                  </a:cubicBezTo>
                  <a:cubicBezTo>
                    <a:pt x="14" y="319"/>
                    <a:pt x="14" y="319"/>
                    <a:pt x="14" y="319"/>
                  </a:cubicBezTo>
                  <a:cubicBezTo>
                    <a:pt x="15" y="319"/>
                    <a:pt x="15" y="319"/>
                    <a:pt x="15" y="319"/>
                  </a:cubicBezTo>
                  <a:cubicBezTo>
                    <a:pt x="15" y="317"/>
                    <a:pt x="15" y="317"/>
                    <a:pt x="15" y="317"/>
                  </a:cubicBezTo>
                  <a:cubicBezTo>
                    <a:pt x="17" y="317"/>
                    <a:pt x="17" y="317"/>
                    <a:pt x="17" y="317"/>
                  </a:cubicBezTo>
                  <a:cubicBezTo>
                    <a:pt x="17" y="317"/>
                    <a:pt x="17" y="317"/>
                    <a:pt x="17" y="317"/>
                  </a:cubicBezTo>
                  <a:cubicBezTo>
                    <a:pt x="17" y="316"/>
                    <a:pt x="17" y="316"/>
                    <a:pt x="17" y="316"/>
                  </a:cubicBezTo>
                  <a:cubicBezTo>
                    <a:pt x="18" y="316"/>
                    <a:pt x="18" y="316"/>
                    <a:pt x="18" y="316"/>
                  </a:cubicBezTo>
                  <a:cubicBezTo>
                    <a:pt x="20" y="314"/>
                    <a:pt x="20" y="314"/>
                    <a:pt x="20" y="314"/>
                  </a:cubicBezTo>
                  <a:cubicBezTo>
                    <a:pt x="22" y="312"/>
                    <a:pt x="22" y="312"/>
                    <a:pt x="22" y="312"/>
                  </a:cubicBezTo>
                  <a:cubicBezTo>
                    <a:pt x="22" y="312"/>
                    <a:pt x="22" y="312"/>
                    <a:pt x="22" y="312"/>
                  </a:cubicBezTo>
                  <a:cubicBezTo>
                    <a:pt x="23" y="312"/>
                    <a:pt x="25" y="311"/>
                    <a:pt x="26" y="309"/>
                  </a:cubicBezTo>
                  <a:cubicBezTo>
                    <a:pt x="26" y="309"/>
                    <a:pt x="26" y="309"/>
                    <a:pt x="26" y="309"/>
                  </a:cubicBezTo>
                  <a:cubicBezTo>
                    <a:pt x="28" y="309"/>
                    <a:pt x="30" y="308"/>
                    <a:pt x="30" y="308"/>
                  </a:cubicBezTo>
                  <a:cubicBezTo>
                    <a:pt x="31" y="306"/>
                    <a:pt x="31" y="306"/>
                    <a:pt x="33" y="306"/>
                  </a:cubicBezTo>
                  <a:cubicBezTo>
                    <a:pt x="33" y="306"/>
                    <a:pt x="34" y="305"/>
                    <a:pt x="34" y="305"/>
                  </a:cubicBezTo>
                  <a:cubicBezTo>
                    <a:pt x="42" y="300"/>
                    <a:pt x="52" y="295"/>
                    <a:pt x="60" y="290"/>
                  </a:cubicBezTo>
                  <a:cubicBezTo>
                    <a:pt x="91" y="273"/>
                    <a:pt x="123" y="254"/>
                    <a:pt x="155" y="237"/>
                  </a:cubicBezTo>
                  <a:cubicBezTo>
                    <a:pt x="237" y="188"/>
                    <a:pt x="321" y="140"/>
                    <a:pt x="403" y="93"/>
                  </a:cubicBezTo>
                  <a:cubicBezTo>
                    <a:pt x="413" y="88"/>
                    <a:pt x="420" y="83"/>
                    <a:pt x="428" y="78"/>
                  </a:cubicBezTo>
                  <a:cubicBezTo>
                    <a:pt x="436" y="72"/>
                    <a:pt x="446" y="68"/>
                    <a:pt x="454" y="63"/>
                  </a:cubicBezTo>
                  <a:cubicBezTo>
                    <a:pt x="463" y="58"/>
                    <a:pt x="473" y="52"/>
                    <a:pt x="482" y="47"/>
                  </a:cubicBezTo>
                  <a:cubicBezTo>
                    <a:pt x="482" y="45"/>
                    <a:pt x="484" y="45"/>
                    <a:pt x="484" y="45"/>
                  </a:cubicBezTo>
                  <a:cubicBezTo>
                    <a:pt x="492" y="41"/>
                    <a:pt x="498" y="36"/>
                    <a:pt x="506" y="33"/>
                  </a:cubicBezTo>
                  <a:cubicBezTo>
                    <a:pt x="514" y="28"/>
                    <a:pt x="522" y="23"/>
                    <a:pt x="530" y="18"/>
                  </a:cubicBezTo>
                  <a:cubicBezTo>
                    <a:pt x="533" y="17"/>
                    <a:pt x="534" y="17"/>
                    <a:pt x="538" y="15"/>
                  </a:cubicBezTo>
                  <a:cubicBezTo>
                    <a:pt x="541" y="12"/>
                    <a:pt x="544" y="11"/>
                    <a:pt x="547" y="9"/>
                  </a:cubicBezTo>
                  <a:cubicBezTo>
                    <a:pt x="550" y="8"/>
                    <a:pt x="555" y="6"/>
                    <a:pt x="558" y="4"/>
                  </a:cubicBezTo>
                  <a:cubicBezTo>
                    <a:pt x="558" y="3"/>
                    <a:pt x="558" y="3"/>
                    <a:pt x="558" y="3"/>
                  </a:cubicBezTo>
                  <a:cubicBezTo>
                    <a:pt x="560" y="3"/>
                    <a:pt x="560" y="3"/>
                    <a:pt x="560" y="3"/>
                  </a:cubicBezTo>
                  <a:cubicBezTo>
                    <a:pt x="560" y="3"/>
                    <a:pt x="560" y="3"/>
                    <a:pt x="560" y="3"/>
                  </a:cubicBezTo>
                  <a:cubicBezTo>
                    <a:pt x="560" y="3"/>
                    <a:pt x="560" y="3"/>
                    <a:pt x="560" y="3"/>
                  </a:cubicBezTo>
                  <a:cubicBezTo>
                    <a:pt x="562" y="1"/>
                    <a:pt x="562" y="1"/>
                    <a:pt x="562" y="1"/>
                  </a:cubicBezTo>
                  <a:cubicBezTo>
                    <a:pt x="563" y="1"/>
                    <a:pt x="563" y="1"/>
                    <a:pt x="563" y="1"/>
                  </a:cubicBezTo>
                  <a:cubicBezTo>
                    <a:pt x="563" y="1"/>
                    <a:pt x="563" y="1"/>
                    <a:pt x="563" y="1"/>
                  </a:cubicBezTo>
                  <a:cubicBezTo>
                    <a:pt x="563" y="1"/>
                    <a:pt x="563" y="1"/>
                    <a:pt x="563" y="1"/>
                  </a:cubicBezTo>
                  <a:cubicBezTo>
                    <a:pt x="564" y="1"/>
                    <a:pt x="564" y="1"/>
                    <a:pt x="564" y="1"/>
                  </a:cubicBezTo>
                  <a:cubicBezTo>
                    <a:pt x="566" y="1"/>
                    <a:pt x="566" y="1"/>
                    <a:pt x="566" y="1"/>
                  </a:cubicBezTo>
                  <a:cubicBezTo>
                    <a:pt x="566" y="1"/>
                    <a:pt x="566" y="1"/>
                    <a:pt x="566" y="1"/>
                  </a:cubicBezTo>
                  <a:cubicBezTo>
                    <a:pt x="566" y="1"/>
                    <a:pt x="566" y="1"/>
                    <a:pt x="566" y="1"/>
                  </a:cubicBezTo>
                  <a:cubicBezTo>
                    <a:pt x="566" y="0"/>
                    <a:pt x="566" y="0"/>
                    <a:pt x="566" y="0"/>
                  </a:cubicBezTo>
                  <a:cubicBezTo>
                    <a:pt x="568" y="0"/>
                    <a:pt x="568" y="0"/>
                    <a:pt x="568" y="0"/>
                  </a:cubicBezTo>
                  <a:cubicBezTo>
                    <a:pt x="568" y="0"/>
                    <a:pt x="568" y="0"/>
                    <a:pt x="568" y="0"/>
                  </a:cubicBezTo>
                  <a:cubicBezTo>
                    <a:pt x="568" y="0"/>
                    <a:pt x="568" y="0"/>
                    <a:pt x="568" y="0"/>
                  </a:cubicBezTo>
                  <a:cubicBezTo>
                    <a:pt x="568" y="0"/>
                    <a:pt x="568" y="0"/>
                    <a:pt x="568" y="0"/>
                  </a:cubicBezTo>
                  <a:cubicBezTo>
                    <a:pt x="569" y="0"/>
                    <a:pt x="569" y="0"/>
                    <a:pt x="569" y="0"/>
                  </a:cubicBezTo>
                  <a:cubicBezTo>
                    <a:pt x="569" y="0"/>
                    <a:pt x="569" y="0"/>
                    <a:pt x="569" y="0"/>
                  </a:cubicBezTo>
                  <a:cubicBezTo>
                    <a:pt x="569" y="0"/>
                    <a:pt x="569" y="0"/>
                    <a:pt x="569" y="0"/>
                  </a:cubicBezTo>
                  <a:cubicBezTo>
                    <a:pt x="571" y="0"/>
                    <a:pt x="571" y="0"/>
                    <a:pt x="571" y="0"/>
                  </a:cubicBezTo>
                  <a:cubicBezTo>
                    <a:pt x="571" y="0"/>
                    <a:pt x="571" y="0"/>
                    <a:pt x="571" y="0"/>
                  </a:cubicBezTo>
                  <a:cubicBezTo>
                    <a:pt x="571" y="0"/>
                    <a:pt x="571" y="0"/>
                    <a:pt x="571" y="0"/>
                  </a:cubicBezTo>
                  <a:cubicBezTo>
                    <a:pt x="571" y="0"/>
                    <a:pt x="571" y="0"/>
                    <a:pt x="571" y="0"/>
                  </a:cubicBezTo>
                  <a:cubicBezTo>
                    <a:pt x="572" y="1"/>
                    <a:pt x="572" y="1"/>
                    <a:pt x="572" y="1"/>
                  </a:cubicBezTo>
                  <a:cubicBezTo>
                    <a:pt x="572" y="1"/>
                    <a:pt x="572" y="1"/>
                    <a:pt x="572" y="1"/>
                  </a:cubicBezTo>
                  <a:cubicBezTo>
                    <a:pt x="572" y="1"/>
                    <a:pt x="572" y="1"/>
                    <a:pt x="572" y="1"/>
                  </a:cubicBezTo>
                  <a:cubicBezTo>
                    <a:pt x="574" y="1"/>
                    <a:pt x="574" y="1"/>
                    <a:pt x="574" y="1"/>
                  </a:cubicBezTo>
                  <a:cubicBezTo>
                    <a:pt x="590" y="11"/>
                    <a:pt x="590" y="11"/>
                    <a:pt x="590" y="11"/>
                  </a:cubicBezTo>
                  <a:cubicBezTo>
                    <a:pt x="588" y="9"/>
                    <a:pt x="588" y="9"/>
                    <a:pt x="588" y="9"/>
                  </a:cubicBezTo>
                  <a:cubicBezTo>
                    <a:pt x="588" y="9"/>
                    <a:pt x="588" y="9"/>
                    <a:pt x="588" y="9"/>
                  </a:cubicBezTo>
                  <a:cubicBezTo>
                    <a:pt x="587" y="9"/>
                    <a:pt x="587" y="9"/>
                    <a:pt x="587" y="9"/>
                  </a:cubicBezTo>
                  <a:cubicBezTo>
                    <a:pt x="587" y="9"/>
                    <a:pt x="587" y="9"/>
                    <a:pt x="587" y="9"/>
                  </a:cubicBezTo>
                  <a:cubicBezTo>
                    <a:pt x="585" y="9"/>
                    <a:pt x="585" y="9"/>
                    <a:pt x="585" y="9"/>
                  </a:cubicBezTo>
                  <a:cubicBezTo>
                    <a:pt x="585" y="9"/>
                    <a:pt x="585" y="9"/>
                    <a:pt x="585" y="9"/>
                  </a:cubicBezTo>
                  <a:cubicBezTo>
                    <a:pt x="583" y="9"/>
                    <a:pt x="583" y="9"/>
                    <a:pt x="582" y="9"/>
                  </a:cubicBezTo>
                  <a:cubicBezTo>
                    <a:pt x="582" y="9"/>
                    <a:pt x="582" y="9"/>
                    <a:pt x="582" y="9"/>
                  </a:cubicBezTo>
                  <a:cubicBezTo>
                    <a:pt x="582" y="9"/>
                    <a:pt x="582" y="9"/>
                    <a:pt x="580" y="9"/>
                  </a:cubicBezTo>
                  <a:cubicBezTo>
                    <a:pt x="580" y="9"/>
                    <a:pt x="580" y="9"/>
                    <a:pt x="580" y="9"/>
                  </a:cubicBezTo>
                  <a:cubicBezTo>
                    <a:pt x="580" y="9"/>
                    <a:pt x="579" y="9"/>
                    <a:pt x="579" y="11"/>
                  </a:cubicBezTo>
                  <a:cubicBezTo>
                    <a:pt x="579" y="11"/>
                    <a:pt x="579" y="11"/>
                    <a:pt x="579" y="11"/>
                  </a:cubicBezTo>
                  <a:cubicBezTo>
                    <a:pt x="577" y="11"/>
                    <a:pt x="577" y="11"/>
                    <a:pt x="576" y="11"/>
                  </a:cubicBezTo>
                  <a:cubicBezTo>
                    <a:pt x="576" y="11"/>
                    <a:pt x="576" y="11"/>
                    <a:pt x="576" y="11"/>
                  </a:cubicBezTo>
                  <a:cubicBezTo>
                    <a:pt x="574" y="12"/>
                    <a:pt x="574" y="12"/>
                    <a:pt x="572" y="12"/>
                  </a:cubicBezTo>
                  <a:cubicBezTo>
                    <a:pt x="566" y="15"/>
                    <a:pt x="558" y="20"/>
                    <a:pt x="552" y="23"/>
                  </a:cubicBezTo>
                  <a:cubicBezTo>
                    <a:pt x="550" y="25"/>
                    <a:pt x="547" y="26"/>
                    <a:pt x="544" y="28"/>
                  </a:cubicBezTo>
                  <a:cubicBezTo>
                    <a:pt x="538" y="33"/>
                    <a:pt x="530" y="36"/>
                    <a:pt x="522" y="41"/>
                  </a:cubicBezTo>
                  <a:cubicBezTo>
                    <a:pt x="514" y="45"/>
                    <a:pt x="504" y="50"/>
                    <a:pt x="496" y="55"/>
                  </a:cubicBezTo>
                  <a:cubicBezTo>
                    <a:pt x="487" y="61"/>
                    <a:pt x="479" y="66"/>
                    <a:pt x="470" y="71"/>
                  </a:cubicBezTo>
                  <a:cubicBezTo>
                    <a:pt x="460" y="77"/>
                    <a:pt x="452" y="82"/>
                    <a:pt x="443" y="87"/>
                  </a:cubicBezTo>
                  <a:cubicBezTo>
                    <a:pt x="443" y="87"/>
                    <a:pt x="443" y="88"/>
                    <a:pt x="441" y="88"/>
                  </a:cubicBezTo>
                  <a:cubicBezTo>
                    <a:pt x="433" y="93"/>
                    <a:pt x="427" y="98"/>
                    <a:pt x="419" y="101"/>
                  </a:cubicBezTo>
                  <a:cubicBezTo>
                    <a:pt x="335" y="150"/>
                    <a:pt x="253" y="197"/>
                    <a:pt x="169" y="245"/>
                  </a:cubicBezTo>
                  <a:cubicBezTo>
                    <a:pt x="139" y="263"/>
                    <a:pt x="107" y="281"/>
                    <a:pt x="75" y="300"/>
                  </a:cubicBezTo>
                  <a:cubicBezTo>
                    <a:pt x="67" y="305"/>
                    <a:pt x="58" y="308"/>
                    <a:pt x="48" y="314"/>
                  </a:cubicBezTo>
                  <a:cubicBezTo>
                    <a:pt x="48" y="314"/>
                    <a:pt x="47" y="316"/>
                    <a:pt x="45" y="316"/>
                  </a:cubicBezTo>
                  <a:cubicBezTo>
                    <a:pt x="44" y="317"/>
                    <a:pt x="44" y="317"/>
                    <a:pt x="42" y="317"/>
                  </a:cubicBezTo>
                  <a:cubicBezTo>
                    <a:pt x="41" y="319"/>
                    <a:pt x="37" y="320"/>
                    <a:pt x="36" y="322"/>
                  </a:cubicBezTo>
                  <a:cubicBezTo>
                    <a:pt x="34" y="323"/>
                    <a:pt x="33" y="323"/>
                    <a:pt x="31" y="325"/>
                  </a:cubicBezTo>
                  <a:cubicBezTo>
                    <a:pt x="31" y="325"/>
                    <a:pt x="31" y="325"/>
                    <a:pt x="31" y="325"/>
                  </a:cubicBezTo>
                  <a:cubicBezTo>
                    <a:pt x="30" y="327"/>
                    <a:pt x="28" y="328"/>
                    <a:pt x="28" y="330"/>
                  </a:cubicBezTo>
                  <a:cubicBezTo>
                    <a:pt x="28" y="330"/>
                    <a:pt x="28" y="330"/>
                    <a:pt x="28" y="330"/>
                  </a:cubicBezTo>
                  <a:cubicBezTo>
                    <a:pt x="26" y="332"/>
                    <a:pt x="25" y="332"/>
                    <a:pt x="25" y="333"/>
                  </a:cubicBezTo>
                  <a:cubicBezTo>
                    <a:pt x="25" y="333"/>
                    <a:pt x="25" y="333"/>
                    <a:pt x="25" y="333"/>
                  </a:cubicBezTo>
                  <a:cubicBezTo>
                    <a:pt x="23" y="335"/>
                    <a:pt x="23" y="336"/>
                    <a:pt x="22" y="338"/>
                  </a:cubicBezTo>
                  <a:cubicBezTo>
                    <a:pt x="22" y="338"/>
                    <a:pt x="22" y="338"/>
                    <a:pt x="22" y="338"/>
                  </a:cubicBezTo>
                  <a:cubicBezTo>
                    <a:pt x="20" y="339"/>
                    <a:pt x="20" y="341"/>
                    <a:pt x="18" y="342"/>
                  </a:cubicBezTo>
                  <a:cubicBezTo>
                    <a:pt x="18" y="342"/>
                    <a:pt x="18" y="342"/>
                    <a:pt x="18" y="342"/>
                  </a:cubicBezTo>
                  <a:cubicBezTo>
                    <a:pt x="18" y="344"/>
                    <a:pt x="18" y="346"/>
                    <a:pt x="17" y="347"/>
                  </a:cubicBezTo>
                  <a:cubicBezTo>
                    <a:pt x="17" y="347"/>
                    <a:pt x="17" y="347"/>
                    <a:pt x="17" y="347"/>
                  </a:cubicBezTo>
                  <a:cubicBezTo>
                    <a:pt x="17" y="349"/>
                    <a:pt x="17" y="350"/>
                    <a:pt x="15" y="352"/>
                  </a:cubicBezTo>
                  <a:cubicBezTo>
                    <a:pt x="15" y="352"/>
                    <a:pt x="15" y="352"/>
                    <a:pt x="15" y="352"/>
                  </a:cubicBezTo>
                  <a:cubicBezTo>
                    <a:pt x="15" y="353"/>
                    <a:pt x="15" y="355"/>
                    <a:pt x="15" y="357"/>
                  </a:cubicBezTo>
                  <a:cubicBezTo>
                    <a:pt x="15" y="358"/>
                    <a:pt x="15" y="358"/>
                    <a:pt x="15" y="358"/>
                  </a:cubicBezTo>
                  <a:cubicBezTo>
                    <a:pt x="15" y="360"/>
                    <a:pt x="15" y="362"/>
                    <a:pt x="15" y="362"/>
                  </a:cubicBezTo>
                  <a:cubicBezTo>
                    <a:pt x="14" y="363"/>
                    <a:pt x="14" y="363"/>
                    <a:pt x="14" y="363"/>
                  </a:cubicBezTo>
                  <a:cubicBezTo>
                    <a:pt x="14" y="365"/>
                    <a:pt x="14" y="366"/>
                    <a:pt x="14" y="366"/>
                  </a:cubicBezTo>
                  <a:cubicBezTo>
                    <a:pt x="14" y="368"/>
                    <a:pt x="14" y="368"/>
                    <a:pt x="14" y="368"/>
                  </a:cubicBezTo>
                  <a:cubicBezTo>
                    <a:pt x="14" y="369"/>
                    <a:pt x="14" y="369"/>
                    <a:pt x="14" y="371"/>
                  </a:cubicBezTo>
                  <a:cubicBezTo>
                    <a:pt x="14" y="371"/>
                    <a:pt x="14" y="372"/>
                    <a:pt x="14" y="374"/>
                  </a:cubicBezTo>
                  <a:cubicBezTo>
                    <a:pt x="14" y="374"/>
                    <a:pt x="14" y="376"/>
                    <a:pt x="14" y="376"/>
                  </a:cubicBezTo>
                  <a:cubicBezTo>
                    <a:pt x="14" y="377"/>
                    <a:pt x="14" y="377"/>
                    <a:pt x="14" y="379"/>
                  </a:cubicBezTo>
                  <a:cubicBezTo>
                    <a:pt x="14" y="380"/>
                    <a:pt x="14" y="380"/>
                    <a:pt x="14" y="382"/>
                  </a:cubicBezTo>
                  <a:cubicBezTo>
                    <a:pt x="14" y="382"/>
                    <a:pt x="14" y="383"/>
                    <a:pt x="14" y="385"/>
                  </a:cubicBezTo>
                  <a:cubicBezTo>
                    <a:pt x="14" y="387"/>
                    <a:pt x="14" y="387"/>
                    <a:pt x="14" y="388"/>
                  </a:cubicBezTo>
                  <a:cubicBezTo>
                    <a:pt x="15" y="390"/>
                    <a:pt x="15" y="390"/>
                    <a:pt x="15" y="392"/>
                  </a:cubicBezTo>
                  <a:cubicBezTo>
                    <a:pt x="15" y="392"/>
                    <a:pt x="15" y="393"/>
                    <a:pt x="15" y="395"/>
                  </a:cubicBezTo>
                  <a:cubicBezTo>
                    <a:pt x="15" y="396"/>
                    <a:pt x="15" y="396"/>
                    <a:pt x="15" y="396"/>
                  </a:cubicBezTo>
                  <a:cubicBezTo>
                    <a:pt x="15" y="396"/>
                    <a:pt x="15" y="396"/>
                    <a:pt x="15" y="396"/>
                  </a:cubicBezTo>
                  <a:cubicBezTo>
                    <a:pt x="15" y="439"/>
                    <a:pt x="15" y="482"/>
                    <a:pt x="15" y="524"/>
                  </a:cubicBezTo>
                  <a:cubicBezTo>
                    <a:pt x="15" y="568"/>
                    <a:pt x="15" y="613"/>
                    <a:pt x="15" y="657"/>
                  </a:cubicBezTo>
                  <a:cubicBezTo>
                    <a:pt x="15" y="658"/>
                    <a:pt x="15" y="658"/>
                    <a:pt x="15" y="660"/>
                  </a:cubicBezTo>
                  <a:cubicBezTo>
                    <a:pt x="15" y="662"/>
                    <a:pt x="15" y="662"/>
                    <a:pt x="15" y="662"/>
                  </a:cubicBezTo>
                  <a:cubicBezTo>
                    <a:pt x="15" y="662"/>
                    <a:pt x="15" y="662"/>
                    <a:pt x="15" y="663"/>
                  </a:cubicBezTo>
                  <a:cubicBezTo>
                    <a:pt x="15" y="663"/>
                    <a:pt x="15" y="663"/>
                    <a:pt x="15" y="663"/>
                  </a:cubicBezTo>
                  <a:cubicBezTo>
                    <a:pt x="15" y="665"/>
                    <a:pt x="15" y="667"/>
                    <a:pt x="15" y="668"/>
                  </a:cubicBezTo>
                  <a:cubicBezTo>
                    <a:pt x="15" y="670"/>
                    <a:pt x="15" y="671"/>
                    <a:pt x="15" y="673"/>
                  </a:cubicBezTo>
                  <a:cubicBezTo>
                    <a:pt x="15" y="674"/>
                    <a:pt x="15" y="674"/>
                    <a:pt x="15" y="674"/>
                  </a:cubicBezTo>
                  <a:cubicBezTo>
                    <a:pt x="15" y="678"/>
                    <a:pt x="15" y="681"/>
                    <a:pt x="15" y="682"/>
                  </a:cubicBezTo>
                  <a:cubicBezTo>
                    <a:pt x="15" y="684"/>
                    <a:pt x="15" y="684"/>
                    <a:pt x="15" y="684"/>
                  </a:cubicBezTo>
                  <a:cubicBezTo>
                    <a:pt x="15" y="686"/>
                    <a:pt x="15" y="687"/>
                    <a:pt x="15" y="688"/>
                  </a:cubicBezTo>
                  <a:cubicBezTo>
                    <a:pt x="15" y="688"/>
                    <a:pt x="15" y="690"/>
                    <a:pt x="15" y="690"/>
                  </a:cubicBezTo>
                  <a:cubicBezTo>
                    <a:pt x="15" y="692"/>
                    <a:pt x="15" y="692"/>
                    <a:pt x="15" y="692"/>
                  </a:cubicBezTo>
                  <a:cubicBezTo>
                    <a:pt x="15" y="693"/>
                    <a:pt x="15" y="695"/>
                    <a:pt x="15" y="697"/>
                  </a:cubicBezTo>
                  <a:cubicBezTo>
                    <a:pt x="15" y="697"/>
                    <a:pt x="15" y="697"/>
                    <a:pt x="15" y="697"/>
                  </a:cubicBezTo>
                  <a:cubicBezTo>
                    <a:pt x="15" y="698"/>
                    <a:pt x="15" y="698"/>
                    <a:pt x="15" y="700"/>
                  </a:cubicBezTo>
                  <a:cubicBezTo>
                    <a:pt x="17" y="700"/>
                    <a:pt x="17" y="700"/>
                    <a:pt x="17" y="700"/>
                  </a:cubicBezTo>
                  <a:cubicBezTo>
                    <a:pt x="17" y="701"/>
                    <a:pt x="17" y="701"/>
                    <a:pt x="17" y="703"/>
                  </a:cubicBezTo>
                  <a:cubicBezTo>
                    <a:pt x="17" y="703"/>
                    <a:pt x="17" y="703"/>
                    <a:pt x="17" y="703"/>
                  </a:cubicBezTo>
                  <a:cubicBezTo>
                    <a:pt x="17" y="704"/>
                    <a:pt x="17" y="704"/>
                    <a:pt x="18" y="706"/>
                  </a:cubicBezTo>
                  <a:cubicBezTo>
                    <a:pt x="18" y="706"/>
                    <a:pt x="18" y="706"/>
                    <a:pt x="18" y="706"/>
                  </a:cubicBezTo>
                  <a:cubicBezTo>
                    <a:pt x="18" y="708"/>
                    <a:pt x="18" y="708"/>
                    <a:pt x="20" y="708"/>
                  </a:cubicBezTo>
                  <a:cubicBezTo>
                    <a:pt x="20" y="709"/>
                    <a:pt x="20" y="709"/>
                    <a:pt x="20" y="709"/>
                  </a:cubicBezTo>
                  <a:cubicBezTo>
                    <a:pt x="22" y="711"/>
                    <a:pt x="22" y="711"/>
                    <a:pt x="22" y="711"/>
                  </a:cubicBezTo>
                  <a:cubicBezTo>
                    <a:pt x="22" y="711"/>
                    <a:pt x="22" y="712"/>
                    <a:pt x="23" y="712"/>
                  </a:cubicBezTo>
                  <a:cubicBezTo>
                    <a:pt x="7" y="703"/>
                    <a:pt x="7" y="703"/>
                    <a:pt x="7" y="703"/>
                  </a:cubicBezTo>
                  <a:cubicBezTo>
                    <a:pt x="7" y="703"/>
                    <a:pt x="6" y="703"/>
                    <a:pt x="6" y="701"/>
                  </a:cubicBezTo>
                  <a:cubicBezTo>
                    <a:pt x="6" y="701"/>
                    <a:pt x="6" y="701"/>
                    <a:pt x="6" y="701"/>
                  </a:cubicBezTo>
                  <a:cubicBezTo>
                    <a:pt x="4" y="700"/>
                    <a:pt x="4" y="700"/>
                    <a:pt x="4" y="700"/>
                  </a:cubicBezTo>
                  <a:cubicBezTo>
                    <a:pt x="4" y="700"/>
                    <a:pt x="4" y="700"/>
                    <a:pt x="4" y="700"/>
                  </a:cubicBezTo>
                  <a:cubicBezTo>
                    <a:pt x="4" y="700"/>
                    <a:pt x="4" y="698"/>
                    <a:pt x="3" y="698"/>
                  </a:cubicBezTo>
                  <a:cubicBezTo>
                    <a:pt x="3" y="698"/>
                    <a:pt x="3" y="698"/>
                    <a:pt x="3" y="698"/>
                  </a:cubicBezTo>
                  <a:cubicBezTo>
                    <a:pt x="3" y="697"/>
                    <a:pt x="3" y="697"/>
                    <a:pt x="3" y="697"/>
                  </a:cubicBezTo>
                  <a:cubicBezTo>
                    <a:pt x="3" y="697"/>
                    <a:pt x="3" y="697"/>
                    <a:pt x="3" y="697"/>
                  </a:cubicBezTo>
                  <a:cubicBezTo>
                    <a:pt x="3" y="695"/>
                    <a:pt x="3" y="695"/>
                    <a:pt x="3" y="695"/>
                  </a:cubicBezTo>
                  <a:cubicBezTo>
                    <a:pt x="1" y="695"/>
                    <a:pt x="1" y="695"/>
                    <a:pt x="1" y="695"/>
                  </a:cubicBezTo>
                  <a:cubicBezTo>
                    <a:pt x="1" y="693"/>
                    <a:pt x="1" y="693"/>
                    <a:pt x="1" y="693"/>
                  </a:cubicBezTo>
                  <a:cubicBezTo>
                    <a:pt x="1" y="693"/>
                    <a:pt x="1" y="693"/>
                    <a:pt x="1" y="692"/>
                  </a:cubicBezTo>
                  <a:cubicBezTo>
                    <a:pt x="1" y="692"/>
                    <a:pt x="1" y="692"/>
                    <a:pt x="1" y="692"/>
                  </a:cubicBezTo>
                  <a:cubicBezTo>
                    <a:pt x="1" y="690"/>
                    <a:pt x="1" y="690"/>
                    <a:pt x="1" y="690"/>
                  </a:cubicBezTo>
                  <a:cubicBezTo>
                    <a:pt x="1" y="690"/>
                    <a:pt x="1" y="690"/>
                    <a:pt x="1" y="690"/>
                  </a:cubicBezTo>
                  <a:cubicBezTo>
                    <a:pt x="1" y="688"/>
                    <a:pt x="1" y="688"/>
                    <a:pt x="1" y="688"/>
                  </a:cubicBezTo>
                  <a:cubicBezTo>
                    <a:pt x="1" y="687"/>
                    <a:pt x="1" y="687"/>
                    <a:pt x="1" y="687"/>
                  </a:cubicBezTo>
                  <a:cubicBezTo>
                    <a:pt x="1" y="687"/>
                    <a:pt x="1" y="687"/>
                    <a:pt x="1" y="687"/>
                  </a:cubicBezTo>
                  <a:cubicBezTo>
                    <a:pt x="1" y="686"/>
                    <a:pt x="0" y="686"/>
                    <a:pt x="0" y="684"/>
                  </a:cubicBezTo>
                  <a:cubicBezTo>
                    <a:pt x="0" y="684"/>
                    <a:pt x="0" y="684"/>
                    <a:pt x="0" y="684"/>
                  </a:cubicBezTo>
                  <a:cubicBezTo>
                    <a:pt x="0" y="684"/>
                    <a:pt x="0" y="682"/>
                    <a:pt x="0" y="682"/>
                  </a:cubicBezTo>
                  <a:cubicBezTo>
                    <a:pt x="0" y="681"/>
                    <a:pt x="0" y="681"/>
                    <a:pt x="0" y="679"/>
                  </a:cubicBezTo>
                  <a:cubicBezTo>
                    <a:pt x="0" y="679"/>
                    <a:pt x="0" y="679"/>
                    <a:pt x="0" y="679"/>
                  </a:cubicBezTo>
                  <a:cubicBezTo>
                    <a:pt x="0" y="678"/>
                    <a:pt x="0" y="676"/>
                    <a:pt x="0" y="674"/>
                  </a:cubicBezTo>
                  <a:cubicBezTo>
                    <a:pt x="0" y="674"/>
                    <a:pt x="0" y="674"/>
                    <a:pt x="0" y="674"/>
                  </a:cubicBezTo>
                  <a:cubicBezTo>
                    <a:pt x="0" y="674"/>
                    <a:pt x="0" y="674"/>
                    <a:pt x="0" y="674"/>
                  </a:cubicBezTo>
                  <a:cubicBezTo>
                    <a:pt x="0" y="671"/>
                    <a:pt x="0" y="668"/>
                    <a:pt x="0" y="667"/>
                  </a:cubicBezTo>
                  <a:cubicBezTo>
                    <a:pt x="0" y="665"/>
                    <a:pt x="0" y="665"/>
                    <a:pt x="0" y="665"/>
                  </a:cubicBezTo>
                  <a:cubicBezTo>
                    <a:pt x="0" y="665"/>
                    <a:pt x="0" y="665"/>
                    <a:pt x="0" y="665"/>
                  </a:cubicBezTo>
                  <a:cubicBezTo>
                    <a:pt x="0" y="663"/>
                    <a:pt x="0" y="662"/>
                    <a:pt x="0" y="660"/>
                  </a:cubicBezTo>
                  <a:cubicBezTo>
                    <a:pt x="0" y="658"/>
                    <a:pt x="0" y="657"/>
                    <a:pt x="0" y="656"/>
                  </a:cubicBezTo>
                  <a:cubicBezTo>
                    <a:pt x="0" y="654"/>
                    <a:pt x="1" y="654"/>
                    <a:pt x="1" y="652"/>
                  </a:cubicBezTo>
                  <a:cubicBezTo>
                    <a:pt x="1" y="651"/>
                    <a:pt x="1" y="651"/>
                    <a:pt x="1" y="651"/>
                  </a:cubicBezTo>
                  <a:cubicBezTo>
                    <a:pt x="1" y="651"/>
                    <a:pt x="1" y="649"/>
                    <a:pt x="1" y="648"/>
                  </a:cubicBezTo>
                  <a:cubicBezTo>
                    <a:pt x="0" y="603"/>
                    <a:pt x="0" y="559"/>
                    <a:pt x="0" y="515"/>
                  </a:cubicBezTo>
                  <a:cubicBezTo>
                    <a:pt x="0" y="472"/>
                    <a:pt x="0" y="429"/>
                    <a:pt x="0" y="387"/>
                  </a:cubicBezTo>
                </a:path>
              </a:pathLst>
            </a:custGeom>
            <a:solidFill>
              <a:srgbClr val="64798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2" name="path"/>
            <p:cNvSpPr/>
            <p:nvPr/>
          </p:nvSpPr>
          <p:spPr>
            <a:xfrm>
              <a:off x="262602" y="43639"/>
              <a:ext cx="375954" cy="453544"/>
            </a:xfrm>
            <a:custGeom>
              <a:rect l="0" t="0" r="0" b="0"/>
              <a:pathLst>
                <a:path w="592" h="714">
                  <a:moveTo>
                    <a:pt x="5" y="520"/>
                  </a:moveTo>
                  <a:cubicBezTo>
                    <a:pt x="5" y="565"/>
                    <a:pt x="5" y="609"/>
                    <a:pt x="5" y="653"/>
                  </a:cubicBezTo>
                  <a:cubicBezTo>
                    <a:pt x="5" y="675"/>
                    <a:pt x="0" y="718"/>
                    <a:pt x="26" y="707"/>
                  </a:cubicBezTo>
                  <a:cubicBezTo>
                    <a:pt x="26" y="707"/>
                    <a:pt x="27" y="707"/>
                    <a:pt x="27" y="707"/>
                  </a:cubicBezTo>
                  <a:cubicBezTo>
                    <a:pt x="31" y="705"/>
                    <a:pt x="34" y="704"/>
                    <a:pt x="37" y="701"/>
                  </a:cubicBezTo>
                  <a:cubicBezTo>
                    <a:pt x="118" y="655"/>
                    <a:pt x="199" y="607"/>
                    <a:pt x="282" y="562"/>
                  </a:cubicBezTo>
                  <a:cubicBezTo>
                    <a:pt x="282" y="585"/>
                    <a:pt x="282" y="585"/>
                    <a:pt x="282" y="585"/>
                  </a:cubicBezTo>
                  <a:cubicBezTo>
                    <a:pt x="313" y="566"/>
                    <a:pt x="313" y="566"/>
                    <a:pt x="313" y="566"/>
                  </a:cubicBezTo>
                  <a:cubicBezTo>
                    <a:pt x="313" y="543"/>
                    <a:pt x="313" y="543"/>
                    <a:pt x="313" y="543"/>
                  </a:cubicBezTo>
                  <a:cubicBezTo>
                    <a:pt x="364" y="514"/>
                    <a:pt x="414" y="484"/>
                    <a:pt x="464" y="456"/>
                  </a:cubicBezTo>
                  <a:cubicBezTo>
                    <a:pt x="491" y="440"/>
                    <a:pt x="518" y="426"/>
                    <a:pt x="546" y="410"/>
                  </a:cubicBezTo>
                  <a:cubicBezTo>
                    <a:pt x="550" y="407"/>
                    <a:pt x="553" y="405"/>
                    <a:pt x="558" y="402"/>
                  </a:cubicBezTo>
                  <a:cubicBezTo>
                    <a:pt x="573" y="394"/>
                    <a:pt x="585" y="384"/>
                    <a:pt x="590" y="365"/>
                  </a:cubicBezTo>
                  <a:cubicBezTo>
                    <a:pt x="592" y="358"/>
                    <a:pt x="590" y="350"/>
                    <a:pt x="590" y="343"/>
                  </a:cubicBezTo>
                  <a:cubicBezTo>
                    <a:pt x="590" y="328"/>
                    <a:pt x="590" y="310"/>
                    <a:pt x="590" y="294"/>
                  </a:cubicBezTo>
                  <a:cubicBezTo>
                    <a:pt x="590" y="249"/>
                    <a:pt x="590" y="201"/>
                    <a:pt x="590" y="155"/>
                  </a:cubicBezTo>
                  <a:cubicBezTo>
                    <a:pt x="590" y="116"/>
                    <a:pt x="588" y="78"/>
                    <a:pt x="588" y="38"/>
                  </a:cubicBezTo>
                  <a:cubicBezTo>
                    <a:pt x="588" y="18"/>
                    <a:pt x="588" y="-3"/>
                    <a:pt x="565" y="8"/>
                  </a:cubicBezTo>
                  <a:cubicBezTo>
                    <a:pt x="547" y="18"/>
                    <a:pt x="531" y="27"/>
                    <a:pt x="514" y="37"/>
                  </a:cubicBezTo>
                  <a:cubicBezTo>
                    <a:pt x="479" y="57"/>
                    <a:pt x="444" y="78"/>
                    <a:pt x="410" y="97"/>
                  </a:cubicBezTo>
                  <a:cubicBezTo>
                    <a:pt x="326" y="146"/>
                    <a:pt x="244" y="193"/>
                    <a:pt x="159" y="241"/>
                  </a:cubicBezTo>
                  <a:cubicBezTo>
                    <a:pt x="129" y="260"/>
                    <a:pt x="97" y="277"/>
                    <a:pt x="66" y="296"/>
                  </a:cubicBezTo>
                  <a:cubicBezTo>
                    <a:pt x="58" y="301"/>
                    <a:pt x="48" y="304"/>
                    <a:pt x="39" y="310"/>
                  </a:cubicBezTo>
                  <a:cubicBezTo>
                    <a:pt x="35" y="312"/>
                    <a:pt x="31" y="315"/>
                    <a:pt x="26" y="318"/>
                  </a:cubicBezTo>
                  <a:cubicBezTo>
                    <a:pt x="0" y="337"/>
                    <a:pt x="5" y="370"/>
                    <a:pt x="5" y="392"/>
                  </a:cubicBezTo>
                  <a:cubicBezTo>
                    <a:pt x="5" y="435"/>
                    <a:pt x="5" y="478"/>
                    <a:pt x="5" y="520"/>
                  </a:cubicBezTo>
                  <a:moveTo>
                    <a:pt x="19" y="350"/>
                  </a:moveTo>
                  <a:cubicBezTo>
                    <a:pt x="21" y="339"/>
                    <a:pt x="27" y="334"/>
                    <a:pt x="35" y="329"/>
                  </a:cubicBezTo>
                  <a:cubicBezTo>
                    <a:pt x="42" y="326"/>
                    <a:pt x="46" y="323"/>
                    <a:pt x="50" y="321"/>
                  </a:cubicBezTo>
                  <a:cubicBezTo>
                    <a:pt x="191" y="241"/>
                    <a:pt x="331" y="160"/>
                    <a:pt x="471" y="79"/>
                  </a:cubicBezTo>
                  <a:cubicBezTo>
                    <a:pt x="496" y="65"/>
                    <a:pt x="522" y="51"/>
                    <a:pt x="547" y="37"/>
                  </a:cubicBezTo>
                  <a:cubicBezTo>
                    <a:pt x="550" y="34"/>
                    <a:pt x="555" y="30"/>
                    <a:pt x="558" y="29"/>
                  </a:cubicBezTo>
                  <a:cubicBezTo>
                    <a:pt x="566" y="24"/>
                    <a:pt x="573" y="22"/>
                    <a:pt x="574" y="32"/>
                  </a:cubicBezTo>
                  <a:cubicBezTo>
                    <a:pt x="576" y="59"/>
                    <a:pt x="574" y="90"/>
                    <a:pt x="574" y="119"/>
                  </a:cubicBezTo>
                  <a:cubicBezTo>
                    <a:pt x="574" y="165"/>
                    <a:pt x="574" y="209"/>
                    <a:pt x="574" y="253"/>
                  </a:cubicBezTo>
                  <a:cubicBezTo>
                    <a:pt x="574" y="288"/>
                    <a:pt x="574" y="323"/>
                    <a:pt x="574" y="356"/>
                  </a:cubicBezTo>
                  <a:cubicBezTo>
                    <a:pt x="574" y="364"/>
                    <a:pt x="576" y="372"/>
                    <a:pt x="568" y="380"/>
                  </a:cubicBezTo>
                  <a:cubicBezTo>
                    <a:pt x="566" y="380"/>
                    <a:pt x="565" y="381"/>
                    <a:pt x="565" y="381"/>
                  </a:cubicBezTo>
                  <a:cubicBezTo>
                    <a:pt x="561" y="383"/>
                    <a:pt x="558" y="384"/>
                    <a:pt x="555" y="386"/>
                  </a:cubicBezTo>
                  <a:cubicBezTo>
                    <a:pt x="498" y="419"/>
                    <a:pt x="441" y="452"/>
                    <a:pt x="383" y="486"/>
                  </a:cubicBezTo>
                  <a:cubicBezTo>
                    <a:pt x="264" y="554"/>
                    <a:pt x="147" y="622"/>
                    <a:pt x="27" y="690"/>
                  </a:cubicBezTo>
                  <a:cubicBezTo>
                    <a:pt x="18" y="693"/>
                    <a:pt x="21" y="678"/>
                    <a:pt x="21" y="671"/>
                  </a:cubicBezTo>
                  <a:cubicBezTo>
                    <a:pt x="21" y="590"/>
                    <a:pt x="19" y="509"/>
                    <a:pt x="19" y="429"/>
                  </a:cubicBezTo>
                  <a:cubicBezTo>
                    <a:pt x="19" y="403"/>
                    <a:pt x="16" y="377"/>
                    <a:pt x="19" y="350"/>
                  </a:cubicBezTo>
                </a:path>
              </a:pathLst>
            </a:custGeom>
            <a:solidFill>
              <a:srgbClr val="4B586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4" name="path"/>
            <p:cNvSpPr/>
            <p:nvPr/>
          </p:nvSpPr>
          <p:spPr>
            <a:xfrm>
              <a:off x="379476" y="452628"/>
              <a:ext cx="321563" cy="187451"/>
            </a:xfrm>
            <a:custGeom>
              <a:rect l="0" t="0" r="0" b="0"/>
              <a:pathLst>
                <a:path w="506" h="295">
                  <a:moveTo>
                    <a:pt x="506" y="94"/>
                  </a:moveTo>
                  <a:cubicBezTo>
                    <a:pt x="506" y="81"/>
                    <a:pt x="506" y="81"/>
                    <a:pt x="506" y="81"/>
                  </a:cubicBezTo>
                  <a:cubicBezTo>
                    <a:pt x="487" y="81"/>
                    <a:pt x="487" y="81"/>
                    <a:pt x="487" y="81"/>
                  </a:cubicBezTo>
                  <a:cubicBezTo>
                    <a:pt x="412" y="39"/>
                    <a:pt x="417" y="44"/>
                    <a:pt x="342" y="1"/>
                  </a:cubicBezTo>
                  <a:cubicBezTo>
                    <a:pt x="341" y="0"/>
                    <a:pt x="339" y="0"/>
                    <a:pt x="339" y="1"/>
                  </a:cubicBezTo>
                  <a:cubicBezTo>
                    <a:pt x="233" y="63"/>
                    <a:pt x="126" y="126"/>
                    <a:pt x="20" y="187"/>
                  </a:cubicBezTo>
                  <a:cubicBezTo>
                    <a:pt x="0" y="187"/>
                    <a:pt x="0" y="187"/>
                    <a:pt x="0" y="187"/>
                  </a:cubicBezTo>
                  <a:cubicBezTo>
                    <a:pt x="0" y="200"/>
                    <a:pt x="0" y="200"/>
                    <a:pt x="0" y="200"/>
                  </a:cubicBezTo>
                  <a:cubicBezTo>
                    <a:pt x="0" y="200"/>
                    <a:pt x="0" y="200"/>
                    <a:pt x="0" y="200"/>
                  </a:cubicBezTo>
                  <a:cubicBezTo>
                    <a:pt x="0" y="201"/>
                    <a:pt x="0" y="201"/>
                    <a:pt x="0" y="201"/>
                  </a:cubicBezTo>
                  <a:cubicBezTo>
                    <a:pt x="80" y="247"/>
                    <a:pt x="80" y="247"/>
                    <a:pt x="163" y="293"/>
                  </a:cubicBezTo>
                  <a:cubicBezTo>
                    <a:pt x="163" y="295"/>
                    <a:pt x="164" y="295"/>
                    <a:pt x="166" y="295"/>
                  </a:cubicBezTo>
                  <a:cubicBezTo>
                    <a:pt x="280" y="228"/>
                    <a:pt x="393" y="162"/>
                    <a:pt x="506" y="96"/>
                  </a:cubicBezTo>
                  <a:lnTo>
                    <a:pt x="506" y="94"/>
                  </a:lnTo>
                  <a:close/>
                </a:path>
              </a:pathLst>
            </a:custGeom>
            <a:solidFill>
              <a:srgbClr val="363F4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6" name="path"/>
            <p:cNvSpPr/>
            <p:nvPr/>
          </p:nvSpPr>
          <p:spPr>
            <a:xfrm>
              <a:off x="379476" y="445008"/>
              <a:ext cx="321563" cy="185927"/>
            </a:xfrm>
            <a:custGeom>
              <a:rect l="0" t="0" r="0" b="0"/>
              <a:pathLst>
                <a:path w="506" h="292">
                  <a:moveTo>
                    <a:pt x="166" y="292"/>
                  </a:moveTo>
                  <a:cubicBezTo>
                    <a:pt x="280" y="226"/>
                    <a:pt x="393" y="160"/>
                    <a:pt x="506" y="94"/>
                  </a:cubicBezTo>
                  <a:cubicBezTo>
                    <a:pt x="506" y="94"/>
                    <a:pt x="506" y="92"/>
                    <a:pt x="506" y="92"/>
                  </a:cubicBezTo>
                  <a:cubicBezTo>
                    <a:pt x="425" y="45"/>
                    <a:pt x="423" y="47"/>
                    <a:pt x="342" y="0"/>
                  </a:cubicBezTo>
                  <a:cubicBezTo>
                    <a:pt x="341" y="0"/>
                    <a:pt x="339" y="0"/>
                    <a:pt x="339" y="0"/>
                  </a:cubicBezTo>
                  <a:cubicBezTo>
                    <a:pt x="226" y="66"/>
                    <a:pt x="112" y="132"/>
                    <a:pt x="0" y="198"/>
                  </a:cubicBezTo>
                  <a:cubicBezTo>
                    <a:pt x="0" y="198"/>
                    <a:pt x="0" y="200"/>
                    <a:pt x="0" y="200"/>
                  </a:cubicBezTo>
                  <a:cubicBezTo>
                    <a:pt x="80" y="247"/>
                    <a:pt x="80" y="247"/>
                    <a:pt x="163" y="292"/>
                  </a:cubicBezTo>
                  <a:cubicBezTo>
                    <a:pt x="163" y="292"/>
                    <a:pt x="164" y="292"/>
                    <a:pt x="166" y="292"/>
                  </a:cubicBezTo>
                </a:path>
              </a:pathLst>
            </a:custGeom>
            <a:solidFill>
              <a:srgbClr val="64798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8" name="path"/>
            <p:cNvSpPr/>
            <p:nvPr/>
          </p:nvSpPr>
          <p:spPr>
            <a:xfrm>
              <a:off x="399288" y="423672"/>
              <a:ext cx="367283" cy="196596"/>
            </a:xfrm>
            <a:custGeom>
              <a:rect l="0" t="0" r="0" b="0"/>
              <a:pathLst>
                <a:path w="578" h="309">
                  <a:moveTo>
                    <a:pt x="207" y="139"/>
                  </a:moveTo>
                  <a:cubicBezTo>
                    <a:pt x="201" y="142"/>
                    <a:pt x="198" y="144"/>
                    <a:pt x="191" y="147"/>
                  </a:cubicBezTo>
                  <a:cubicBezTo>
                    <a:pt x="191" y="149"/>
                    <a:pt x="191" y="149"/>
                    <a:pt x="191" y="149"/>
                  </a:cubicBezTo>
                  <a:cubicBezTo>
                    <a:pt x="199" y="154"/>
                    <a:pt x="202" y="155"/>
                    <a:pt x="208" y="159"/>
                  </a:cubicBezTo>
                  <a:cubicBezTo>
                    <a:pt x="208" y="160"/>
                    <a:pt x="210" y="160"/>
                    <a:pt x="210" y="159"/>
                  </a:cubicBezTo>
                  <a:cubicBezTo>
                    <a:pt x="216" y="155"/>
                    <a:pt x="219" y="154"/>
                    <a:pt x="225" y="150"/>
                  </a:cubicBezTo>
                  <a:cubicBezTo>
                    <a:pt x="225" y="150"/>
                    <a:pt x="225" y="149"/>
                    <a:pt x="225" y="149"/>
                  </a:cubicBezTo>
                  <a:cubicBezTo>
                    <a:pt x="219" y="145"/>
                    <a:pt x="215" y="142"/>
                    <a:pt x="208" y="139"/>
                  </a:cubicBezTo>
                  <a:cubicBezTo>
                    <a:pt x="208" y="139"/>
                    <a:pt x="207" y="139"/>
                    <a:pt x="207" y="139"/>
                  </a:cubicBezTo>
                </a:path>
                <a:path w="578" h="309">
                  <a:moveTo>
                    <a:pt x="225" y="129"/>
                  </a:moveTo>
                  <a:cubicBezTo>
                    <a:pt x="218" y="132"/>
                    <a:pt x="215" y="133"/>
                    <a:pt x="208" y="136"/>
                  </a:cubicBezTo>
                  <a:cubicBezTo>
                    <a:pt x="208" y="138"/>
                    <a:pt x="208" y="138"/>
                    <a:pt x="208" y="138"/>
                  </a:cubicBezTo>
                  <a:cubicBezTo>
                    <a:pt x="217" y="142"/>
                    <a:pt x="220" y="144"/>
                    <a:pt x="226" y="147"/>
                  </a:cubicBezTo>
                  <a:cubicBezTo>
                    <a:pt x="226" y="148"/>
                    <a:pt x="228" y="148"/>
                    <a:pt x="228" y="147"/>
                  </a:cubicBezTo>
                  <a:cubicBezTo>
                    <a:pt x="235" y="144"/>
                    <a:pt x="238" y="142"/>
                    <a:pt x="244" y="140"/>
                  </a:cubicBezTo>
                  <a:cubicBezTo>
                    <a:pt x="244" y="140"/>
                    <a:pt x="244" y="138"/>
                    <a:pt x="244" y="138"/>
                  </a:cubicBezTo>
                  <a:cubicBezTo>
                    <a:pt x="236" y="135"/>
                    <a:pt x="233" y="132"/>
                    <a:pt x="226" y="129"/>
                  </a:cubicBezTo>
                  <a:cubicBezTo>
                    <a:pt x="226" y="129"/>
                    <a:pt x="225" y="129"/>
                    <a:pt x="225" y="129"/>
                  </a:cubicBezTo>
                </a:path>
                <a:path w="578" h="309">
                  <a:moveTo>
                    <a:pt x="244" y="117"/>
                  </a:moveTo>
                  <a:cubicBezTo>
                    <a:pt x="237" y="120"/>
                    <a:pt x="234" y="121"/>
                    <a:pt x="227" y="125"/>
                  </a:cubicBezTo>
                  <a:cubicBezTo>
                    <a:pt x="227" y="126"/>
                    <a:pt x="227" y="126"/>
                    <a:pt x="227" y="126"/>
                  </a:cubicBezTo>
                  <a:cubicBezTo>
                    <a:pt x="236" y="130"/>
                    <a:pt x="239" y="132"/>
                    <a:pt x="245" y="135"/>
                  </a:cubicBezTo>
                  <a:cubicBezTo>
                    <a:pt x="245" y="136"/>
                    <a:pt x="247" y="136"/>
                    <a:pt x="247" y="135"/>
                  </a:cubicBezTo>
                  <a:cubicBezTo>
                    <a:pt x="254" y="132"/>
                    <a:pt x="257" y="130"/>
                    <a:pt x="263" y="127"/>
                  </a:cubicBezTo>
                  <a:cubicBezTo>
                    <a:pt x="263" y="127"/>
                    <a:pt x="263" y="126"/>
                    <a:pt x="263" y="126"/>
                  </a:cubicBezTo>
                  <a:cubicBezTo>
                    <a:pt x="255" y="123"/>
                    <a:pt x="252" y="120"/>
                    <a:pt x="245" y="117"/>
                  </a:cubicBezTo>
                  <a:cubicBezTo>
                    <a:pt x="245" y="117"/>
                    <a:pt x="244" y="117"/>
                    <a:pt x="244" y="117"/>
                  </a:cubicBezTo>
                </a:path>
                <a:path w="578" h="309">
                  <a:moveTo>
                    <a:pt x="187" y="151"/>
                  </a:moveTo>
                  <a:cubicBezTo>
                    <a:pt x="181" y="154"/>
                    <a:pt x="179" y="155"/>
                    <a:pt x="172" y="158"/>
                  </a:cubicBezTo>
                  <a:cubicBezTo>
                    <a:pt x="172" y="160"/>
                    <a:pt x="172" y="160"/>
                    <a:pt x="174" y="160"/>
                  </a:cubicBezTo>
                  <a:cubicBezTo>
                    <a:pt x="180" y="164"/>
                    <a:pt x="183" y="166"/>
                    <a:pt x="189" y="168"/>
                  </a:cubicBezTo>
                  <a:cubicBezTo>
                    <a:pt x="189" y="170"/>
                    <a:pt x="191" y="170"/>
                    <a:pt x="191" y="168"/>
                  </a:cubicBezTo>
                  <a:cubicBezTo>
                    <a:pt x="197" y="166"/>
                    <a:pt x="200" y="164"/>
                    <a:pt x="206" y="161"/>
                  </a:cubicBezTo>
                  <a:cubicBezTo>
                    <a:pt x="206" y="161"/>
                    <a:pt x="206" y="160"/>
                    <a:pt x="206" y="160"/>
                  </a:cubicBezTo>
                  <a:cubicBezTo>
                    <a:pt x="200" y="157"/>
                    <a:pt x="197" y="154"/>
                    <a:pt x="189" y="151"/>
                  </a:cubicBezTo>
                  <a:cubicBezTo>
                    <a:pt x="189" y="151"/>
                    <a:pt x="187" y="151"/>
                    <a:pt x="187" y="151"/>
                  </a:cubicBezTo>
                </a:path>
                <a:path w="578" h="309">
                  <a:moveTo>
                    <a:pt x="168" y="160"/>
                  </a:moveTo>
                  <a:cubicBezTo>
                    <a:pt x="162" y="164"/>
                    <a:pt x="159" y="165"/>
                    <a:pt x="155" y="169"/>
                  </a:cubicBezTo>
                  <a:cubicBezTo>
                    <a:pt x="153" y="170"/>
                    <a:pt x="153" y="170"/>
                    <a:pt x="155" y="170"/>
                  </a:cubicBezTo>
                  <a:cubicBezTo>
                    <a:pt x="161" y="175"/>
                    <a:pt x="164" y="177"/>
                    <a:pt x="170" y="180"/>
                  </a:cubicBezTo>
                  <a:cubicBezTo>
                    <a:pt x="171" y="182"/>
                    <a:pt x="171" y="182"/>
                    <a:pt x="173" y="180"/>
                  </a:cubicBezTo>
                  <a:cubicBezTo>
                    <a:pt x="177" y="177"/>
                    <a:pt x="180" y="175"/>
                    <a:pt x="187" y="172"/>
                  </a:cubicBezTo>
                  <a:cubicBezTo>
                    <a:pt x="187" y="172"/>
                    <a:pt x="187" y="170"/>
                    <a:pt x="187" y="170"/>
                  </a:cubicBezTo>
                  <a:cubicBezTo>
                    <a:pt x="180" y="167"/>
                    <a:pt x="177" y="164"/>
                    <a:pt x="170" y="160"/>
                  </a:cubicBezTo>
                  <a:cubicBezTo>
                    <a:pt x="170" y="160"/>
                    <a:pt x="168" y="160"/>
                    <a:pt x="168" y="160"/>
                  </a:cubicBezTo>
                </a:path>
                <a:path w="578" h="309">
                  <a:moveTo>
                    <a:pt x="329" y="139"/>
                  </a:moveTo>
                  <a:cubicBezTo>
                    <a:pt x="346" y="128"/>
                    <a:pt x="366" y="118"/>
                    <a:pt x="383" y="107"/>
                  </a:cubicBezTo>
                  <a:cubicBezTo>
                    <a:pt x="383" y="107"/>
                    <a:pt x="383" y="106"/>
                    <a:pt x="383" y="106"/>
                  </a:cubicBezTo>
                  <a:cubicBezTo>
                    <a:pt x="370" y="99"/>
                    <a:pt x="358" y="91"/>
                    <a:pt x="345" y="83"/>
                  </a:cubicBezTo>
                  <a:cubicBezTo>
                    <a:pt x="343" y="83"/>
                    <a:pt x="343" y="83"/>
                    <a:pt x="341" y="83"/>
                  </a:cubicBezTo>
                  <a:cubicBezTo>
                    <a:pt x="332" y="90"/>
                    <a:pt x="329" y="93"/>
                    <a:pt x="319" y="98"/>
                  </a:cubicBezTo>
                  <a:cubicBezTo>
                    <a:pt x="317" y="98"/>
                    <a:pt x="317" y="99"/>
                    <a:pt x="319" y="99"/>
                  </a:cubicBezTo>
                  <a:cubicBezTo>
                    <a:pt x="327" y="104"/>
                    <a:pt x="330" y="106"/>
                    <a:pt x="338" y="110"/>
                  </a:cubicBezTo>
                  <a:cubicBezTo>
                    <a:pt x="329" y="117"/>
                    <a:pt x="319" y="121"/>
                    <a:pt x="309" y="128"/>
                  </a:cubicBezTo>
                  <a:cubicBezTo>
                    <a:pt x="309" y="128"/>
                    <a:pt x="309" y="129"/>
                    <a:pt x="309" y="129"/>
                  </a:cubicBezTo>
                  <a:cubicBezTo>
                    <a:pt x="317" y="132"/>
                    <a:pt x="320" y="134"/>
                    <a:pt x="327" y="139"/>
                  </a:cubicBezTo>
                  <a:cubicBezTo>
                    <a:pt x="327" y="139"/>
                    <a:pt x="329" y="139"/>
                    <a:pt x="329" y="139"/>
                  </a:cubicBezTo>
                </a:path>
                <a:path w="578" h="309">
                  <a:moveTo>
                    <a:pt x="263" y="105"/>
                  </a:moveTo>
                  <a:cubicBezTo>
                    <a:pt x="257" y="108"/>
                    <a:pt x="253" y="110"/>
                    <a:pt x="247" y="113"/>
                  </a:cubicBezTo>
                  <a:cubicBezTo>
                    <a:pt x="247" y="115"/>
                    <a:pt x="247" y="115"/>
                    <a:pt x="247" y="115"/>
                  </a:cubicBezTo>
                  <a:cubicBezTo>
                    <a:pt x="255" y="120"/>
                    <a:pt x="258" y="122"/>
                    <a:pt x="265" y="125"/>
                  </a:cubicBezTo>
                  <a:cubicBezTo>
                    <a:pt x="265" y="127"/>
                    <a:pt x="266" y="127"/>
                    <a:pt x="266" y="125"/>
                  </a:cubicBezTo>
                  <a:cubicBezTo>
                    <a:pt x="273" y="122"/>
                    <a:pt x="276" y="120"/>
                    <a:pt x="283" y="117"/>
                  </a:cubicBezTo>
                  <a:cubicBezTo>
                    <a:pt x="283" y="117"/>
                    <a:pt x="283" y="115"/>
                    <a:pt x="283" y="115"/>
                  </a:cubicBezTo>
                  <a:cubicBezTo>
                    <a:pt x="275" y="112"/>
                    <a:pt x="271" y="108"/>
                    <a:pt x="265" y="105"/>
                  </a:cubicBezTo>
                  <a:cubicBezTo>
                    <a:pt x="265" y="105"/>
                    <a:pt x="263" y="105"/>
                    <a:pt x="263" y="105"/>
                  </a:cubicBezTo>
                </a:path>
                <a:path w="578" h="309">
                  <a:moveTo>
                    <a:pt x="290" y="160"/>
                  </a:moveTo>
                  <a:cubicBezTo>
                    <a:pt x="297" y="157"/>
                    <a:pt x="300" y="156"/>
                    <a:pt x="307" y="151"/>
                  </a:cubicBezTo>
                  <a:cubicBezTo>
                    <a:pt x="307" y="151"/>
                    <a:pt x="307" y="151"/>
                    <a:pt x="307" y="151"/>
                  </a:cubicBezTo>
                  <a:cubicBezTo>
                    <a:pt x="299" y="147"/>
                    <a:pt x="295" y="146"/>
                    <a:pt x="289" y="142"/>
                  </a:cubicBezTo>
                  <a:cubicBezTo>
                    <a:pt x="289" y="141"/>
                    <a:pt x="287" y="141"/>
                    <a:pt x="287" y="142"/>
                  </a:cubicBezTo>
                  <a:cubicBezTo>
                    <a:pt x="280" y="146"/>
                    <a:pt x="277" y="147"/>
                    <a:pt x="271" y="150"/>
                  </a:cubicBezTo>
                  <a:cubicBezTo>
                    <a:pt x="271" y="150"/>
                    <a:pt x="271" y="151"/>
                    <a:pt x="271" y="151"/>
                  </a:cubicBezTo>
                  <a:cubicBezTo>
                    <a:pt x="279" y="154"/>
                    <a:pt x="282" y="157"/>
                    <a:pt x="289" y="160"/>
                  </a:cubicBezTo>
                  <a:cubicBezTo>
                    <a:pt x="289" y="160"/>
                    <a:pt x="290" y="160"/>
                    <a:pt x="290" y="160"/>
                  </a:cubicBezTo>
                </a:path>
                <a:path w="578" h="309">
                  <a:moveTo>
                    <a:pt x="322" y="73"/>
                  </a:moveTo>
                  <a:cubicBezTo>
                    <a:pt x="322" y="71"/>
                    <a:pt x="321" y="71"/>
                    <a:pt x="321" y="73"/>
                  </a:cubicBezTo>
                  <a:cubicBezTo>
                    <a:pt x="303" y="82"/>
                    <a:pt x="285" y="93"/>
                    <a:pt x="267" y="102"/>
                  </a:cubicBezTo>
                  <a:cubicBezTo>
                    <a:pt x="266" y="102"/>
                    <a:pt x="266" y="103"/>
                    <a:pt x="267" y="103"/>
                  </a:cubicBezTo>
                  <a:cubicBezTo>
                    <a:pt x="274" y="106"/>
                    <a:pt x="277" y="109"/>
                    <a:pt x="284" y="112"/>
                  </a:cubicBezTo>
                  <a:cubicBezTo>
                    <a:pt x="285" y="112"/>
                    <a:pt x="285" y="112"/>
                    <a:pt x="285" y="112"/>
                  </a:cubicBezTo>
                  <a:cubicBezTo>
                    <a:pt x="305" y="103"/>
                    <a:pt x="322" y="93"/>
                    <a:pt x="340" y="82"/>
                  </a:cubicBezTo>
                  <a:cubicBezTo>
                    <a:pt x="340" y="82"/>
                    <a:pt x="340" y="82"/>
                    <a:pt x="340" y="82"/>
                  </a:cubicBezTo>
                  <a:cubicBezTo>
                    <a:pt x="334" y="77"/>
                    <a:pt x="329" y="76"/>
                    <a:pt x="322" y="73"/>
                  </a:cubicBezTo>
                </a:path>
                <a:path w="578" h="309">
                  <a:moveTo>
                    <a:pt x="310" y="151"/>
                  </a:moveTo>
                  <a:cubicBezTo>
                    <a:pt x="316" y="147"/>
                    <a:pt x="319" y="146"/>
                    <a:pt x="326" y="141"/>
                  </a:cubicBezTo>
                  <a:cubicBezTo>
                    <a:pt x="326" y="141"/>
                    <a:pt x="326" y="141"/>
                    <a:pt x="324" y="141"/>
                  </a:cubicBezTo>
                  <a:cubicBezTo>
                    <a:pt x="318" y="136"/>
                    <a:pt x="315" y="134"/>
                    <a:pt x="308" y="131"/>
                  </a:cubicBezTo>
                  <a:cubicBezTo>
                    <a:pt x="308" y="129"/>
                    <a:pt x="306" y="129"/>
                    <a:pt x="306" y="131"/>
                  </a:cubicBezTo>
                  <a:cubicBezTo>
                    <a:pt x="300" y="134"/>
                    <a:pt x="297" y="136"/>
                    <a:pt x="290" y="139"/>
                  </a:cubicBezTo>
                  <a:cubicBezTo>
                    <a:pt x="290" y="139"/>
                    <a:pt x="290" y="141"/>
                    <a:pt x="290" y="141"/>
                  </a:cubicBezTo>
                  <a:cubicBezTo>
                    <a:pt x="297" y="144"/>
                    <a:pt x="301" y="147"/>
                    <a:pt x="308" y="151"/>
                  </a:cubicBezTo>
                  <a:cubicBezTo>
                    <a:pt x="308" y="151"/>
                    <a:pt x="310" y="151"/>
                    <a:pt x="310" y="151"/>
                  </a:cubicBezTo>
                </a:path>
                <a:path w="578" h="309">
                  <a:moveTo>
                    <a:pt x="55" y="227"/>
                  </a:moveTo>
                  <a:cubicBezTo>
                    <a:pt x="50" y="231"/>
                    <a:pt x="46" y="232"/>
                    <a:pt x="40" y="237"/>
                  </a:cubicBezTo>
                  <a:cubicBezTo>
                    <a:pt x="38" y="237"/>
                    <a:pt x="40" y="237"/>
                    <a:pt x="40" y="237"/>
                  </a:cubicBezTo>
                  <a:cubicBezTo>
                    <a:pt x="46" y="242"/>
                    <a:pt x="50" y="244"/>
                    <a:pt x="58" y="247"/>
                  </a:cubicBezTo>
                  <a:cubicBezTo>
                    <a:pt x="58" y="249"/>
                    <a:pt x="60" y="249"/>
                    <a:pt x="60" y="247"/>
                  </a:cubicBezTo>
                  <a:cubicBezTo>
                    <a:pt x="66" y="244"/>
                    <a:pt x="70" y="242"/>
                    <a:pt x="75" y="239"/>
                  </a:cubicBezTo>
                  <a:cubicBezTo>
                    <a:pt x="76" y="239"/>
                    <a:pt x="76" y="237"/>
                    <a:pt x="75" y="237"/>
                  </a:cubicBezTo>
                  <a:cubicBezTo>
                    <a:pt x="68" y="234"/>
                    <a:pt x="65" y="231"/>
                    <a:pt x="58" y="227"/>
                  </a:cubicBezTo>
                  <a:cubicBezTo>
                    <a:pt x="56" y="227"/>
                    <a:pt x="56" y="227"/>
                    <a:pt x="55" y="227"/>
                  </a:cubicBezTo>
                </a:path>
                <a:path w="578" h="309">
                  <a:moveTo>
                    <a:pt x="120" y="261"/>
                  </a:moveTo>
                  <a:cubicBezTo>
                    <a:pt x="120" y="261"/>
                    <a:pt x="121" y="261"/>
                    <a:pt x="121" y="261"/>
                  </a:cubicBezTo>
                  <a:cubicBezTo>
                    <a:pt x="127" y="258"/>
                    <a:pt x="130" y="256"/>
                    <a:pt x="136" y="251"/>
                  </a:cubicBezTo>
                  <a:cubicBezTo>
                    <a:pt x="136" y="251"/>
                    <a:pt x="136" y="251"/>
                    <a:pt x="136" y="251"/>
                  </a:cubicBezTo>
                  <a:cubicBezTo>
                    <a:pt x="130" y="246"/>
                    <a:pt x="126" y="245"/>
                    <a:pt x="120" y="241"/>
                  </a:cubicBezTo>
                  <a:cubicBezTo>
                    <a:pt x="120" y="240"/>
                    <a:pt x="118" y="240"/>
                    <a:pt x="118" y="241"/>
                  </a:cubicBezTo>
                  <a:cubicBezTo>
                    <a:pt x="112" y="245"/>
                    <a:pt x="109" y="246"/>
                    <a:pt x="103" y="250"/>
                  </a:cubicBezTo>
                  <a:cubicBezTo>
                    <a:pt x="103" y="250"/>
                    <a:pt x="103" y="251"/>
                    <a:pt x="103" y="251"/>
                  </a:cubicBezTo>
                  <a:cubicBezTo>
                    <a:pt x="110" y="255"/>
                    <a:pt x="113" y="258"/>
                    <a:pt x="120" y="261"/>
                  </a:cubicBezTo>
                </a:path>
                <a:path w="578" h="309">
                  <a:moveTo>
                    <a:pt x="90" y="252"/>
                  </a:moveTo>
                  <a:cubicBezTo>
                    <a:pt x="90" y="254"/>
                    <a:pt x="91" y="254"/>
                    <a:pt x="91" y="252"/>
                  </a:cubicBezTo>
                  <a:cubicBezTo>
                    <a:pt x="98" y="250"/>
                    <a:pt x="101" y="248"/>
                    <a:pt x="107" y="245"/>
                  </a:cubicBezTo>
                  <a:cubicBezTo>
                    <a:pt x="107" y="245"/>
                    <a:pt x="107" y="243"/>
                    <a:pt x="107" y="243"/>
                  </a:cubicBezTo>
                  <a:cubicBezTo>
                    <a:pt x="99" y="241"/>
                    <a:pt x="96" y="238"/>
                    <a:pt x="90" y="235"/>
                  </a:cubicBezTo>
                  <a:cubicBezTo>
                    <a:pt x="90" y="235"/>
                    <a:pt x="88" y="235"/>
                    <a:pt x="88" y="235"/>
                  </a:cubicBezTo>
                  <a:cubicBezTo>
                    <a:pt x="81" y="238"/>
                    <a:pt x="78" y="239"/>
                    <a:pt x="71" y="242"/>
                  </a:cubicBezTo>
                  <a:cubicBezTo>
                    <a:pt x="71" y="243"/>
                    <a:pt x="71" y="243"/>
                    <a:pt x="71" y="243"/>
                  </a:cubicBezTo>
                  <a:cubicBezTo>
                    <a:pt x="80" y="248"/>
                    <a:pt x="83" y="250"/>
                    <a:pt x="90" y="252"/>
                  </a:cubicBezTo>
                </a:path>
                <a:path w="578" h="309">
                  <a:moveTo>
                    <a:pt x="151" y="268"/>
                  </a:moveTo>
                  <a:cubicBezTo>
                    <a:pt x="153" y="268"/>
                    <a:pt x="153" y="268"/>
                    <a:pt x="154" y="268"/>
                  </a:cubicBezTo>
                  <a:cubicBezTo>
                    <a:pt x="160" y="265"/>
                    <a:pt x="162" y="262"/>
                    <a:pt x="168" y="258"/>
                  </a:cubicBezTo>
                  <a:cubicBezTo>
                    <a:pt x="170" y="258"/>
                    <a:pt x="168" y="258"/>
                    <a:pt x="168" y="257"/>
                  </a:cubicBezTo>
                  <a:cubicBezTo>
                    <a:pt x="162" y="253"/>
                    <a:pt x="159" y="252"/>
                    <a:pt x="151" y="247"/>
                  </a:cubicBezTo>
                  <a:cubicBezTo>
                    <a:pt x="151" y="247"/>
                    <a:pt x="150" y="247"/>
                    <a:pt x="150" y="247"/>
                  </a:cubicBezTo>
                  <a:cubicBezTo>
                    <a:pt x="143" y="252"/>
                    <a:pt x="140" y="253"/>
                    <a:pt x="135" y="257"/>
                  </a:cubicBezTo>
                  <a:cubicBezTo>
                    <a:pt x="134" y="257"/>
                    <a:pt x="134" y="258"/>
                    <a:pt x="135" y="258"/>
                  </a:cubicBezTo>
                  <a:cubicBezTo>
                    <a:pt x="142" y="262"/>
                    <a:pt x="145" y="263"/>
                    <a:pt x="151" y="268"/>
                  </a:cubicBezTo>
                </a:path>
                <a:path w="578" h="309">
                  <a:moveTo>
                    <a:pt x="173" y="256"/>
                  </a:moveTo>
                  <a:cubicBezTo>
                    <a:pt x="177" y="253"/>
                    <a:pt x="180" y="250"/>
                    <a:pt x="187" y="246"/>
                  </a:cubicBezTo>
                  <a:cubicBezTo>
                    <a:pt x="187" y="246"/>
                    <a:pt x="187" y="246"/>
                    <a:pt x="187" y="245"/>
                  </a:cubicBezTo>
                  <a:cubicBezTo>
                    <a:pt x="180" y="241"/>
                    <a:pt x="177" y="240"/>
                    <a:pt x="170" y="235"/>
                  </a:cubicBezTo>
                  <a:cubicBezTo>
                    <a:pt x="170" y="235"/>
                    <a:pt x="168" y="235"/>
                    <a:pt x="168" y="235"/>
                  </a:cubicBezTo>
                  <a:cubicBezTo>
                    <a:pt x="162" y="240"/>
                    <a:pt x="159" y="241"/>
                    <a:pt x="155" y="245"/>
                  </a:cubicBezTo>
                  <a:cubicBezTo>
                    <a:pt x="153" y="245"/>
                    <a:pt x="153" y="246"/>
                    <a:pt x="155" y="246"/>
                  </a:cubicBezTo>
                  <a:cubicBezTo>
                    <a:pt x="161" y="250"/>
                    <a:pt x="164" y="251"/>
                    <a:pt x="170" y="256"/>
                  </a:cubicBezTo>
                  <a:cubicBezTo>
                    <a:pt x="171" y="256"/>
                    <a:pt x="171" y="256"/>
                    <a:pt x="173" y="256"/>
                  </a:cubicBezTo>
                </a:path>
                <a:path w="578" h="309">
                  <a:moveTo>
                    <a:pt x="149" y="172"/>
                  </a:moveTo>
                  <a:cubicBezTo>
                    <a:pt x="143" y="176"/>
                    <a:pt x="140" y="177"/>
                    <a:pt x="135" y="181"/>
                  </a:cubicBezTo>
                  <a:cubicBezTo>
                    <a:pt x="134" y="182"/>
                    <a:pt x="134" y="182"/>
                    <a:pt x="135" y="182"/>
                  </a:cubicBezTo>
                  <a:cubicBezTo>
                    <a:pt x="141" y="187"/>
                    <a:pt x="145" y="189"/>
                    <a:pt x="151" y="192"/>
                  </a:cubicBezTo>
                  <a:cubicBezTo>
                    <a:pt x="152" y="194"/>
                    <a:pt x="152" y="194"/>
                    <a:pt x="154" y="192"/>
                  </a:cubicBezTo>
                  <a:cubicBezTo>
                    <a:pt x="158" y="189"/>
                    <a:pt x="161" y="187"/>
                    <a:pt x="167" y="184"/>
                  </a:cubicBezTo>
                  <a:cubicBezTo>
                    <a:pt x="167" y="184"/>
                    <a:pt x="167" y="182"/>
                    <a:pt x="167" y="182"/>
                  </a:cubicBezTo>
                  <a:cubicBezTo>
                    <a:pt x="161" y="179"/>
                    <a:pt x="158" y="176"/>
                    <a:pt x="151" y="172"/>
                  </a:cubicBezTo>
                  <a:cubicBezTo>
                    <a:pt x="151" y="172"/>
                    <a:pt x="149" y="172"/>
                    <a:pt x="149" y="172"/>
                  </a:cubicBezTo>
                </a:path>
                <a:path w="578" h="309">
                  <a:moveTo>
                    <a:pt x="111" y="194"/>
                  </a:moveTo>
                  <a:cubicBezTo>
                    <a:pt x="105" y="197"/>
                    <a:pt x="103" y="199"/>
                    <a:pt x="97" y="204"/>
                  </a:cubicBezTo>
                  <a:cubicBezTo>
                    <a:pt x="95" y="204"/>
                    <a:pt x="95" y="204"/>
                    <a:pt x="97" y="204"/>
                  </a:cubicBezTo>
                  <a:cubicBezTo>
                    <a:pt x="103" y="209"/>
                    <a:pt x="107" y="210"/>
                    <a:pt x="113" y="214"/>
                  </a:cubicBezTo>
                  <a:cubicBezTo>
                    <a:pt x="114" y="216"/>
                    <a:pt x="114" y="216"/>
                    <a:pt x="116" y="214"/>
                  </a:cubicBezTo>
                  <a:cubicBezTo>
                    <a:pt x="122" y="210"/>
                    <a:pt x="125" y="209"/>
                    <a:pt x="130" y="206"/>
                  </a:cubicBezTo>
                  <a:cubicBezTo>
                    <a:pt x="131" y="206"/>
                    <a:pt x="131" y="204"/>
                    <a:pt x="130" y="204"/>
                  </a:cubicBezTo>
                  <a:cubicBezTo>
                    <a:pt x="124" y="200"/>
                    <a:pt x="120" y="197"/>
                    <a:pt x="114" y="194"/>
                  </a:cubicBezTo>
                  <a:cubicBezTo>
                    <a:pt x="113" y="194"/>
                    <a:pt x="113" y="194"/>
                    <a:pt x="111" y="194"/>
                  </a:cubicBezTo>
                </a:path>
                <a:path w="578" h="309">
                  <a:moveTo>
                    <a:pt x="130" y="184"/>
                  </a:moveTo>
                  <a:cubicBezTo>
                    <a:pt x="124" y="187"/>
                    <a:pt x="121" y="189"/>
                    <a:pt x="116" y="192"/>
                  </a:cubicBezTo>
                  <a:cubicBezTo>
                    <a:pt x="115" y="193"/>
                    <a:pt x="115" y="193"/>
                    <a:pt x="116" y="193"/>
                  </a:cubicBezTo>
                  <a:cubicBezTo>
                    <a:pt x="122" y="197"/>
                    <a:pt x="126" y="199"/>
                    <a:pt x="132" y="202"/>
                  </a:cubicBezTo>
                  <a:cubicBezTo>
                    <a:pt x="133" y="203"/>
                    <a:pt x="133" y="203"/>
                    <a:pt x="135" y="202"/>
                  </a:cubicBezTo>
                  <a:cubicBezTo>
                    <a:pt x="141" y="199"/>
                    <a:pt x="143" y="197"/>
                    <a:pt x="149" y="195"/>
                  </a:cubicBezTo>
                  <a:cubicBezTo>
                    <a:pt x="151" y="195"/>
                    <a:pt x="151" y="193"/>
                    <a:pt x="149" y="193"/>
                  </a:cubicBezTo>
                  <a:cubicBezTo>
                    <a:pt x="143" y="190"/>
                    <a:pt x="140" y="187"/>
                    <a:pt x="133" y="184"/>
                  </a:cubicBezTo>
                  <a:cubicBezTo>
                    <a:pt x="132" y="184"/>
                    <a:pt x="132" y="184"/>
                    <a:pt x="130" y="184"/>
                  </a:cubicBezTo>
                </a:path>
                <a:path w="578" h="309">
                  <a:moveTo>
                    <a:pt x="74" y="216"/>
                  </a:moveTo>
                  <a:cubicBezTo>
                    <a:pt x="69" y="219"/>
                    <a:pt x="65" y="220"/>
                    <a:pt x="59" y="226"/>
                  </a:cubicBezTo>
                  <a:cubicBezTo>
                    <a:pt x="57" y="226"/>
                    <a:pt x="59" y="226"/>
                    <a:pt x="59" y="226"/>
                  </a:cubicBezTo>
                  <a:cubicBezTo>
                    <a:pt x="65" y="230"/>
                    <a:pt x="69" y="232"/>
                    <a:pt x="77" y="236"/>
                  </a:cubicBezTo>
                  <a:cubicBezTo>
                    <a:pt x="77" y="237"/>
                    <a:pt x="79" y="237"/>
                    <a:pt x="79" y="236"/>
                  </a:cubicBezTo>
                  <a:cubicBezTo>
                    <a:pt x="85" y="232"/>
                    <a:pt x="89" y="230"/>
                    <a:pt x="94" y="227"/>
                  </a:cubicBezTo>
                  <a:cubicBezTo>
                    <a:pt x="95" y="227"/>
                    <a:pt x="95" y="226"/>
                    <a:pt x="94" y="226"/>
                  </a:cubicBezTo>
                  <a:cubicBezTo>
                    <a:pt x="87" y="222"/>
                    <a:pt x="84" y="219"/>
                    <a:pt x="77" y="216"/>
                  </a:cubicBezTo>
                  <a:cubicBezTo>
                    <a:pt x="75" y="216"/>
                    <a:pt x="75" y="216"/>
                    <a:pt x="74" y="216"/>
                  </a:cubicBezTo>
                </a:path>
                <a:path w="578" h="309">
                  <a:moveTo>
                    <a:pt x="92" y="206"/>
                  </a:moveTo>
                  <a:cubicBezTo>
                    <a:pt x="86" y="209"/>
                    <a:pt x="84" y="211"/>
                    <a:pt x="78" y="216"/>
                  </a:cubicBezTo>
                  <a:cubicBezTo>
                    <a:pt x="76" y="216"/>
                    <a:pt x="76" y="216"/>
                    <a:pt x="78" y="216"/>
                  </a:cubicBezTo>
                  <a:cubicBezTo>
                    <a:pt x="84" y="221"/>
                    <a:pt x="87" y="222"/>
                    <a:pt x="95" y="226"/>
                  </a:cubicBezTo>
                  <a:cubicBezTo>
                    <a:pt x="95" y="227"/>
                    <a:pt x="97" y="227"/>
                    <a:pt x="97" y="226"/>
                  </a:cubicBezTo>
                  <a:cubicBezTo>
                    <a:pt x="103" y="222"/>
                    <a:pt x="106" y="221"/>
                    <a:pt x="111" y="217"/>
                  </a:cubicBezTo>
                  <a:cubicBezTo>
                    <a:pt x="112" y="217"/>
                    <a:pt x="112" y="216"/>
                    <a:pt x="111" y="216"/>
                  </a:cubicBezTo>
                  <a:cubicBezTo>
                    <a:pt x="105" y="212"/>
                    <a:pt x="101" y="209"/>
                    <a:pt x="95" y="206"/>
                  </a:cubicBezTo>
                  <a:cubicBezTo>
                    <a:pt x="93" y="206"/>
                    <a:pt x="93" y="206"/>
                    <a:pt x="92" y="206"/>
                  </a:cubicBezTo>
                </a:path>
                <a:path w="578" h="309">
                  <a:moveTo>
                    <a:pt x="295" y="112"/>
                  </a:moveTo>
                  <a:cubicBezTo>
                    <a:pt x="290" y="115"/>
                    <a:pt x="287" y="117"/>
                    <a:pt x="280" y="120"/>
                  </a:cubicBezTo>
                  <a:cubicBezTo>
                    <a:pt x="280" y="121"/>
                    <a:pt x="280" y="121"/>
                    <a:pt x="280" y="121"/>
                  </a:cubicBezTo>
                  <a:cubicBezTo>
                    <a:pt x="288" y="126"/>
                    <a:pt x="291" y="127"/>
                    <a:pt x="297" y="130"/>
                  </a:cubicBezTo>
                  <a:cubicBezTo>
                    <a:pt x="297" y="130"/>
                    <a:pt x="299" y="131"/>
                    <a:pt x="299" y="130"/>
                  </a:cubicBezTo>
                  <a:cubicBezTo>
                    <a:pt x="305" y="127"/>
                    <a:pt x="308" y="126"/>
                    <a:pt x="314" y="123"/>
                  </a:cubicBezTo>
                  <a:cubicBezTo>
                    <a:pt x="314" y="121"/>
                    <a:pt x="314" y="121"/>
                    <a:pt x="314" y="121"/>
                  </a:cubicBezTo>
                  <a:cubicBezTo>
                    <a:pt x="308" y="117"/>
                    <a:pt x="303" y="115"/>
                    <a:pt x="297" y="112"/>
                  </a:cubicBezTo>
                  <a:cubicBezTo>
                    <a:pt x="297" y="112"/>
                    <a:pt x="295" y="112"/>
                    <a:pt x="295" y="112"/>
                  </a:cubicBezTo>
                </a:path>
                <a:path w="578" h="309">
                  <a:moveTo>
                    <a:pt x="239" y="146"/>
                  </a:moveTo>
                  <a:cubicBezTo>
                    <a:pt x="232" y="149"/>
                    <a:pt x="229" y="150"/>
                    <a:pt x="224" y="153"/>
                  </a:cubicBezTo>
                  <a:cubicBezTo>
                    <a:pt x="223" y="155"/>
                    <a:pt x="223" y="155"/>
                    <a:pt x="224" y="155"/>
                  </a:cubicBezTo>
                  <a:cubicBezTo>
                    <a:pt x="231" y="159"/>
                    <a:pt x="234" y="161"/>
                    <a:pt x="241" y="164"/>
                  </a:cubicBezTo>
                  <a:cubicBezTo>
                    <a:pt x="241" y="165"/>
                    <a:pt x="242" y="165"/>
                    <a:pt x="242" y="164"/>
                  </a:cubicBezTo>
                  <a:cubicBezTo>
                    <a:pt x="249" y="161"/>
                    <a:pt x="252" y="159"/>
                    <a:pt x="259" y="156"/>
                  </a:cubicBezTo>
                  <a:cubicBezTo>
                    <a:pt x="259" y="156"/>
                    <a:pt x="259" y="155"/>
                    <a:pt x="259" y="155"/>
                  </a:cubicBezTo>
                  <a:cubicBezTo>
                    <a:pt x="252" y="152"/>
                    <a:pt x="249" y="149"/>
                    <a:pt x="241" y="146"/>
                  </a:cubicBezTo>
                  <a:cubicBezTo>
                    <a:pt x="241" y="146"/>
                    <a:pt x="239" y="146"/>
                    <a:pt x="239" y="146"/>
                  </a:cubicBezTo>
                </a:path>
                <a:path w="578" h="309">
                  <a:moveTo>
                    <a:pt x="220" y="156"/>
                  </a:moveTo>
                  <a:cubicBezTo>
                    <a:pt x="213" y="159"/>
                    <a:pt x="210" y="160"/>
                    <a:pt x="205" y="164"/>
                  </a:cubicBezTo>
                  <a:cubicBezTo>
                    <a:pt x="203" y="166"/>
                    <a:pt x="203" y="166"/>
                    <a:pt x="205" y="166"/>
                  </a:cubicBezTo>
                  <a:cubicBezTo>
                    <a:pt x="212" y="170"/>
                    <a:pt x="215" y="172"/>
                    <a:pt x="221" y="176"/>
                  </a:cubicBezTo>
                  <a:cubicBezTo>
                    <a:pt x="223" y="177"/>
                    <a:pt x="223" y="177"/>
                    <a:pt x="225" y="176"/>
                  </a:cubicBezTo>
                  <a:cubicBezTo>
                    <a:pt x="230" y="172"/>
                    <a:pt x="233" y="170"/>
                    <a:pt x="240" y="167"/>
                  </a:cubicBezTo>
                  <a:cubicBezTo>
                    <a:pt x="240" y="167"/>
                    <a:pt x="240" y="166"/>
                    <a:pt x="240" y="166"/>
                  </a:cubicBezTo>
                  <a:cubicBezTo>
                    <a:pt x="233" y="162"/>
                    <a:pt x="230" y="159"/>
                    <a:pt x="221" y="156"/>
                  </a:cubicBezTo>
                  <a:cubicBezTo>
                    <a:pt x="221" y="156"/>
                    <a:pt x="220" y="156"/>
                    <a:pt x="220" y="156"/>
                  </a:cubicBezTo>
                </a:path>
                <a:path w="578" h="309">
                  <a:moveTo>
                    <a:pt x="257" y="134"/>
                  </a:moveTo>
                  <a:cubicBezTo>
                    <a:pt x="251" y="137"/>
                    <a:pt x="248" y="139"/>
                    <a:pt x="242" y="142"/>
                  </a:cubicBezTo>
                  <a:cubicBezTo>
                    <a:pt x="242" y="144"/>
                    <a:pt x="242" y="144"/>
                    <a:pt x="243" y="144"/>
                  </a:cubicBezTo>
                  <a:cubicBezTo>
                    <a:pt x="250" y="149"/>
                    <a:pt x="252" y="150"/>
                    <a:pt x="259" y="154"/>
                  </a:cubicBezTo>
                  <a:cubicBezTo>
                    <a:pt x="259" y="156"/>
                    <a:pt x="260" y="156"/>
                    <a:pt x="260" y="154"/>
                  </a:cubicBezTo>
                  <a:cubicBezTo>
                    <a:pt x="266" y="150"/>
                    <a:pt x="269" y="149"/>
                    <a:pt x="275" y="146"/>
                  </a:cubicBezTo>
                  <a:cubicBezTo>
                    <a:pt x="275" y="146"/>
                    <a:pt x="275" y="144"/>
                    <a:pt x="275" y="144"/>
                  </a:cubicBezTo>
                  <a:cubicBezTo>
                    <a:pt x="269" y="140"/>
                    <a:pt x="265" y="137"/>
                    <a:pt x="259" y="134"/>
                  </a:cubicBezTo>
                  <a:cubicBezTo>
                    <a:pt x="259" y="134"/>
                    <a:pt x="257" y="134"/>
                    <a:pt x="257" y="134"/>
                  </a:cubicBezTo>
                </a:path>
                <a:path w="578" h="309">
                  <a:moveTo>
                    <a:pt x="201" y="167"/>
                  </a:moveTo>
                  <a:cubicBezTo>
                    <a:pt x="194" y="171"/>
                    <a:pt x="192" y="172"/>
                    <a:pt x="186" y="176"/>
                  </a:cubicBezTo>
                  <a:cubicBezTo>
                    <a:pt x="184" y="177"/>
                    <a:pt x="184" y="177"/>
                    <a:pt x="186" y="177"/>
                  </a:cubicBezTo>
                  <a:cubicBezTo>
                    <a:pt x="192" y="182"/>
                    <a:pt x="196" y="184"/>
                    <a:pt x="202" y="187"/>
                  </a:cubicBezTo>
                  <a:cubicBezTo>
                    <a:pt x="204" y="189"/>
                    <a:pt x="204" y="189"/>
                    <a:pt x="205" y="187"/>
                  </a:cubicBezTo>
                  <a:cubicBezTo>
                    <a:pt x="210" y="184"/>
                    <a:pt x="214" y="182"/>
                    <a:pt x="220" y="179"/>
                  </a:cubicBezTo>
                  <a:cubicBezTo>
                    <a:pt x="220" y="179"/>
                    <a:pt x="220" y="177"/>
                    <a:pt x="220" y="177"/>
                  </a:cubicBezTo>
                  <a:cubicBezTo>
                    <a:pt x="214" y="174"/>
                    <a:pt x="210" y="171"/>
                    <a:pt x="204" y="167"/>
                  </a:cubicBezTo>
                  <a:cubicBezTo>
                    <a:pt x="202" y="167"/>
                    <a:pt x="202" y="167"/>
                    <a:pt x="201" y="167"/>
                  </a:cubicBezTo>
                </a:path>
                <a:path w="578" h="309">
                  <a:moveTo>
                    <a:pt x="181" y="177"/>
                  </a:moveTo>
                  <a:cubicBezTo>
                    <a:pt x="177" y="180"/>
                    <a:pt x="174" y="182"/>
                    <a:pt x="167" y="186"/>
                  </a:cubicBezTo>
                  <a:cubicBezTo>
                    <a:pt x="167" y="187"/>
                    <a:pt x="167" y="187"/>
                    <a:pt x="167" y="187"/>
                  </a:cubicBezTo>
                  <a:cubicBezTo>
                    <a:pt x="174" y="192"/>
                    <a:pt x="177" y="194"/>
                    <a:pt x="183" y="197"/>
                  </a:cubicBezTo>
                  <a:cubicBezTo>
                    <a:pt x="184" y="199"/>
                    <a:pt x="186" y="199"/>
                    <a:pt x="186" y="197"/>
                  </a:cubicBezTo>
                  <a:cubicBezTo>
                    <a:pt x="192" y="194"/>
                    <a:pt x="195" y="192"/>
                    <a:pt x="200" y="189"/>
                  </a:cubicBezTo>
                  <a:cubicBezTo>
                    <a:pt x="201" y="189"/>
                    <a:pt x="201" y="187"/>
                    <a:pt x="200" y="187"/>
                  </a:cubicBezTo>
                  <a:cubicBezTo>
                    <a:pt x="193" y="184"/>
                    <a:pt x="190" y="180"/>
                    <a:pt x="184" y="177"/>
                  </a:cubicBezTo>
                  <a:cubicBezTo>
                    <a:pt x="183" y="177"/>
                    <a:pt x="183" y="177"/>
                    <a:pt x="181" y="177"/>
                  </a:cubicBezTo>
                </a:path>
                <a:path w="578" h="309">
                  <a:moveTo>
                    <a:pt x="276" y="124"/>
                  </a:moveTo>
                  <a:cubicBezTo>
                    <a:pt x="270" y="127"/>
                    <a:pt x="267" y="129"/>
                    <a:pt x="261" y="132"/>
                  </a:cubicBezTo>
                  <a:cubicBezTo>
                    <a:pt x="261" y="133"/>
                    <a:pt x="261" y="133"/>
                    <a:pt x="261" y="133"/>
                  </a:cubicBezTo>
                  <a:cubicBezTo>
                    <a:pt x="269" y="137"/>
                    <a:pt x="272" y="139"/>
                    <a:pt x="278" y="142"/>
                  </a:cubicBezTo>
                  <a:cubicBezTo>
                    <a:pt x="278" y="143"/>
                    <a:pt x="280" y="143"/>
                    <a:pt x="280" y="142"/>
                  </a:cubicBezTo>
                  <a:cubicBezTo>
                    <a:pt x="285" y="139"/>
                    <a:pt x="289" y="137"/>
                    <a:pt x="295" y="135"/>
                  </a:cubicBezTo>
                  <a:cubicBezTo>
                    <a:pt x="295" y="135"/>
                    <a:pt x="295" y="133"/>
                    <a:pt x="295" y="133"/>
                  </a:cubicBezTo>
                  <a:cubicBezTo>
                    <a:pt x="289" y="130"/>
                    <a:pt x="284" y="127"/>
                    <a:pt x="278" y="124"/>
                  </a:cubicBezTo>
                  <a:cubicBezTo>
                    <a:pt x="278" y="124"/>
                    <a:pt x="276" y="124"/>
                    <a:pt x="276" y="124"/>
                  </a:cubicBezTo>
                </a:path>
                <a:path w="578" h="309">
                  <a:moveTo>
                    <a:pt x="388" y="107"/>
                  </a:moveTo>
                  <a:cubicBezTo>
                    <a:pt x="395" y="112"/>
                    <a:pt x="398" y="114"/>
                    <a:pt x="405" y="117"/>
                  </a:cubicBezTo>
                  <a:cubicBezTo>
                    <a:pt x="406" y="117"/>
                    <a:pt x="406" y="117"/>
                    <a:pt x="408" y="117"/>
                  </a:cubicBezTo>
                  <a:cubicBezTo>
                    <a:pt x="415" y="114"/>
                    <a:pt x="418" y="112"/>
                    <a:pt x="423" y="107"/>
                  </a:cubicBezTo>
                  <a:cubicBezTo>
                    <a:pt x="424" y="107"/>
                    <a:pt x="424" y="107"/>
                    <a:pt x="423" y="107"/>
                  </a:cubicBezTo>
                  <a:cubicBezTo>
                    <a:pt x="416" y="102"/>
                    <a:pt x="413" y="100"/>
                    <a:pt x="406" y="97"/>
                  </a:cubicBezTo>
                  <a:cubicBezTo>
                    <a:pt x="406" y="96"/>
                    <a:pt x="405" y="96"/>
                    <a:pt x="405" y="97"/>
                  </a:cubicBezTo>
                  <a:cubicBezTo>
                    <a:pt x="398" y="100"/>
                    <a:pt x="395" y="102"/>
                    <a:pt x="388" y="106"/>
                  </a:cubicBezTo>
                  <a:cubicBezTo>
                    <a:pt x="388" y="107"/>
                    <a:pt x="388" y="107"/>
                    <a:pt x="388" y="107"/>
                  </a:cubicBezTo>
                </a:path>
                <a:path w="578" h="309">
                  <a:moveTo>
                    <a:pt x="191" y="244"/>
                  </a:moveTo>
                  <a:cubicBezTo>
                    <a:pt x="197" y="241"/>
                    <a:pt x="200" y="238"/>
                    <a:pt x="206" y="236"/>
                  </a:cubicBezTo>
                  <a:cubicBezTo>
                    <a:pt x="206" y="236"/>
                    <a:pt x="206" y="236"/>
                    <a:pt x="206" y="234"/>
                  </a:cubicBezTo>
                  <a:cubicBezTo>
                    <a:pt x="200" y="231"/>
                    <a:pt x="195" y="230"/>
                    <a:pt x="189" y="225"/>
                  </a:cubicBezTo>
                  <a:cubicBezTo>
                    <a:pt x="189" y="225"/>
                    <a:pt x="187" y="225"/>
                    <a:pt x="187" y="225"/>
                  </a:cubicBezTo>
                  <a:cubicBezTo>
                    <a:pt x="181" y="230"/>
                    <a:pt x="179" y="231"/>
                    <a:pt x="172" y="234"/>
                  </a:cubicBezTo>
                  <a:cubicBezTo>
                    <a:pt x="172" y="234"/>
                    <a:pt x="172" y="236"/>
                    <a:pt x="174" y="236"/>
                  </a:cubicBezTo>
                  <a:cubicBezTo>
                    <a:pt x="180" y="238"/>
                    <a:pt x="183" y="240"/>
                    <a:pt x="189" y="244"/>
                  </a:cubicBezTo>
                  <a:cubicBezTo>
                    <a:pt x="191" y="244"/>
                    <a:pt x="191" y="244"/>
                    <a:pt x="191" y="244"/>
                  </a:cubicBezTo>
                </a:path>
                <a:path w="578" h="309">
                  <a:moveTo>
                    <a:pt x="271" y="172"/>
                  </a:moveTo>
                  <a:cubicBezTo>
                    <a:pt x="278" y="169"/>
                    <a:pt x="281" y="167"/>
                    <a:pt x="287" y="162"/>
                  </a:cubicBezTo>
                  <a:cubicBezTo>
                    <a:pt x="287" y="162"/>
                    <a:pt x="287" y="162"/>
                    <a:pt x="287" y="162"/>
                  </a:cubicBezTo>
                  <a:cubicBezTo>
                    <a:pt x="279" y="157"/>
                    <a:pt x="276" y="156"/>
                    <a:pt x="270" y="152"/>
                  </a:cubicBezTo>
                  <a:cubicBezTo>
                    <a:pt x="270" y="151"/>
                    <a:pt x="268" y="151"/>
                    <a:pt x="268" y="152"/>
                  </a:cubicBezTo>
                  <a:cubicBezTo>
                    <a:pt x="261" y="156"/>
                    <a:pt x="258" y="157"/>
                    <a:pt x="251" y="161"/>
                  </a:cubicBezTo>
                  <a:cubicBezTo>
                    <a:pt x="251" y="161"/>
                    <a:pt x="251" y="162"/>
                    <a:pt x="251" y="162"/>
                  </a:cubicBezTo>
                  <a:cubicBezTo>
                    <a:pt x="260" y="166"/>
                    <a:pt x="263" y="169"/>
                    <a:pt x="270" y="172"/>
                  </a:cubicBezTo>
                  <a:cubicBezTo>
                    <a:pt x="270" y="172"/>
                    <a:pt x="271" y="172"/>
                    <a:pt x="271" y="172"/>
                  </a:cubicBezTo>
                </a:path>
                <a:path w="578" h="309">
                  <a:moveTo>
                    <a:pt x="318" y="120"/>
                  </a:moveTo>
                  <a:cubicBezTo>
                    <a:pt x="324" y="116"/>
                    <a:pt x="327" y="115"/>
                    <a:pt x="333" y="112"/>
                  </a:cubicBezTo>
                  <a:cubicBezTo>
                    <a:pt x="333" y="111"/>
                    <a:pt x="333" y="111"/>
                    <a:pt x="333" y="111"/>
                  </a:cubicBezTo>
                  <a:cubicBezTo>
                    <a:pt x="327" y="106"/>
                    <a:pt x="322" y="105"/>
                    <a:pt x="316" y="102"/>
                  </a:cubicBezTo>
                  <a:cubicBezTo>
                    <a:pt x="316" y="102"/>
                    <a:pt x="315" y="100"/>
                    <a:pt x="315" y="102"/>
                  </a:cubicBezTo>
                  <a:cubicBezTo>
                    <a:pt x="309" y="105"/>
                    <a:pt x="306" y="106"/>
                    <a:pt x="300" y="109"/>
                  </a:cubicBezTo>
                  <a:cubicBezTo>
                    <a:pt x="300" y="111"/>
                    <a:pt x="300" y="111"/>
                    <a:pt x="300" y="111"/>
                  </a:cubicBezTo>
                  <a:cubicBezTo>
                    <a:pt x="307" y="115"/>
                    <a:pt x="310" y="116"/>
                    <a:pt x="316" y="120"/>
                  </a:cubicBezTo>
                  <a:cubicBezTo>
                    <a:pt x="316" y="120"/>
                    <a:pt x="318" y="120"/>
                    <a:pt x="318" y="120"/>
                  </a:cubicBezTo>
                </a:path>
                <a:path w="578" h="309">
                  <a:moveTo>
                    <a:pt x="162" y="189"/>
                  </a:moveTo>
                  <a:cubicBezTo>
                    <a:pt x="157" y="192"/>
                    <a:pt x="155" y="194"/>
                    <a:pt x="148" y="197"/>
                  </a:cubicBezTo>
                  <a:cubicBezTo>
                    <a:pt x="148" y="199"/>
                    <a:pt x="148" y="199"/>
                    <a:pt x="148" y="199"/>
                  </a:cubicBezTo>
                  <a:cubicBezTo>
                    <a:pt x="155" y="204"/>
                    <a:pt x="157" y="206"/>
                    <a:pt x="165" y="209"/>
                  </a:cubicBezTo>
                  <a:cubicBezTo>
                    <a:pt x="165" y="211"/>
                    <a:pt x="167" y="211"/>
                    <a:pt x="167" y="209"/>
                  </a:cubicBezTo>
                  <a:cubicBezTo>
                    <a:pt x="173" y="206"/>
                    <a:pt x="176" y="204"/>
                    <a:pt x="180" y="201"/>
                  </a:cubicBezTo>
                  <a:cubicBezTo>
                    <a:pt x="182" y="201"/>
                    <a:pt x="182" y="199"/>
                    <a:pt x="180" y="199"/>
                  </a:cubicBezTo>
                  <a:cubicBezTo>
                    <a:pt x="174" y="196"/>
                    <a:pt x="171" y="192"/>
                    <a:pt x="165" y="189"/>
                  </a:cubicBezTo>
                  <a:cubicBezTo>
                    <a:pt x="163" y="189"/>
                    <a:pt x="163" y="189"/>
                    <a:pt x="162" y="189"/>
                  </a:cubicBezTo>
                </a:path>
                <a:path w="578" h="309">
                  <a:moveTo>
                    <a:pt x="197" y="216"/>
                  </a:moveTo>
                  <a:cubicBezTo>
                    <a:pt x="203" y="212"/>
                    <a:pt x="207" y="211"/>
                    <a:pt x="211" y="207"/>
                  </a:cubicBezTo>
                  <a:cubicBezTo>
                    <a:pt x="213" y="207"/>
                    <a:pt x="213" y="207"/>
                    <a:pt x="211" y="207"/>
                  </a:cubicBezTo>
                  <a:cubicBezTo>
                    <a:pt x="205" y="202"/>
                    <a:pt x="202" y="201"/>
                    <a:pt x="195" y="198"/>
                  </a:cubicBezTo>
                  <a:cubicBezTo>
                    <a:pt x="193" y="196"/>
                    <a:pt x="193" y="196"/>
                    <a:pt x="192" y="198"/>
                  </a:cubicBezTo>
                  <a:cubicBezTo>
                    <a:pt x="187" y="201"/>
                    <a:pt x="184" y="202"/>
                    <a:pt x="177" y="205"/>
                  </a:cubicBezTo>
                  <a:cubicBezTo>
                    <a:pt x="177" y="205"/>
                    <a:pt x="177" y="207"/>
                    <a:pt x="177" y="207"/>
                  </a:cubicBezTo>
                  <a:cubicBezTo>
                    <a:pt x="184" y="210"/>
                    <a:pt x="187" y="212"/>
                    <a:pt x="195" y="216"/>
                  </a:cubicBezTo>
                  <a:cubicBezTo>
                    <a:pt x="195" y="216"/>
                    <a:pt x="197" y="216"/>
                    <a:pt x="197" y="216"/>
                  </a:cubicBezTo>
                </a:path>
                <a:path w="578" h="309">
                  <a:moveTo>
                    <a:pt x="217" y="206"/>
                  </a:moveTo>
                  <a:cubicBezTo>
                    <a:pt x="223" y="202"/>
                    <a:pt x="225" y="201"/>
                    <a:pt x="231" y="196"/>
                  </a:cubicBezTo>
                  <a:cubicBezTo>
                    <a:pt x="232" y="196"/>
                    <a:pt x="231" y="196"/>
                    <a:pt x="231" y="196"/>
                  </a:cubicBezTo>
                  <a:cubicBezTo>
                    <a:pt x="225" y="191"/>
                    <a:pt x="221" y="189"/>
                    <a:pt x="215" y="186"/>
                  </a:cubicBezTo>
                  <a:cubicBezTo>
                    <a:pt x="213" y="184"/>
                    <a:pt x="213" y="184"/>
                    <a:pt x="212" y="186"/>
                  </a:cubicBezTo>
                  <a:cubicBezTo>
                    <a:pt x="206" y="189"/>
                    <a:pt x="204" y="191"/>
                    <a:pt x="198" y="194"/>
                  </a:cubicBezTo>
                  <a:cubicBezTo>
                    <a:pt x="196" y="194"/>
                    <a:pt x="196" y="196"/>
                    <a:pt x="198" y="196"/>
                  </a:cubicBezTo>
                  <a:cubicBezTo>
                    <a:pt x="204" y="199"/>
                    <a:pt x="207" y="202"/>
                    <a:pt x="213" y="206"/>
                  </a:cubicBezTo>
                  <a:cubicBezTo>
                    <a:pt x="215" y="206"/>
                    <a:pt x="215" y="206"/>
                    <a:pt x="217" y="206"/>
                  </a:cubicBezTo>
                </a:path>
                <a:path w="578" h="309">
                  <a:moveTo>
                    <a:pt x="253" y="184"/>
                  </a:moveTo>
                  <a:cubicBezTo>
                    <a:pt x="259" y="181"/>
                    <a:pt x="262" y="179"/>
                    <a:pt x="268" y="174"/>
                  </a:cubicBezTo>
                  <a:cubicBezTo>
                    <a:pt x="268" y="174"/>
                    <a:pt x="268" y="174"/>
                    <a:pt x="268" y="174"/>
                  </a:cubicBezTo>
                  <a:cubicBezTo>
                    <a:pt x="262" y="169"/>
                    <a:pt x="258" y="168"/>
                    <a:pt x="251" y="164"/>
                  </a:cubicBezTo>
                  <a:cubicBezTo>
                    <a:pt x="251" y="163"/>
                    <a:pt x="250" y="163"/>
                    <a:pt x="250" y="164"/>
                  </a:cubicBezTo>
                  <a:cubicBezTo>
                    <a:pt x="244" y="168"/>
                    <a:pt x="241" y="169"/>
                    <a:pt x="236" y="173"/>
                  </a:cubicBezTo>
                  <a:cubicBezTo>
                    <a:pt x="235" y="173"/>
                    <a:pt x="235" y="174"/>
                    <a:pt x="236" y="174"/>
                  </a:cubicBezTo>
                  <a:cubicBezTo>
                    <a:pt x="242" y="178"/>
                    <a:pt x="245" y="181"/>
                    <a:pt x="251" y="184"/>
                  </a:cubicBezTo>
                  <a:cubicBezTo>
                    <a:pt x="251" y="184"/>
                    <a:pt x="253" y="184"/>
                    <a:pt x="253" y="184"/>
                  </a:cubicBezTo>
                </a:path>
                <a:path w="578" h="309">
                  <a:moveTo>
                    <a:pt x="144" y="201"/>
                  </a:moveTo>
                  <a:cubicBezTo>
                    <a:pt x="138" y="204"/>
                    <a:pt x="135" y="206"/>
                    <a:pt x="129" y="208"/>
                  </a:cubicBezTo>
                  <a:cubicBezTo>
                    <a:pt x="129" y="210"/>
                    <a:pt x="129" y="210"/>
                    <a:pt x="129" y="210"/>
                  </a:cubicBezTo>
                  <a:cubicBezTo>
                    <a:pt x="135" y="214"/>
                    <a:pt x="140" y="216"/>
                    <a:pt x="146" y="219"/>
                  </a:cubicBezTo>
                  <a:cubicBezTo>
                    <a:pt x="146" y="220"/>
                    <a:pt x="147" y="220"/>
                    <a:pt x="147" y="219"/>
                  </a:cubicBezTo>
                  <a:cubicBezTo>
                    <a:pt x="153" y="216"/>
                    <a:pt x="157" y="214"/>
                    <a:pt x="163" y="211"/>
                  </a:cubicBezTo>
                  <a:cubicBezTo>
                    <a:pt x="163" y="211"/>
                    <a:pt x="163" y="210"/>
                    <a:pt x="161" y="210"/>
                  </a:cubicBezTo>
                  <a:cubicBezTo>
                    <a:pt x="155" y="207"/>
                    <a:pt x="152" y="204"/>
                    <a:pt x="146" y="201"/>
                  </a:cubicBezTo>
                  <a:cubicBezTo>
                    <a:pt x="144" y="201"/>
                    <a:pt x="144" y="201"/>
                    <a:pt x="144" y="201"/>
                  </a:cubicBezTo>
                </a:path>
                <a:path w="578" h="309">
                  <a:moveTo>
                    <a:pt x="235" y="194"/>
                  </a:moveTo>
                  <a:cubicBezTo>
                    <a:pt x="240" y="191"/>
                    <a:pt x="243" y="190"/>
                    <a:pt x="249" y="185"/>
                  </a:cubicBezTo>
                  <a:cubicBezTo>
                    <a:pt x="249" y="185"/>
                    <a:pt x="249" y="185"/>
                    <a:pt x="249" y="185"/>
                  </a:cubicBezTo>
                  <a:cubicBezTo>
                    <a:pt x="243" y="181"/>
                    <a:pt x="240" y="179"/>
                    <a:pt x="232" y="176"/>
                  </a:cubicBezTo>
                  <a:cubicBezTo>
                    <a:pt x="232" y="175"/>
                    <a:pt x="231" y="175"/>
                    <a:pt x="231" y="176"/>
                  </a:cubicBezTo>
                  <a:cubicBezTo>
                    <a:pt x="225" y="179"/>
                    <a:pt x="222" y="181"/>
                    <a:pt x="217" y="183"/>
                  </a:cubicBezTo>
                  <a:cubicBezTo>
                    <a:pt x="215" y="183"/>
                    <a:pt x="215" y="185"/>
                    <a:pt x="217" y="185"/>
                  </a:cubicBezTo>
                  <a:cubicBezTo>
                    <a:pt x="223" y="188"/>
                    <a:pt x="226" y="191"/>
                    <a:pt x="232" y="194"/>
                  </a:cubicBezTo>
                  <a:cubicBezTo>
                    <a:pt x="234" y="194"/>
                    <a:pt x="234" y="194"/>
                    <a:pt x="235" y="194"/>
                  </a:cubicBezTo>
                </a:path>
                <a:path w="578" h="309">
                  <a:moveTo>
                    <a:pt x="179" y="227"/>
                  </a:moveTo>
                  <a:cubicBezTo>
                    <a:pt x="185" y="225"/>
                    <a:pt x="188" y="223"/>
                    <a:pt x="192" y="219"/>
                  </a:cubicBezTo>
                  <a:cubicBezTo>
                    <a:pt x="194" y="219"/>
                    <a:pt x="194" y="219"/>
                    <a:pt x="192" y="219"/>
                  </a:cubicBezTo>
                  <a:cubicBezTo>
                    <a:pt x="186" y="214"/>
                    <a:pt x="183" y="213"/>
                    <a:pt x="177" y="210"/>
                  </a:cubicBezTo>
                  <a:cubicBezTo>
                    <a:pt x="175" y="208"/>
                    <a:pt x="175" y="208"/>
                    <a:pt x="174" y="210"/>
                  </a:cubicBezTo>
                  <a:cubicBezTo>
                    <a:pt x="170" y="213"/>
                    <a:pt x="167" y="214"/>
                    <a:pt x="160" y="217"/>
                  </a:cubicBezTo>
                  <a:cubicBezTo>
                    <a:pt x="160" y="217"/>
                    <a:pt x="160" y="219"/>
                    <a:pt x="160" y="219"/>
                  </a:cubicBezTo>
                  <a:cubicBezTo>
                    <a:pt x="167" y="221"/>
                    <a:pt x="170" y="225"/>
                    <a:pt x="177" y="227"/>
                  </a:cubicBezTo>
                  <a:cubicBezTo>
                    <a:pt x="177" y="227"/>
                    <a:pt x="179" y="227"/>
                    <a:pt x="179" y="227"/>
                  </a:cubicBezTo>
                </a:path>
                <a:path w="578" h="309">
                  <a:moveTo>
                    <a:pt x="160" y="240"/>
                  </a:moveTo>
                  <a:cubicBezTo>
                    <a:pt x="165" y="236"/>
                    <a:pt x="169" y="235"/>
                    <a:pt x="175" y="230"/>
                  </a:cubicBezTo>
                  <a:cubicBezTo>
                    <a:pt x="175" y="230"/>
                    <a:pt x="175" y="230"/>
                    <a:pt x="175" y="230"/>
                  </a:cubicBezTo>
                  <a:cubicBezTo>
                    <a:pt x="167" y="225"/>
                    <a:pt x="164" y="223"/>
                    <a:pt x="158" y="220"/>
                  </a:cubicBezTo>
                  <a:cubicBezTo>
                    <a:pt x="158" y="218"/>
                    <a:pt x="156" y="218"/>
                    <a:pt x="156" y="220"/>
                  </a:cubicBezTo>
                  <a:cubicBezTo>
                    <a:pt x="150" y="223"/>
                    <a:pt x="147" y="225"/>
                    <a:pt x="141" y="228"/>
                  </a:cubicBezTo>
                  <a:cubicBezTo>
                    <a:pt x="141" y="228"/>
                    <a:pt x="141" y="230"/>
                    <a:pt x="141" y="230"/>
                  </a:cubicBezTo>
                  <a:cubicBezTo>
                    <a:pt x="147" y="233"/>
                    <a:pt x="152" y="236"/>
                    <a:pt x="158" y="240"/>
                  </a:cubicBezTo>
                  <a:cubicBezTo>
                    <a:pt x="158" y="240"/>
                    <a:pt x="160" y="240"/>
                    <a:pt x="160" y="240"/>
                  </a:cubicBezTo>
                </a:path>
                <a:path w="578" h="309">
                  <a:moveTo>
                    <a:pt x="125" y="211"/>
                  </a:moveTo>
                  <a:cubicBezTo>
                    <a:pt x="119" y="214"/>
                    <a:pt x="116" y="216"/>
                    <a:pt x="110" y="219"/>
                  </a:cubicBezTo>
                  <a:cubicBezTo>
                    <a:pt x="110" y="221"/>
                    <a:pt x="110" y="221"/>
                    <a:pt x="110" y="221"/>
                  </a:cubicBezTo>
                  <a:cubicBezTo>
                    <a:pt x="116" y="226"/>
                    <a:pt x="120" y="227"/>
                    <a:pt x="127" y="231"/>
                  </a:cubicBezTo>
                  <a:cubicBezTo>
                    <a:pt x="127" y="232"/>
                    <a:pt x="128" y="232"/>
                    <a:pt x="128" y="231"/>
                  </a:cubicBezTo>
                  <a:cubicBezTo>
                    <a:pt x="134" y="227"/>
                    <a:pt x="137" y="226"/>
                    <a:pt x="143" y="222"/>
                  </a:cubicBezTo>
                  <a:cubicBezTo>
                    <a:pt x="143" y="222"/>
                    <a:pt x="143" y="221"/>
                    <a:pt x="143" y="221"/>
                  </a:cubicBezTo>
                  <a:cubicBezTo>
                    <a:pt x="136" y="217"/>
                    <a:pt x="133" y="214"/>
                    <a:pt x="127" y="211"/>
                  </a:cubicBezTo>
                  <a:cubicBezTo>
                    <a:pt x="127" y="211"/>
                    <a:pt x="125" y="211"/>
                    <a:pt x="125" y="211"/>
                  </a:cubicBezTo>
                </a:path>
                <a:path w="578" h="309">
                  <a:moveTo>
                    <a:pt x="107" y="223"/>
                  </a:moveTo>
                  <a:cubicBezTo>
                    <a:pt x="100" y="226"/>
                    <a:pt x="97" y="227"/>
                    <a:pt x="91" y="230"/>
                  </a:cubicBezTo>
                  <a:cubicBezTo>
                    <a:pt x="91" y="231"/>
                    <a:pt x="91" y="231"/>
                    <a:pt x="91" y="231"/>
                  </a:cubicBezTo>
                  <a:cubicBezTo>
                    <a:pt x="99" y="236"/>
                    <a:pt x="102" y="237"/>
                    <a:pt x="109" y="240"/>
                  </a:cubicBezTo>
                  <a:cubicBezTo>
                    <a:pt x="109" y="242"/>
                    <a:pt x="110" y="242"/>
                    <a:pt x="110" y="240"/>
                  </a:cubicBezTo>
                  <a:cubicBezTo>
                    <a:pt x="117" y="237"/>
                    <a:pt x="120" y="236"/>
                    <a:pt x="127" y="233"/>
                  </a:cubicBezTo>
                  <a:cubicBezTo>
                    <a:pt x="127" y="233"/>
                    <a:pt x="127" y="231"/>
                    <a:pt x="127" y="231"/>
                  </a:cubicBezTo>
                  <a:cubicBezTo>
                    <a:pt x="119" y="229"/>
                    <a:pt x="115" y="226"/>
                    <a:pt x="109" y="223"/>
                  </a:cubicBezTo>
                  <a:cubicBezTo>
                    <a:pt x="109" y="223"/>
                    <a:pt x="107" y="223"/>
                    <a:pt x="107" y="223"/>
                  </a:cubicBezTo>
                </a:path>
                <a:path w="578" h="309">
                  <a:moveTo>
                    <a:pt x="139" y="249"/>
                  </a:moveTo>
                  <a:cubicBezTo>
                    <a:pt x="139" y="249"/>
                    <a:pt x="140" y="249"/>
                    <a:pt x="140" y="249"/>
                  </a:cubicBezTo>
                  <a:cubicBezTo>
                    <a:pt x="146" y="246"/>
                    <a:pt x="149" y="245"/>
                    <a:pt x="155" y="240"/>
                  </a:cubicBezTo>
                  <a:cubicBezTo>
                    <a:pt x="155" y="240"/>
                    <a:pt x="155" y="240"/>
                    <a:pt x="155" y="240"/>
                  </a:cubicBezTo>
                  <a:cubicBezTo>
                    <a:pt x="148" y="236"/>
                    <a:pt x="145" y="234"/>
                    <a:pt x="139" y="231"/>
                  </a:cubicBezTo>
                  <a:cubicBezTo>
                    <a:pt x="139" y="230"/>
                    <a:pt x="137" y="230"/>
                    <a:pt x="137" y="231"/>
                  </a:cubicBezTo>
                  <a:cubicBezTo>
                    <a:pt x="131" y="234"/>
                    <a:pt x="128" y="236"/>
                    <a:pt x="122" y="239"/>
                  </a:cubicBezTo>
                  <a:cubicBezTo>
                    <a:pt x="122" y="239"/>
                    <a:pt x="122" y="240"/>
                    <a:pt x="122" y="240"/>
                  </a:cubicBezTo>
                  <a:cubicBezTo>
                    <a:pt x="130" y="243"/>
                    <a:pt x="132" y="246"/>
                    <a:pt x="139" y="249"/>
                  </a:cubicBezTo>
                </a:path>
                <a:path w="578" h="309">
                  <a:moveTo>
                    <a:pt x="167" y="158"/>
                  </a:moveTo>
                  <a:cubicBezTo>
                    <a:pt x="168" y="158"/>
                    <a:pt x="168" y="158"/>
                    <a:pt x="170" y="158"/>
                  </a:cubicBezTo>
                  <a:cubicBezTo>
                    <a:pt x="177" y="153"/>
                    <a:pt x="180" y="151"/>
                    <a:pt x="185" y="148"/>
                  </a:cubicBezTo>
                  <a:cubicBezTo>
                    <a:pt x="187" y="148"/>
                    <a:pt x="187" y="146"/>
                    <a:pt x="185" y="146"/>
                  </a:cubicBezTo>
                  <a:cubicBezTo>
                    <a:pt x="178" y="143"/>
                    <a:pt x="175" y="141"/>
                    <a:pt x="168" y="136"/>
                  </a:cubicBezTo>
                  <a:cubicBezTo>
                    <a:pt x="167" y="136"/>
                    <a:pt x="167" y="136"/>
                    <a:pt x="165" y="136"/>
                  </a:cubicBezTo>
                  <a:cubicBezTo>
                    <a:pt x="158" y="140"/>
                    <a:pt x="157" y="141"/>
                    <a:pt x="150" y="146"/>
                  </a:cubicBezTo>
                  <a:cubicBezTo>
                    <a:pt x="148" y="146"/>
                    <a:pt x="148" y="146"/>
                    <a:pt x="150" y="146"/>
                  </a:cubicBezTo>
                  <a:cubicBezTo>
                    <a:pt x="157" y="151"/>
                    <a:pt x="160" y="153"/>
                    <a:pt x="167" y="158"/>
                  </a:cubicBezTo>
                </a:path>
                <a:path w="578" h="309">
                  <a:moveTo>
                    <a:pt x="148" y="269"/>
                  </a:moveTo>
                  <a:cubicBezTo>
                    <a:pt x="142" y="265"/>
                    <a:pt x="139" y="263"/>
                    <a:pt x="131" y="260"/>
                  </a:cubicBezTo>
                  <a:cubicBezTo>
                    <a:pt x="131" y="259"/>
                    <a:pt x="130" y="259"/>
                    <a:pt x="130" y="260"/>
                  </a:cubicBezTo>
                  <a:cubicBezTo>
                    <a:pt x="115" y="268"/>
                    <a:pt x="100" y="277"/>
                    <a:pt x="86" y="284"/>
                  </a:cubicBezTo>
                  <a:cubicBezTo>
                    <a:pt x="86" y="284"/>
                    <a:pt x="86" y="286"/>
                    <a:pt x="86" y="286"/>
                  </a:cubicBezTo>
                  <a:cubicBezTo>
                    <a:pt x="92" y="289"/>
                    <a:pt x="95" y="290"/>
                    <a:pt x="103" y="295"/>
                  </a:cubicBezTo>
                  <a:cubicBezTo>
                    <a:pt x="103" y="295"/>
                    <a:pt x="105" y="295"/>
                    <a:pt x="105" y="295"/>
                  </a:cubicBezTo>
                  <a:cubicBezTo>
                    <a:pt x="119" y="286"/>
                    <a:pt x="134" y="278"/>
                    <a:pt x="148" y="269"/>
                  </a:cubicBezTo>
                  <a:cubicBezTo>
                    <a:pt x="148" y="269"/>
                    <a:pt x="148" y="269"/>
                    <a:pt x="148" y="269"/>
                  </a:cubicBezTo>
                </a:path>
                <a:path w="578" h="309">
                  <a:moveTo>
                    <a:pt x="55" y="248"/>
                  </a:moveTo>
                  <a:cubicBezTo>
                    <a:pt x="49" y="246"/>
                    <a:pt x="45" y="242"/>
                    <a:pt x="39" y="240"/>
                  </a:cubicBezTo>
                  <a:cubicBezTo>
                    <a:pt x="37" y="240"/>
                    <a:pt x="37" y="240"/>
                    <a:pt x="35" y="240"/>
                  </a:cubicBezTo>
                  <a:cubicBezTo>
                    <a:pt x="30" y="242"/>
                    <a:pt x="27" y="244"/>
                    <a:pt x="20" y="248"/>
                  </a:cubicBezTo>
                  <a:cubicBezTo>
                    <a:pt x="19" y="248"/>
                    <a:pt x="20" y="248"/>
                    <a:pt x="20" y="248"/>
                  </a:cubicBezTo>
                  <a:cubicBezTo>
                    <a:pt x="27" y="253"/>
                    <a:pt x="30" y="254"/>
                    <a:pt x="39" y="257"/>
                  </a:cubicBezTo>
                  <a:cubicBezTo>
                    <a:pt x="39" y="259"/>
                    <a:pt x="40" y="259"/>
                    <a:pt x="40" y="257"/>
                  </a:cubicBezTo>
                  <a:cubicBezTo>
                    <a:pt x="47" y="254"/>
                    <a:pt x="50" y="253"/>
                    <a:pt x="55" y="250"/>
                  </a:cubicBezTo>
                  <a:cubicBezTo>
                    <a:pt x="57" y="250"/>
                    <a:pt x="57" y="248"/>
                    <a:pt x="55" y="248"/>
                  </a:cubicBezTo>
                </a:path>
                <a:path w="578" h="309">
                  <a:moveTo>
                    <a:pt x="33" y="236"/>
                  </a:moveTo>
                  <a:cubicBezTo>
                    <a:pt x="25" y="233"/>
                    <a:pt x="22" y="232"/>
                    <a:pt x="16" y="227"/>
                  </a:cubicBezTo>
                  <a:cubicBezTo>
                    <a:pt x="16" y="227"/>
                    <a:pt x="15" y="227"/>
                    <a:pt x="15" y="227"/>
                  </a:cubicBezTo>
                  <a:cubicBezTo>
                    <a:pt x="9" y="230"/>
                    <a:pt x="6" y="232"/>
                    <a:pt x="0" y="236"/>
                  </a:cubicBezTo>
                  <a:cubicBezTo>
                    <a:pt x="0" y="236"/>
                    <a:pt x="0" y="236"/>
                    <a:pt x="0" y="238"/>
                  </a:cubicBezTo>
                  <a:cubicBezTo>
                    <a:pt x="6" y="241"/>
                    <a:pt x="10" y="242"/>
                    <a:pt x="16" y="247"/>
                  </a:cubicBezTo>
                  <a:cubicBezTo>
                    <a:pt x="16" y="247"/>
                    <a:pt x="18" y="247"/>
                    <a:pt x="18" y="247"/>
                  </a:cubicBezTo>
                  <a:cubicBezTo>
                    <a:pt x="24" y="242"/>
                    <a:pt x="27" y="241"/>
                    <a:pt x="33" y="238"/>
                  </a:cubicBezTo>
                  <a:cubicBezTo>
                    <a:pt x="33" y="238"/>
                    <a:pt x="33" y="238"/>
                    <a:pt x="33" y="236"/>
                  </a:cubicBezTo>
                </a:path>
                <a:path w="578" h="309">
                  <a:moveTo>
                    <a:pt x="117" y="262"/>
                  </a:moveTo>
                  <a:cubicBezTo>
                    <a:pt x="109" y="258"/>
                    <a:pt x="106" y="256"/>
                    <a:pt x="100" y="253"/>
                  </a:cubicBezTo>
                  <a:cubicBezTo>
                    <a:pt x="100" y="251"/>
                    <a:pt x="99" y="251"/>
                    <a:pt x="99" y="253"/>
                  </a:cubicBezTo>
                  <a:cubicBezTo>
                    <a:pt x="87" y="259"/>
                    <a:pt x="75" y="266"/>
                    <a:pt x="64" y="272"/>
                  </a:cubicBezTo>
                  <a:cubicBezTo>
                    <a:pt x="64" y="272"/>
                    <a:pt x="64" y="273"/>
                    <a:pt x="64" y="273"/>
                  </a:cubicBezTo>
                  <a:cubicBezTo>
                    <a:pt x="72" y="276"/>
                    <a:pt x="75" y="280"/>
                    <a:pt x="81" y="283"/>
                  </a:cubicBezTo>
                  <a:cubicBezTo>
                    <a:pt x="81" y="283"/>
                    <a:pt x="83" y="283"/>
                    <a:pt x="83" y="283"/>
                  </a:cubicBezTo>
                  <a:cubicBezTo>
                    <a:pt x="94" y="276"/>
                    <a:pt x="106" y="270"/>
                    <a:pt x="117" y="264"/>
                  </a:cubicBezTo>
                  <a:cubicBezTo>
                    <a:pt x="117" y="262"/>
                    <a:pt x="117" y="262"/>
                    <a:pt x="117" y="262"/>
                  </a:cubicBezTo>
                </a:path>
                <a:path w="578" h="309">
                  <a:moveTo>
                    <a:pt x="88" y="255"/>
                  </a:moveTo>
                  <a:cubicBezTo>
                    <a:pt x="80" y="251"/>
                    <a:pt x="77" y="248"/>
                    <a:pt x="71" y="244"/>
                  </a:cubicBezTo>
                  <a:cubicBezTo>
                    <a:pt x="71" y="244"/>
                    <a:pt x="70" y="244"/>
                    <a:pt x="70" y="244"/>
                  </a:cubicBezTo>
                  <a:cubicBezTo>
                    <a:pt x="60" y="249"/>
                    <a:pt x="52" y="255"/>
                    <a:pt x="44" y="260"/>
                  </a:cubicBezTo>
                  <a:cubicBezTo>
                    <a:pt x="43" y="261"/>
                    <a:pt x="43" y="261"/>
                    <a:pt x="44" y="261"/>
                  </a:cubicBezTo>
                  <a:cubicBezTo>
                    <a:pt x="50" y="266"/>
                    <a:pt x="54" y="268"/>
                    <a:pt x="60" y="271"/>
                  </a:cubicBezTo>
                  <a:cubicBezTo>
                    <a:pt x="61" y="271"/>
                    <a:pt x="61" y="273"/>
                    <a:pt x="63" y="271"/>
                  </a:cubicBezTo>
                  <a:cubicBezTo>
                    <a:pt x="71" y="266"/>
                    <a:pt x="79" y="261"/>
                    <a:pt x="88" y="256"/>
                  </a:cubicBezTo>
                  <a:cubicBezTo>
                    <a:pt x="88" y="256"/>
                    <a:pt x="88" y="255"/>
                    <a:pt x="88" y="255"/>
                  </a:cubicBezTo>
                </a:path>
                <a:path w="578" h="309">
                  <a:moveTo>
                    <a:pt x="35" y="235"/>
                  </a:moveTo>
                  <a:cubicBezTo>
                    <a:pt x="35" y="235"/>
                    <a:pt x="37" y="235"/>
                    <a:pt x="37" y="235"/>
                  </a:cubicBezTo>
                  <a:cubicBezTo>
                    <a:pt x="43" y="230"/>
                    <a:pt x="46" y="229"/>
                    <a:pt x="52" y="226"/>
                  </a:cubicBezTo>
                  <a:cubicBezTo>
                    <a:pt x="52" y="226"/>
                    <a:pt x="52" y="224"/>
                    <a:pt x="52" y="224"/>
                  </a:cubicBezTo>
                  <a:cubicBezTo>
                    <a:pt x="45" y="221"/>
                    <a:pt x="42" y="220"/>
                    <a:pt x="35" y="216"/>
                  </a:cubicBezTo>
                  <a:cubicBezTo>
                    <a:pt x="35" y="216"/>
                    <a:pt x="34" y="216"/>
                    <a:pt x="34" y="216"/>
                  </a:cubicBezTo>
                  <a:cubicBezTo>
                    <a:pt x="28" y="218"/>
                    <a:pt x="25" y="220"/>
                    <a:pt x="19" y="224"/>
                  </a:cubicBezTo>
                  <a:cubicBezTo>
                    <a:pt x="19" y="224"/>
                    <a:pt x="19" y="224"/>
                    <a:pt x="19" y="224"/>
                  </a:cubicBezTo>
                  <a:cubicBezTo>
                    <a:pt x="25" y="229"/>
                    <a:pt x="29" y="230"/>
                    <a:pt x="35" y="235"/>
                  </a:cubicBezTo>
                </a:path>
                <a:path w="578" h="309">
                  <a:moveTo>
                    <a:pt x="55" y="225"/>
                  </a:moveTo>
                  <a:cubicBezTo>
                    <a:pt x="55" y="225"/>
                    <a:pt x="56" y="225"/>
                    <a:pt x="56" y="225"/>
                  </a:cubicBezTo>
                  <a:cubicBezTo>
                    <a:pt x="62" y="220"/>
                    <a:pt x="65" y="218"/>
                    <a:pt x="71" y="215"/>
                  </a:cubicBezTo>
                  <a:cubicBezTo>
                    <a:pt x="71" y="215"/>
                    <a:pt x="71" y="213"/>
                    <a:pt x="71" y="213"/>
                  </a:cubicBezTo>
                  <a:cubicBezTo>
                    <a:pt x="64" y="210"/>
                    <a:pt x="61" y="208"/>
                    <a:pt x="55" y="203"/>
                  </a:cubicBezTo>
                  <a:cubicBezTo>
                    <a:pt x="55" y="203"/>
                    <a:pt x="53" y="203"/>
                    <a:pt x="53" y="203"/>
                  </a:cubicBezTo>
                  <a:cubicBezTo>
                    <a:pt x="47" y="207"/>
                    <a:pt x="44" y="208"/>
                    <a:pt x="38" y="213"/>
                  </a:cubicBezTo>
                  <a:cubicBezTo>
                    <a:pt x="38" y="213"/>
                    <a:pt x="38" y="213"/>
                    <a:pt x="38" y="213"/>
                  </a:cubicBezTo>
                  <a:cubicBezTo>
                    <a:pt x="44" y="218"/>
                    <a:pt x="49" y="220"/>
                    <a:pt x="55" y="225"/>
                  </a:cubicBezTo>
                </a:path>
                <a:path w="578" h="309">
                  <a:moveTo>
                    <a:pt x="112" y="191"/>
                  </a:moveTo>
                  <a:cubicBezTo>
                    <a:pt x="112" y="191"/>
                    <a:pt x="114" y="191"/>
                    <a:pt x="114" y="191"/>
                  </a:cubicBezTo>
                  <a:cubicBezTo>
                    <a:pt x="120" y="186"/>
                    <a:pt x="123" y="185"/>
                    <a:pt x="129" y="181"/>
                  </a:cubicBezTo>
                  <a:cubicBezTo>
                    <a:pt x="129" y="181"/>
                    <a:pt x="129" y="180"/>
                    <a:pt x="127" y="180"/>
                  </a:cubicBezTo>
                  <a:cubicBezTo>
                    <a:pt x="121" y="176"/>
                    <a:pt x="119" y="175"/>
                    <a:pt x="112" y="170"/>
                  </a:cubicBezTo>
                  <a:cubicBezTo>
                    <a:pt x="111" y="170"/>
                    <a:pt x="111" y="170"/>
                    <a:pt x="109" y="170"/>
                  </a:cubicBezTo>
                  <a:cubicBezTo>
                    <a:pt x="105" y="173"/>
                    <a:pt x="102" y="175"/>
                    <a:pt x="95" y="180"/>
                  </a:cubicBezTo>
                  <a:cubicBezTo>
                    <a:pt x="95" y="180"/>
                    <a:pt x="95" y="180"/>
                    <a:pt x="95" y="180"/>
                  </a:cubicBezTo>
                  <a:cubicBezTo>
                    <a:pt x="102" y="185"/>
                    <a:pt x="105" y="186"/>
                    <a:pt x="112" y="191"/>
                  </a:cubicBezTo>
                </a:path>
                <a:path w="578" h="309">
                  <a:moveTo>
                    <a:pt x="93" y="201"/>
                  </a:moveTo>
                  <a:cubicBezTo>
                    <a:pt x="93" y="201"/>
                    <a:pt x="95" y="201"/>
                    <a:pt x="95" y="201"/>
                  </a:cubicBezTo>
                  <a:cubicBezTo>
                    <a:pt x="101" y="197"/>
                    <a:pt x="104" y="195"/>
                    <a:pt x="110" y="192"/>
                  </a:cubicBezTo>
                  <a:cubicBezTo>
                    <a:pt x="110" y="192"/>
                    <a:pt x="110" y="191"/>
                    <a:pt x="110" y="191"/>
                  </a:cubicBezTo>
                  <a:cubicBezTo>
                    <a:pt x="102" y="188"/>
                    <a:pt x="99" y="186"/>
                    <a:pt x="93" y="182"/>
                  </a:cubicBezTo>
                  <a:cubicBezTo>
                    <a:pt x="91" y="182"/>
                    <a:pt x="91" y="182"/>
                    <a:pt x="90" y="182"/>
                  </a:cubicBezTo>
                  <a:cubicBezTo>
                    <a:pt x="85" y="185"/>
                    <a:pt x="82" y="186"/>
                    <a:pt x="76" y="191"/>
                  </a:cubicBezTo>
                  <a:cubicBezTo>
                    <a:pt x="76" y="191"/>
                    <a:pt x="76" y="191"/>
                    <a:pt x="76" y="191"/>
                  </a:cubicBezTo>
                  <a:cubicBezTo>
                    <a:pt x="82" y="195"/>
                    <a:pt x="85" y="197"/>
                    <a:pt x="93" y="201"/>
                  </a:cubicBezTo>
                </a:path>
                <a:path w="578" h="309">
                  <a:moveTo>
                    <a:pt x="74" y="213"/>
                  </a:moveTo>
                  <a:cubicBezTo>
                    <a:pt x="74" y="213"/>
                    <a:pt x="75" y="213"/>
                    <a:pt x="75" y="213"/>
                  </a:cubicBezTo>
                  <a:cubicBezTo>
                    <a:pt x="81" y="209"/>
                    <a:pt x="85" y="207"/>
                    <a:pt x="91" y="204"/>
                  </a:cubicBezTo>
                  <a:cubicBezTo>
                    <a:pt x="91" y="204"/>
                    <a:pt x="91" y="203"/>
                    <a:pt x="91" y="203"/>
                  </a:cubicBezTo>
                  <a:cubicBezTo>
                    <a:pt x="83" y="200"/>
                    <a:pt x="80" y="198"/>
                    <a:pt x="74" y="194"/>
                  </a:cubicBezTo>
                  <a:cubicBezTo>
                    <a:pt x="72" y="194"/>
                    <a:pt x="72" y="194"/>
                    <a:pt x="72" y="194"/>
                  </a:cubicBezTo>
                  <a:cubicBezTo>
                    <a:pt x="66" y="197"/>
                    <a:pt x="63" y="198"/>
                    <a:pt x="57" y="203"/>
                  </a:cubicBezTo>
                  <a:cubicBezTo>
                    <a:pt x="57" y="203"/>
                    <a:pt x="57" y="203"/>
                    <a:pt x="57" y="203"/>
                  </a:cubicBezTo>
                  <a:cubicBezTo>
                    <a:pt x="63" y="207"/>
                    <a:pt x="68" y="209"/>
                    <a:pt x="74" y="213"/>
                  </a:cubicBezTo>
                </a:path>
                <a:path w="578" h="309">
                  <a:moveTo>
                    <a:pt x="332" y="165"/>
                  </a:moveTo>
                  <a:cubicBezTo>
                    <a:pt x="332" y="165"/>
                    <a:pt x="331" y="165"/>
                    <a:pt x="331" y="165"/>
                  </a:cubicBezTo>
                  <a:cubicBezTo>
                    <a:pt x="269" y="202"/>
                    <a:pt x="208" y="239"/>
                    <a:pt x="146" y="274"/>
                  </a:cubicBezTo>
                  <a:cubicBezTo>
                    <a:pt x="146" y="276"/>
                    <a:pt x="146" y="276"/>
                    <a:pt x="146" y="276"/>
                  </a:cubicBezTo>
                  <a:cubicBezTo>
                    <a:pt x="152" y="280"/>
                    <a:pt x="155" y="282"/>
                    <a:pt x="163" y="285"/>
                  </a:cubicBezTo>
                  <a:cubicBezTo>
                    <a:pt x="163" y="285"/>
                    <a:pt x="165" y="285"/>
                    <a:pt x="165" y="285"/>
                  </a:cubicBezTo>
                  <a:cubicBezTo>
                    <a:pt x="227" y="250"/>
                    <a:pt x="288" y="213"/>
                    <a:pt x="348" y="176"/>
                  </a:cubicBezTo>
                  <a:cubicBezTo>
                    <a:pt x="350" y="176"/>
                    <a:pt x="350" y="176"/>
                    <a:pt x="348" y="175"/>
                  </a:cubicBezTo>
                  <a:cubicBezTo>
                    <a:pt x="342" y="171"/>
                    <a:pt x="339" y="170"/>
                    <a:pt x="332" y="165"/>
                  </a:cubicBezTo>
                </a:path>
                <a:path w="578" h="309">
                  <a:moveTo>
                    <a:pt x="428" y="110"/>
                  </a:moveTo>
                  <a:cubicBezTo>
                    <a:pt x="427" y="110"/>
                    <a:pt x="425" y="110"/>
                    <a:pt x="425" y="110"/>
                  </a:cubicBezTo>
                  <a:cubicBezTo>
                    <a:pt x="419" y="114"/>
                    <a:pt x="416" y="116"/>
                    <a:pt x="410" y="119"/>
                  </a:cubicBezTo>
                  <a:cubicBezTo>
                    <a:pt x="410" y="119"/>
                    <a:pt x="410" y="120"/>
                    <a:pt x="410" y="120"/>
                  </a:cubicBezTo>
                  <a:cubicBezTo>
                    <a:pt x="417" y="123"/>
                    <a:pt x="420" y="126"/>
                    <a:pt x="427" y="129"/>
                  </a:cubicBezTo>
                  <a:cubicBezTo>
                    <a:pt x="427" y="129"/>
                    <a:pt x="428" y="129"/>
                    <a:pt x="428" y="129"/>
                  </a:cubicBezTo>
                  <a:cubicBezTo>
                    <a:pt x="434" y="126"/>
                    <a:pt x="437" y="125"/>
                    <a:pt x="443" y="120"/>
                  </a:cubicBezTo>
                  <a:cubicBezTo>
                    <a:pt x="443" y="120"/>
                    <a:pt x="443" y="120"/>
                    <a:pt x="443" y="119"/>
                  </a:cubicBezTo>
                  <a:cubicBezTo>
                    <a:pt x="437" y="116"/>
                    <a:pt x="434" y="114"/>
                    <a:pt x="428" y="110"/>
                  </a:cubicBezTo>
                </a:path>
                <a:path w="578" h="309">
                  <a:moveTo>
                    <a:pt x="407" y="121"/>
                  </a:moveTo>
                  <a:cubicBezTo>
                    <a:pt x="407" y="120"/>
                    <a:pt x="406" y="120"/>
                    <a:pt x="406" y="121"/>
                  </a:cubicBezTo>
                  <a:cubicBezTo>
                    <a:pt x="400" y="125"/>
                    <a:pt x="397" y="126"/>
                    <a:pt x="391" y="130"/>
                  </a:cubicBezTo>
                  <a:cubicBezTo>
                    <a:pt x="391" y="131"/>
                    <a:pt x="391" y="131"/>
                    <a:pt x="391" y="131"/>
                  </a:cubicBezTo>
                  <a:cubicBezTo>
                    <a:pt x="397" y="136"/>
                    <a:pt x="400" y="138"/>
                    <a:pt x="407" y="141"/>
                  </a:cubicBezTo>
                  <a:cubicBezTo>
                    <a:pt x="407" y="141"/>
                    <a:pt x="409" y="141"/>
                    <a:pt x="409" y="141"/>
                  </a:cubicBezTo>
                  <a:cubicBezTo>
                    <a:pt x="415" y="138"/>
                    <a:pt x="418" y="136"/>
                    <a:pt x="424" y="133"/>
                  </a:cubicBezTo>
                  <a:cubicBezTo>
                    <a:pt x="424" y="131"/>
                    <a:pt x="424" y="131"/>
                    <a:pt x="424" y="131"/>
                  </a:cubicBezTo>
                  <a:cubicBezTo>
                    <a:pt x="417" y="126"/>
                    <a:pt x="414" y="125"/>
                    <a:pt x="407" y="121"/>
                  </a:cubicBezTo>
                </a:path>
                <a:path w="578" h="309">
                  <a:moveTo>
                    <a:pt x="388" y="131"/>
                  </a:moveTo>
                  <a:cubicBezTo>
                    <a:pt x="388" y="131"/>
                    <a:pt x="387" y="131"/>
                    <a:pt x="387" y="131"/>
                  </a:cubicBezTo>
                  <a:cubicBezTo>
                    <a:pt x="381" y="135"/>
                    <a:pt x="378" y="136"/>
                    <a:pt x="371" y="141"/>
                  </a:cubicBezTo>
                  <a:cubicBezTo>
                    <a:pt x="371" y="141"/>
                    <a:pt x="371" y="141"/>
                    <a:pt x="371" y="141"/>
                  </a:cubicBezTo>
                  <a:cubicBezTo>
                    <a:pt x="378" y="146"/>
                    <a:pt x="381" y="148"/>
                    <a:pt x="388" y="151"/>
                  </a:cubicBezTo>
                  <a:cubicBezTo>
                    <a:pt x="388" y="153"/>
                    <a:pt x="390" y="153"/>
                    <a:pt x="390" y="151"/>
                  </a:cubicBezTo>
                  <a:cubicBezTo>
                    <a:pt x="396" y="148"/>
                    <a:pt x="399" y="146"/>
                    <a:pt x="403" y="143"/>
                  </a:cubicBezTo>
                  <a:cubicBezTo>
                    <a:pt x="405" y="143"/>
                    <a:pt x="405" y="141"/>
                    <a:pt x="403" y="141"/>
                  </a:cubicBezTo>
                  <a:cubicBezTo>
                    <a:pt x="397" y="138"/>
                    <a:pt x="395" y="135"/>
                    <a:pt x="388" y="131"/>
                  </a:cubicBezTo>
                </a:path>
                <a:path w="578" h="309">
                  <a:moveTo>
                    <a:pt x="126" y="287"/>
                  </a:moveTo>
                  <a:cubicBezTo>
                    <a:pt x="125" y="287"/>
                    <a:pt x="125" y="287"/>
                    <a:pt x="123" y="287"/>
                  </a:cubicBezTo>
                  <a:cubicBezTo>
                    <a:pt x="117" y="291"/>
                    <a:pt x="115" y="292"/>
                    <a:pt x="109" y="297"/>
                  </a:cubicBezTo>
                  <a:cubicBezTo>
                    <a:pt x="107" y="297"/>
                    <a:pt x="107" y="297"/>
                    <a:pt x="109" y="299"/>
                  </a:cubicBezTo>
                  <a:cubicBezTo>
                    <a:pt x="115" y="302"/>
                    <a:pt x="119" y="304"/>
                    <a:pt x="125" y="309"/>
                  </a:cubicBezTo>
                  <a:cubicBezTo>
                    <a:pt x="126" y="309"/>
                    <a:pt x="126" y="309"/>
                    <a:pt x="128" y="309"/>
                  </a:cubicBezTo>
                  <a:cubicBezTo>
                    <a:pt x="134" y="304"/>
                    <a:pt x="137" y="302"/>
                    <a:pt x="142" y="299"/>
                  </a:cubicBezTo>
                  <a:cubicBezTo>
                    <a:pt x="143" y="299"/>
                    <a:pt x="143" y="297"/>
                    <a:pt x="142" y="297"/>
                  </a:cubicBezTo>
                  <a:cubicBezTo>
                    <a:pt x="136" y="294"/>
                    <a:pt x="132" y="292"/>
                    <a:pt x="126" y="287"/>
                  </a:cubicBezTo>
                </a:path>
                <a:path w="578" h="309">
                  <a:moveTo>
                    <a:pt x="370" y="143"/>
                  </a:moveTo>
                  <a:cubicBezTo>
                    <a:pt x="370" y="143"/>
                    <a:pt x="369" y="143"/>
                    <a:pt x="369" y="143"/>
                  </a:cubicBezTo>
                  <a:cubicBezTo>
                    <a:pt x="362" y="147"/>
                    <a:pt x="359" y="148"/>
                    <a:pt x="352" y="153"/>
                  </a:cubicBezTo>
                  <a:cubicBezTo>
                    <a:pt x="352" y="153"/>
                    <a:pt x="352" y="153"/>
                    <a:pt x="352" y="153"/>
                  </a:cubicBezTo>
                  <a:cubicBezTo>
                    <a:pt x="359" y="158"/>
                    <a:pt x="362" y="160"/>
                    <a:pt x="369" y="163"/>
                  </a:cubicBezTo>
                  <a:cubicBezTo>
                    <a:pt x="370" y="165"/>
                    <a:pt x="370" y="165"/>
                    <a:pt x="372" y="165"/>
                  </a:cubicBezTo>
                  <a:cubicBezTo>
                    <a:pt x="379" y="160"/>
                    <a:pt x="382" y="158"/>
                    <a:pt x="387" y="155"/>
                  </a:cubicBezTo>
                  <a:cubicBezTo>
                    <a:pt x="388" y="155"/>
                    <a:pt x="388" y="153"/>
                    <a:pt x="387" y="153"/>
                  </a:cubicBezTo>
                  <a:cubicBezTo>
                    <a:pt x="380" y="150"/>
                    <a:pt x="377" y="147"/>
                    <a:pt x="370" y="143"/>
                  </a:cubicBezTo>
                </a:path>
                <a:path w="578" h="309">
                  <a:moveTo>
                    <a:pt x="145" y="276"/>
                  </a:moveTo>
                  <a:cubicBezTo>
                    <a:pt x="144" y="276"/>
                    <a:pt x="144" y="276"/>
                    <a:pt x="142" y="276"/>
                  </a:cubicBezTo>
                  <a:cubicBezTo>
                    <a:pt x="136" y="279"/>
                    <a:pt x="135" y="280"/>
                    <a:pt x="128" y="286"/>
                  </a:cubicBezTo>
                  <a:cubicBezTo>
                    <a:pt x="127" y="286"/>
                    <a:pt x="127" y="286"/>
                    <a:pt x="128" y="286"/>
                  </a:cubicBezTo>
                  <a:cubicBezTo>
                    <a:pt x="135" y="290"/>
                    <a:pt x="138" y="292"/>
                    <a:pt x="144" y="296"/>
                  </a:cubicBezTo>
                  <a:cubicBezTo>
                    <a:pt x="145" y="297"/>
                    <a:pt x="147" y="297"/>
                    <a:pt x="147" y="296"/>
                  </a:cubicBezTo>
                  <a:cubicBezTo>
                    <a:pt x="153" y="292"/>
                    <a:pt x="157" y="290"/>
                    <a:pt x="161" y="287"/>
                  </a:cubicBezTo>
                  <a:cubicBezTo>
                    <a:pt x="163" y="287"/>
                    <a:pt x="163" y="286"/>
                    <a:pt x="161" y="286"/>
                  </a:cubicBezTo>
                  <a:cubicBezTo>
                    <a:pt x="155" y="282"/>
                    <a:pt x="152" y="279"/>
                    <a:pt x="145" y="276"/>
                  </a:cubicBezTo>
                </a:path>
                <a:path w="578" h="309">
                  <a:moveTo>
                    <a:pt x="130" y="180"/>
                  </a:moveTo>
                  <a:cubicBezTo>
                    <a:pt x="130" y="180"/>
                    <a:pt x="132" y="180"/>
                    <a:pt x="132" y="180"/>
                  </a:cubicBezTo>
                  <a:cubicBezTo>
                    <a:pt x="139" y="175"/>
                    <a:pt x="142" y="173"/>
                    <a:pt x="147" y="171"/>
                  </a:cubicBezTo>
                  <a:cubicBezTo>
                    <a:pt x="148" y="171"/>
                    <a:pt x="148" y="169"/>
                    <a:pt x="147" y="169"/>
                  </a:cubicBezTo>
                  <a:cubicBezTo>
                    <a:pt x="140" y="166"/>
                    <a:pt x="137" y="165"/>
                    <a:pt x="130" y="160"/>
                  </a:cubicBezTo>
                  <a:cubicBezTo>
                    <a:pt x="129" y="160"/>
                    <a:pt x="129" y="160"/>
                    <a:pt x="127" y="160"/>
                  </a:cubicBezTo>
                  <a:cubicBezTo>
                    <a:pt x="122" y="163"/>
                    <a:pt x="119" y="165"/>
                    <a:pt x="112" y="169"/>
                  </a:cubicBezTo>
                  <a:cubicBezTo>
                    <a:pt x="112" y="169"/>
                    <a:pt x="112" y="169"/>
                    <a:pt x="112" y="169"/>
                  </a:cubicBezTo>
                  <a:cubicBezTo>
                    <a:pt x="119" y="173"/>
                    <a:pt x="122" y="175"/>
                    <a:pt x="130" y="180"/>
                  </a:cubicBezTo>
                </a:path>
                <a:path w="578" h="309">
                  <a:moveTo>
                    <a:pt x="351" y="156"/>
                  </a:moveTo>
                  <a:cubicBezTo>
                    <a:pt x="351" y="156"/>
                    <a:pt x="350" y="156"/>
                    <a:pt x="350" y="156"/>
                  </a:cubicBezTo>
                  <a:cubicBezTo>
                    <a:pt x="343" y="158"/>
                    <a:pt x="340" y="160"/>
                    <a:pt x="333" y="164"/>
                  </a:cubicBezTo>
                  <a:cubicBezTo>
                    <a:pt x="333" y="164"/>
                    <a:pt x="333" y="164"/>
                    <a:pt x="333" y="166"/>
                  </a:cubicBezTo>
                  <a:cubicBezTo>
                    <a:pt x="340" y="169"/>
                    <a:pt x="343" y="170"/>
                    <a:pt x="351" y="175"/>
                  </a:cubicBezTo>
                  <a:cubicBezTo>
                    <a:pt x="351" y="175"/>
                    <a:pt x="353" y="175"/>
                    <a:pt x="353" y="175"/>
                  </a:cubicBezTo>
                  <a:cubicBezTo>
                    <a:pt x="359" y="170"/>
                    <a:pt x="362" y="169"/>
                    <a:pt x="367" y="166"/>
                  </a:cubicBezTo>
                  <a:cubicBezTo>
                    <a:pt x="369" y="166"/>
                    <a:pt x="369" y="164"/>
                    <a:pt x="367" y="164"/>
                  </a:cubicBezTo>
                  <a:cubicBezTo>
                    <a:pt x="361" y="161"/>
                    <a:pt x="358" y="160"/>
                    <a:pt x="351" y="156"/>
                  </a:cubicBezTo>
                </a:path>
                <a:path w="578" h="309">
                  <a:moveTo>
                    <a:pt x="343" y="156"/>
                  </a:moveTo>
                  <a:cubicBezTo>
                    <a:pt x="356" y="146"/>
                    <a:pt x="370" y="138"/>
                    <a:pt x="383" y="130"/>
                  </a:cubicBezTo>
                  <a:cubicBezTo>
                    <a:pt x="383" y="130"/>
                    <a:pt x="383" y="130"/>
                    <a:pt x="383" y="129"/>
                  </a:cubicBezTo>
                  <a:cubicBezTo>
                    <a:pt x="377" y="126"/>
                    <a:pt x="373" y="124"/>
                    <a:pt x="367" y="120"/>
                  </a:cubicBezTo>
                  <a:cubicBezTo>
                    <a:pt x="367" y="120"/>
                    <a:pt x="365" y="120"/>
                    <a:pt x="365" y="120"/>
                  </a:cubicBezTo>
                  <a:cubicBezTo>
                    <a:pt x="351" y="127"/>
                    <a:pt x="337" y="137"/>
                    <a:pt x="325" y="145"/>
                  </a:cubicBezTo>
                  <a:cubicBezTo>
                    <a:pt x="323" y="145"/>
                    <a:pt x="323" y="145"/>
                    <a:pt x="325" y="146"/>
                  </a:cubicBezTo>
                  <a:cubicBezTo>
                    <a:pt x="331" y="149"/>
                    <a:pt x="334" y="151"/>
                    <a:pt x="340" y="156"/>
                  </a:cubicBezTo>
                  <a:cubicBezTo>
                    <a:pt x="342" y="156"/>
                    <a:pt x="342" y="156"/>
                    <a:pt x="343" y="156"/>
                  </a:cubicBezTo>
                </a:path>
                <a:path w="578" h="309">
                  <a:moveTo>
                    <a:pt x="303" y="177"/>
                  </a:moveTo>
                  <a:cubicBezTo>
                    <a:pt x="310" y="174"/>
                    <a:pt x="312" y="173"/>
                    <a:pt x="319" y="168"/>
                  </a:cubicBezTo>
                  <a:cubicBezTo>
                    <a:pt x="319" y="168"/>
                    <a:pt x="319" y="168"/>
                    <a:pt x="319" y="168"/>
                  </a:cubicBezTo>
                  <a:cubicBezTo>
                    <a:pt x="311" y="164"/>
                    <a:pt x="308" y="162"/>
                    <a:pt x="302" y="159"/>
                  </a:cubicBezTo>
                  <a:cubicBezTo>
                    <a:pt x="302" y="158"/>
                    <a:pt x="300" y="158"/>
                    <a:pt x="300" y="159"/>
                  </a:cubicBezTo>
                  <a:cubicBezTo>
                    <a:pt x="294" y="162"/>
                    <a:pt x="291" y="164"/>
                    <a:pt x="285" y="167"/>
                  </a:cubicBezTo>
                  <a:cubicBezTo>
                    <a:pt x="285" y="167"/>
                    <a:pt x="285" y="168"/>
                    <a:pt x="285" y="168"/>
                  </a:cubicBezTo>
                  <a:cubicBezTo>
                    <a:pt x="293" y="171"/>
                    <a:pt x="296" y="174"/>
                    <a:pt x="302" y="177"/>
                  </a:cubicBezTo>
                  <a:cubicBezTo>
                    <a:pt x="302" y="177"/>
                    <a:pt x="303" y="177"/>
                    <a:pt x="303" y="177"/>
                  </a:cubicBezTo>
                </a:path>
                <a:path w="578" h="309">
                  <a:moveTo>
                    <a:pt x="210" y="235"/>
                  </a:moveTo>
                  <a:cubicBezTo>
                    <a:pt x="216" y="231"/>
                    <a:pt x="219" y="230"/>
                    <a:pt x="225" y="225"/>
                  </a:cubicBezTo>
                  <a:cubicBezTo>
                    <a:pt x="225" y="225"/>
                    <a:pt x="225" y="225"/>
                    <a:pt x="225" y="225"/>
                  </a:cubicBezTo>
                  <a:cubicBezTo>
                    <a:pt x="217" y="220"/>
                    <a:pt x="215" y="218"/>
                    <a:pt x="208" y="215"/>
                  </a:cubicBezTo>
                  <a:cubicBezTo>
                    <a:pt x="208" y="213"/>
                    <a:pt x="207" y="213"/>
                    <a:pt x="207" y="213"/>
                  </a:cubicBezTo>
                  <a:cubicBezTo>
                    <a:pt x="201" y="218"/>
                    <a:pt x="198" y="220"/>
                    <a:pt x="191" y="223"/>
                  </a:cubicBezTo>
                  <a:cubicBezTo>
                    <a:pt x="191" y="223"/>
                    <a:pt x="191" y="225"/>
                    <a:pt x="191" y="225"/>
                  </a:cubicBezTo>
                  <a:cubicBezTo>
                    <a:pt x="199" y="228"/>
                    <a:pt x="202" y="230"/>
                    <a:pt x="208" y="235"/>
                  </a:cubicBezTo>
                  <a:cubicBezTo>
                    <a:pt x="208" y="235"/>
                    <a:pt x="210" y="235"/>
                    <a:pt x="210" y="235"/>
                  </a:cubicBezTo>
                </a:path>
                <a:path w="578" h="309">
                  <a:moveTo>
                    <a:pt x="323" y="167"/>
                  </a:moveTo>
                  <a:cubicBezTo>
                    <a:pt x="329" y="164"/>
                    <a:pt x="332" y="162"/>
                    <a:pt x="338" y="157"/>
                  </a:cubicBezTo>
                  <a:cubicBezTo>
                    <a:pt x="338" y="157"/>
                    <a:pt x="338" y="157"/>
                    <a:pt x="338" y="157"/>
                  </a:cubicBezTo>
                  <a:cubicBezTo>
                    <a:pt x="330" y="152"/>
                    <a:pt x="327" y="151"/>
                    <a:pt x="321" y="147"/>
                  </a:cubicBezTo>
                  <a:cubicBezTo>
                    <a:pt x="321" y="146"/>
                    <a:pt x="320" y="146"/>
                    <a:pt x="320" y="146"/>
                  </a:cubicBezTo>
                  <a:cubicBezTo>
                    <a:pt x="313" y="151"/>
                    <a:pt x="310" y="152"/>
                    <a:pt x="304" y="156"/>
                  </a:cubicBezTo>
                  <a:cubicBezTo>
                    <a:pt x="304" y="156"/>
                    <a:pt x="304" y="157"/>
                    <a:pt x="304" y="157"/>
                  </a:cubicBezTo>
                  <a:cubicBezTo>
                    <a:pt x="312" y="161"/>
                    <a:pt x="315" y="162"/>
                    <a:pt x="321" y="167"/>
                  </a:cubicBezTo>
                  <a:cubicBezTo>
                    <a:pt x="321" y="167"/>
                    <a:pt x="323" y="167"/>
                    <a:pt x="323" y="167"/>
                  </a:cubicBezTo>
                </a:path>
                <a:path w="578" h="309">
                  <a:moveTo>
                    <a:pt x="367" y="96"/>
                  </a:moveTo>
                  <a:cubicBezTo>
                    <a:pt x="375" y="99"/>
                    <a:pt x="378" y="101"/>
                    <a:pt x="385" y="104"/>
                  </a:cubicBezTo>
                  <a:cubicBezTo>
                    <a:pt x="385" y="105"/>
                    <a:pt x="386" y="105"/>
                    <a:pt x="386" y="105"/>
                  </a:cubicBezTo>
                  <a:cubicBezTo>
                    <a:pt x="393" y="101"/>
                    <a:pt x="396" y="99"/>
                    <a:pt x="403" y="96"/>
                  </a:cubicBezTo>
                  <a:cubicBezTo>
                    <a:pt x="403" y="96"/>
                    <a:pt x="403" y="95"/>
                    <a:pt x="403" y="95"/>
                  </a:cubicBezTo>
                  <a:cubicBezTo>
                    <a:pt x="396" y="92"/>
                    <a:pt x="393" y="89"/>
                    <a:pt x="386" y="86"/>
                  </a:cubicBezTo>
                  <a:cubicBezTo>
                    <a:pt x="385" y="86"/>
                    <a:pt x="383" y="86"/>
                    <a:pt x="383" y="86"/>
                  </a:cubicBezTo>
                  <a:cubicBezTo>
                    <a:pt x="377" y="89"/>
                    <a:pt x="373" y="90"/>
                    <a:pt x="367" y="95"/>
                  </a:cubicBezTo>
                  <a:cubicBezTo>
                    <a:pt x="367" y="95"/>
                    <a:pt x="367" y="95"/>
                    <a:pt x="367" y="96"/>
                  </a:cubicBezTo>
                </a:path>
                <a:path w="578" h="309">
                  <a:moveTo>
                    <a:pt x="345" y="83"/>
                  </a:moveTo>
                  <a:cubicBezTo>
                    <a:pt x="352" y="86"/>
                    <a:pt x="355" y="88"/>
                    <a:pt x="361" y="93"/>
                  </a:cubicBezTo>
                  <a:cubicBezTo>
                    <a:pt x="363" y="93"/>
                    <a:pt x="363" y="93"/>
                    <a:pt x="365" y="93"/>
                  </a:cubicBezTo>
                  <a:cubicBezTo>
                    <a:pt x="371" y="88"/>
                    <a:pt x="375" y="86"/>
                    <a:pt x="381" y="83"/>
                  </a:cubicBezTo>
                  <a:cubicBezTo>
                    <a:pt x="381" y="83"/>
                    <a:pt x="381" y="81"/>
                    <a:pt x="380" y="81"/>
                  </a:cubicBezTo>
                  <a:cubicBezTo>
                    <a:pt x="373" y="78"/>
                    <a:pt x="370" y="76"/>
                    <a:pt x="363" y="71"/>
                  </a:cubicBezTo>
                  <a:cubicBezTo>
                    <a:pt x="363" y="71"/>
                    <a:pt x="361" y="71"/>
                    <a:pt x="361" y="71"/>
                  </a:cubicBezTo>
                  <a:cubicBezTo>
                    <a:pt x="355" y="76"/>
                    <a:pt x="352" y="78"/>
                    <a:pt x="345" y="81"/>
                  </a:cubicBezTo>
                  <a:cubicBezTo>
                    <a:pt x="345" y="81"/>
                    <a:pt x="345" y="83"/>
                    <a:pt x="345" y="83"/>
                  </a:cubicBezTo>
                </a:path>
                <a:path w="578" h="309">
                  <a:moveTo>
                    <a:pt x="390" y="128"/>
                  </a:moveTo>
                  <a:cubicBezTo>
                    <a:pt x="394" y="125"/>
                    <a:pt x="397" y="123"/>
                    <a:pt x="403" y="120"/>
                  </a:cubicBezTo>
                  <a:cubicBezTo>
                    <a:pt x="405" y="120"/>
                    <a:pt x="405" y="119"/>
                    <a:pt x="403" y="119"/>
                  </a:cubicBezTo>
                  <a:cubicBezTo>
                    <a:pt x="397" y="116"/>
                    <a:pt x="394" y="113"/>
                    <a:pt x="388" y="110"/>
                  </a:cubicBezTo>
                  <a:cubicBezTo>
                    <a:pt x="386" y="110"/>
                    <a:pt x="386" y="110"/>
                    <a:pt x="385" y="110"/>
                  </a:cubicBezTo>
                  <a:cubicBezTo>
                    <a:pt x="380" y="113"/>
                    <a:pt x="377" y="114"/>
                    <a:pt x="371" y="119"/>
                  </a:cubicBezTo>
                  <a:cubicBezTo>
                    <a:pt x="369" y="119"/>
                    <a:pt x="369" y="119"/>
                    <a:pt x="371" y="119"/>
                  </a:cubicBezTo>
                  <a:cubicBezTo>
                    <a:pt x="377" y="123"/>
                    <a:pt x="380" y="125"/>
                    <a:pt x="386" y="128"/>
                  </a:cubicBezTo>
                  <a:cubicBezTo>
                    <a:pt x="388" y="129"/>
                    <a:pt x="388" y="129"/>
                    <a:pt x="390" y="128"/>
                  </a:cubicBezTo>
                </a:path>
                <a:path w="578" h="309">
                  <a:moveTo>
                    <a:pt x="228" y="223"/>
                  </a:moveTo>
                  <a:cubicBezTo>
                    <a:pt x="235" y="219"/>
                    <a:pt x="238" y="218"/>
                    <a:pt x="243" y="213"/>
                  </a:cubicBezTo>
                  <a:cubicBezTo>
                    <a:pt x="244" y="213"/>
                    <a:pt x="244" y="213"/>
                    <a:pt x="243" y="213"/>
                  </a:cubicBezTo>
                  <a:cubicBezTo>
                    <a:pt x="236" y="208"/>
                    <a:pt x="233" y="206"/>
                    <a:pt x="226" y="203"/>
                  </a:cubicBezTo>
                  <a:cubicBezTo>
                    <a:pt x="225" y="201"/>
                    <a:pt x="225" y="201"/>
                    <a:pt x="223" y="203"/>
                  </a:cubicBezTo>
                  <a:cubicBezTo>
                    <a:pt x="218" y="206"/>
                    <a:pt x="215" y="208"/>
                    <a:pt x="208" y="211"/>
                  </a:cubicBezTo>
                  <a:cubicBezTo>
                    <a:pt x="208" y="211"/>
                    <a:pt x="208" y="213"/>
                    <a:pt x="208" y="213"/>
                  </a:cubicBezTo>
                  <a:cubicBezTo>
                    <a:pt x="215" y="216"/>
                    <a:pt x="218" y="218"/>
                    <a:pt x="226" y="223"/>
                  </a:cubicBezTo>
                  <a:cubicBezTo>
                    <a:pt x="226" y="223"/>
                    <a:pt x="228" y="223"/>
                    <a:pt x="228" y="223"/>
                  </a:cubicBezTo>
                </a:path>
                <a:path w="578" h="309">
                  <a:moveTo>
                    <a:pt x="149" y="170"/>
                  </a:moveTo>
                  <a:cubicBezTo>
                    <a:pt x="149" y="170"/>
                    <a:pt x="151" y="170"/>
                    <a:pt x="151" y="170"/>
                  </a:cubicBezTo>
                  <a:cubicBezTo>
                    <a:pt x="157" y="165"/>
                    <a:pt x="161" y="163"/>
                    <a:pt x="166" y="160"/>
                  </a:cubicBezTo>
                  <a:cubicBezTo>
                    <a:pt x="167" y="160"/>
                    <a:pt x="167" y="158"/>
                    <a:pt x="166" y="158"/>
                  </a:cubicBezTo>
                  <a:cubicBezTo>
                    <a:pt x="159" y="155"/>
                    <a:pt x="156" y="153"/>
                    <a:pt x="149" y="148"/>
                  </a:cubicBezTo>
                  <a:cubicBezTo>
                    <a:pt x="147" y="148"/>
                    <a:pt x="147" y="148"/>
                    <a:pt x="146" y="148"/>
                  </a:cubicBezTo>
                  <a:cubicBezTo>
                    <a:pt x="141" y="152"/>
                    <a:pt x="137" y="153"/>
                    <a:pt x="131" y="158"/>
                  </a:cubicBezTo>
                  <a:cubicBezTo>
                    <a:pt x="129" y="158"/>
                    <a:pt x="131" y="158"/>
                    <a:pt x="131" y="158"/>
                  </a:cubicBezTo>
                  <a:cubicBezTo>
                    <a:pt x="137" y="163"/>
                    <a:pt x="141" y="165"/>
                    <a:pt x="149" y="170"/>
                  </a:cubicBezTo>
                </a:path>
                <a:path w="578" h="309">
                  <a:moveTo>
                    <a:pt x="284" y="189"/>
                  </a:moveTo>
                  <a:cubicBezTo>
                    <a:pt x="290" y="186"/>
                    <a:pt x="293" y="185"/>
                    <a:pt x="300" y="180"/>
                  </a:cubicBezTo>
                  <a:cubicBezTo>
                    <a:pt x="300" y="180"/>
                    <a:pt x="300" y="180"/>
                    <a:pt x="300" y="180"/>
                  </a:cubicBezTo>
                  <a:cubicBezTo>
                    <a:pt x="293" y="176"/>
                    <a:pt x="289" y="174"/>
                    <a:pt x="283" y="171"/>
                  </a:cubicBezTo>
                  <a:cubicBezTo>
                    <a:pt x="283" y="170"/>
                    <a:pt x="281" y="170"/>
                    <a:pt x="281" y="171"/>
                  </a:cubicBezTo>
                  <a:cubicBezTo>
                    <a:pt x="275" y="174"/>
                    <a:pt x="272" y="176"/>
                    <a:pt x="267" y="179"/>
                  </a:cubicBezTo>
                  <a:cubicBezTo>
                    <a:pt x="266" y="179"/>
                    <a:pt x="266" y="180"/>
                    <a:pt x="267" y="180"/>
                  </a:cubicBezTo>
                  <a:cubicBezTo>
                    <a:pt x="273" y="183"/>
                    <a:pt x="277" y="186"/>
                    <a:pt x="283" y="189"/>
                  </a:cubicBezTo>
                  <a:cubicBezTo>
                    <a:pt x="283" y="189"/>
                    <a:pt x="284" y="189"/>
                    <a:pt x="284" y="189"/>
                  </a:cubicBezTo>
                </a:path>
                <a:path w="578" h="309">
                  <a:moveTo>
                    <a:pt x="267" y="201"/>
                  </a:moveTo>
                  <a:cubicBezTo>
                    <a:pt x="271" y="198"/>
                    <a:pt x="274" y="196"/>
                    <a:pt x="280" y="191"/>
                  </a:cubicBezTo>
                  <a:cubicBezTo>
                    <a:pt x="280" y="191"/>
                    <a:pt x="280" y="191"/>
                    <a:pt x="280" y="191"/>
                  </a:cubicBezTo>
                  <a:cubicBezTo>
                    <a:pt x="274" y="186"/>
                    <a:pt x="271" y="185"/>
                    <a:pt x="263" y="181"/>
                  </a:cubicBezTo>
                  <a:cubicBezTo>
                    <a:pt x="263" y="180"/>
                    <a:pt x="262" y="180"/>
                    <a:pt x="262" y="181"/>
                  </a:cubicBezTo>
                  <a:cubicBezTo>
                    <a:pt x="256" y="185"/>
                    <a:pt x="253" y="186"/>
                    <a:pt x="248" y="190"/>
                  </a:cubicBezTo>
                  <a:cubicBezTo>
                    <a:pt x="247" y="190"/>
                    <a:pt x="247" y="191"/>
                    <a:pt x="248" y="191"/>
                  </a:cubicBezTo>
                  <a:cubicBezTo>
                    <a:pt x="254" y="195"/>
                    <a:pt x="257" y="198"/>
                    <a:pt x="263" y="201"/>
                  </a:cubicBezTo>
                  <a:cubicBezTo>
                    <a:pt x="265" y="201"/>
                    <a:pt x="265" y="201"/>
                    <a:pt x="267" y="201"/>
                  </a:cubicBezTo>
                </a:path>
                <a:path w="578" h="309">
                  <a:moveTo>
                    <a:pt x="247" y="211"/>
                  </a:moveTo>
                  <a:cubicBezTo>
                    <a:pt x="254" y="208"/>
                    <a:pt x="255" y="206"/>
                    <a:pt x="262" y="202"/>
                  </a:cubicBezTo>
                  <a:cubicBezTo>
                    <a:pt x="263" y="202"/>
                    <a:pt x="263" y="202"/>
                    <a:pt x="262" y="202"/>
                  </a:cubicBezTo>
                  <a:cubicBezTo>
                    <a:pt x="255" y="197"/>
                    <a:pt x="252" y="196"/>
                    <a:pt x="245" y="193"/>
                  </a:cubicBezTo>
                  <a:cubicBezTo>
                    <a:pt x="244" y="191"/>
                    <a:pt x="244" y="191"/>
                    <a:pt x="242" y="193"/>
                  </a:cubicBezTo>
                  <a:cubicBezTo>
                    <a:pt x="237" y="196"/>
                    <a:pt x="234" y="197"/>
                    <a:pt x="227" y="200"/>
                  </a:cubicBezTo>
                  <a:cubicBezTo>
                    <a:pt x="227" y="200"/>
                    <a:pt x="227" y="202"/>
                    <a:pt x="227" y="202"/>
                  </a:cubicBezTo>
                  <a:cubicBezTo>
                    <a:pt x="234" y="205"/>
                    <a:pt x="237" y="206"/>
                    <a:pt x="245" y="211"/>
                  </a:cubicBezTo>
                  <a:cubicBezTo>
                    <a:pt x="245" y="211"/>
                    <a:pt x="247" y="211"/>
                    <a:pt x="247" y="211"/>
                  </a:cubicBezTo>
                </a:path>
                <a:path w="578" h="309">
                  <a:moveTo>
                    <a:pt x="205" y="135"/>
                  </a:moveTo>
                  <a:cubicBezTo>
                    <a:pt x="207" y="136"/>
                    <a:pt x="207" y="136"/>
                    <a:pt x="209" y="136"/>
                  </a:cubicBezTo>
                  <a:cubicBezTo>
                    <a:pt x="213" y="131"/>
                    <a:pt x="217" y="130"/>
                    <a:pt x="223" y="126"/>
                  </a:cubicBezTo>
                  <a:cubicBezTo>
                    <a:pt x="225" y="126"/>
                    <a:pt x="225" y="125"/>
                    <a:pt x="223" y="125"/>
                  </a:cubicBezTo>
                  <a:cubicBezTo>
                    <a:pt x="217" y="121"/>
                    <a:pt x="213" y="118"/>
                    <a:pt x="207" y="115"/>
                  </a:cubicBezTo>
                  <a:cubicBezTo>
                    <a:pt x="205" y="115"/>
                    <a:pt x="205" y="115"/>
                    <a:pt x="203" y="115"/>
                  </a:cubicBezTo>
                  <a:cubicBezTo>
                    <a:pt x="197" y="118"/>
                    <a:pt x="193" y="120"/>
                    <a:pt x="188" y="125"/>
                  </a:cubicBezTo>
                  <a:cubicBezTo>
                    <a:pt x="187" y="125"/>
                    <a:pt x="187" y="125"/>
                    <a:pt x="188" y="125"/>
                  </a:cubicBezTo>
                  <a:cubicBezTo>
                    <a:pt x="195" y="130"/>
                    <a:pt x="198" y="131"/>
                    <a:pt x="205" y="135"/>
                  </a:cubicBezTo>
                </a:path>
                <a:path w="578" h="309">
                  <a:moveTo>
                    <a:pt x="223" y="123"/>
                  </a:moveTo>
                  <a:cubicBezTo>
                    <a:pt x="225" y="124"/>
                    <a:pt x="225" y="124"/>
                    <a:pt x="226" y="124"/>
                  </a:cubicBezTo>
                  <a:cubicBezTo>
                    <a:pt x="231" y="120"/>
                    <a:pt x="234" y="118"/>
                    <a:pt x="240" y="116"/>
                  </a:cubicBezTo>
                  <a:cubicBezTo>
                    <a:pt x="242" y="116"/>
                    <a:pt x="240" y="114"/>
                    <a:pt x="240" y="114"/>
                  </a:cubicBezTo>
                  <a:cubicBezTo>
                    <a:pt x="234" y="111"/>
                    <a:pt x="231" y="108"/>
                    <a:pt x="225" y="105"/>
                  </a:cubicBezTo>
                  <a:cubicBezTo>
                    <a:pt x="223" y="105"/>
                    <a:pt x="223" y="105"/>
                    <a:pt x="221" y="105"/>
                  </a:cubicBezTo>
                  <a:cubicBezTo>
                    <a:pt x="215" y="108"/>
                    <a:pt x="212" y="110"/>
                    <a:pt x="207" y="112"/>
                  </a:cubicBezTo>
                  <a:cubicBezTo>
                    <a:pt x="206" y="114"/>
                    <a:pt x="206" y="114"/>
                    <a:pt x="207" y="114"/>
                  </a:cubicBezTo>
                  <a:cubicBezTo>
                    <a:pt x="214" y="118"/>
                    <a:pt x="217" y="120"/>
                    <a:pt x="223" y="123"/>
                  </a:cubicBezTo>
                </a:path>
                <a:path w="578" h="309">
                  <a:moveTo>
                    <a:pt x="186" y="145"/>
                  </a:moveTo>
                  <a:cubicBezTo>
                    <a:pt x="187" y="146"/>
                    <a:pt x="187" y="146"/>
                    <a:pt x="189" y="146"/>
                  </a:cubicBezTo>
                  <a:cubicBezTo>
                    <a:pt x="196" y="141"/>
                    <a:pt x="197" y="140"/>
                    <a:pt x="204" y="137"/>
                  </a:cubicBezTo>
                  <a:cubicBezTo>
                    <a:pt x="206" y="137"/>
                    <a:pt x="206" y="136"/>
                    <a:pt x="204" y="136"/>
                  </a:cubicBezTo>
                  <a:cubicBezTo>
                    <a:pt x="197" y="133"/>
                    <a:pt x="194" y="130"/>
                    <a:pt x="187" y="127"/>
                  </a:cubicBezTo>
                  <a:cubicBezTo>
                    <a:pt x="186" y="127"/>
                    <a:pt x="186" y="127"/>
                    <a:pt x="184" y="127"/>
                  </a:cubicBezTo>
                  <a:cubicBezTo>
                    <a:pt x="177" y="130"/>
                    <a:pt x="176" y="131"/>
                    <a:pt x="169" y="136"/>
                  </a:cubicBezTo>
                  <a:cubicBezTo>
                    <a:pt x="167" y="136"/>
                    <a:pt x="167" y="136"/>
                    <a:pt x="169" y="136"/>
                  </a:cubicBezTo>
                  <a:cubicBezTo>
                    <a:pt x="176" y="140"/>
                    <a:pt x="179" y="141"/>
                    <a:pt x="186" y="145"/>
                  </a:cubicBezTo>
                </a:path>
                <a:path w="578" h="309">
                  <a:moveTo>
                    <a:pt x="243" y="111"/>
                  </a:moveTo>
                  <a:cubicBezTo>
                    <a:pt x="245" y="112"/>
                    <a:pt x="245" y="112"/>
                    <a:pt x="246" y="111"/>
                  </a:cubicBezTo>
                  <a:cubicBezTo>
                    <a:pt x="251" y="108"/>
                    <a:pt x="255" y="106"/>
                    <a:pt x="261" y="103"/>
                  </a:cubicBezTo>
                  <a:cubicBezTo>
                    <a:pt x="261" y="103"/>
                    <a:pt x="261" y="102"/>
                    <a:pt x="261" y="102"/>
                  </a:cubicBezTo>
                  <a:cubicBezTo>
                    <a:pt x="255" y="99"/>
                    <a:pt x="251" y="96"/>
                    <a:pt x="245" y="93"/>
                  </a:cubicBezTo>
                  <a:cubicBezTo>
                    <a:pt x="243" y="93"/>
                    <a:pt x="243" y="93"/>
                    <a:pt x="241" y="93"/>
                  </a:cubicBezTo>
                  <a:cubicBezTo>
                    <a:pt x="235" y="96"/>
                    <a:pt x="232" y="97"/>
                    <a:pt x="227" y="100"/>
                  </a:cubicBezTo>
                  <a:cubicBezTo>
                    <a:pt x="225" y="102"/>
                    <a:pt x="225" y="102"/>
                    <a:pt x="227" y="102"/>
                  </a:cubicBezTo>
                  <a:cubicBezTo>
                    <a:pt x="233" y="106"/>
                    <a:pt x="237" y="108"/>
                    <a:pt x="243" y="111"/>
                  </a:cubicBezTo>
                </a:path>
                <a:path w="578" h="309">
                  <a:moveTo>
                    <a:pt x="281" y="89"/>
                  </a:moveTo>
                  <a:cubicBezTo>
                    <a:pt x="282" y="91"/>
                    <a:pt x="282" y="91"/>
                    <a:pt x="284" y="89"/>
                  </a:cubicBezTo>
                  <a:cubicBezTo>
                    <a:pt x="289" y="86"/>
                    <a:pt x="292" y="85"/>
                    <a:pt x="298" y="82"/>
                  </a:cubicBezTo>
                  <a:cubicBezTo>
                    <a:pt x="300" y="82"/>
                    <a:pt x="300" y="80"/>
                    <a:pt x="298" y="80"/>
                  </a:cubicBezTo>
                  <a:cubicBezTo>
                    <a:pt x="292" y="76"/>
                    <a:pt x="289" y="75"/>
                    <a:pt x="282" y="71"/>
                  </a:cubicBezTo>
                  <a:cubicBezTo>
                    <a:pt x="281" y="71"/>
                    <a:pt x="281" y="71"/>
                    <a:pt x="279" y="71"/>
                  </a:cubicBezTo>
                  <a:cubicBezTo>
                    <a:pt x="273" y="75"/>
                    <a:pt x="270" y="76"/>
                    <a:pt x="265" y="79"/>
                  </a:cubicBezTo>
                  <a:cubicBezTo>
                    <a:pt x="263" y="80"/>
                    <a:pt x="263" y="80"/>
                    <a:pt x="265" y="80"/>
                  </a:cubicBezTo>
                  <a:cubicBezTo>
                    <a:pt x="271" y="85"/>
                    <a:pt x="275" y="86"/>
                    <a:pt x="281" y="89"/>
                  </a:cubicBezTo>
                </a:path>
                <a:path w="578" h="309">
                  <a:moveTo>
                    <a:pt x="261" y="101"/>
                  </a:moveTo>
                  <a:cubicBezTo>
                    <a:pt x="263" y="103"/>
                    <a:pt x="263" y="103"/>
                    <a:pt x="265" y="101"/>
                  </a:cubicBezTo>
                  <a:cubicBezTo>
                    <a:pt x="269" y="98"/>
                    <a:pt x="272" y="96"/>
                    <a:pt x="279" y="93"/>
                  </a:cubicBezTo>
                  <a:cubicBezTo>
                    <a:pt x="280" y="93"/>
                    <a:pt x="279" y="91"/>
                    <a:pt x="279" y="91"/>
                  </a:cubicBezTo>
                  <a:cubicBezTo>
                    <a:pt x="272" y="88"/>
                    <a:pt x="269" y="85"/>
                    <a:pt x="263" y="81"/>
                  </a:cubicBezTo>
                  <a:cubicBezTo>
                    <a:pt x="261" y="81"/>
                    <a:pt x="261" y="81"/>
                    <a:pt x="260" y="81"/>
                  </a:cubicBezTo>
                  <a:cubicBezTo>
                    <a:pt x="254" y="85"/>
                    <a:pt x="250" y="86"/>
                    <a:pt x="246" y="90"/>
                  </a:cubicBezTo>
                  <a:cubicBezTo>
                    <a:pt x="244" y="91"/>
                    <a:pt x="244" y="91"/>
                    <a:pt x="246" y="91"/>
                  </a:cubicBezTo>
                  <a:cubicBezTo>
                    <a:pt x="252" y="96"/>
                    <a:pt x="255" y="98"/>
                    <a:pt x="261" y="101"/>
                  </a:cubicBezTo>
                </a:path>
                <a:path w="578" h="309">
                  <a:moveTo>
                    <a:pt x="300" y="79"/>
                  </a:moveTo>
                  <a:cubicBezTo>
                    <a:pt x="301" y="79"/>
                    <a:pt x="301" y="79"/>
                    <a:pt x="303" y="79"/>
                  </a:cubicBezTo>
                  <a:cubicBezTo>
                    <a:pt x="308" y="76"/>
                    <a:pt x="311" y="74"/>
                    <a:pt x="317" y="71"/>
                  </a:cubicBezTo>
                  <a:cubicBezTo>
                    <a:pt x="319" y="70"/>
                    <a:pt x="319" y="70"/>
                    <a:pt x="317" y="70"/>
                  </a:cubicBezTo>
                  <a:cubicBezTo>
                    <a:pt x="311" y="66"/>
                    <a:pt x="308" y="64"/>
                    <a:pt x="301" y="61"/>
                  </a:cubicBezTo>
                  <a:cubicBezTo>
                    <a:pt x="300" y="60"/>
                    <a:pt x="300" y="60"/>
                    <a:pt x="298" y="61"/>
                  </a:cubicBezTo>
                  <a:cubicBezTo>
                    <a:pt x="292" y="64"/>
                    <a:pt x="289" y="66"/>
                    <a:pt x="284" y="68"/>
                  </a:cubicBezTo>
                  <a:cubicBezTo>
                    <a:pt x="283" y="70"/>
                    <a:pt x="283" y="70"/>
                    <a:pt x="284" y="70"/>
                  </a:cubicBezTo>
                  <a:cubicBezTo>
                    <a:pt x="290" y="74"/>
                    <a:pt x="294" y="76"/>
                    <a:pt x="300" y="79"/>
                  </a:cubicBezTo>
                </a:path>
                <a:path w="578" h="309">
                  <a:moveTo>
                    <a:pt x="319" y="67"/>
                  </a:moveTo>
                  <a:cubicBezTo>
                    <a:pt x="321" y="67"/>
                    <a:pt x="321" y="67"/>
                    <a:pt x="322" y="67"/>
                  </a:cubicBezTo>
                  <a:cubicBezTo>
                    <a:pt x="329" y="64"/>
                    <a:pt x="332" y="62"/>
                    <a:pt x="336" y="59"/>
                  </a:cubicBezTo>
                  <a:cubicBezTo>
                    <a:pt x="338" y="58"/>
                    <a:pt x="338" y="58"/>
                    <a:pt x="336" y="58"/>
                  </a:cubicBezTo>
                  <a:cubicBezTo>
                    <a:pt x="330" y="53"/>
                    <a:pt x="327" y="52"/>
                    <a:pt x="321" y="49"/>
                  </a:cubicBezTo>
                  <a:cubicBezTo>
                    <a:pt x="319" y="47"/>
                    <a:pt x="319" y="47"/>
                    <a:pt x="317" y="49"/>
                  </a:cubicBezTo>
                  <a:cubicBezTo>
                    <a:pt x="311" y="52"/>
                    <a:pt x="310" y="53"/>
                    <a:pt x="303" y="56"/>
                  </a:cubicBezTo>
                  <a:cubicBezTo>
                    <a:pt x="302" y="56"/>
                    <a:pt x="302" y="58"/>
                    <a:pt x="303" y="58"/>
                  </a:cubicBezTo>
                  <a:cubicBezTo>
                    <a:pt x="310" y="61"/>
                    <a:pt x="313" y="64"/>
                    <a:pt x="319" y="67"/>
                  </a:cubicBezTo>
                </a:path>
                <a:path w="578" h="309">
                  <a:moveTo>
                    <a:pt x="323" y="71"/>
                  </a:moveTo>
                  <a:cubicBezTo>
                    <a:pt x="332" y="75"/>
                    <a:pt x="335" y="78"/>
                    <a:pt x="341" y="81"/>
                  </a:cubicBezTo>
                  <a:cubicBezTo>
                    <a:pt x="341" y="81"/>
                    <a:pt x="343" y="81"/>
                    <a:pt x="343" y="81"/>
                  </a:cubicBezTo>
                  <a:cubicBezTo>
                    <a:pt x="350" y="78"/>
                    <a:pt x="353" y="76"/>
                    <a:pt x="360" y="71"/>
                  </a:cubicBezTo>
                  <a:cubicBezTo>
                    <a:pt x="360" y="71"/>
                    <a:pt x="360" y="71"/>
                    <a:pt x="360" y="71"/>
                  </a:cubicBezTo>
                  <a:cubicBezTo>
                    <a:pt x="353" y="66"/>
                    <a:pt x="350" y="65"/>
                    <a:pt x="341" y="61"/>
                  </a:cubicBezTo>
                  <a:cubicBezTo>
                    <a:pt x="341" y="60"/>
                    <a:pt x="340" y="60"/>
                    <a:pt x="340" y="60"/>
                  </a:cubicBezTo>
                  <a:cubicBezTo>
                    <a:pt x="333" y="65"/>
                    <a:pt x="330" y="66"/>
                    <a:pt x="323" y="70"/>
                  </a:cubicBezTo>
                  <a:cubicBezTo>
                    <a:pt x="323" y="70"/>
                    <a:pt x="323" y="71"/>
                    <a:pt x="323" y="71"/>
                  </a:cubicBezTo>
                </a:path>
                <a:path w="578" h="309">
                  <a:moveTo>
                    <a:pt x="436" y="1"/>
                  </a:moveTo>
                  <a:cubicBezTo>
                    <a:pt x="436" y="0"/>
                    <a:pt x="436" y="0"/>
                    <a:pt x="436" y="0"/>
                  </a:cubicBezTo>
                  <a:cubicBezTo>
                    <a:pt x="438" y="1"/>
                    <a:pt x="438" y="3"/>
                    <a:pt x="438" y="3"/>
                  </a:cubicBezTo>
                  <a:cubicBezTo>
                    <a:pt x="438" y="6"/>
                    <a:pt x="438" y="7"/>
                    <a:pt x="440" y="9"/>
                  </a:cubicBezTo>
                  <a:cubicBezTo>
                    <a:pt x="440" y="9"/>
                    <a:pt x="440" y="9"/>
                    <a:pt x="440" y="9"/>
                  </a:cubicBezTo>
                  <a:cubicBezTo>
                    <a:pt x="440" y="10"/>
                    <a:pt x="440" y="10"/>
                    <a:pt x="440" y="10"/>
                  </a:cubicBezTo>
                  <a:cubicBezTo>
                    <a:pt x="441" y="10"/>
                    <a:pt x="441" y="10"/>
                    <a:pt x="441" y="10"/>
                  </a:cubicBezTo>
                  <a:cubicBezTo>
                    <a:pt x="441" y="12"/>
                    <a:pt x="441" y="12"/>
                    <a:pt x="441" y="12"/>
                  </a:cubicBezTo>
                  <a:cubicBezTo>
                    <a:pt x="443" y="13"/>
                    <a:pt x="443" y="13"/>
                    <a:pt x="443" y="13"/>
                  </a:cubicBezTo>
                  <a:cubicBezTo>
                    <a:pt x="443" y="13"/>
                    <a:pt x="443" y="15"/>
                    <a:pt x="444" y="15"/>
                  </a:cubicBezTo>
                  <a:cubicBezTo>
                    <a:pt x="444" y="17"/>
                    <a:pt x="444" y="17"/>
                    <a:pt x="444" y="17"/>
                  </a:cubicBezTo>
                  <a:cubicBezTo>
                    <a:pt x="444" y="17"/>
                    <a:pt x="444" y="17"/>
                    <a:pt x="444" y="17"/>
                  </a:cubicBezTo>
                  <a:cubicBezTo>
                    <a:pt x="444" y="17"/>
                    <a:pt x="446" y="18"/>
                    <a:pt x="446" y="18"/>
                  </a:cubicBezTo>
                  <a:cubicBezTo>
                    <a:pt x="446" y="18"/>
                    <a:pt x="446" y="18"/>
                    <a:pt x="446" y="18"/>
                  </a:cubicBezTo>
                  <a:cubicBezTo>
                    <a:pt x="446" y="18"/>
                    <a:pt x="446" y="18"/>
                    <a:pt x="446" y="18"/>
                  </a:cubicBezTo>
                  <a:cubicBezTo>
                    <a:pt x="447" y="20"/>
                    <a:pt x="447" y="20"/>
                    <a:pt x="449" y="21"/>
                  </a:cubicBezTo>
                  <a:cubicBezTo>
                    <a:pt x="449" y="21"/>
                    <a:pt x="449" y="21"/>
                    <a:pt x="449" y="21"/>
                  </a:cubicBezTo>
                  <a:cubicBezTo>
                    <a:pt x="449" y="21"/>
                    <a:pt x="449" y="21"/>
                    <a:pt x="449" y="21"/>
                  </a:cubicBezTo>
                  <a:cubicBezTo>
                    <a:pt x="451" y="23"/>
                    <a:pt x="451" y="23"/>
                    <a:pt x="452" y="23"/>
                  </a:cubicBezTo>
                  <a:cubicBezTo>
                    <a:pt x="452" y="23"/>
                    <a:pt x="452" y="23"/>
                    <a:pt x="452" y="23"/>
                  </a:cubicBezTo>
                  <a:cubicBezTo>
                    <a:pt x="454" y="25"/>
                    <a:pt x="455" y="26"/>
                    <a:pt x="457" y="27"/>
                  </a:cubicBezTo>
                  <a:cubicBezTo>
                    <a:pt x="457" y="27"/>
                    <a:pt x="457" y="27"/>
                    <a:pt x="457" y="27"/>
                  </a:cubicBezTo>
                  <a:cubicBezTo>
                    <a:pt x="459" y="29"/>
                    <a:pt x="459" y="29"/>
                    <a:pt x="459" y="29"/>
                  </a:cubicBezTo>
                  <a:cubicBezTo>
                    <a:pt x="460" y="29"/>
                    <a:pt x="460" y="29"/>
                    <a:pt x="460" y="29"/>
                  </a:cubicBezTo>
                  <a:cubicBezTo>
                    <a:pt x="462" y="31"/>
                    <a:pt x="462" y="31"/>
                    <a:pt x="462" y="31"/>
                  </a:cubicBezTo>
                  <a:cubicBezTo>
                    <a:pt x="463" y="31"/>
                    <a:pt x="463" y="32"/>
                    <a:pt x="465" y="32"/>
                  </a:cubicBezTo>
                  <a:cubicBezTo>
                    <a:pt x="465" y="32"/>
                    <a:pt x="465" y="32"/>
                    <a:pt x="465" y="32"/>
                  </a:cubicBezTo>
                  <a:cubicBezTo>
                    <a:pt x="467" y="32"/>
                    <a:pt x="468" y="34"/>
                    <a:pt x="468" y="34"/>
                  </a:cubicBezTo>
                  <a:cubicBezTo>
                    <a:pt x="484" y="43"/>
                    <a:pt x="497" y="48"/>
                    <a:pt x="508" y="51"/>
                  </a:cubicBezTo>
                  <a:cubicBezTo>
                    <a:pt x="508" y="52"/>
                    <a:pt x="508" y="52"/>
                    <a:pt x="508" y="52"/>
                  </a:cubicBezTo>
                  <a:cubicBezTo>
                    <a:pt x="510" y="52"/>
                    <a:pt x="510" y="52"/>
                    <a:pt x="510" y="52"/>
                  </a:cubicBezTo>
                  <a:cubicBezTo>
                    <a:pt x="511" y="52"/>
                    <a:pt x="513" y="52"/>
                    <a:pt x="513" y="54"/>
                  </a:cubicBezTo>
                  <a:cubicBezTo>
                    <a:pt x="514" y="54"/>
                    <a:pt x="514" y="54"/>
                    <a:pt x="514" y="54"/>
                  </a:cubicBezTo>
                  <a:cubicBezTo>
                    <a:pt x="516" y="54"/>
                    <a:pt x="517" y="54"/>
                    <a:pt x="517" y="54"/>
                  </a:cubicBezTo>
                  <a:cubicBezTo>
                    <a:pt x="519" y="56"/>
                    <a:pt x="519" y="56"/>
                    <a:pt x="519" y="56"/>
                  </a:cubicBezTo>
                  <a:cubicBezTo>
                    <a:pt x="521" y="56"/>
                    <a:pt x="521" y="56"/>
                    <a:pt x="522" y="56"/>
                  </a:cubicBezTo>
                  <a:cubicBezTo>
                    <a:pt x="524" y="56"/>
                    <a:pt x="524" y="56"/>
                    <a:pt x="524" y="56"/>
                  </a:cubicBezTo>
                  <a:cubicBezTo>
                    <a:pt x="524" y="56"/>
                    <a:pt x="525" y="56"/>
                    <a:pt x="527" y="56"/>
                  </a:cubicBezTo>
                  <a:cubicBezTo>
                    <a:pt x="527" y="56"/>
                    <a:pt x="527" y="56"/>
                    <a:pt x="527" y="56"/>
                  </a:cubicBezTo>
                  <a:cubicBezTo>
                    <a:pt x="529" y="57"/>
                    <a:pt x="529" y="57"/>
                    <a:pt x="529" y="57"/>
                  </a:cubicBezTo>
                  <a:cubicBezTo>
                    <a:pt x="529" y="57"/>
                    <a:pt x="530" y="57"/>
                    <a:pt x="530" y="57"/>
                  </a:cubicBezTo>
                  <a:cubicBezTo>
                    <a:pt x="532" y="57"/>
                    <a:pt x="532" y="57"/>
                    <a:pt x="532" y="57"/>
                  </a:cubicBezTo>
                  <a:cubicBezTo>
                    <a:pt x="532" y="57"/>
                    <a:pt x="533" y="57"/>
                    <a:pt x="533" y="57"/>
                  </a:cubicBezTo>
                  <a:cubicBezTo>
                    <a:pt x="535" y="57"/>
                    <a:pt x="537" y="57"/>
                    <a:pt x="537" y="57"/>
                  </a:cubicBezTo>
                  <a:cubicBezTo>
                    <a:pt x="538" y="57"/>
                    <a:pt x="538" y="57"/>
                    <a:pt x="538" y="57"/>
                  </a:cubicBezTo>
                  <a:cubicBezTo>
                    <a:pt x="538" y="57"/>
                    <a:pt x="538" y="57"/>
                    <a:pt x="540" y="57"/>
                  </a:cubicBezTo>
                  <a:cubicBezTo>
                    <a:pt x="540" y="57"/>
                    <a:pt x="541" y="57"/>
                    <a:pt x="541" y="57"/>
                  </a:cubicBezTo>
                  <a:cubicBezTo>
                    <a:pt x="541" y="57"/>
                    <a:pt x="541" y="57"/>
                    <a:pt x="541" y="57"/>
                  </a:cubicBezTo>
                  <a:cubicBezTo>
                    <a:pt x="543" y="56"/>
                    <a:pt x="543" y="56"/>
                    <a:pt x="543" y="56"/>
                  </a:cubicBezTo>
                  <a:cubicBezTo>
                    <a:pt x="545" y="56"/>
                    <a:pt x="545" y="56"/>
                    <a:pt x="546" y="56"/>
                  </a:cubicBezTo>
                  <a:cubicBezTo>
                    <a:pt x="546" y="56"/>
                    <a:pt x="546" y="56"/>
                    <a:pt x="546" y="56"/>
                  </a:cubicBezTo>
                  <a:cubicBezTo>
                    <a:pt x="548" y="56"/>
                    <a:pt x="548" y="56"/>
                    <a:pt x="548" y="56"/>
                  </a:cubicBezTo>
                  <a:cubicBezTo>
                    <a:pt x="548" y="56"/>
                    <a:pt x="549" y="56"/>
                    <a:pt x="551" y="54"/>
                  </a:cubicBezTo>
                  <a:cubicBezTo>
                    <a:pt x="551" y="54"/>
                    <a:pt x="551" y="54"/>
                    <a:pt x="551" y="54"/>
                  </a:cubicBezTo>
                  <a:cubicBezTo>
                    <a:pt x="552" y="54"/>
                    <a:pt x="552" y="54"/>
                    <a:pt x="552" y="54"/>
                  </a:cubicBezTo>
                  <a:cubicBezTo>
                    <a:pt x="552" y="54"/>
                    <a:pt x="554" y="54"/>
                    <a:pt x="556" y="52"/>
                  </a:cubicBezTo>
                  <a:cubicBezTo>
                    <a:pt x="556" y="52"/>
                    <a:pt x="556" y="52"/>
                    <a:pt x="556" y="52"/>
                  </a:cubicBezTo>
                  <a:cubicBezTo>
                    <a:pt x="557" y="52"/>
                    <a:pt x="557" y="52"/>
                    <a:pt x="559" y="52"/>
                  </a:cubicBezTo>
                  <a:cubicBezTo>
                    <a:pt x="559" y="51"/>
                    <a:pt x="559" y="51"/>
                    <a:pt x="559" y="51"/>
                  </a:cubicBezTo>
                  <a:cubicBezTo>
                    <a:pt x="560" y="51"/>
                    <a:pt x="560" y="51"/>
                    <a:pt x="560" y="51"/>
                  </a:cubicBezTo>
                  <a:cubicBezTo>
                    <a:pt x="560" y="51"/>
                    <a:pt x="560" y="51"/>
                    <a:pt x="560" y="51"/>
                  </a:cubicBezTo>
                  <a:cubicBezTo>
                    <a:pt x="560" y="51"/>
                    <a:pt x="560" y="51"/>
                    <a:pt x="560" y="51"/>
                  </a:cubicBezTo>
                  <a:cubicBezTo>
                    <a:pt x="562" y="51"/>
                    <a:pt x="563" y="50"/>
                    <a:pt x="563" y="50"/>
                  </a:cubicBezTo>
                  <a:cubicBezTo>
                    <a:pt x="571" y="45"/>
                    <a:pt x="578" y="40"/>
                    <a:pt x="578" y="34"/>
                  </a:cubicBezTo>
                  <a:cubicBezTo>
                    <a:pt x="578" y="34"/>
                    <a:pt x="578" y="34"/>
                    <a:pt x="578" y="32"/>
                  </a:cubicBezTo>
                  <a:cubicBezTo>
                    <a:pt x="578" y="34"/>
                    <a:pt x="578" y="34"/>
                    <a:pt x="578" y="34"/>
                  </a:cubicBezTo>
                  <a:cubicBezTo>
                    <a:pt x="578" y="35"/>
                    <a:pt x="578" y="35"/>
                    <a:pt x="578" y="37"/>
                  </a:cubicBezTo>
                  <a:cubicBezTo>
                    <a:pt x="578" y="37"/>
                    <a:pt x="578" y="37"/>
                    <a:pt x="578" y="37"/>
                  </a:cubicBezTo>
                  <a:cubicBezTo>
                    <a:pt x="578" y="37"/>
                    <a:pt x="578" y="37"/>
                    <a:pt x="578" y="37"/>
                  </a:cubicBezTo>
                  <a:cubicBezTo>
                    <a:pt x="578" y="38"/>
                    <a:pt x="578" y="38"/>
                    <a:pt x="576" y="40"/>
                  </a:cubicBezTo>
                  <a:cubicBezTo>
                    <a:pt x="576" y="40"/>
                    <a:pt x="576" y="40"/>
                    <a:pt x="576" y="40"/>
                  </a:cubicBezTo>
                  <a:cubicBezTo>
                    <a:pt x="576" y="40"/>
                    <a:pt x="576" y="40"/>
                    <a:pt x="576" y="40"/>
                  </a:cubicBezTo>
                  <a:cubicBezTo>
                    <a:pt x="576" y="40"/>
                    <a:pt x="576" y="40"/>
                    <a:pt x="576" y="42"/>
                  </a:cubicBezTo>
                  <a:cubicBezTo>
                    <a:pt x="576" y="42"/>
                    <a:pt x="576" y="42"/>
                    <a:pt x="576" y="42"/>
                  </a:cubicBezTo>
                  <a:cubicBezTo>
                    <a:pt x="576" y="42"/>
                    <a:pt x="575" y="43"/>
                    <a:pt x="575" y="43"/>
                  </a:cubicBezTo>
                  <a:cubicBezTo>
                    <a:pt x="575" y="43"/>
                    <a:pt x="575" y="43"/>
                    <a:pt x="575" y="43"/>
                  </a:cubicBezTo>
                  <a:cubicBezTo>
                    <a:pt x="575" y="45"/>
                    <a:pt x="573" y="45"/>
                    <a:pt x="573" y="45"/>
                  </a:cubicBezTo>
                  <a:cubicBezTo>
                    <a:pt x="573" y="46"/>
                    <a:pt x="571" y="46"/>
                    <a:pt x="571" y="48"/>
                  </a:cubicBezTo>
                  <a:cubicBezTo>
                    <a:pt x="571" y="48"/>
                    <a:pt x="571" y="48"/>
                    <a:pt x="571" y="48"/>
                  </a:cubicBezTo>
                  <a:cubicBezTo>
                    <a:pt x="571" y="48"/>
                    <a:pt x="571" y="48"/>
                    <a:pt x="571" y="48"/>
                  </a:cubicBezTo>
                  <a:cubicBezTo>
                    <a:pt x="570" y="50"/>
                    <a:pt x="570" y="50"/>
                    <a:pt x="570" y="50"/>
                  </a:cubicBezTo>
                  <a:cubicBezTo>
                    <a:pt x="568" y="50"/>
                    <a:pt x="568" y="50"/>
                    <a:pt x="568" y="50"/>
                  </a:cubicBezTo>
                  <a:cubicBezTo>
                    <a:pt x="568" y="50"/>
                    <a:pt x="568" y="50"/>
                    <a:pt x="568" y="50"/>
                  </a:cubicBezTo>
                  <a:cubicBezTo>
                    <a:pt x="568" y="50"/>
                    <a:pt x="568" y="51"/>
                    <a:pt x="567" y="51"/>
                  </a:cubicBezTo>
                  <a:cubicBezTo>
                    <a:pt x="567" y="51"/>
                    <a:pt x="567" y="51"/>
                    <a:pt x="567" y="51"/>
                  </a:cubicBezTo>
                  <a:cubicBezTo>
                    <a:pt x="567" y="51"/>
                    <a:pt x="567" y="51"/>
                    <a:pt x="567" y="51"/>
                  </a:cubicBezTo>
                  <a:cubicBezTo>
                    <a:pt x="563" y="52"/>
                    <a:pt x="562" y="54"/>
                    <a:pt x="559" y="56"/>
                  </a:cubicBezTo>
                  <a:cubicBezTo>
                    <a:pt x="559" y="56"/>
                    <a:pt x="559" y="56"/>
                    <a:pt x="559" y="56"/>
                  </a:cubicBezTo>
                  <a:cubicBezTo>
                    <a:pt x="559" y="56"/>
                    <a:pt x="559" y="56"/>
                    <a:pt x="559" y="56"/>
                  </a:cubicBezTo>
                  <a:cubicBezTo>
                    <a:pt x="559" y="56"/>
                    <a:pt x="557" y="57"/>
                    <a:pt x="557" y="57"/>
                  </a:cubicBezTo>
                  <a:cubicBezTo>
                    <a:pt x="556" y="57"/>
                    <a:pt x="556" y="57"/>
                    <a:pt x="556" y="57"/>
                  </a:cubicBezTo>
                  <a:cubicBezTo>
                    <a:pt x="556" y="57"/>
                    <a:pt x="556" y="57"/>
                    <a:pt x="556" y="57"/>
                  </a:cubicBezTo>
                  <a:cubicBezTo>
                    <a:pt x="554" y="59"/>
                    <a:pt x="554" y="59"/>
                    <a:pt x="554" y="59"/>
                  </a:cubicBezTo>
                  <a:cubicBezTo>
                    <a:pt x="552" y="59"/>
                    <a:pt x="552" y="59"/>
                    <a:pt x="552" y="59"/>
                  </a:cubicBezTo>
                  <a:cubicBezTo>
                    <a:pt x="552" y="59"/>
                    <a:pt x="552" y="59"/>
                    <a:pt x="552" y="59"/>
                  </a:cubicBezTo>
                  <a:cubicBezTo>
                    <a:pt x="552" y="59"/>
                    <a:pt x="551" y="59"/>
                    <a:pt x="551" y="59"/>
                  </a:cubicBezTo>
                  <a:cubicBezTo>
                    <a:pt x="551" y="59"/>
                    <a:pt x="551" y="59"/>
                    <a:pt x="551" y="59"/>
                  </a:cubicBezTo>
                  <a:cubicBezTo>
                    <a:pt x="549" y="60"/>
                    <a:pt x="549" y="60"/>
                    <a:pt x="549" y="60"/>
                  </a:cubicBezTo>
                  <a:cubicBezTo>
                    <a:pt x="549" y="60"/>
                    <a:pt x="548" y="60"/>
                    <a:pt x="546" y="60"/>
                  </a:cubicBezTo>
                  <a:cubicBezTo>
                    <a:pt x="546" y="60"/>
                    <a:pt x="546" y="60"/>
                    <a:pt x="546" y="60"/>
                  </a:cubicBezTo>
                  <a:cubicBezTo>
                    <a:pt x="546" y="60"/>
                    <a:pt x="546" y="60"/>
                    <a:pt x="546" y="60"/>
                  </a:cubicBezTo>
                  <a:cubicBezTo>
                    <a:pt x="545" y="60"/>
                    <a:pt x="543" y="62"/>
                    <a:pt x="543" y="62"/>
                  </a:cubicBezTo>
                  <a:cubicBezTo>
                    <a:pt x="543" y="62"/>
                    <a:pt x="543" y="62"/>
                    <a:pt x="543" y="62"/>
                  </a:cubicBezTo>
                  <a:cubicBezTo>
                    <a:pt x="543" y="62"/>
                    <a:pt x="543" y="62"/>
                    <a:pt x="543" y="62"/>
                  </a:cubicBezTo>
                  <a:cubicBezTo>
                    <a:pt x="543" y="62"/>
                    <a:pt x="543" y="62"/>
                    <a:pt x="543" y="62"/>
                  </a:cubicBezTo>
                  <a:cubicBezTo>
                    <a:pt x="541" y="62"/>
                    <a:pt x="541" y="62"/>
                    <a:pt x="541" y="62"/>
                  </a:cubicBezTo>
                  <a:cubicBezTo>
                    <a:pt x="541" y="62"/>
                    <a:pt x="540" y="62"/>
                    <a:pt x="540" y="62"/>
                  </a:cubicBezTo>
                  <a:cubicBezTo>
                    <a:pt x="540" y="62"/>
                    <a:pt x="540" y="62"/>
                    <a:pt x="540" y="62"/>
                  </a:cubicBezTo>
                  <a:cubicBezTo>
                    <a:pt x="538" y="62"/>
                    <a:pt x="537" y="62"/>
                    <a:pt x="537" y="62"/>
                  </a:cubicBezTo>
                  <a:cubicBezTo>
                    <a:pt x="537" y="62"/>
                    <a:pt x="537" y="62"/>
                    <a:pt x="537" y="62"/>
                  </a:cubicBezTo>
                  <a:cubicBezTo>
                    <a:pt x="537" y="62"/>
                    <a:pt x="537" y="62"/>
                    <a:pt x="537" y="62"/>
                  </a:cubicBezTo>
                  <a:cubicBezTo>
                    <a:pt x="537" y="62"/>
                    <a:pt x="537" y="62"/>
                    <a:pt x="537" y="62"/>
                  </a:cubicBezTo>
                  <a:cubicBezTo>
                    <a:pt x="535" y="62"/>
                    <a:pt x="535" y="62"/>
                    <a:pt x="535" y="62"/>
                  </a:cubicBezTo>
                  <a:cubicBezTo>
                    <a:pt x="535" y="62"/>
                    <a:pt x="533" y="62"/>
                    <a:pt x="532" y="62"/>
                  </a:cubicBezTo>
                  <a:cubicBezTo>
                    <a:pt x="532" y="62"/>
                    <a:pt x="532" y="62"/>
                    <a:pt x="532" y="62"/>
                  </a:cubicBezTo>
                  <a:cubicBezTo>
                    <a:pt x="532" y="62"/>
                    <a:pt x="532" y="62"/>
                    <a:pt x="532" y="62"/>
                  </a:cubicBezTo>
                  <a:cubicBezTo>
                    <a:pt x="530" y="62"/>
                    <a:pt x="530" y="62"/>
                    <a:pt x="529" y="62"/>
                  </a:cubicBezTo>
                  <a:cubicBezTo>
                    <a:pt x="529" y="62"/>
                    <a:pt x="529" y="62"/>
                    <a:pt x="529" y="62"/>
                  </a:cubicBezTo>
                  <a:cubicBezTo>
                    <a:pt x="529" y="62"/>
                    <a:pt x="529" y="62"/>
                    <a:pt x="529" y="62"/>
                  </a:cubicBezTo>
                  <a:cubicBezTo>
                    <a:pt x="529" y="62"/>
                    <a:pt x="529" y="62"/>
                    <a:pt x="529" y="62"/>
                  </a:cubicBezTo>
                  <a:cubicBezTo>
                    <a:pt x="529" y="62"/>
                    <a:pt x="529" y="62"/>
                    <a:pt x="529" y="62"/>
                  </a:cubicBezTo>
                  <a:cubicBezTo>
                    <a:pt x="529" y="62"/>
                    <a:pt x="529" y="62"/>
                    <a:pt x="529" y="62"/>
                  </a:cubicBezTo>
                  <a:cubicBezTo>
                    <a:pt x="527" y="62"/>
                    <a:pt x="525" y="60"/>
                    <a:pt x="524" y="60"/>
                  </a:cubicBezTo>
                  <a:cubicBezTo>
                    <a:pt x="524" y="60"/>
                    <a:pt x="524" y="60"/>
                    <a:pt x="524" y="60"/>
                  </a:cubicBezTo>
                  <a:cubicBezTo>
                    <a:pt x="524" y="60"/>
                    <a:pt x="524" y="60"/>
                    <a:pt x="524" y="60"/>
                  </a:cubicBezTo>
                  <a:cubicBezTo>
                    <a:pt x="522" y="60"/>
                    <a:pt x="522" y="60"/>
                    <a:pt x="522" y="60"/>
                  </a:cubicBezTo>
                  <a:cubicBezTo>
                    <a:pt x="519" y="60"/>
                    <a:pt x="517" y="59"/>
                    <a:pt x="514" y="59"/>
                  </a:cubicBezTo>
                  <a:cubicBezTo>
                    <a:pt x="514" y="59"/>
                    <a:pt x="514" y="59"/>
                    <a:pt x="514" y="59"/>
                  </a:cubicBezTo>
                  <a:cubicBezTo>
                    <a:pt x="514" y="59"/>
                    <a:pt x="514" y="59"/>
                    <a:pt x="514" y="59"/>
                  </a:cubicBezTo>
                  <a:cubicBezTo>
                    <a:pt x="513" y="57"/>
                    <a:pt x="513" y="57"/>
                    <a:pt x="513" y="57"/>
                  </a:cubicBezTo>
                  <a:cubicBezTo>
                    <a:pt x="511" y="57"/>
                    <a:pt x="511" y="57"/>
                    <a:pt x="511" y="57"/>
                  </a:cubicBezTo>
                  <a:cubicBezTo>
                    <a:pt x="511" y="57"/>
                    <a:pt x="511" y="57"/>
                    <a:pt x="511" y="57"/>
                  </a:cubicBezTo>
                  <a:cubicBezTo>
                    <a:pt x="510" y="57"/>
                    <a:pt x="510" y="57"/>
                    <a:pt x="510" y="57"/>
                  </a:cubicBezTo>
                  <a:cubicBezTo>
                    <a:pt x="508" y="57"/>
                    <a:pt x="508" y="57"/>
                    <a:pt x="508" y="57"/>
                  </a:cubicBezTo>
                  <a:cubicBezTo>
                    <a:pt x="508" y="57"/>
                    <a:pt x="508" y="57"/>
                    <a:pt x="508" y="57"/>
                  </a:cubicBezTo>
                  <a:cubicBezTo>
                    <a:pt x="508" y="56"/>
                    <a:pt x="508" y="56"/>
                    <a:pt x="508" y="56"/>
                  </a:cubicBezTo>
                  <a:cubicBezTo>
                    <a:pt x="500" y="54"/>
                    <a:pt x="489" y="50"/>
                    <a:pt x="484" y="46"/>
                  </a:cubicBezTo>
                  <a:cubicBezTo>
                    <a:pt x="482" y="46"/>
                    <a:pt x="482" y="46"/>
                    <a:pt x="482" y="46"/>
                  </a:cubicBezTo>
                  <a:cubicBezTo>
                    <a:pt x="478" y="43"/>
                    <a:pt x="473" y="40"/>
                    <a:pt x="468" y="38"/>
                  </a:cubicBezTo>
                  <a:cubicBezTo>
                    <a:pt x="467" y="37"/>
                    <a:pt x="465" y="37"/>
                    <a:pt x="465" y="35"/>
                  </a:cubicBezTo>
                  <a:cubicBezTo>
                    <a:pt x="463" y="35"/>
                    <a:pt x="462" y="34"/>
                    <a:pt x="462" y="34"/>
                  </a:cubicBezTo>
                  <a:cubicBezTo>
                    <a:pt x="460" y="34"/>
                    <a:pt x="460" y="34"/>
                    <a:pt x="460" y="34"/>
                  </a:cubicBezTo>
                  <a:cubicBezTo>
                    <a:pt x="460" y="32"/>
                    <a:pt x="460" y="32"/>
                    <a:pt x="460" y="32"/>
                  </a:cubicBezTo>
                  <a:cubicBezTo>
                    <a:pt x="459" y="32"/>
                    <a:pt x="459" y="32"/>
                    <a:pt x="457" y="31"/>
                  </a:cubicBezTo>
                  <a:cubicBezTo>
                    <a:pt x="457" y="31"/>
                    <a:pt x="457" y="31"/>
                    <a:pt x="457" y="31"/>
                  </a:cubicBezTo>
                  <a:cubicBezTo>
                    <a:pt x="455" y="29"/>
                    <a:pt x="455" y="29"/>
                    <a:pt x="455" y="29"/>
                  </a:cubicBezTo>
                  <a:cubicBezTo>
                    <a:pt x="455" y="29"/>
                    <a:pt x="454" y="29"/>
                    <a:pt x="454" y="27"/>
                  </a:cubicBezTo>
                  <a:cubicBezTo>
                    <a:pt x="452" y="27"/>
                    <a:pt x="452" y="26"/>
                    <a:pt x="451" y="26"/>
                  </a:cubicBezTo>
                  <a:cubicBezTo>
                    <a:pt x="447" y="23"/>
                    <a:pt x="446" y="20"/>
                    <a:pt x="443" y="17"/>
                  </a:cubicBezTo>
                  <a:cubicBezTo>
                    <a:pt x="443" y="17"/>
                    <a:pt x="443" y="17"/>
                    <a:pt x="443" y="17"/>
                  </a:cubicBezTo>
                  <a:cubicBezTo>
                    <a:pt x="443" y="17"/>
                    <a:pt x="443" y="17"/>
                    <a:pt x="443" y="17"/>
                  </a:cubicBezTo>
                  <a:cubicBezTo>
                    <a:pt x="443" y="15"/>
                    <a:pt x="443" y="15"/>
                    <a:pt x="443" y="15"/>
                  </a:cubicBezTo>
                  <a:cubicBezTo>
                    <a:pt x="441" y="15"/>
                    <a:pt x="441" y="15"/>
                    <a:pt x="441" y="15"/>
                  </a:cubicBezTo>
                  <a:cubicBezTo>
                    <a:pt x="441" y="13"/>
                    <a:pt x="441" y="13"/>
                    <a:pt x="441" y="13"/>
                  </a:cubicBezTo>
                  <a:cubicBezTo>
                    <a:pt x="441" y="15"/>
                    <a:pt x="441" y="15"/>
                    <a:pt x="441" y="15"/>
                  </a:cubicBezTo>
                  <a:cubicBezTo>
                    <a:pt x="441" y="15"/>
                    <a:pt x="441" y="15"/>
                    <a:pt x="441" y="15"/>
                  </a:cubicBezTo>
                  <a:cubicBezTo>
                    <a:pt x="441" y="13"/>
                    <a:pt x="441" y="13"/>
                    <a:pt x="441" y="13"/>
                  </a:cubicBezTo>
                  <a:cubicBezTo>
                    <a:pt x="441" y="13"/>
                    <a:pt x="441" y="12"/>
                    <a:pt x="440" y="12"/>
                  </a:cubicBezTo>
                  <a:cubicBezTo>
                    <a:pt x="440" y="12"/>
                    <a:pt x="440" y="12"/>
                    <a:pt x="440" y="12"/>
                  </a:cubicBezTo>
                  <a:cubicBezTo>
                    <a:pt x="440" y="10"/>
                    <a:pt x="440" y="10"/>
                    <a:pt x="440" y="10"/>
                  </a:cubicBezTo>
                  <a:cubicBezTo>
                    <a:pt x="440" y="10"/>
                    <a:pt x="440" y="10"/>
                    <a:pt x="440" y="10"/>
                  </a:cubicBezTo>
                  <a:cubicBezTo>
                    <a:pt x="440" y="9"/>
                    <a:pt x="440" y="9"/>
                    <a:pt x="440" y="9"/>
                  </a:cubicBezTo>
                  <a:cubicBezTo>
                    <a:pt x="440" y="9"/>
                    <a:pt x="440" y="9"/>
                    <a:pt x="440" y="9"/>
                  </a:cubicBezTo>
                  <a:cubicBezTo>
                    <a:pt x="438" y="9"/>
                    <a:pt x="438" y="9"/>
                    <a:pt x="438" y="9"/>
                  </a:cubicBezTo>
                  <a:cubicBezTo>
                    <a:pt x="438" y="9"/>
                    <a:pt x="438" y="9"/>
                    <a:pt x="438" y="9"/>
                  </a:cubicBezTo>
                  <a:cubicBezTo>
                    <a:pt x="438" y="9"/>
                    <a:pt x="438" y="9"/>
                    <a:pt x="438" y="9"/>
                  </a:cubicBezTo>
                  <a:cubicBezTo>
                    <a:pt x="438" y="7"/>
                    <a:pt x="438" y="7"/>
                    <a:pt x="438" y="7"/>
                  </a:cubicBezTo>
                  <a:cubicBezTo>
                    <a:pt x="438" y="6"/>
                    <a:pt x="438" y="4"/>
                    <a:pt x="438" y="4"/>
                  </a:cubicBezTo>
                  <a:cubicBezTo>
                    <a:pt x="438" y="4"/>
                    <a:pt x="438" y="4"/>
                    <a:pt x="438" y="4"/>
                  </a:cubicBezTo>
                  <a:cubicBezTo>
                    <a:pt x="438" y="4"/>
                    <a:pt x="438" y="4"/>
                    <a:pt x="438" y="4"/>
                  </a:cubicBezTo>
                  <a:cubicBezTo>
                    <a:pt x="438" y="3"/>
                    <a:pt x="438" y="3"/>
                    <a:pt x="438" y="3"/>
                  </a:cubicBezTo>
                  <a:cubicBezTo>
                    <a:pt x="438" y="3"/>
                    <a:pt x="438" y="1"/>
                    <a:pt x="436" y="1"/>
                  </a:cubicBezTo>
                  <a:cubicBezTo>
                    <a:pt x="436" y="0"/>
                    <a:pt x="436" y="0"/>
                    <a:pt x="436" y="0"/>
                  </a:cubicBezTo>
                  <a:lnTo>
                    <a:pt x="436" y="1"/>
                  </a:lnTo>
                  <a:close/>
                </a:path>
              </a:pathLst>
            </a:custGeom>
            <a:solidFill>
              <a:srgbClr val="363F4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0" name="path"/>
            <p:cNvSpPr/>
            <p:nvPr/>
          </p:nvSpPr>
          <p:spPr>
            <a:xfrm>
              <a:off x="676656" y="402336"/>
              <a:ext cx="89915" cy="54863"/>
            </a:xfrm>
            <a:custGeom>
              <a:rect l="0" t="0" r="0" b="0"/>
              <a:pathLst>
                <a:path w="141" h="86">
                  <a:moveTo>
                    <a:pt x="0" y="28"/>
                  </a:moveTo>
                  <a:cubicBezTo>
                    <a:pt x="0" y="28"/>
                    <a:pt x="0" y="28"/>
                    <a:pt x="0" y="28"/>
                  </a:cubicBezTo>
                  <a:cubicBezTo>
                    <a:pt x="0" y="28"/>
                    <a:pt x="0" y="28"/>
                    <a:pt x="0" y="28"/>
                  </a:cubicBezTo>
                  <a:cubicBezTo>
                    <a:pt x="0" y="28"/>
                    <a:pt x="0" y="28"/>
                    <a:pt x="0" y="28"/>
                  </a:cubicBezTo>
                  <a:cubicBezTo>
                    <a:pt x="0" y="26"/>
                    <a:pt x="0" y="26"/>
                    <a:pt x="1" y="25"/>
                  </a:cubicBezTo>
                  <a:cubicBezTo>
                    <a:pt x="1" y="25"/>
                    <a:pt x="1" y="25"/>
                    <a:pt x="1" y="25"/>
                  </a:cubicBezTo>
                  <a:cubicBezTo>
                    <a:pt x="1" y="25"/>
                    <a:pt x="1" y="25"/>
                    <a:pt x="1" y="25"/>
                  </a:cubicBezTo>
                  <a:cubicBezTo>
                    <a:pt x="1" y="25"/>
                    <a:pt x="1" y="25"/>
                    <a:pt x="1" y="25"/>
                  </a:cubicBezTo>
                  <a:cubicBezTo>
                    <a:pt x="1" y="25"/>
                    <a:pt x="1" y="25"/>
                    <a:pt x="1" y="25"/>
                  </a:cubicBezTo>
                  <a:cubicBezTo>
                    <a:pt x="1" y="23"/>
                    <a:pt x="1" y="21"/>
                    <a:pt x="1" y="20"/>
                  </a:cubicBezTo>
                  <a:cubicBezTo>
                    <a:pt x="1" y="20"/>
                    <a:pt x="1" y="20"/>
                    <a:pt x="1" y="20"/>
                  </a:cubicBezTo>
                  <a:cubicBezTo>
                    <a:pt x="1" y="20"/>
                    <a:pt x="1" y="20"/>
                    <a:pt x="1" y="20"/>
                  </a:cubicBezTo>
                  <a:cubicBezTo>
                    <a:pt x="3" y="15"/>
                    <a:pt x="7" y="10"/>
                    <a:pt x="11" y="9"/>
                  </a:cubicBezTo>
                  <a:cubicBezTo>
                    <a:pt x="12" y="7"/>
                    <a:pt x="12" y="7"/>
                    <a:pt x="12" y="7"/>
                  </a:cubicBezTo>
                  <a:cubicBezTo>
                    <a:pt x="12" y="7"/>
                    <a:pt x="14" y="6"/>
                    <a:pt x="14" y="6"/>
                  </a:cubicBezTo>
                  <a:cubicBezTo>
                    <a:pt x="14" y="6"/>
                    <a:pt x="14" y="6"/>
                    <a:pt x="14" y="6"/>
                  </a:cubicBezTo>
                  <a:cubicBezTo>
                    <a:pt x="14" y="6"/>
                    <a:pt x="14" y="6"/>
                    <a:pt x="14" y="6"/>
                  </a:cubicBezTo>
                  <a:cubicBezTo>
                    <a:pt x="15" y="6"/>
                    <a:pt x="15" y="6"/>
                    <a:pt x="15" y="6"/>
                  </a:cubicBezTo>
                  <a:cubicBezTo>
                    <a:pt x="18" y="4"/>
                    <a:pt x="18" y="4"/>
                    <a:pt x="18" y="4"/>
                  </a:cubicBezTo>
                  <a:cubicBezTo>
                    <a:pt x="18" y="3"/>
                    <a:pt x="20" y="3"/>
                    <a:pt x="22" y="3"/>
                  </a:cubicBezTo>
                  <a:cubicBezTo>
                    <a:pt x="22" y="3"/>
                    <a:pt x="22" y="3"/>
                    <a:pt x="22" y="3"/>
                  </a:cubicBezTo>
                  <a:cubicBezTo>
                    <a:pt x="22" y="3"/>
                    <a:pt x="22" y="3"/>
                    <a:pt x="22" y="3"/>
                  </a:cubicBezTo>
                  <a:cubicBezTo>
                    <a:pt x="20" y="3"/>
                    <a:pt x="20" y="3"/>
                    <a:pt x="20" y="3"/>
                  </a:cubicBezTo>
                  <a:cubicBezTo>
                    <a:pt x="22" y="3"/>
                    <a:pt x="22" y="3"/>
                    <a:pt x="22" y="3"/>
                  </a:cubicBezTo>
                  <a:cubicBezTo>
                    <a:pt x="22" y="3"/>
                    <a:pt x="22" y="3"/>
                    <a:pt x="22" y="3"/>
                  </a:cubicBezTo>
                  <a:cubicBezTo>
                    <a:pt x="23" y="3"/>
                    <a:pt x="23" y="3"/>
                    <a:pt x="23" y="3"/>
                  </a:cubicBezTo>
                  <a:cubicBezTo>
                    <a:pt x="23" y="3"/>
                    <a:pt x="23" y="3"/>
                    <a:pt x="23" y="3"/>
                  </a:cubicBezTo>
                  <a:cubicBezTo>
                    <a:pt x="25" y="1"/>
                    <a:pt x="25" y="1"/>
                    <a:pt x="25" y="1"/>
                  </a:cubicBezTo>
                  <a:cubicBezTo>
                    <a:pt x="25" y="1"/>
                    <a:pt x="25" y="1"/>
                    <a:pt x="25" y="1"/>
                  </a:cubicBezTo>
                  <a:cubicBezTo>
                    <a:pt x="26" y="1"/>
                    <a:pt x="26" y="1"/>
                    <a:pt x="28" y="1"/>
                  </a:cubicBezTo>
                  <a:cubicBezTo>
                    <a:pt x="28" y="1"/>
                    <a:pt x="28" y="1"/>
                    <a:pt x="28" y="1"/>
                  </a:cubicBezTo>
                  <a:cubicBezTo>
                    <a:pt x="28" y="1"/>
                    <a:pt x="28" y="1"/>
                    <a:pt x="28" y="1"/>
                  </a:cubicBezTo>
                  <a:cubicBezTo>
                    <a:pt x="30" y="1"/>
                    <a:pt x="30" y="1"/>
                    <a:pt x="30" y="1"/>
                  </a:cubicBezTo>
                  <a:cubicBezTo>
                    <a:pt x="31" y="0"/>
                    <a:pt x="31" y="0"/>
                    <a:pt x="31" y="0"/>
                  </a:cubicBezTo>
                  <a:cubicBezTo>
                    <a:pt x="31" y="0"/>
                    <a:pt x="31" y="0"/>
                    <a:pt x="31" y="0"/>
                  </a:cubicBezTo>
                  <a:cubicBezTo>
                    <a:pt x="30" y="1"/>
                    <a:pt x="30" y="1"/>
                    <a:pt x="30" y="1"/>
                  </a:cubicBezTo>
                  <a:cubicBezTo>
                    <a:pt x="30" y="1"/>
                    <a:pt x="30" y="1"/>
                    <a:pt x="30" y="1"/>
                  </a:cubicBezTo>
                  <a:cubicBezTo>
                    <a:pt x="31" y="0"/>
                    <a:pt x="31" y="0"/>
                    <a:pt x="31" y="0"/>
                  </a:cubicBezTo>
                  <a:cubicBezTo>
                    <a:pt x="31" y="0"/>
                    <a:pt x="31" y="0"/>
                    <a:pt x="31" y="0"/>
                  </a:cubicBezTo>
                  <a:cubicBezTo>
                    <a:pt x="31" y="0"/>
                    <a:pt x="31" y="0"/>
                    <a:pt x="31" y="0"/>
                  </a:cubicBezTo>
                  <a:cubicBezTo>
                    <a:pt x="31" y="0"/>
                    <a:pt x="31" y="0"/>
                    <a:pt x="31" y="0"/>
                  </a:cubicBezTo>
                  <a:cubicBezTo>
                    <a:pt x="33" y="0"/>
                    <a:pt x="33" y="0"/>
                    <a:pt x="33" y="0"/>
                  </a:cubicBezTo>
                  <a:cubicBezTo>
                    <a:pt x="34" y="0"/>
                    <a:pt x="34" y="0"/>
                    <a:pt x="34" y="0"/>
                  </a:cubicBezTo>
                  <a:cubicBezTo>
                    <a:pt x="36" y="0"/>
                    <a:pt x="36" y="0"/>
                    <a:pt x="36" y="0"/>
                  </a:cubicBezTo>
                  <a:cubicBezTo>
                    <a:pt x="36" y="0"/>
                    <a:pt x="36" y="0"/>
                    <a:pt x="36" y="0"/>
                  </a:cubicBezTo>
                  <a:cubicBezTo>
                    <a:pt x="38" y="0"/>
                    <a:pt x="38" y="0"/>
                    <a:pt x="38" y="0"/>
                  </a:cubicBezTo>
                  <a:cubicBezTo>
                    <a:pt x="38" y="0"/>
                    <a:pt x="38" y="0"/>
                    <a:pt x="38" y="0"/>
                  </a:cubicBezTo>
                  <a:cubicBezTo>
                    <a:pt x="38" y="0"/>
                    <a:pt x="38" y="0"/>
                    <a:pt x="38" y="0"/>
                  </a:cubicBezTo>
                  <a:cubicBezTo>
                    <a:pt x="39" y="0"/>
                    <a:pt x="39" y="0"/>
                    <a:pt x="39" y="0"/>
                  </a:cubicBezTo>
                  <a:cubicBezTo>
                    <a:pt x="39" y="0"/>
                    <a:pt x="39" y="0"/>
                    <a:pt x="39" y="0"/>
                  </a:cubicBezTo>
                  <a:cubicBezTo>
                    <a:pt x="39" y="0"/>
                    <a:pt x="39" y="0"/>
                    <a:pt x="39" y="0"/>
                  </a:cubicBezTo>
                  <a:cubicBezTo>
                    <a:pt x="41" y="0"/>
                    <a:pt x="41" y="0"/>
                    <a:pt x="41" y="0"/>
                  </a:cubicBezTo>
                  <a:cubicBezTo>
                    <a:pt x="41" y="0"/>
                    <a:pt x="41" y="0"/>
                    <a:pt x="41" y="0"/>
                  </a:cubicBezTo>
                  <a:cubicBezTo>
                    <a:pt x="42" y="0"/>
                    <a:pt x="42" y="0"/>
                    <a:pt x="42" y="0"/>
                  </a:cubicBezTo>
                  <a:cubicBezTo>
                    <a:pt x="42" y="0"/>
                    <a:pt x="44" y="0"/>
                    <a:pt x="44" y="0"/>
                  </a:cubicBezTo>
                  <a:cubicBezTo>
                    <a:pt x="46" y="0"/>
                    <a:pt x="46" y="0"/>
                    <a:pt x="46" y="0"/>
                  </a:cubicBezTo>
                  <a:cubicBezTo>
                    <a:pt x="46" y="0"/>
                    <a:pt x="46" y="0"/>
                    <a:pt x="46" y="0"/>
                  </a:cubicBezTo>
                  <a:cubicBezTo>
                    <a:pt x="46" y="0"/>
                    <a:pt x="46" y="0"/>
                    <a:pt x="46" y="0"/>
                  </a:cubicBezTo>
                  <a:cubicBezTo>
                    <a:pt x="47" y="0"/>
                    <a:pt x="47" y="0"/>
                    <a:pt x="49" y="0"/>
                  </a:cubicBezTo>
                  <a:cubicBezTo>
                    <a:pt x="49" y="0"/>
                    <a:pt x="49" y="0"/>
                    <a:pt x="49" y="0"/>
                  </a:cubicBezTo>
                  <a:cubicBezTo>
                    <a:pt x="52" y="0"/>
                    <a:pt x="55" y="1"/>
                    <a:pt x="57" y="1"/>
                  </a:cubicBezTo>
                  <a:cubicBezTo>
                    <a:pt x="58" y="1"/>
                    <a:pt x="58" y="1"/>
                    <a:pt x="58" y="1"/>
                  </a:cubicBezTo>
                  <a:cubicBezTo>
                    <a:pt x="60" y="1"/>
                    <a:pt x="62" y="1"/>
                    <a:pt x="62" y="3"/>
                  </a:cubicBezTo>
                  <a:cubicBezTo>
                    <a:pt x="63" y="3"/>
                    <a:pt x="63" y="3"/>
                    <a:pt x="63" y="3"/>
                  </a:cubicBezTo>
                  <a:cubicBezTo>
                    <a:pt x="63" y="3"/>
                    <a:pt x="63" y="3"/>
                    <a:pt x="63" y="3"/>
                  </a:cubicBezTo>
                  <a:cubicBezTo>
                    <a:pt x="65" y="3"/>
                    <a:pt x="65" y="3"/>
                    <a:pt x="66" y="3"/>
                  </a:cubicBezTo>
                  <a:cubicBezTo>
                    <a:pt x="66" y="3"/>
                    <a:pt x="68" y="4"/>
                    <a:pt x="71" y="4"/>
                  </a:cubicBezTo>
                  <a:cubicBezTo>
                    <a:pt x="71" y="4"/>
                    <a:pt x="71" y="4"/>
                    <a:pt x="71" y="4"/>
                  </a:cubicBezTo>
                  <a:cubicBezTo>
                    <a:pt x="71" y="4"/>
                    <a:pt x="71" y="4"/>
                    <a:pt x="71" y="4"/>
                  </a:cubicBezTo>
                  <a:cubicBezTo>
                    <a:pt x="73" y="4"/>
                    <a:pt x="73" y="4"/>
                    <a:pt x="73" y="4"/>
                  </a:cubicBezTo>
                  <a:cubicBezTo>
                    <a:pt x="73" y="4"/>
                    <a:pt x="73" y="4"/>
                    <a:pt x="73" y="4"/>
                  </a:cubicBezTo>
                  <a:cubicBezTo>
                    <a:pt x="73" y="6"/>
                    <a:pt x="73" y="6"/>
                    <a:pt x="73" y="6"/>
                  </a:cubicBezTo>
                  <a:cubicBezTo>
                    <a:pt x="74" y="6"/>
                    <a:pt x="74" y="6"/>
                    <a:pt x="74" y="6"/>
                  </a:cubicBezTo>
                  <a:cubicBezTo>
                    <a:pt x="74" y="6"/>
                    <a:pt x="74" y="6"/>
                    <a:pt x="74" y="6"/>
                  </a:cubicBezTo>
                  <a:cubicBezTo>
                    <a:pt x="74" y="6"/>
                    <a:pt x="74" y="6"/>
                    <a:pt x="74" y="6"/>
                  </a:cubicBezTo>
                  <a:cubicBezTo>
                    <a:pt x="76" y="6"/>
                    <a:pt x="76" y="6"/>
                    <a:pt x="76" y="6"/>
                  </a:cubicBezTo>
                  <a:cubicBezTo>
                    <a:pt x="76" y="6"/>
                    <a:pt x="76" y="6"/>
                    <a:pt x="76" y="6"/>
                  </a:cubicBezTo>
                  <a:cubicBezTo>
                    <a:pt x="76" y="6"/>
                    <a:pt x="76" y="6"/>
                    <a:pt x="76" y="6"/>
                  </a:cubicBezTo>
                  <a:cubicBezTo>
                    <a:pt x="76" y="6"/>
                    <a:pt x="76" y="6"/>
                    <a:pt x="76" y="6"/>
                  </a:cubicBezTo>
                  <a:cubicBezTo>
                    <a:pt x="76" y="6"/>
                    <a:pt x="76" y="6"/>
                    <a:pt x="76" y="6"/>
                  </a:cubicBezTo>
                  <a:cubicBezTo>
                    <a:pt x="77" y="6"/>
                    <a:pt x="77" y="6"/>
                    <a:pt x="77" y="6"/>
                  </a:cubicBezTo>
                  <a:cubicBezTo>
                    <a:pt x="77" y="7"/>
                    <a:pt x="77" y="7"/>
                    <a:pt x="77" y="7"/>
                  </a:cubicBezTo>
                  <a:cubicBezTo>
                    <a:pt x="79" y="7"/>
                    <a:pt x="79" y="7"/>
                    <a:pt x="79" y="7"/>
                  </a:cubicBezTo>
                  <a:cubicBezTo>
                    <a:pt x="82" y="9"/>
                    <a:pt x="82" y="9"/>
                    <a:pt x="82" y="9"/>
                  </a:cubicBezTo>
                  <a:cubicBezTo>
                    <a:pt x="82" y="9"/>
                    <a:pt x="84" y="9"/>
                    <a:pt x="84" y="9"/>
                  </a:cubicBezTo>
                  <a:cubicBezTo>
                    <a:pt x="84" y="9"/>
                    <a:pt x="85" y="10"/>
                    <a:pt x="88" y="12"/>
                  </a:cubicBezTo>
                  <a:cubicBezTo>
                    <a:pt x="88" y="12"/>
                    <a:pt x="88" y="12"/>
                    <a:pt x="88" y="12"/>
                  </a:cubicBezTo>
                  <a:cubicBezTo>
                    <a:pt x="88" y="12"/>
                    <a:pt x="88" y="12"/>
                    <a:pt x="88" y="12"/>
                  </a:cubicBezTo>
                  <a:cubicBezTo>
                    <a:pt x="90" y="12"/>
                    <a:pt x="90" y="14"/>
                    <a:pt x="92" y="14"/>
                  </a:cubicBezTo>
                  <a:cubicBezTo>
                    <a:pt x="93" y="15"/>
                    <a:pt x="96" y="15"/>
                    <a:pt x="98" y="17"/>
                  </a:cubicBezTo>
                  <a:cubicBezTo>
                    <a:pt x="98" y="17"/>
                    <a:pt x="98" y="17"/>
                    <a:pt x="98" y="17"/>
                  </a:cubicBezTo>
                  <a:cubicBezTo>
                    <a:pt x="98" y="17"/>
                    <a:pt x="98" y="17"/>
                    <a:pt x="98" y="17"/>
                  </a:cubicBezTo>
                  <a:cubicBezTo>
                    <a:pt x="100" y="18"/>
                    <a:pt x="100" y="18"/>
                    <a:pt x="100" y="18"/>
                  </a:cubicBezTo>
                  <a:cubicBezTo>
                    <a:pt x="101" y="18"/>
                    <a:pt x="103" y="20"/>
                    <a:pt x="104" y="21"/>
                  </a:cubicBezTo>
                  <a:cubicBezTo>
                    <a:pt x="104" y="21"/>
                    <a:pt x="104" y="21"/>
                    <a:pt x="104" y="21"/>
                  </a:cubicBezTo>
                  <a:cubicBezTo>
                    <a:pt x="106" y="21"/>
                    <a:pt x="106" y="21"/>
                    <a:pt x="106" y="21"/>
                  </a:cubicBezTo>
                  <a:cubicBezTo>
                    <a:pt x="106" y="21"/>
                    <a:pt x="106" y="21"/>
                    <a:pt x="106" y="21"/>
                  </a:cubicBezTo>
                  <a:cubicBezTo>
                    <a:pt x="106" y="21"/>
                    <a:pt x="106" y="21"/>
                    <a:pt x="106" y="21"/>
                  </a:cubicBezTo>
                  <a:cubicBezTo>
                    <a:pt x="106" y="21"/>
                    <a:pt x="106" y="21"/>
                    <a:pt x="106" y="21"/>
                  </a:cubicBezTo>
                  <a:cubicBezTo>
                    <a:pt x="108" y="23"/>
                    <a:pt x="108" y="23"/>
                    <a:pt x="108" y="23"/>
                  </a:cubicBezTo>
                  <a:cubicBezTo>
                    <a:pt x="108" y="23"/>
                    <a:pt x="108" y="23"/>
                    <a:pt x="108" y="23"/>
                  </a:cubicBezTo>
                  <a:cubicBezTo>
                    <a:pt x="108" y="23"/>
                    <a:pt x="109" y="25"/>
                    <a:pt x="111" y="25"/>
                  </a:cubicBezTo>
                  <a:cubicBezTo>
                    <a:pt x="111" y="25"/>
                    <a:pt x="112" y="26"/>
                    <a:pt x="112" y="26"/>
                  </a:cubicBezTo>
                  <a:cubicBezTo>
                    <a:pt x="114" y="28"/>
                    <a:pt x="114" y="28"/>
                    <a:pt x="114" y="28"/>
                  </a:cubicBezTo>
                  <a:cubicBezTo>
                    <a:pt x="116" y="28"/>
                    <a:pt x="117" y="29"/>
                    <a:pt x="119" y="31"/>
                  </a:cubicBezTo>
                  <a:cubicBezTo>
                    <a:pt x="120" y="32"/>
                    <a:pt x="122" y="34"/>
                    <a:pt x="123" y="34"/>
                  </a:cubicBezTo>
                  <a:cubicBezTo>
                    <a:pt x="123" y="34"/>
                    <a:pt x="123" y="34"/>
                    <a:pt x="123" y="34"/>
                  </a:cubicBezTo>
                  <a:cubicBezTo>
                    <a:pt x="123" y="34"/>
                    <a:pt x="123" y="34"/>
                    <a:pt x="123" y="34"/>
                  </a:cubicBezTo>
                  <a:cubicBezTo>
                    <a:pt x="125" y="36"/>
                    <a:pt x="127" y="37"/>
                    <a:pt x="128" y="39"/>
                  </a:cubicBezTo>
                  <a:cubicBezTo>
                    <a:pt x="128" y="39"/>
                    <a:pt x="130" y="39"/>
                    <a:pt x="130" y="40"/>
                  </a:cubicBezTo>
                  <a:cubicBezTo>
                    <a:pt x="132" y="40"/>
                    <a:pt x="132" y="40"/>
                    <a:pt x="132" y="40"/>
                  </a:cubicBezTo>
                  <a:cubicBezTo>
                    <a:pt x="132" y="42"/>
                    <a:pt x="132" y="42"/>
                    <a:pt x="132" y="42"/>
                  </a:cubicBezTo>
                  <a:cubicBezTo>
                    <a:pt x="135" y="45"/>
                    <a:pt x="138" y="48"/>
                    <a:pt x="140" y="51"/>
                  </a:cubicBezTo>
                  <a:cubicBezTo>
                    <a:pt x="140" y="51"/>
                    <a:pt x="140" y="53"/>
                    <a:pt x="140" y="53"/>
                  </a:cubicBezTo>
                  <a:cubicBezTo>
                    <a:pt x="140" y="53"/>
                    <a:pt x="140" y="53"/>
                    <a:pt x="140" y="53"/>
                  </a:cubicBezTo>
                  <a:cubicBezTo>
                    <a:pt x="140" y="53"/>
                    <a:pt x="140" y="53"/>
                    <a:pt x="140" y="53"/>
                  </a:cubicBezTo>
                  <a:cubicBezTo>
                    <a:pt x="140" y="54"/>
                    <a:pt x="141" y="54"/>
                    <a:pt x="141" y="56"/>
                  </a:cubicBezTo>
                  <a:cubicBezTo>
                    <a:pt x="141" y="56"/>
                    <a:pt x="141" y="56"/>
                    <a:pt x="141" y="58"/>
                  </a:cubicBezTo>
                  <a:cubicBezTo>
                    <a:pt x="141" y="58"/>
                    <a:pt x="141" y="58"/>
                    <a:pt x="141" y="58"/>
                  </a:cubicBezTo>
                  <a:cubicBezTo>
                    <a:pt x="141" y="59"/>
                    <a:pt x="141" y="61"/>
                    <a:pt x="141" y="61"/>
                  </a:cubicBezTo>
                  <a:cubicBezTo>
                    <a:pt x="141" y="69"/>
                    <a:pt x="135" y="73"/>
                    <a:pt x="127" y="78"/>
                  </a:cubicBezTo>
                  <a:cubicBezTo>
                    <a:pt x="127" y="78"/>
                    <a:pt x="127" y="78"/>
                    <a:pt x="125" y="78"/>
                  </a:cubicBezTo>
                  <a:cubicBezTo>
                    <a:pt x="125" y="78"/>
                    <a:pt x="125" y="78"/>
                    <a:pt x="125" y="78"/>
                  </a:cubicBezTo>
                  <a:cubicBezTo>
                    <a:pt x="125" y="80"/>
                    <a:pt x="125" y="80"/>
                    <a:pt x="125" y="80"/>
                  </a:cubicBezTo>
                  <a:cubicBezTo>
                    <a:pt x="125" y="80"/>
                    <a:pt x="125" y="80"/>
                    <a:pt x="125" y="80"/>
                  </a:cubicBezTo>
                  <a:cubicBezTo>
                    <a:pt x="125" y="80"/>
                    <a:pt x="125" y="80"/>
                    <a:pt x="125" y="80"/>
                  </a:cubicBezTo>
                  <a:cubicBezTo>
                    <a:pt x="125" y="80"/>
                    <a:pt x="125" y="80"/>
                    <a:pt x="125" y="80"/>
                  </a:cubicBezTo>
                  <a:cubicBezTo>
                    <a:pt x="123" y="80"/>
                    <a:pt x="123" y="80"/>
                    <a:pt x="123" y="80"/>
                  </a:cubicBezTo>
                  <a:cubicBezTo>
                    <a:pt x="123" y="80"/>
                    <a:pt x="123" y="80"/>
                    <a:pt x="123" y="80"/>
                  </a:cubicBezTo>
                  <a:cubicBezTo>
                    <a:pt x="123" y="80"/>
                    <a:pt x="123" y="80"/>
                    <a:pt x="123" y="80"/>
                  </a:cubicBezTo>
                  <a:cubicBezTo>
                    <a:pt x="123" y="80"/>
                    <a:pt x="123" y="80"/>
                    <a:pt x="123" y="80"/>
                  </a:cubicBezTo>
                  <a:cubicBezTo>
                    <a:pt x="123" y="80"/>
                    <a:pt x="123" y="80"/>
                    <a:pt x="123" y="80"/>
                  </a:cubicBezTo>
                  <a:cubicBezTo>
                    <a:pt x="123" y="80"/>
                    <a:pt x="123" y="80"/>
                    <a:pt x="123" y="80"/>
                  </a:cubicBezTo>
                  <a:cubicBezTo>
                    <a:pt x="123" y="80"/>
                    <a:pt x="123" y="80"/>
                    <a:pt x="123" y="80"/>
                  </a:cubicBezTo>
                  <a:cubicBezTo>
                    <a:pt x="123" y="80"/>
                    <a:pt x="123" y="80"/>
                    <a:pt x="123" y="80"/>
                  </a:cubicBezTo>
                  <a:cubicBezTo>
                    <a:pt x="123" y="80"/>
                    <a:pt x="123" y="80"/>
                    <a:pt x="123" y="80"/>
                  </a:cubicBezTo>
                  <a:cubicBezTo>
                    <a:pt x="122" y="80"/>
                    <a:pt x="122" y="80"/>
                    <a:pt x="122" y="80"/>
                  </a:cubicBezTo>
                  <a:cubicBezTo>
                    <a:pt x="122" y="81"/>
                    <a:pt x="122" y="81"/>
                    <a:pt x="122" y="81"/>
                  </a:cubicBezTo>
                  <a:cubicBezTo>
                    <a:pt x="122" y="81"/>
                    <a:pt x="122" y="81"/>
                    <a:pt x="122" y="81"/>
                  </a:cubicBezTo>
                  <a:cubicBezTo>
                    <a:pt x="122" y="81"/>
                    <a:pt x="122" y="81"/>
                    <a:pt x="122" y="81"/>
                  </a:cubicBezTo>
                  <a:cubicBezTo>
                    <a:pt x="122" y="81"/>
                    <a:pt x="122" y="81"/>
                    <a:pt x="122" y="81"/>
                  </a:cubicBezTo>
                  <a:cubicBezTo>
                    <a:pt x="122" y="81"/>
                    <a:pt x="122" y="81"/>
                    <a:pt x="122" y="81"/>
                  </a:cubicBezTo>
                  <a:cubicBezTo>
                    <a:pt x="120" y="81"/>
                    <a:pt x="120" y="81"/>
                    <a:pt x="120" y="81"/>
                  </a:cubicBezTo>
                  <a:cubicBezTo>
                    <a:pt x="120" y="81"/>
                    <a:pt x="120" y="81"/>
                    <a:pt x="120" y="81"/>
                  </a:cubicBezTo>
                  <a:cubicBezTo>
                    <a:pt x="120" y="81"/>
                    <a:pt x="120" y="81"/>
                    <a:pt x="120" y="81"/>
                  </a:cubicBezTo>
                  <a:cubicBezTo>
                    <a:pt x="120" y="81"/>
                    <a:pt x="120" y="81"/>
                    <a:pt x="120" y="81"/>
                  </a:cubicBezTo>
                  <a:cubicBezTo>
                    <a:pt x="120" y="81"/>
                    <a:pt x="120" y="81"/>
                    <a:pt x="120" y="81"/>
                  </a:cubicBezTo>
                  <a:cubicBezTo>
                    <a:pt x="120" y="81"/>
                    <a:pt x="120" y="81"/>
                    <a:pt x="120" y="81"/>
                  </a:cubicBezTo>
                  <a:cubicBezTo>
                    <a:pt x="119" y="81"/>
                    <a:pt x="119" y="81"/>
                    <a:pt x="119" y="81"/>
                  </a:cubicBezTo>
                  <a:cubicBezTo>
                    <a:pt x="119" y="81"/>
                    <a:pt x="119" y="81"/>
                    <a:pt x="119" y="81"/>
                  </a:cubicBezTo>
                  <a:cubicBezTo>
                    <a:pt x="119" y="81"/>
                    <a:pt x="119" y="81"/>
                    <a:pt x="119" y="81"/>
                  </a:cubicBezTo>
                  <a:cubicBezTo>
                    <a:pt x="119" y="81"/>
                    <a:pt x="119" y="81"/>
                    <a:pt x="119" y="81"/>
                  </a:cubicBezTo>
                  <a:cubicBezTo>
                    <a:pt x="119" y="81"/>
                    <a:pt x="119" y="81"/>
                    <a:pt x="119" y="81"/>
                  </a:cubicBezTo>
                  <a:cubicBezTo>
                    <a:pt x="119" y="83"/>
                    <a:pt x="119" y="83"/>
                    <a:pt x="119" y="83"/>
                  </a:cubicBezTo>
                  <a:cubicBezTo>
                    <a:pt x="119" y="83"/>
                    <a:pt x="119" y="83"/>
                    <a:pt x="119" y="83"/>
                  </a:cubicBezTo>
                  <a:cubicBezTo>
                    <a:pt x="119" y="83"/>
                    <a:pt x="119" y="83"/>
                    <a:pt x="119" y="83"/>
                  </a:cubicBezTo>
                  <a:cubicBezTo>
                    <a:pt x="119" y="83"/>
                    <a:pt x="119" y="83"/>
                    <a:pt x="119" y="83"/>
                  </a:cubicBezTo>
                  <a:cubicBezTo>
                    <a:pt x="117" y="83"/>
                    <a:pt x="117" y="83"/>
                    <a:pt x="117" y="83"/>
                  </a:cubicBezTo>
                  <a:cubicBezTo>
                    <a:pt x="117" y="83"/>
                    <a:pt x="117" y="83"/>
                    <a:pt x="117" y="83"/>
                  </a:cubicBezTo>
                  <a:cubicBezTo>
                    <a:pt x="117" y="83"/>
                    <a:pt x="117" y="83"/>
                    <a:pt x="117" y="83"/>
                  </a:cubicBezTo>
                  <a:cubicBezTo>
                    <a:pt x="117" y="83"/>
                    <a:pt x="117" y="83"/>
                    <a:pt x="117" y="83"/>
                  </a:cubicBezTo>
                  <a:cubicBezTo>
                    <a:pt x="117" y="83"/>
                    <a:pt x="117" y="83"/>
                    <a:pt x="117" y="83"/>
                  </a:cubicBezTo>
                  <a:cubicBezTo>
                    <a:pt x="117" y="83"/>
                    <a:pt x="117" y="83"/>
                    <a:pt x="117" y="83"/>
                  </a:cubicBezTo>
                  <a:cubicBezTo>
                    <a:pt x="116" y="83"/>
                    <a:pt x="116" y="83"/>
                    <a:pt x="116" y="83"/>
                  </a:cubicBezTo>
                  <a:cubicBezTo>
                    <a:pt x="116" y="83"/>
                    <a:pt x="116" y="83"/>
                    <a:pt x="116" y="83"/>
                  </a:cubicBezTo>
                  <a:cubicBezTo>
                    <a:pt x="116" y="83"/>
                    <a:pt x="116" y="83"/>
                    <a:pt x="116" y="83"/>
                  </a:cubicBezTo>
                  <a:cubicBezTo>
                    <a:pt x="116" y="83"/>
                    <a:pt x="116" y="83"/>
                    <a:pt x="116" y="83"/>
                  </a:cubicBezTo>
                  <a:cubicBezTo>
                    <a:pt x="114" y="83"/>
                    <a:pt x="114" y="83"/>
                    <a:pt x="114" y="83"/>
                  </a:cubicBezTo>
                  <a:cubicBezTo>
                    <a:pt x="114" y="83"/>
                    <a:pt x="114" y="83"/>
                    <a:pt x="114" y="83"/>
                  </a:cubicBezTo>
                  <a:cubicBezTo>
                    <a:pt x="114" y="83"/>
                    <a:pt x="114" y="83"/>
                    <a:pt x="114" y="83"/>
                  </a:cubicBezTo>
                  <a:cubicBezTo>
                    <a:pt x="114" y="83"/>
                    <a:pt x="114" y="83"/>
                    <a:pt x="114" y="83"/>
                  </a:cubicBezTo>
                  <a:cubicBezTo>
                    <a:pt x="114" y="83"/>
                    <a:pt x="114" y="83"/>
                    <a:pt x="114" y="83"/>
                  </a:cubicBezTo>
                  <a:cubicBezTo>
                    <a:pt x="114" y="84"/>
                    <a:pt x="114" y="84"/>
                    <a:pt x="114" y="84"/>
                  </a:cubicBezTo>
                  <a:cubicBezTo>
                    <a:pt x="114" y="84"/>
                    <a:pt x="114" y="84"/>
                    <a:pt x="114" y="84"/>
                  </a:cubicBezTo>
                  <a:cubicBezTo>
                    <a:pt x="114" y="84"/>
                    <a:pt x="114" y="84"/>
                    <a:pt x="114" y="84"/>
                  </a:cubicBezTo>
                  <a:cubicBezTo>
                    <a:pt x="114" y="84"/>
                    <a:pt x="114" y="84"/>
                    <a:pt x="114" y="84"/>
                  </a:cubicBezTo>
                  <a:cubicBezTo>
                    <a:pt x="114" y="84"/>
                    <a:pt x="114" y="84"/>
                    <a:pt x="114" y="84"/>
                  </a:cubicBezTo>
                  <a:cubicBezTo>
                    <a:pt x="112" y="84"/>
                    <a:pt x="112" y="84"/>
                    <a:pt x="112" y="84"/>
                  </a:cubicBezTo>
                  <a:cubicBezTo>
                    <a:pt x="112" y="84"/>
                    <a:pt x="112" y="84"/>
                    <a:pt x="112" y="84"/>
                  </a:cubicBezTo>
                  <a:cubicBezTo>
                    <a:pt x="112" y="84"/>
                    <a:pt x="112" y="84"/>
                    <a:pt x="112" y="84"/>
                  </a:cubicBezTo>
                  <a:cubicBezTo>
                    <a:pt x="112" y="84"/>
                    <a:pt x="112" y="84"/>
                    <a:pt x="112" y="84"/>
                  </a:cubicBezTo>
                  <a:cubicBezTo>
                    <a:pt x="112" y="84"/>
                    <a:pt x="112" y="84"/>
                    <a:pt x="112" y="84"/>
                  </a:cubicBezTo>
                  <a:cubicBezTo>
                    <a:pt x="111" y="84"/>
                    <a:pt x="111" y="84"/>
                    <a:pt x="111" y="84"/>
                  </a:cubicBezTo>
                  <a:cubicBezTo>
                    <a:pt x="111" y="84"/>
                    <a:pt x="111" y="84"/>
                    <a:pt x="111" y="84"/>
                  </a:cubicBezTo>
                  <a:cubicBezTo>
                    <a:pt x="111" y="84"/>
                    <a:pt x="111" y="84"/>
                    <a:pt x="111" y="84"/>
                  </a:cubicBezTo>
                  <a:cubicBezTo>
                    <a:pt x="111" y="84"/>
                    <a:pt x="111" y="84"/>
                    <a:pt x="111" y="84"/>
                  </a:cubicBezTo>
                  <a:cubicBezTo>
                    <a:pt x="111" y="84"/>
                    <a:pt x="111" y="84"/>
                    <a:pt x="111" y="84"/>
                  </a:cubicBezTo>
                  <a:cubicBezTo>
                    <a:pt x="111" y="84"/>
                    <a:pt x="111" y="84"/>
                    <a:pt x="111" y="84"/>
                  </a:cubicBezTo>
                  <a:cubicBezTo>
                    <a:pt x="109" y="84"/>
                    <a:pt x="109" y="84"/>
                    <a:pt x="109" y="84"/>
                  </a:cubicBezTo>
                  <a:cubicBezTo>
                    <a:pt x="109" y="84"/>
                    <a:pt x="109" y="84"/>
                    <a:pt x="109" y="84"/>
                  </a:cubicBezTo>
                  <a:cubicBezTo>
                    <a:pt x="109" y="84"/>
                    <a:pt x="109" y="84"/>
                    <a:pt x="109" y="84"/>
                  </a:cubicBezTo>
                  <a:cubicBezTo>
                    <a:pt x="109" y="84"/>
                    <a:pt x="109" y="84"/>
                    <a:pt x="109" y="84"/>
                  </a:cubicBezTo>
                  <a:cubicBezTo>
                    <a:pt x="109" y="84"/>
                    <a:pt x="109" y="84"/>
                    <a:pt x="109" y="84"/>
                  </a:cubicBezTo>
                  <a:cubicBezTo>
                    <a:pt x="109" y="84"/>
                    <a:pt x="109" y="84"/>
                    <a:pt x="109" y="84"/>
                  </a:cubicBezTo>
                  <a:cubicBezTo>
                    <a:pt x="109" y="84"/>
                    <a:pt x="109" y="84"/>
                    <a:pt x="109" y="84"/>
                  </a:cubicBezTo>
                  <a:cubicBezTo>
                    <a:pt x="109" y="84"/>
                    <a:pt x="109" y="84"/>
                    <a:pt x="109" y="84"/>
                  </a:cubicBezTo>
                  <a:cubicBezTo>
                    <a:pt x="108" y="84"/>
                    <a:pt x="108" y="84"/>
                    <a:pt x="108" y="84"/>
                  </a:cubicBezTo>
                  <a:cubicBezTo>
                    <a:pt x="108" y="84"/>
                    <a:pt x="108" y="84"/>
                    <a:pt x="108" y="84"/>
                  </a:cubicBezTo>
                  <a:cubicBezTo>
                    <a:pt x="108" y="84"/>
                    <a:pt x="108" y="84"/>
                    <a:pt x="108" y="84"/>
                  </a:cubicBezTo>
                  <a:cubicBezTo>
                    <a:pt x="108" y="86"/>
                    <a:pt x="108" y="86"/>
                    <a:pt x="108" y="86"/>
                  </a:cubicBezTo>
                  <a:cubicBezTo>
                    <a:pt x="106" y="86"/>
                    <a:pt x="106" y="86"/>
                    <a:pt x="106" y="86"/>
                  </a:cubicBezTo>
                  <a:cubicBezTo>
                    <a:pt x="106" y="86"/>
                    <a:pt x="106" y="86"/>
                    <a:pt x="106" y="86"/>
                  </a:cubicBezTo>
                  <a:cubicBezTo>
                    <a:pt x="106" y="86"/>
                    <a:pt x="106" y="86"/>
                    <a:pt x="106" y="86"/>
                  </a:cubicBezTo>
                  <a:cubicBezTo>
                    <a:pt x="106" y="86"/>
                    <a:pt x="106" y="86"/>
                    <a:pt x="106" y="86"/>
                  </a:cubicBezTo>
                  <a:cubicBezTo>
                    <a:pt x="106" y="86"/>
                    <a:pt x="106" y="86"/>
                    <a:pt x="106" y="86"/>
                  </a:cubicBezTo>
                  <a:cubicBezTo>
                    <a:pt x="106" y="86"/>
                    <a:pt x="106" y="86"/>
                    <a:pt x="106" y="86"/>
                  </a:cubicBezTo>
                  <a:cubicBezTo>
                    <a:pt x="106" y="86"/>
                    <a:pt x="106" y="86"/>
                    <a:pt x="106" y="86"/>
                  </a:cubicBezTo>
                  <a:cubicBezTo>
                    <a:pt x="106" y="86"/>
                    <a:pt x="106" y="86"/>
                    <a:pt x="106" y="86"/>
                  </a:cubicBezTo>
                  <a:cubicBezTo>
                    <a:pt x="104" y="86"/>
                    <a:pt x="104" y="86"/>
                    <a:pt x="104" y="86"/>
                  </a:cubicBezTo>
                  <a:cubicBezTo>
                    <a:pt x="104" y="86"/>
                    <a:pt x="104" y="86"/>
                    <a:pt x="104" y="86"/>
                  </a:cubicBezTo>
                  <a:cubicBezTo>
                    <a:pt x="104" y="86"/>
                    <a:pt x="104" y="86"/>
                    <a:pt x="104" y="86"/>
                  </a:cubicBezTo>
                  <a:cubicBezTo>
                    <a:pt x="104" y="86"/>
                    <a:pt x="104" y="86"/>
                    <a:pt x="104" y="86"/>
                  </a:cubicBezTo>
                  <a:cubicBezTo>
                    <a:pt x="103" y="86"/>
                    <a:pt x="103" y="86"/>
                    <a:pt x="103" y="86"/>
                  </a:cubicBezTo>
                  <a:cubicBezTo>
                    <a:pt x="103" y="86"/>
                    <a:pt x="103" y="86"/>
                    <a:pt x="103" y="86"/>
                  </a:cubicBezTo>
                  <a:cubicBezTo>
                    <a:pt x="103" y="86"/>
                    <a:pt x="103" y="86"/>
                    <a:pt x="103" y="86"/>
                  </a:cubicBezTo>
                  <a:cubicBezTo>
                    <a:pt x="103" y="86"/>
                    <a:pt x="103" y="86"/>
                    <a:pt x="103" y="86"/>
                  </a:cubicBezTo>
                  <a:cubicBezTo>
                    <a:pt x="101" y="86"/>
                    <a:pt x="101" y="86"/>
                    <a:pt x="101" y="86"/>
                  </a:cubicBezTo>
                  <a:cubicBezTo>
                    <a:pt x="101" y="86"/>
                    <a:pt x="101" y="86"/>
                    <a:pt x="101" y="86"/>
                  </a:cubicBezTo>
                  <a:cubicBezTo>
                    <a:pt x="101" y="86"/>
                    <a:pt x="101" y="86"/>
                    <a:pt x="101" y="86"/>
                  </a:cubicBezTo>
                  <a:cubicBezTo>
                    <a:pt x="101" y="86"/>
                    <a:pt x="101" y="86"/>
                    <a:pt x="101" y="86"/>
                  </a:cubicBezTo>
                  <a:cubicBezTo>
                    <a:pt x="100" y="86"/>
                    <a:pt x="100" y="86"/>
                    <a:pt x="100" y="86"/>
                  </a:cubicBezTo>
                  <a:cubicBezTo>
                    <a:pt x="100" y="86"/>
                    <a:pt x="100" y="86"/>
                    <a:pt x="100" y="86"/>
                  </a:cubicBezTo>
                  <a:cubicBezTo>
                    <a:pt x="100" y="86"/>
                    <a:pt x="100" y="86"/>
                    <a:pt x="100" y="86"/>
                  </a:cubicBezTo>
                  <a:cubicBezTo>
                    <a:pt x="100" y="86"/>
                    <a:pt x="100" y="86"/>
                    <a:pt x="100" y="86"/>
                  </a:cubicBezTo>
                  <a:cubicBezTo>
                    <a:pt x="100" y="86"/>
                    <a:pt x="100" y="86"/>
                    <a:pt x="100" y="86"/>
                  </a:cubicBezTo>
                  <a:cubicBezTo>
                    <a:pt x="98" y="86"/>
                    <a:pt x="98" y="86"/>
                    <a:pt x="98" y="86"/>
                  </a:cubicBezTo>
                  <a:cubicBezTo>
                    <a:pt x="98" y="86"/>
                    <a:pt x="98" y="86"/>
                    <a:pt x="98" y="86"/>
                  </a:cubicBezTo>
                  <a:cubicBezTo>
                    <a:pt x="96" y="86"/>
                    <a:pt x="96" y="86"/>
                    <a:pt x="96" y="86"/>
                  </a:cubicBezTo>
                  <a:cubicBezTo>
                    <a:pt x="96" y="86"/>
                    <a:pt x="96" y="86"/>
                    <a:pt x="96" y="86"/>
                  </a:cubicBezTo>
                  <a:cubicBezTo>
                    <a:pt x="96" y="86"/>
                    <a:pt x="96" y="86"/>
                    <a:pt x="96" y="86"/>
                  </a:cubicBezTo>
                  <a:cubicBezTo>
                    <a:pt x="96" y="86"/>
                    <a:pt x="96" y="86"/>
                    <a:pt x="96" y="86"/>
                  </a:cubicBezTo>
                  <a:cubicBezTo>
                    <a:pt x="96" y="86"/>
                    <a:pt x="96" y="86"/>
                    <a:pt x="96" y="86"/>
                  </a:cubicBezTo>
                  <a:cubicBezTo>
                    <a:pt x="95" y="86"/>
                    <a:pt x="95" y="86"/>
                    <a:pt x="95" y="86"/>
                  </a:cubicBezTo>
                  <a:cubicBezTo>
                    <a:pt x="95" y="86"/>
                    <a:pt x="95" y="86"/>
                    <a:pt x="95" y="86"/>
                  </a:cubicBezTo>
                  <a:cubicBezTo>
                    <a:pt x="95" y="86"/>
                    <a:pt x="95" y="86"/>
                    <a:pt x="95" y="86"/>
                  </a:cubicBezTo>
                  <a:cubicBezTo>
                    <a:pt x="93" y="86"/>
                    <a:pt x="93" y="86"/>
                    <a:pt x="93" y="86"/>
                  </a:cubicBezTo>
                  <a:cubicBezTo>
                    <a:pt x="93" y="86"/>
                    <a:pt x="93" y="86"/>
                    <a:pt x="93" y="86"/>
                  </a:cubicBezTo>
                  <a:cubicBezTo>
                    <a:pt x="92" y="86"/>
                    <a:pt x="92" y="86"/>
                    <a:pt x="92" y="86"/>
                  </a:cubicBezTo>
                  <a:cubicBezTo>
                    <a:pt x="92" y="86"/>
                    <a:pt x="92" y="86"/>
                    <a:pt x="92" y="86"/>
                  </a:cubicBezTo>
                  <a:cubicBezTo>
                    <a:pt x="92" y="86"/>
                    <a:pt x="92" y="86"/>
                    <a:pt x="92" y="86"/>
                  </a:cubicBezTo>
                  <a:cubicBezTo>
                    <a:pt x="92" y="86"/>
                    <a:pt x="92" y="86"/>
                    <a:pt x="92" y="86"/>
                  </a:cubicBezTo>
                  <a:cubicBezTo>
                    <a:pt x="90" y="86"/>
                    <a:pt x="90" y="86"/>
                    <a:pt x="90" y="86"/>
                  </a:cubicBezTo>
                  <a:cubicBezTo>
                    <a:pt x="90" y="86"/>
                    <a:pt x="90" y="86"/>
                    <a:pt x="90" y="86"/>
                  </a:cubicBezTo>
                  <a:cubicBezTo>
                    <a:pt x="88" y="84"/>
                    <a:pt x="88" y="84"/>
                    <a:pt x="88" y="84"/>
                  </a:cubicBezTo>
                  <a:cubicBezTo>
                    <a:pt x="88" y="84"/>
                    <a:pt x="87" y="84"/>
                    <a:pt x="87" y="84"/>
                  </a:cubicBezTo>
                  <a:cubicBezTo>
                    <a:pt x="87" y="84"/>
                    <a:pt x="87" y="84"/>
                    <a:pt x="87" y="84"/>
                  </a:cubicBezTo>
                  <a:cubicBezTo>
                    <a:pt x="85" y="84"/>
                    <a:pt x="85" y="84"/>
                    <a:pt x="85" y="84"/>
                  </a:cubicBezTo>
                  <a:cubicBezTo>
                    <a:pt x="85" y="84"/>
                    <a:pt x="85" y="84"/>
                    <a:pt x="85" y="84"/>
                  </a:cubicBezTo>
                  <a:cubicBezTo>
                    <a:pt x="85" y="84"/>
                    <a:pt x="85" y="84"/>
                    <a:pt x="85" y="84"/>
                  </a:cubicBezTo>
                  <a:cubicBezTo>
                    <a:pt x="85" y="84"/>
                    <a:pt x="85" y="84"/>
                    <a:pt x="85" y="84"/>
                  </a:cubicBezTo>
                  <a:cubicBezTo>
                    <a:pt x="84" y="84"/>
                    <a:pt x="84" y="84"/>
                    <a:pt x="82" y="84"/>
                  </a:cubicBezTo>
                  <a:cubicBezTo>
                    <a:pt x="81" y="84"/>
                    <a:pt x="81" y="84"/>
                    <a:pt x="81" y="84"/>
                  </a:cubicBezTo>
                  <a:cubicBezTo>
                    <a:pt x="81" y="83"/>
                    <a:pt x="79" y="83"/>
                    <a:pt x="77" y="83"/>
                  </a:cubicBezTo>
                  <a:cubicBezTo>
                    <a:pt x="76" y="83"/>
                    <a:pt x="76" y="83"/>
                    <a:pt x="76" y="83"/>
                  </a:cubicBezTo>
                  <a:cubicBezTo>
                    <a:pt x="76" y="83"/>
                    <a:pt x="74" y="81"/>
                    <a:pt x="73" y="81"/>
                  </a:cubicBezTo>
                  <a:cubicBezTo>
                    <a:pt x="73" y="81"/>
                    <a:pt x="73" y="81"/>
                    <a:pt x="73" y="81"/>
                  </a:cubicBezTo>
                  <a:cubicBezTo>
                    <a:pt x="73" y="81"/>
                    <a:pt x="73" y="81"/>
                    <a:pt x="73" y="81"/>
                  </a:cubicBezTo>
                  <a:cubicBezTo>
                    <a:pt x="66" y="80"/>
                    <a:pt x="58" y="76"/>
                    <a:pt x="50" y="72"/>
                  </a:cubicBezTo>
                  <a:cubicBezTo>
                    <a:pt x="42" y="69"/>
                    <a:pt x="34" y="65"/>
                    <a:pt x="26" y="61"/>
                  </a:cubicBezTo>
                  <a:cubicBezTo>
                    <a:pt x="26" y="61"/>
                    <a:pt x="26" y="59"/>
                    <a:pt x="25" y="59"/>
                  </a:cubicBezTo>
                  <a:cubicBezTo>
                    <a:pt x="25" y="59"/>
                    <a:pt x="23" y="59"/>
                    <a:pt x="23" y="58"/>
                  </a:cubicBezTo>
                  <a:cubicBezTo>
                    <a:pt x="25" y="59"/>
                    <a:pt x="25" y="59"/>
                    <a:pt x="25" y="59"/>
                  </a:cubicBezTo>
                  <a:cubicBezTo>
                    <a:pt x="23" y="58"/>
                    <a:pt x="23" y="58"/>
                    <a:pt x="23" y="58"/>
                  </a:cubicBezTo>
                  <a:cubicBezTo>
                    <a:pt x="22" y="58"/>
                    <a:pt x="22" y="58"/>
                    <a:pt x="22" y="58"/>
                  </a:cubicBezTo>
                  <a:cubicBezTo>
                    <a:pt x="20" y="56"/>
                    <a:pt x="20" y="56"/>
                    <a:pt x="20" y="56"/>
                  </a:cubicBezTo>
                  <a:cubicBezTo>
                    <a:pt x="18" y="56"/>
                    <a:pt x="18" y="56"/>
                    <a:pt x="18" y="56"/>
                  </a:cubicBezTo>
                  <a:cubicBezTo>
                    <a:pt x="18" y="54"/>
                    <a:pt x="18" y="54"/>
                    <a:pt x="18" y="54"/>
                  </a:cubicBezTo>
                  <a:cubicBezTo>
                    <a:pt x="17" y="53"/>
                    <a:pt x="17" y="53"/>
                    <a:pt x="17" y="53"/>
                  </a:cubicBezTo>
                  <a:cubicBezTo>
                    <a:pt x="15" y="53"/>
                    <a:pt x="15" y="53"/>
                    <a:pt x="15" y="53"/>
                  </a:cubicBezTo>
                  <a:cubicBezTo>
                    <a:pt x="14" y="51"/>
                    <a:pt x="14" y="51"/>
                    <a:pt x="14" y="51"/>
                  </a:cubicBezTo>
                  <a:cubicBezTo>
                    <a:pt x="14" y="51"/>
                    <a:pt x="14" y="51"/>
                    <a:pt x="14" y="51"/>
                  </a:cubicBezTo>
                  <a:cubicBezTo>
                    <a:pt x="12" y="50"/>
                    <a:pt x="12" y="50"/>
                    <a:pt x="12" y="50"/>
                  </a:cubicBezTo>
                  <a:cubicBezTo>
                    <a:pt x="12" y="50"/>
                    <a:pt x="12" y="50"/>
                    <a:pt x="12" y="50"/>
                  </a:cubicBezTo>
                  <a:cubicBezTo>
                    <a:pt x="12" y="50"/>
                    <a:pt x="12" y="50"/>
                    <a:pt x="12" y="50"/>
                  </a:cubicBezTo>
                  <a:cubicBezTo>
                    <a:pt x="12" y="50"/>
                    <a:pt x="12" y="50"/>
                    <a:pt x="12" y="50"/>
                  </a:cubicBezTo>
                  <a:cubicBezTo>
                    <a:pt x="11" y="48"/>
                    <a:pt x="11" y="48"/>
                    <a:pt x="11" y="48"/>
                  </a:cubicBezTo>
                  <a:cubicBezTo>
                    <a:pt x="11" y="48"/>
                    <a:pt x="11" y="48"/>
                    <a:pt x="11" y="48"/>
                  </a:cubicBezTo>
                  <a:cubicBezTo>
                    <a:pt x="9" y="47"/>
                    <a:pt x="9" y="47"/>
                    <a:pt x="9" y="47"/>
                  </a:cubicBezTo>
                  <a:cubicBezTo>
                    <a:pt x="9" y="47"/>
                    <a:pt x="9" y="47"/>
                    <a:pt x="9" y="47"/>
                  </a:cubicBezTo>
                  <a:cubicBezTo>
                    <a:pt x="7" y="45"/>
                    <a:pt x="7" y="45"/>
                    <a:pt x="7" y="45"/>
                  </a:cubicBezTo>
                  <a:cubicBezTo>
                    <a:pt x="7" y="45"/>
                    <a:pt x="7" y="45"/>
                    <a:pt x="7" y="45"/>
                  </a:cubicBezTo>
                  <a:cubicBezTo>
                    <a:pt x="7" y="43"/>
                    <a:pt x="7" y="43"/>
                    <a:pt x="7" y="43"/>
                  </a:cubicBezTo>
                  <a:cubicBezTo>
                    <a:pt x="7" y="43"/>
                    <a:pt x="7" y="43"/>
                    <a:pt x="7" y="43"/>
                  </a:cubicBezTo>
                  <a:cubicBezTo>
                    <a:pt x="7" y="43"/>
                    <a:pt x="7" y="43"/>
                    <a:pt x="7" y="43"/>
                  </a:cubicBezTo>
                  <a:cubicBezTo>
                    <a:pt x="7" y="43"/>
                    <a:pt x="7" y="43"/>
                    <a:pt x="7" y="43"/>
                  </a:cubicBezTo>
                  <a:cubicBezTo>
                    <a:pt x="6" y="43"/>
                    <a:pt x="6" y="43"/>
                    <a:pt x="6" y="43"/>
                  </a:cubicBezTo>
                  <a:cubicBezTo>
                    <a:pt x="6" y="43"/>
                    <a:pt x="6" y="43"/>
                    <a:pt x="6" y="43"/>
                  </a:cubicBezTo>
                  <a:cubicBezTo>
                    <a:pt x="6" y="42"/>
                    <a:pt x="6" y="42"/>
                    <a:pt x="6" y="42"/>
                  </a:cubicBezTo>
                  <a:cubicBezTo>
                    <a:pt x="6" y="42"/>
                    <a:pt x="6" y="42"/>
                    <a:pt x="6" y="42"/>
                  </a:cubicBezTo>
                  <a:cubicBezTo>
                    <a:pt x="4" y="42"/>
                    <a:pt x="4" y="42"/>
                    <a:pt x="4" y="42"/>
                  </a:cubicBezTo>
                  <a:cubicBezTo>
                    <a:pt x="4" y="42"/>
                    <a:pt x="4" y="42"/>
                    <a:pt x="4" y="42"/>
                  </a:cubicBezTo>
                  <a:cubicBezTo>
                    <a:pt x="4" y="40"/>
                    <a:pt x="4" y="40"/>
                    <a:pt x="4" y="40"/>
                  </a:cubicBezTo>
                  <a:cubicBezTo>
                    <a:pt x="4" y="40"/>
                    <a:pt x="4" y="40"/>
                    <a:pt x="4" y="40"/>
                  </a:cubicBezTo>
                  <a:cubicBezTo>
                    <a:pt x="4" y="40"/>
                    <a:pt x="4" y="40"/>
                    <a:pt x="4" y="40"/>
                  </a:cubicBezTo>
                  <a:cubicBezTo>
                    <a:pt x="3" y="39"/>
                    <a:pt x="3" y="39"/>
                    <a:pt x="3" y="39"/>
                  </a:cubicBezTo>
                  <a:cubicBezTo>
                    <a:pt x="3" y="39"/>
                    <a:pt x="3" y="39"/>
                    <a:pt x="3" y="39"/>
                  </a:cubicBezTo>
                  <a:cubicBezTo>
                    <a:pt x="4" y="39"/>
                    <a:pt x="4" y="39"/>
                    <a:pt x="4" y="39"/>
                  </a:cubicBezTo>
                  <a:cubicBezTo>
                    <a:pt x="3" y="39"/>
                    <a:pt x="3" y="39"/>
                    <a:pt x="3" y="39"/>
                  </a:cubicBezTo>
                  <a:cubicBezTo>
                    <a:pt x="3" y="39"/>
                    <a:pt x="3" y="39"/>
                    <a:pt x="3" y="39"/>
                  </a:cubicBezTo>
                  <a:cubicBezTo>
                    <a:pt x="3" y="39"/>
                    <a:pt x="3" y="39"/>
                    <a:pt x="3" y="39"/>
                  </a:cubicBezTo>
                  <a:cubicBezTo>
                    <a:pt x="3" y="39"/>
                    <a:pt x="3" y="39"/>
                    <a:pt x="3" y="39"/>
                  </a:cubicBezTo>
                  <a:cubicBezTo>
                    <a:pt x="3" y="37"/>
                    <a:pt x="3" y="37"/>
                    <a:pt x="3" y="37"/>
                  </a:cubicBezTo>
                  <a:cubicBezTo>
                    <a:pt x="3" y="37"/>
                    <a:pt x="3" y="37"/>
                    <a:pt x="3" y="37"/>
                  </a:cubicBezTo>
                  <a:cubicBezTo>
                    <a:pt x="3" y="36"/>
                    <a:pt x="3" y="36"/>
                    <a:pt x="3" y="36"/>
                  </a:cubicBezTo>
                  <a:cubicBezTo>
                    <a:pt x="3" y="36"/>
                    <a:pt x="3" y="36"/>
                    <a:pt x="3" y="36"/>
                  </a:cubicBezTo>
                  <a:cubicBezTo>
                    <a:pt x="1" y="36"/>
                    <a:pt x="1" y="36"/>
                    <a:pt x="1" y="36"/>
                  </a:cubicBezTo>
                  <a:cubicBezTo>
                    <a:pt x="1" y="36"/>
                    <a:pt x="1" y="36"/>
                    <a:pt x="1" y="36"/>
                  </a:cubicBezTo>
                  <a:cubicBezTo>
                    <a:pt x="1" y="36"/>
                    <a:pt x="1" y="36"/>
                    <a:pt x="1" y="36"/>
                  </a:cubicBezTo>
                  <a:cubicBezTo>
                    <a:pt x="1" y="36"/>
                    <a:pt x="1" y="36"/>
                    <a:pt x="1" y="36"/>
                  </a:cubicBezTo>
                  <a:cubicBezTo>
                    <a:pt x="1" y="34"/>
                    <a:pt x="1" y="34"/>
                    <a:pt x="1" y="34"/>
                  </a:cubicBezTo>
                  <a:cubicBezTo>
                    <a:pt x="1" y="34"/>
                    <a:pt x="1" y="34"/>
                    <a:pt x="1" y="34"/>
                  </a:cubicBezTo>
                  <a:cubicBezTo>
                    <a:pt x="1" y="34"/>
                    <a:pt x="1" y="34"/>
                    <a:pt x="1" y="34"/>
                  </a:cubicBezTo>
                  <a:cubicBezTo>
                    <a:pt x="1" y="34"/>
                    <a:pt x="1" y="34"/>
                    <a:pt x="1" y="34"/>
                  </a:cubicBezTo>
                  <a:cubicBezTo>
                    <a:pt x="1" y="34"/>
                    <a:pt x="1" y="34"/>
                    <a:pt x="1" y="34"/>
                  </a:cubicBezTo>
                  <a:cubicBezTo>
                    <a:pt x="1" y="34"/>
                    <a:pt x="1" y="34"/>
                    <a:pt x="1" y="34"/>
                  </a:cubicBezTo>
                  <a:cubicBezTo>
                    <a:pt x="1" y="32"/>
                    <a:pt x="1" y="32"/>
                    <a:pt x="1" y="32"/>
                  </a:cubicBezTo>
                  <a:cubicBezTo>
                    <a:pt x="1" y="32"/>
                    <a:pt x="1" y="32"/>
                    <a:pt x="1" y="32"/>
                  </a:cubicBezTo>
                  <a:cubicBezTo>
                    <a:pt x="1" y="32"/>
                    <a:pt x="1" y="32"/>
                    <a:pt x="1" y="32"/>
                  </a:cubicBezTo>
                  <a:cubicBezTo>
                    <a:pt x="1" y="32"/>
                    <a:pt x="1" y="32"/>
                    <a:pt x="1" y="32"/>
                  </a:cubicBezTo>
                  <a:cubicBezTo>
                    <a:pt x="1" y="32"/>
                    <a:pt x="1" y="32"/>
                    <a:pt x="1" y="32"/>
                  </a:cubicBezTo>
                  <a:cubicBezTo>
                    <a:pt x="1" y="32"/>
                    <a:pt x="1" y="32"/>
                    <a:pt x="1" y="32"/>
                  </a:cubicBezTo>
                  <a:cubicBezTo>
                    <a:pt x="1" y="32"/>
                    <a:pt x="1" y="32"/>
                    <a:pt x="1" y="32"/>
                  </a:cubicBezTo>
                  <a:cubicBezTo>
                    <a:pt x="1" y="32"/>
                    <a:pt x="1" y="32"/>
                    <a:pt x="1" y="32"/>
                  </a:cubicBezTo>
                  <a:cubicBezTo>
                    <a:pt x="1" y="31"/>
                    <a:pt x="1" y="31"/>
                    <a:pt x="1" y="31"/>
                  </a:cubicBezTo>
                  <a:cubicBezTo>
                    <a:pt x="1" y="31"/>
                    <a:pt x="1" y="31"/>
                    <a:pt x="1" y="31"/>
                  </a:cubicBezTo>
                  <a:cubicBezTo>
                    <a:pt x="1" y="31"/>
                    <a:pt x="1" y="31"/>
                    <a:pt x="1" y="31"/>
                  </a:cubicBezTo>
                  <a:cubicBezTo>
                    <a:pt x="1" y="29"/>
                    <a:pt x="1" y="29"/>
                    <a:pt x="1" y="29"/>
                  </a:cubicBezTo>
                  <a:cubicBezTo>
                    <a:pt x="1" y="29"/>
                    <a:pt x="1" y="29"/>
                    <a:pt x="1" y="29"/>
                  </a:cubicBezTo>
                  <a:cubicBezTo>
                    <a:pt x="1" y="29"/>
                    <a:pt x="1" y="29"/>
                    <a:pt x="1" y="29"/>
                  </a:cubicBezTo>
                  <a:cubicBezTo>
                    <a:pt x="1" y="29"/>
                    <a:pt x="1" y="29"/>
                    <a:pt x="1" y="29"/>
                  </a:cubicBezTo>
                  <a:cubicBezTo>
                    <a:pt x="0" y="29"/>
                    <a:pt x="0" y="29"/>
                    <a:pt x="0" y="28"/>
                  </a:cubicBezTo>
                  <a:cubicBezTo>
                    <a:pt x="0" y="29"/>
                    <a:pt x="0" y="29"/>
                    <a:pt x="0" y="29"/>
                  </a:cubicBezTo>
                  <a:lnTo>
                    <a:pt x="0" y="28"/>
                  </a:lnTo>
                  <a:close/>
                </a:path>
              </a:pathLst>
            </a:custGeom>
            <a:solidFill>
              <a:srgbClr val="64798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2" name="path"/>
            <p:cNvSpPr/>
            <p:nvPr/>
          </p:nvSpPr>
          <p:spPr>
            <a:xfrm>
              <a:off x="359664" y="152400"/>
              <a:ext cx="406907" cy="309372"/>
            </a:xfrm>
            <a:custGeom>
              <a:rect l="0" t="0" r="0" b="0"/>
              <a:pathLst>
                <a:path w="640" h="487">
                  <a:moveTo>
                    <a:pt x="499" y="422"/>
                  </a:moveTo>
                  <a:cubicBezTo>
                    <a:pt x="499" y="423"/>
                    <a:pt x="499" y="423"/>
                    <a:pt x="499" y="423"/>
                  </a:cubicBezTo>
                  <a:cubicBezTo>
                    <a:pt x="500" y="425"/>
                    <a:pt x="500" y="425"/>
                    <a:pt x="500" y="425"/>
                  </a:cubicBezTo>
                  <a:cubicBezTo>
                    <a:pt x="500" y="425"/>
                    <a:pt x="500" y="425"/>
                    <a:pt x="500" y="427"/>
                  </a:cubicBezTo>
                  <a:cubicBezTo>
                    <a:pt x="500" y="427"/>
                    <a:pt x="500" y="427"/>
                    <a:pt x="500" y="427"/>
                  </a:cubicBezTo>
                  <a:cubicBezTo>
                    <a:pt x="500" y="428"/>
                    <a:pt x="500" y="428"/>
                    <a:pt x="500" y="428"/>
                  </a:cubicBezTo>
                  <a:cubicBezTo>
                    <a:pt x="500" y="428"/>
                    <a:pt x="500" y="428"/>
                    <a:pt x="500" y="428"/>
                  </a:cubicBezTo>
                  <a:cubicBezTo>
                    <a:pt x="500" y="430"/>
                    <a:pt x="500" y="430"/>
                    <a:pt x="500" y="430"/>
                  </a:cubicBezTo>
                  <a:cubicBezTo>
                    <a:pt x="502" y="432"/>
                    <a:pt x="502" y="432"/>
                    <a:pt x="502" y="432"/>
                  </a:cubicBezTo>
                  <a:cubicBezTo>
                    <a:pt x="502" y="432"/>
                    <a:pt x="502" y="432"/>
                    <a:pt x="502" y="432"/>
                  </a:cubicBezTo>
                  <a:cubicBezTo>
                    <a:pt x="502" y="433"/>
                    <a:pt x="502" y="433"/>
                    <a:pt x="502" y="433"/>
                  </a:cubicBezTo>
                  <a:cubicBezTo>
                    <a:pt x="503" y="435"/>
                    <a:pt x="503" y="435"/>
                    <a:pt x="503" y="435"/>
                  </a:cubicBezTo>
                  <a:cubicBezTo>
                    <a:pt x="503" y="437"/>
                    <a:pt x="503" y="437"/>
                    <a:pt x="503" y="437"/>
                  </a:cubicBezTo>
                  <a:cubicBezTo>
                    <a:pt x="505" y="437"/>
                    <a:pt x="505" y="437"/>
                    <a:pt x="505" y="437"/>
                  </a:cubicBezTo>
                  <a:cubicBezTo>
                    <a:pt x="505" y="437"/>
                    <a:pt x="505" y="438"/>
                    <a:pt x="507" y="438"/>
                  </a:cubicBezTo>
                  <a:cubicBezTo>
                    <a:pt x="507" y="438"/>
                    <a:pt x="507" y="438"/>
                    <a:pt x="507" y="438"/>
                  </a:cubicBezTo>
                  <a:cubicBezTo>
                    <a:pt x="507" y="440"/>
                    <a:pt x="507" y="440"/>
                    <a:pt x="508" y="441"/>
                  </a:cubicBezTo>
                  <a:cubicBezTo>
                    <a:pt x="508" y="441"/>
                    <a:pt x="508" y="441"/>
                    <a:pt x="508" y="441"/>
                  </a:cubicBezTo>
                  <a:cubicBezTo>
                    <a:pt x="510" y="443"/>
                    <a:pt x="510" y="443"/>
                    <a:pt x="512" y="445"/>
                  </a:cubicBezTo>
                  <a:cubicBezTo>
                    <a:pt x="512" y="445"/>
                    <a:pt x="512" y="445"/>
                    <a:pt x="512" y="445"/>
                  </a:cubicBezTo>
                  <a:cubicBezTo>
                    <a:pt x="512" y="446"/>
                    <a:pt x="513" y="446"/>
                    <a:pt x="515" y="446"/>
                  </a:cubicBezTo>
                  <a:cubicBezTo>
                    <a:pt x="515" y="448"/>
                    <a:pt x="515" y="448"/>
                    <a:pt x="515" y="448"/>
                  </a:cubicBezTo>
                  <a:cubicBezTo>
                    <a:pt x="515" y="448"/>
                    <a:pt x="516" y="448"/>
                    <a:pt x="516" y="450"/>
                  </a:cubicBezTo>
                  <a:cubicBezTo>
                    <a:pt x="518" y="450"/>
                    <a:pt x="518" y="450"/>
                    <a:pt x="518" y="450"/>
                  </a:cubicBezTo>
                  <a:cubicBezTo>
                    <a:pt x="518" y="450"/>
                    <a:pt x="519" y="451"/>
                    <a:pt x="519" y="451"/>
                  </a:cubicBezTo>
                  <a:cubicBezTo>
                    <a:pt x="521" y="453"/>
                    <a:pt x="521" y="453"/>
                    <a:pt x="521" y="453"/>
                  </a:cubicBezTo>
                  <a:cubicBezTo>
                    <a:pt x="521" y="453"/>
                    <a:pt x="522" y="453"/>
                    <a:pt x="522" y="453"/>
                  </a:cubicBezTo>
                  <a:cubicBezTo>
                    <a:pt x="522" y="454"/>
                    <a:pt x="524" y="454"/>
                    <a:pt x="524" y="454"/>
                  </a:cubicBezTo>
                  <a:cubicBezTo>
                    <a:pt x="527" y="456"/>
                    <a:pt x="529" y="457"/>
                    <a:pt x="530" y="457"/>
                  </a:cubicBezTo>
                  <a:cubicBezTo>
                    <a:pt x="532" y="459"/>
                    <a:pt x="532" y="459"/>
                    <a:pt x="532" y="459"/>
                  </a:cubicBezTo>
                  <a:cubicBezTo>
                    <a:pt x="534" y="459"/>
                    <a:pt x="535" y="461"/>
                    <a:pt x="537" y="461"/>
                  </a:cubicBezTo>
                  <a:cubicBezTo>
                    <a:pt x="537" y="462"/>
                    <a:pt x="538" y="462"/>
                    <a:pt x="538" y="462"/>
                  </a:cubicBezTo>
                  <a:cubicBezTo>
                    <a:pt x="540" y="464"/>
                    <a:pt x="542" y="464"/>
                    <a:pt x="543" y="464"/>
                  </a:cubicBezTo>
                  <a:cubicBezTo>
                    <a:pt x="545" y="466"/>
                    <a:pt x="545" y="466"/>
                    <a:pt x="545" y="466"/>
                  </a:cubicBezTo>
                  <a:cubicBezTo>
                    <a:pt x="546" y="466"/>
                    <a:pt x="548" y="467"/>
                    <a:pt x="550" y="469"/>
                  </a:cubicBezTo>
                  <a:cubicBezTo>
                    <a:pt x="551" y="469"/>
                    <a:pt x="551" y="469"/>
                    <a:pt x="551" y="469"/>
                  </a:cubicBezTo>
                  <a:cubicBezTo>
                    <a:pt x="553" y="469"/>
                    <a:pt x="554" y="471"/>
                    <a:pt x="556" y="471"/>
                  </a:cubicBezTo>
                  <a:cubicBezTo>
                    <a:pt x="557" y="471"/>
                    <a:pt x="557" y="471"/>
                    <a:pt x="557" y="471"/>
                  </a:cubicBezTo>
                  <a:cubicBezTo>
                    <a:pt x="557" y="472"/>
                    <a:pt x="559" y="472"/>
                    <a:pt x="561" y="472"/>
                  </a:cubicBezTo>
                  <a:cubicBezTo>
                    <a:pt x="562" y="474"/>
                    <a:pt x="562" y="474"/>
                    <a:pt x="562" y="474"/>
                  </a:cubicBezTo>
                  <a:cubicBezTo>
                    <a:pt x="564" y="474"/>
                    <a:pt x="564" y="474"/>
                    <a:pt x="565" y="475"/>
                  </a:cubicBezTo>
                  <a:cubicBezTo>
                    <a:pt x="567" y="475"/>
                    <a:pt x="567" y="475"/>
                    <a:pt x="567" y="475"/>
                  </a:cubicBezTo>
                  <a:cubicBezTo>
                    <a:pt x="569" y="475"/>
                    <a:pt x="569" y="477"/>
                    <a:pt x="570" y="477"/>
                  </a:cubicBezTo>
                  <a:cubicBezTo>
                    <a:pt x="572" y="477"/>
                    <a:pt x="572" y="477"/>
                    <a:pt x="572" y="477"/>
                  </a:cubicBezTo>
                  <a:cubicBezTo>
                    <a:pt x="573" y="477"/>
                    <a:pt x="573" y="477"/>
                    <a:pt x="575" y="478"/>
                  </a:cubicBezTo>
                  <a:cubicBezTo>
                    <a:pt x="575" y="478"/>
                    <a:pt x="575" y="478"/>
                    <a:pt x="577" y="478"/>
                  </a:cubicBezTo>
                  <a:cubicBezTo>
                    <a:pt x="577" y="478"/>
                    <a:pt x="578" y="478"/>
                    <a:pt x="578" y="478"/>
                  </a:cubicBezTo>
                  <a:cubicBezTo>
                    <a:pt x="580" y="478"/>
                    <a:pt x="580" y="478"/>
                    <a:pt x="580" y="478"/>
                  </a:cubicBezTo>
                  <a:cubicBezTo>
                    <a:pt x="580" y="480"/>
                    <a:pt x="582" y="480"/>
                    <a:pt x="582" y="480"/>
                  </a:cubicBezTo>
                  <a:cubicBezTo>
                    <a:pt x="583" y="480"/>
                    <a:pt x="583" y="480"/>
                    <a:pt x="583" y="480"/>
                  </a:cubicBezTo>
                  <a:cubicBezTo>
                    <a:pt x="585" y="480"/>
                    <a:pt x="585" y="480"/>
                    <a:pt x="585" y="480"/>
                  </a:cubicBezTo>
                  <a:cubicBezTo>
                    <a:pt x="586" y="480"/>
                    <a:pt x="586" y="480"/>
                    <a:pt x="586" y="480"/>
                  </a:cubicBezTo>
                  <a:cubicBezTo>
                    <a:pt x="588" y="480"/>
                    <a:pt x="588" y="480"/>
                    <a:pt x="588" y="480"/>
                  </a:cubicBezTo>
                  <a:cubicBezTo>
                    <a:pt x="589" y="482"/>
                    <a:pt x="589" y="482"/>
                    <a:pt x="589" y="482"/>
                  </a:cubicBezTo>
                  <a:cubicBezTo>
                    <a:pt x="591" y="482"/>
                    <a:pt x="591" y="482"/>
                    <a:pt x="591" y="482"/>
                  </a:cubicBezTo>
                  <a:cubicBezTo>
                    <a:pt x="592" y="482"/>
                    <a:pt x="592" y="482"/>
                    <a:pt x="592" y="482"/>
                  </a:cubicBezTo>
                  <a:cubicBezTo>
                    <a:pt x="592" y="482"/>
                    <a:pt x="594" y="482"/>
                    <a:pt x="596" y="482"/>
                  </a:cubicBezTo>
                  <a:cubicBezTo>
                    <a:pt x="596" y="482"/>
                    <a:pt x="596" y="482"/>
                    <a:pt x="596" y="482"/>
                  </a:cubicBezTo>
                  <a:cubicBezTo>
                    <a:pt x="597" y="482"/>
                    <a:pt x="597" y="482"/>
                    <a:pt x="599" y="482"/>
                  </a:cubicBezTo>
                  <a:cubicBezTo>
                    <a:pt x="600" y="482"/>
                    <a:pt x="600" y="482"/>
                    <a:pt x="600" y="482"/>
                  </a:cubicBezTo>
                  <a:cubicBezTo>
                    <a:pt x="600" y="482"/>
                    <a:pt x="600" y="482"/>
                    <a:pt x="602" y="482"/>
                  </a:cubicBezTo>
                  <a:cubicBezTo>
                    <a:pt x="604" y="482"/>
                    <a:pt x="604" y="482"/>
                    <a:pt x="604" y="482"/>
                  </a:cubicBezTo>
                  <a:cubicBezTo>
                    <a:pt x="604" y="482"/>
                    <a:pt x="604" y="482"/>
                    <a:pt x="605" y="482"/>
                  </a:cubicBezTo>
                  <a:cubicBezTo>
                    <a:pt x="605" y="482"/>
                    <a:pt x="605" y="482"/>
                    <a:pt x="605" y="482"/>
                  </a:cubicBezTo>
                  <a:cubicBezTo>
                    <a:pt x="607" y="480"/>
                    <a:pt x="608" y="480"/>
                    <a:pt x="608" y="480"/>
                  </a:cubicBezTo>
                  <a:cubicBezTo>
                    <a:pt x="608" y="480"/>
                    <a:pt x="608" y="480"/>
                    <a:pt x="608" y="480"/>
                  </a:cubicBezTo>
                  <a:cubicBezTo>
                    <a:pt x="610" y="480"/>
                    <a:pt x="612" y="480"/>
                    <a:pt x="612" y="480"/>
                  </a:cubicBezTo>
                  <a:cubicBezTo>
                    <a:pt x="613" y="480"/>
                    <a:pt x="613" y="480"/>
                    <a:pt x="613" y="480"/>
                  </a:cubicBezTo>
                  <a:cubicBezTo>
                    <a:pt x="615" y="478"/>
                    <a:pt x="616" y="478"/>
                    <a:pt x="616" y="478"/>
                  </a:cubicBezTo>
                  <a:cubicBezTo>
                    <a:pt x="618" y="478"/>
                    <a:pt x="618" y="478"/>
                    <a:pt x="618" y="478"/>
                  </a:cubicBezTo>
                  <a:cubicBezTo>
                    <a:pt x="620" y="477"/>
                    <a:pt x="620" y="477"/>
                    <a:pt x="621" y="475"/>
                  </a:cubicBezTo>
                  <a:cubicBezTo>
                    <a:pt x="623" y="475"/>
                    <a:pt x="623" y="475"/>
                    <a:pt x="623" y="475"/>
                  </a:cubicBezTo>
                  <a:cubicBezTo>
                    <a:pt x="624" y="475"/>
                    <a:pt x="624" y="474"/>
                    <a:pt x="626" y="474"/>
                  </a:cubicBezTo>
                  <a:cubicBezTo>
                    <a:pt x="631" y="471"/>
                    <a:pt x="634" y="469"/>
                    <a:pt x="637" y="466"/>
                  </a:cubicBezTo>
                  <a:cubicBezTo>
                    <a:pt x="639" y="462"/>
                    <a:pt x="640" y="459"/>
                    <a:pt x="640" y="456"/>
                  </a:cubicBezTo>
                  <a:cubicBezTo>
                    <a:pt x="640" y="461"/>
                    <a:pt x="640" y="461"/>
                    <a:pt x="640" y="461"/>
                  </a:cubicBezTo>
                  <a:cubicBezTo>
                    <a:pt x="640" y="469"/>
                    <a:pt x="634" y="474"/>
                    <a:pt x="626" y="478"/>
                  </a:cubicBezTo>
                  <a:cubicBezTo>
                    <a:pt x="624" y="478"/>
                    <a:pt x="624" y="480"/>
                    <a:pt x="623" y="480"/>
                  </a:cubicBezTo>
                  <a:cubicBezTo>
                    <a:pt x="621" y="480"/>
                    <a:pt x="621" y="480"/>
                    <a:pt x="621" y="480"/>
                  </a:cubicBezTo>
                  <a:cubicBezTo>
                    <a:pt x="621" y="482"/>
                    <a:pt x="620" y="482"/>
                    <a:pt x="618" y="482"/>
                  </a:cubicBezTo>
                  <a:cubicBezTo>
                    <a:pt x="618" y="483"/>
                    <a:pt x="618" y="483"/>
                    <a:pt x="618" y="483"/>
                  </a:cubicBezTo>
                  <a:cubicBezTo>
                    <a:pt x="616" y="483"/>
                    <a:pt x="616" y="483"/>
                    <a:pt x="616" y="483"/>
                  </a:cubicBezTo>
                  <a:cubicBezTo>
                    <a:pt x="616" y="483"/>
                    <a:pt x="615" y="483"/>
                    <a:pt x="613" y="485"/>
                  </a:cubicBezTo>
                  <a:cubicBezTo>
                    <a:pt x="613" y="485"/>
                    <a:pt x="613" y="485"/>
                    <a:pt x="613" y="485"/>
                  </a:cubicBezTo>
                  <a:cubicBezTo>
                    <a:pt x="612" y="485"/>
                    <a:pt x="612" y="485"/>
                    <a:pt x="612" y="485"/>
                  </a:cubicBezTo>
                  <a:cubicBezTo>
                    <a:pt x="612" y="485"/>
                    <a:pt x="610" y="485"/>
                    <a:pt x="608" y="485"/>
                  </a:cubicBezTo>
                  <a:cubicBezTo>
                    <a:pt x="608" y="485"/>
                    <a:pt x="608" y="485"/>
                    <a:pt x="608" y="485"/>
                  </a:cubicBezTo>
                  <a:cubicBezTo>
                    <a:pt x="608" y="485"/>
                    <a:pt x="608" y="485"/>
                    <a:pt x="608" y="485"/>
                  </a:cubicBezTo>
                  <a:cubicBezTo>
                    <a:pt x="608" y="485"/>
                    <a:pt x="607" y="485"/>
                    <a:pt x="605" y="485"/>
                  </a:cubicBezTo>
                  <a:cubicBezTo>
                    <a:pt x="605" y="485"/>
                    <a:pt x="605" y="485"/>
                    <a:pt x="605" y="485"/>
                  </a:cubicBezTo>
                  <a:cubicBezTo>
                    <a:pt x="605" y="487"/>
                    <a:pt x="605" y="487"/>
                    <a:pt x="605" y="487"/>
                  </a:cubicBezTo>
                  <a:cubicBezTo>
                    <a:pt x="604" y="487"/>
                    <a:pt x="604" y="487"/>
                    <a:pt x="604" y="487"/>
                  </a:cubicBezTo>
                  <a:cubicBezTo>
                    <a:pt x="602" y="487"/>
                    <a:pt x="602" y="487"/>
                    <a:pt x="602" y="487"/>
                  </a:cubicBezTo>
                  <a:cubicBezTo>
                    <a:pt x="602" y="487"/>
                    <a:pt x="602" y="487"/>
                    <a:pt x="602" y="487"/>
                  </a:cubicBezTo>
                  <a:cubicBezTo>
                    <a:pt x="600" y="487"/>
                    <a:pt x="600" y="487"/>
                    <a:pt x="600" y="487"/>
                  </a:cubicBezTo>
                  <a:cubicBezTo>
                    <a:pt x="599" y="487"/>
                    <a:pt x="599" y="487"/>
                    <a:pt x="599" y="487"/>
                  </a:cubicBezTo>
                  <a:cubicBezTo>
                    <a:pt x="599" y="487"/>
                    <a:pt x="599" y="487"/>
                    <a:pt x="599" y="487"/>
                  </a:cubicBezTo>
                  <a:cubicBezTo>
                    <a:pt x="597" y="487"/>
                    <a:pt x="597" y="487"/>
                    <a:pt x="596" y="487"/>
                  </a:cubicBezTo>
                  <a:cubicBezTo>
                    <a:pt x="596" y="487"/>
                    <a:pt x="596" y="487"/>
                    <a:pt x="596" y="487"/>
                  </a:cubicBezTo>
                  <a:cubicBezTo>
                    <a:pt x="596" y="487"/>
                    <a:pt x="596" y="487"/>
                    <a:pt x="596" y="487"/>
                  </a:cubicBezTo>
                  <a:cubicBezTo>
                    <a:pt x="594" y="487"/>
                    <a:pt x="592" y="487"/>
                    <a:pt x="592" y="487"/>
                  </a:cubicBezTo>
                  <a:cubicBezTo>
                    <a:pt x="591" y="487"/>
                    <a:pt x="591" y="487"/>
                    <a:pt x="591" y="487"/>
                  </a:cubicBezTo>
                  <a:cubicBezTo>
                    <a:pt x="591" y="487"/>
                    <a:pt x="591" y="487"/>
                    <a:pt x="591" y="487"/>
                  </a:cubicBezTo>
                  <a:cubicBezTo>
                    <a:pt x="589" y="485"/>
                    <a:pt x="589" y="485"/>
                    <a:pt x="589" y="485"/>
                  </a:cubicBezTo>
                  <a:cubicBezTo>
                    <a:pt x="588" y="485"/>
                    <a:pt x="588" y="485"/>
                    <a:pt x="588" y="485"/>
                  </a:cubicBezTo>
                  <a:cubicBezTo>
                    <a:pt x="586" y="485"/>
                    <a:pt x="586" y="485"/>
                    <a:pt x="586" y="485"/>
                  </a:cubicBezTo>
                  <a:cubicBezTo>
                    <a:pt x="585" y="485"/>
                    <a:pt x="585" y="485"/>
                    <a:pt x="585" y="485"/>
                  </a:cubicBezTo>
                  <a:cubicBezTo>
                    <a:pt x="585" y="485"/>
                    <a:pt x="585" y="485"/>
                    <a:pt x="585" y="485"/>
                  </a:cubicBezTo>
                  <a:cubicBezTo>
                    <a:pt x="583" y="485"/>
                    <a:pt x="583" y="485"/>
                    <a:pt x="583" y="485"/>
                  </a:cubicBezTo>
                  <a:cubicBezTo>
                    <a:pt x="582" y="485"/>
                    <a:pt x="582" y="485"/>
                    <a:pt x="582" y="485"/>
                  </a:cubicBezTo>
                  <a:cubicBezTo>
                    <a:pt x="582" y="485"/>
                    <a:pt x="580" y="483"/>
                    <a:pt x="580" y="483"/>
                  </a:cubicBezTo>
                  <a:cubicBezTo>
                    <a:pt x="578" y="483"/>
                    <a:pt x="578" y="483"/>
                    <a:pt x="578" y="483"/>
                  </a:cubicBezTo>
                  <a:cubicBezTo>
                    <a:pt x="578" y="483"/>
                    <a:pt x="577" y="483"/>
                    <a:pt x="577" y="483"/>
                  </a:cubicBezTo>
                  <a:cubicBezTo>
                    <a:pt x="575" y="483"/>
                    <a:pt x="575" y="483"/>
                    <a:pt x="575" y="482"/>
                  </a:cubicBezTo>
                  <a:cubicBezTo>
                    <a:pt x="573" y="482"/>
                    <a:pt x="573" y="482"/>
                    <a:pt x="572" y="482"/>
                  </a:cubicBezTo>
                  <a:cubicBezTo>
                    <a:pt x="572" y="482"/>
                    <a:pt x="572" y="482"/>
                    <a:pt x="572" y="482"/>
                  </a:cubicBezTo>
                  <a:cubicBezTo>
                    <a:pt x="570" y="482"/>
                    <a:pt x="570" y="482"/>
                    <a:pt x="570" y="482"/>
                  </a:cubicBezTo>
                  <a:cubicBezTo>
                    <a:pt x="569" y="480"/>
                    <a:pt x="569" y="480"/>
                    <a:pt x="567" y="480"/>
                  </a:cubicBezTo>
                  <a:cubicBezTo>
                    <a:pt x="565" y="480"/>
                    <a:pt x="565" y="480"/>
                    <a:pt x="565" y="480"/>
                  </a:cubicBezTo>
                  <a:cubicBezTo>
                    <a:pt x="564" y="478"/>
                    <a:pt x="564" y="478"/>
                    <a:pt x="562" y="478"/>
                  </a:cubicBezTo>
                  <a:cubicBezTo>
                    <a:pt x="561" y="477"/>
                    <a:pt x="561" y="477"/>
                    <a:pt x="561" y="477"/>
                  </a:cubicBezTo>
                  <a:cubicBezTo>
                    <a:pt x="559" y="477"/>
                    <a:pt x="557" y="477"/>
                    <a:pt x="557" y="475"/>
                  </a:cubicBezTo>
                  <a:cubicBezTo>
                    <a:pt x="556" y="475"/>
                    <a:pt x="556" y="475"/>
                    <a:pt x="556" y="475"/>
                  </a:cubicBezTo>
                  <a:cubicBezTo>
                    <a:pt x="554" y="475"/>
                    <a:pt x="553" y="474"/>
                    <a:pt x="551" y="474"/>
                  </a:cubicBezTo>
                  <a:cubicBezTo>
                    <a:pt x="550" y="472"/>
                    <a:pt x="550" y="472"/>
                    <a:pt x="550" y="472"/>
                  </a:cubicBezTo>
                  <a:cubicBezTo>
                    <a:pt x="548" y="472"/>
                    <a:pt x="546" y="471"/>
                    <a:pt x="545" y="471"/>
                  </a:cubicBezTo>
                  <a:cubicBezTo>
                    <a:pt x="543" y="469"/>
                    <a:pt x="543" y="469"/>
                    <a:pt x="543" y="469"/>
                  </a:cubicBezTo>
                  <a:cubicBezTo>
                    <a:pt x="542" y="469"/>
                    <a:pt x="540" y="467"/>
                    <a:pt x="538" y="467"/>
                  </a:cubicBezTo>
                  <a:cubicBezTo>
                    <a:pt x="538" y="467"/>
                    <a:pt x="537" y="467"/>
                    <a:pt x="537" y="466"/>
                  </a:cubicBezTo>
                  <a:cubicBezTo>
                    <a:pt x="535" y="466"/>
                    <a:pt x="534" y="464"/>
                    <a:pt x="532" y="464"/>
                  </a:cubicBezTo>
                  <a:cubicBezTo>
                    <a:pt x="532" y="464"/>
                    <a:pt x="532" y="462"/>
                    <a:pt x="530" y="462"/>
                  </a:cubicBezTo>
                  <a:cubicBezTo>
                    <a:pt x="529" y="462"/>
                    <a:pt x="527" y="461"/>
                    <a:pt x="524" y="459"/>
                  </a:cubicBezTo>
                  <a:cubicBezTo>
                    <a:pt x="522" y="459"/>
                    <a:pt x="522" y="459"/>
                    <a:pt x="522" y="459"/>
                  </a:cubicBezTo>
                  <a:cubicBezTo>
                    <a:pt x="522" y="457"/>
                    <a:pt x="522" y="457"/>
                    <a:pt x="522" y="457"/>
                  </a:cubicBezTo>
                  <a:cubicBezTo>
                    <a:pt x="522" y="457"/>
                    <a:pt x="521" y="457"/>
                    <a:pt x="521" y="456"/>
                  </a:cubicBezTo>
                  <a:cubicBezTo>
                    <a:pt x="519" y="456"/>
                    <a:pt x="519" y="456"/>
                    <a:pt x="519" y="456"/>
                  </a:cubicBezTo>
                  <a:cubicBezTo>
                    <a:pt x="519" y="456"/>
                    <a:pt x="518" y="454"/>
                    <a:pt x="518" y="454"/>
                  </a:cubicBezTo>
                  <a:cubicBezTo>
                    <a:pt x="516" y="454"/>
                    <a:pt x="516" y="454"/>
                    <a:pt x="516" y="454"/>
                  </a:cubicBezTo>
                  <a:cubicBezTo>
                    <a:pt x="516" y="453"/>
                    <a:pt x="515" y="453"/>
                    <a:pt x="515" y="453"/>
                  </a:cubicBezTo>
                  <a:cubicBezTo>
                    <a:pt x="515" y="451"/>
                    <a:pt x="515" y="451"/>
                    <a:pt x="515" y="451"/>
                  </a:cubicBezTo>
                  <a:cubicBezTo>
                    <a:pt x="513" y="451"/>
                    <a:pt x="512" y="450"/>
                    <a:pt x="512" y="450"/>
                  </a:cubicBezTo>
                  <a:cubicBezTo>
                    <a:pt x="512" y="450"/>
                    <a:pt x="512" y="450"/>
                    <a:pt x="512" y="450"/>
                  </a:cubicBezTo>
                  <a:cubicBezTo>
                    <a:pt x="512" y="450"/>
                    <a:pt x="512" y="450"/>
                    <a:pt x="512" y="450"/>
                  </a:cubicBezTo>
                  <a:cubicBezTo>
                    <a:pt x="510" y="448"/>
                    <a:pt x="510" y="448"/>
                    <a:pt x="508" y="446"/>
                  </a:cubicBezTo>
                  <a:cubicBezTo>
                    <a:pt x="508" y="446"/>
                    <a:pt x="508" y="446"/>
                    <a:pt x="508" y="446"/>
                  </a:cubicBezTo>
                  <a:cubicBezTo>
                    <a:pt x="507" y="445"/>
                    <a:pt x="507" y="445"/>
                    <a:pt x="507" y="443"/>
                  </a:cubicBezTo>
                  <a:cubicBezTo>
                    <a:pt x="507" y="443"/>
                    <a:pt x="507" y="443"/>
                    <a:pt x="507" y="443"/>
                  </a:cubicBezTo>
                  <a:cubicBezTo>
                    <a:pt x="507" y="443"/>
                    <a:pt x="507" y="443"/>
                    <a:pt x="507" y="443"/>
                  </a:cubicBezTo>
                  <a:cubicBezTo>
                    <a:pt x="505" y="443"/>
                    <a:pt x="505" y="441"/>
                    <a:pt x="505" y="441"/>
                  </a:cubicBezTo>
                  <a:cubicBezTo>
                    <a:pt x="503" y="440"/>
                    <a:pt x="503" y="440"/>
                    <a:pt x="503" y="440"/>
                  </a:cubicBezTo>
                  <a:cubicBezTo>
                    <a:pt x="503" y="438"/>
                    <a:pt x="503" y="438"/>
                    <a:pt x="503" y="438"/>
                  </a:cubicBezTo>
                  <a:cubicBezTo>
                    <a:pt x="503" y="438"/>
                    <a:pt x="503" y="438"/>
                    <a:pt x="503" y="438"/>
                  </a:cubicBezTo>
                  <a:cubicBezTo>
                    <a:pt x="502" y="438"/>
                    <a:pt x="502" y="438"/>
                    <a:pt x="502" y="438"/>
                  </a:cubicBezTo>
                  <a:cubicBezTo>
                    <a:pt x="502" y="437"/>
                    <a:pt x="502" y="437"/>
                    <a:pt x="502" y="437"/>
                  </a:cubicBezTo>
                  <a:cubicBezTo>
                    <a:pt x="502" y="437"/>
                    <a:pt x="502" y="437"/>
                    <a:pt x="502" y="437"/>
                  </a:cubicBezTo>
                  <a:cubicBezTo>
                    <a:pt x="500" y="435"/>
                    <a:pt x="500" y="435"/>
                    <a:pt x="500" y="435"/>
                  </a:cubicBezTo>
                  <a:cubicBezTo>
                    <a:pt x="500" y="435"/>
                    <a:pt x="500" y="435"/>
                    <a:pt x="500" y="435"/>
                  </a:cubicBezTo>
                  <a:cubicBezTo>
                    <a:pt x="500" y="433"/>
                    <a:pt x="500" y="433"/>
                    <a:pt x="500" y="433"/>
                  </a:cubicBezTo>
                  <a:cubicBezTo>
                    <a:pt x="500" y="433"/>
                    <a:pt x="500" y="433"/>
                    <a:pt x="500" y="433"/>
                  </a:cubicBezTo>
                  <a:cubicBezTo>
                    <a:pt x="500" y="432"/>
                    <a:pt x="500" y="432"/>
                    <a:pt x="500" y="432"/>
                  </a:cubicBezTo>
                  <a:cubicBezTo>
                    <a:pt x="500" y="432"/>
                    <a:pt x="500" y="432"/>
                    <a:pt x="500" y="432"/>
                  </a:cubicBezTo>
                  <a:cubicBezTo>
                    <a:pt x="500" y="432"/>
                    <a:pt x="500" y="432"/>
                    <a:pt x="500" y="432"/>
                  </a:cubicBezTo>
                  <a:cubicBezTo>
                    <a:pt x="500" y="430"/>
                    <a:pt x="500" y="430"/>
                    <a:pt x="500" y="428"/>
                  </a:cubicBezTo>
                  <a:cubicBezTo>
                    <a:pt x="500" y="428"/>
                    <a:pt x="500" y="428"/>
                    <a:pt x="500" y="428"/>
                  </a:cubicBezTo>
                  <a:cubicBezTo>
                    <a:pt x="499" y="427"/>
                    <a:pt x="499" y="427"/>
                    <a:pt x="499" y="427"/>
                  </a:cubicBezTo>
                  <a:cubicBezTo>
                    <a:pt x="499" y="427"/>
                    <a:pt x="499" y="427"/>
                    <a:pt x="499" y="427"/>
                  </a:cubicBezTo>
                  <a:lnTo>
                    <a:pt x="499" y="422"/>
                  </a:lnTo>
                  <a:close/>
                </a:path>
                <a:path w="640" h="487">
                  <a:moveTo>
                    <a:pt x="523" y="398"/>
                  </a:moveTo>
                  <a:cubicBezTo>
                    <a:pt x="524" y="398"/>
                    <a:pt x="524" y="398"/>
                    <a:pt x="524" y="398"/>
                  </a:cubicBezTo>
                  <a:cubicBezTo>
                    <a:pt x="524" y="398"/>
                    <a:pt x="524" y="398"/>
                    <a:pt x="524" y="398"/>
                  </a:cubicBezTo>
                  <a:cubicBezTo>
                    <a:pt x="526" y="397"/>
                    <a:pt x="526" y="397"/>
                    <a:pt x="526" y="397"/>
                  </a:cubicBezTo>
                  <a:cubicBezTo>
                    <a:pt x="526" y="397"/>
                    <a:pt x="526" y="397"/>
                    <a:pt x="526" y="397"/>
                  </a:cubicBezTo>
                  <a:cubicBezTo>
                    <a:pt x="527" y="397"/>
                    <a:pt x="527" y="397"/>
                    <a:pt x="529" y="397"/>
                  </a:cubicBezTo>
                  <a:cubicBezTo>
                    <a:pt x="529" y="397"/>
                    <a:pt x="529" y="397"/>
                    <a:pt x="529" y="397"/>
                  </a:cubicBezTo>
                  <a:cubicBezTo>
                    <a:pt x="529" y="397"/>
                    <a:pt x="529" y="397"/>
                    <a:pt x="529" y="397"/>
                  </a:cubicBezTo>
                  <a:cubicBezTo>
                    <a:pt x="531" y="397"/>
                    <a:pt x="531" y="397"/>
                    <a:pt x="531" y="397"/>
                  </a:cubicBezTo>
                  <a:cubicBezTo>
                    <a:pt x="531" y="397"/>
                    <a:pt x="531" y="397"/>
                    <a:pt x="531" y="397"/>
                  </a:cubicBezTo>
                  <a:cubicBezTo>
                    <a:pt x="532" y="397"/>
                    <a:pt x="532" y="397"/>
                    <a:pt x="532" y="397"/>
                  </a:cubicBezTo>
                  <a:cubicBezTo>
                    <a:pt x="531" y="397"/>
                    <a:pt x="531" y="397"/>
                    <a:pt x="531" y="397"/>
                  </a:cubicBezTo>
                  <a:cubicBezTo>
                    <a:pt x="531" y="397"/>
                    <a:pt x="531" y="397"/>
                    <a:pt x="531" y="397"/>
                  </a:cubicBezTo>
                  <a:cubicBezTo>
                    <a:pt x="532" y="397"/>
                    <a:pt x="532" y="397"/>
                    <a:pt x="532" y="397"/>
                  </a:cubicBezTo>
                  <a:cubicBezTo>
                    <a:pt x="532" y="397"/>
                    <a:pt x="532" y="397"/>
                    <a:pt x="532" y="397"/>
                  </a:cubicBezTo>
                  <a:cubicBezTo>
                    <a:pt x="532" y="397"/>
                    <a:pt x="532" y="397"/>
                    <a:pt x="532" y="397"/>
                  </a:cubicBezTo>
                  <a:cubicBezTo>
                    <a:pt x="532" y="396"/>
                    <a:pt x="532" y="396"/>
                    <a:pt x="532" y="396"/>
                  </a:cubicBezTo>
                  <a:cubicBezTo>
                    <a:pt x="534" y="396"/>
                    <a:pt x="534" y="396"/>
                    <a:pt x="534" y="396"/>
                  </a:cubicBezTo>
                  <a:cubicBezTo>
                    <a:pt x="535" y="396"/>
                    <a:pt x="535" y="396"/>
                    <a:pt x="535" y="396"/>
                  </a:cubicBezTo>
                  <a:cubicBezTo>
                    <a:pt x="535" y="396"/>
                    <a:pt x="537" y="396"/>
                    <a:pt x="537" y="396"/>
                  </a:cubicBezTo>
                  <a:cubicBezTo>
                    <a:pt x="537" y="396"/>
                    <a:pt x="537" y="396"/>
                    <a:pt x="537" y="396"/>
                  </a:cubicBezTo>
                  <a:cubicBezTo>
                    <a:pt x="539" y="396"/>
                    <a:pt x="539" y="396"/>
                    <a:pt x="539" y="396"/>
                  </a:cubicBezTo>
                  <a:cubicBezTo>
                    <a:pt x="539" y="396"/>
                    <a:pt x="539" y="396"/>
                    <a:pt x="539" y="396"/>
                  </a:cubicBezTo>
                  <a:cubicBezTo>
                    <a:pt x="539" y="396"/>
                    <a:pt x="539" y="396"/>
                    <a:pt x="539" y="396"/>
                  </a:cubicBezTo>
                  <a:cubicBezTo>
                    <a:pt x="539" y="396"/>
                    <a:pt x="539" y="396"/>
                    <a:pt x="539" y="396"/>
                  </a:cubicBezTo>
                  <a:cubicBezTo>
                    <a:pt x="540" y="396"/>
                    <a:pt x="540" y="396"/>
                    <a:pt x="540" y="396"/>
                  </a:cubicBezTo>
                  <a:cubicBezTo>
                    <a:pt x="540" y="396"/>
                    <a:pt x="540" y="396"/>
                    <a:pt x="540" y="396"/>
                  </a:cubicBezTo>
                  <a:cubicBezTo>
                    <a:pt x="542" y="396"/>
                    <a:pt x="542" y="396"/>
                    <a:pt x="542" y="396"/>
                  </a:cubicBezTo>
                  <a:cubicBezTo>
                    <a:pt x="542" y="396"/>
                    <a:pt x="542" y="396"/>
                    <a:pt x="542" y="396"/>
                  </a:cubicBezTo>
                  <a:cubicBezTo>
                    <a:pt x="542" y="396"/>
                    <a:pt x="542" y="396"/>
                    <a:pt x="542" y="396"/>
                  </a:cubicBezTo>
                  <a:cubicBezTo>
                    <a:pt x="542" y="396"/>
                    <a:pt x="543" y="396"/>
                    <a:pt x="543" y="396"/>
                  </a:cubicBezTo>
                  <a:cubicBezTo>
                    <a:pt x="545" y="396"/>
                    <a:pt x="545" y="396"/>
                    <a:pt x="545" y="396"/>
                  </a:cubicBezTo>
                  <a:cubicBezTo>
                    <a:pt x="545" y="396"/>
                    <a:pt x="545" y="396"/>
                    <a:pt x="545" y="396"/>
                  </a:cubicBezTo>
                  <a:cubicBezTo>
                    <a:pt x="547" y="396"/>
                    <a:pt x="547" y="396"/>
                    <a:pt x="547" y="396"/>
                  </a:cubicBezTo>
                  <a:cubicBezTo>
                    <a:pt x="547" y="396"/>
                    <a:pt x="548" y="396"/>
                    <a:pt x="548" y="396"/>
                  </a:cubicBezTo>
                  <a:cubicBezTo>
                    <a:pt x="548" y="396"/>
                    <a:pt x="548" y="396"/>
                    <a:pt x="548" y="396"/>
                  </a:cubicBezTo>
                  <a:cubicBezTo>
                    <a:pt x="552" y="397"/>
                    <a:pt x="555" y="397"/>
                    <a:pt x="556" y="397"/>
                  </a:cubicBezTo>
                  <a:cubicBezTo>
                    <a:pt x="558" y="397"/>
                    <a:pt x="558" y="397"/>
                    <a:pt x="558" y="397"/>
                  </a:cubicBezTo>
                  <a:cubicBezTo>
                    <a:pt x="558" y="397"/>
                    <a:pt x="560" y="397"/>
                    <a:pt x="561" y="398"/>
                  </a:cubicBezTo>
                  <a:cubicBezTo>
                    <a:pt x="561" y="398"/>
                    <a:pt x="561" y="398"/>
                    <a:pt x="561" y="398"/>
                  </a:cubicBezTo>
                  <a:cubicBezTo>
                    <a:pt x="561" y="398"/>
                    <a:pt x="561" y="398"/>
                    <a:pt x="561" y="398"/>
                  </a:cubicBezTo>
                  <a:cubicBezTo>
                    <a:pt x="563" y="398"/>
                    <a:pt x="564" y="398"/>
                    <a:pt x="566" y="398"/>
                  </a:cubicBezTo>
                  <a:cubicBezTo>
                    <a:pt x="566" y="398"/>
                    <a:pt x="567" y="400"/>
                    <a:pt x="569" y="400"/>
                  </a:cubicBezTo>
                  <a:cubicBezTo>
                    <a:pt x="569" y="400"/>
                    <a:pt x="569" y="400"/>
                    <a:pt x="569" y="400"/>
                  </a:cubicBezTo>
                  <a:cubicBezTo>
                    <a:pt x="569" y="400"/>
                    <a:pt x="569" y="400"/>
                    <a:pt x="569" y="400"/>
                  </a:cubicBezTo>
                  <a:cubicBezTo>
                    <a:pt x="571" y="400"/>
                    <a:pt x="571" y="400"/>
                    <a:pt x="571" y="400"/>
                  </a:cubicBezTo>
                  <a:cubicBezTo>
                    <a:pt x="571" y="400"/>
                    <a:pt x="571" y="400"/>
                    <a:pt x="571" y="400"/>
                  </a:cubicBezTo>
                  <a:cubicBezTo>
                    <a:pt x="571" y="400"/>
                    <a:pt x="571" y="400"/>
                    <a:pt x="571" y="400"/>
                  </a:cubicBezTo>
                  <a:cubicBezTo>
                    <a:pt x="569" y="405"/>
                    <a:pt x="566" y="409"/>
                    <a:pt x="563" y="412"/>
                  </a:cubicBezTo>
                  <a:cubicBezTo>
                    <a:pt x="543" y="403"/>
                    <a:pt x="532" y="398"/>
                    <a:pt x="523" y="398"/>
                  </a:cubicBezTo>
                </a:path>
                <a:path w="640" h="487">
                  <a:moveTo>
                    <a:pt x="501" y="422"/>
                  </a:moveTo>
                  <a:cubicBezTo>
                    <a:pt x="501" y="422"/>
                    <a:pt x="501" y="422"/>
                    <a:pt x="501" y="422"/>
                  </a:cubicBezTo>
                  <a:cubicBezTo>
                    <a:pt x="501" y="422"/>
                    <a:pt x="501" y="422"/>
                    <a:pt x="501" y="422"/>
                  </a:cubicBezTo>
                  <a:cubicBezTo>
                    <a:pt x="501" y="420"/>
                    <a:pt x="501" y="420"/>
                    <a:pt x="503" y="419"/>
                  </a:cubicBezTo>
                  <a:cubicBezTo>
                    <a:pt x="503" y="419"/>
                    <a:pt x="503" y="419"/>
                    <a:pt x="503" y="419"/>
                  </a:cubicBezTo>
                  <a:cubicBezTo>
                    <a:pt x="503" y="419"/>
                    <a:pt x="503" y="419"/>
                    <a:pt x="503" y="419"/>
                  </a:cubicBezTo>
                  <a:cubicBezTo>
                    <a:pt x="503" y="419"/>
                    <a:pt x="503" y="419"/>
                    <a:pt x="503" y="419"/>
                  </a:cubicBezTo>
                  <a:cubicBezTo>
                    <a:pt x="503" y="419"/>
                    <a:pt x="503" y="419"/>
                    <a:pt x="503" y="419"/>
                  </a:cubicBezTo>
                  <a:cubicBezTo>
                    <a:pt x="503" y="417"/>
                    <a:pt x="503" y="416"/>
                    <a:pt x="503" y="416"/>
                  </a:cubicBezTo>
                  <a:cubicBezTo>
                    <a:pt x="503" y="416"/>
                    <a:pt x="503" y="416"/>
                    <a:pt x="503" y="416"/>
                  </a:cubicBezTo>
                  <a:cubicBezTo>
                    <a:pt x="503" y="414"/>
                    <a:pt x="503" y="414"/>
                    <a:pt x="503" y="414"/>
                  </a:cubicBezTo>
                  <a:cubicBezTo>
                    <a:pt x="504" y="410"/>
                    <a:pt x="507" y="407"/>
                    <a:pt x="512" y="403"/>
                  </a:cubicBezTo>
                  <a:cubicBezTo>
                    <a:pt x="512" y="403"/>
                    <a:pt x="512" y="403"/>
                    <a:pt x="512" y="403"/>
                  </a:cubicBezTo>
                  <a:cubicBezTo>
                    <a:pt x="514" y="402"/>
                    <a:pt x="514" y="402"/>
                    <a:pt x="515" y="402"/>
                  </a:cubicBezTo>
                  <a:cubicBezTo>
                    <a:pt x="515" y="402"/>
                    <a:pt x="515" y="402"/>
                    <a:pt x="515" y="402"/>
                  </a:cubicBezTo>
                  <a:cubicBezTo>
                    <a:pt x="515" y="402"/>
                    <a:pt x="515" y="402"/>
                    <a:pt x="515" y="402"/>
                  </a:cubicBezTo>
                  <a:cubicBezTo>
                    <a:pt x="515" y="402"/>
                    <a:pt x="515" y="402"/>
                    <a:pt x="515" y="402"/>
                  </a:cubicBezTo>
                  <a:cubicBezTo>
                    <a:pt x="517" y="400"/>
                    <a:pt x="517" y="400"/>
                    <a:pt x="517" y="400"/>
                  </a:cubicBezTo>
                  <a:cubicBezTo>
                    <a:pt x="525" y="400"/>
                    <a:pt x="538" y="403"/>
                    <a:pt x="559" y="414"/>
                  </a:cubicBezTo>
                  <a:cubicBezTo>
                    <a:pt x="555" y="417"/>
                    <a:pt x="552" y="419"/>
                    <a:pt x="547" y="422"/>
                  </a:cubicBezTo>
                  <a:cubicBezTo>
                    <a:pt x="547" y="422"/>
                    <a:pt x="546" y="423"/>
                    <a:pt x="546" y="423"/>
                  </a:cubicBezTo>
                  <a:cubicBezTo>
                    <a:pt x="544" y="423"/>
                    <a:pt x="544" y="423"/>
                    <a:pt x="544" y="423"/>
                  </a:cubicBezTo>
                  <a:cubicBezTo>
                    <a:pt x="544" y="423"/>
                    <a:pt x="544" y="423"/>
                    <a:pt x="544" y="423"/>
                  </a:cubicBezTo>
                  <a:cubicBezTo>
                    <a:pt x="544" y="423"/>
                    <a:pt x="544" y="423"/>
                    <a:pt x="544" y="423"/>
                  </a:cubicBezTo>
                  <a:cubicBezTo>
                    <a:pt x="544" y="423"/>
                    <a:pt x="544" y="423"/>
                    <a:pt x="544" y="423"/>
                  </a:cubicBezTo>
                  <a:cubicBezTo>
                    <a:pt x="544" y="423"/>
                    <a:pt x="544" y="423"/>
                    <a:pt x="544" y="423"/>
                  </a:cubicBezTo>
                  <a:cubicBezTo>
                    <a:pt x="543" y="425"/>
                    <a:pt x="543" y="425"/>
                    <a:pt x="543" y="425"/>
                  </a:cubicBezTo>
                  <a:cubicBezTo>
                    <a:pt x="543" y="425"/>
                    <a:pt x="543" y="425"/>
                    <a:pt x="543" y="425"/>
                  </a:cubicBezTo>
                  <a:cubicBezTo>
                    <a:pt x="543" y="425"/>
                    <a:pt x="543" y="425"/>
                    <a:pt x="543" y="425"/>
                  </a:cubicBezTo>
                  <a:cubicBezTo>
                    <a:pt x="543" y="425"/>
                    <a:pt x="543" y="425"/>
                    <a:pt x="543" y="425"/>
                  </a:cubicBezTo>
                  <a:cubicBezTo>
                    <a:pt x="543" y="425"/>
                    <a:pt x="543" y="425"/>
                    <a:pt x="543" y="425"/>
                  </a:cubicBezTo>
                  <a:cubicBezTo>
                    <a:pt x="541" y="425"/>
                    <a:pt x="541" y="425"/>
                    <a:pt x="541" y="425"/>
                  </a:cubicBezTo>
                  <a:cubicBezTo>
                    <a:pt x="541" y="425"/>
                    <a:pt x="541" y="425"/>
                    <a:pt x="541" y="425"/>
                  </a:cubicBezTo>
                  <a:cubicBezTo>
                    <a:pt x="541" y="425"/>
                    <a:pt x="541" y="425"/>
                    <a:pt x="541" y="425"/>
                  </a:cubicBezTo>
                  <a:cubicBezTo>
                    <a:pt x="541" y="425"/>
                    <a:pt x="541" y="425"/>
                    <a:pt x="541" y="425"/>
                  </a:cubicBezTo>
                  <a:cubicBezTo>
                    <a:pt x="541" y="426"/>
                    <a:pt x="541" y="426"/>
                    <a:pt x="541" y="426"/>
                  </a:cubicBezTo>
                  <a:cubicBezTo>
                    <a:pt x="540" y="426"/>
                    <a:pt x="540" y="426"/>
                    <a:pt x="540" y="426"/>
                  </a:cubicBezTo>
                  <a:cubicBezTo>
                    <a:pt x="540" y="426"/>
                    <a:pt x="540" y="426"/>
                    <a:pt x="540" y="426"/>
                  </a:cubicBezTo>
                  <a:cubicBezTo>
                    <a:pt x="540" y="426"/>
                    <a:pt x="540" y="426"/>
                    <a:pt x="540" y="426"/>
                  </a:cubicBezTo>
                  <a:cubicBezTo>
                    <a:pt x="540" y="426"/>
                    <a:pt x="540" y="426"/>
                    <a:pt x="540" y="426"/>
                  </a:cubicBezTo>
                  <a:cubicBezTo>
                    <a:pt x="538" y="426"/>
                    <a:pt x="538" y="426"/>
                    <a:pt x="538" y="426"/>
                  </a:cubicBezTo>
                  <a:cubicBezTo>
                    <a:pt x="538" y="426"/>
                    <a:pt x="538" y="426"/>
                    <a:pt x="538" y="426"/>
                  </a:cubicBezTo>
                  <a:cubicBezTo>
                    <a:pt x="538" y="426"/>
                    <a:pt x="538" y="426"/>
                    <a:pt x="538" y="426"/>
                  </a:cubicBezTo>
                  <a:cubicBezTo>
                    <a:pt x="538" y="426"/>
                    <a:pt x="538" y="426"/>
                    <a:pt x="538" y="426"/>
                  </a:cubicBezTo>
                  <a:cubicBezTo>
                    <a:pt x="536" y="428"/>
                    <a:pt x="536" y="428"/>
                    <a:pt x="536" y="428"/>
                  </a:cubicBezTo>
                  <a:cubicBezTo>
                    <a:pt x="536" y="428"/>
                    <a:pt x="536" y="428"/>
                    <a:pt x="536" y="428"/>
                  </a:cubicBezTo>
                  <a:cubicBezTo>
                    <a:pt x="536" y="428"/>
                    <a:pt x="536" y="428"/>
                    <a:pt x="536" y="428"/>
                  </a:cubicBezTo>
                  <a:cubicBezTo>
                    <a:pt x="536" y="428"/>
                    <a:pt x="536" y="428"/>
                    <a:pt x="536" y="428"/>
                  </a:cubicBezTo>
                  <a:cubicBezTo>
                    <a:pt x="535" y="428"/>
                    <a:pt x="535" y="428"/>
                    <a:pt x="535" y="428"/>
                  </a:cubicBezTo>
                  <a:cubicBezTo>
                    <a:pt x="535" y="428"/>
                    <a:pt x="535" y="428"/>
                    <a:pt x="535" y="428"/>
                  </a:cubicBezTo>
                  <a:cubicBezTo>
                    <a:pt x="535" y="428"/>
                    <a:pt x="535" y="428"/>
                    <a:pt x="535" y="428"/>
                  </a:cubicBezTo>
                  <a:cubicBezTo>
                    <a:pt x="535" y="428"/>
                    <a:pt x="535" y="428"/>
                    <a:pt x="535" y="428"/>
                  </a:cubicBezTo>
                  <a:cubicBezTo>
                    <a:pt x="535" y="428"/>
                    <a:pt x="535" y="428"/>
                    <a:pt x="535" y="428"/>
                  </a:cubicBezTo>
                  <a:cubicBezTo>
                    <a:pt x="535" y="428"/>
                    <a:pt x="535" y="428"/>
                    <a:pt x="535" y="428"/>
                  </a:cubicBezTo>
                  <a:cubicBezTo>
                    <a:pt x="535" y="428"/>
                    <a:pt x="535" y="428"/>
                    <a:pt x="535" y="428"/>
                  </a:cubicBezTo>
                  <a:cubicBezTo>
                    <a:pt x="533" y="428"/>
                    <a:pt x="533" y="428"/>
                    <a:pt x="533" y="428"/>
                  </a:cubicBezTo>
                  <a:cubicBezTo>
                    <a:pt x="533" y="428"/>
                    <a:pt x="533" y="428"/>
                    <a:pt x="533" y="428"/>
                  </a:cubicBezTo>
                  <a:cubicBezTo>
                    <a:pt x="533" y="429"/>
                    <a:pt x="533" y="429"/>
                    <a:pt x="533" y="429"/>
                  </a:cubicBezTo>
                  <a:cubicBezTo>
                    <a:pt x="533" y="429"/>
                    <a:pt x="533" y="429"/>
                    <a:pt x="533" y="429"/>
                  </a:cubicBezTo>
                  <a:cubicBezTo>
                    <a:pt x="532" y="429"/>
                    <a:pt x="532" y="429"/>
                    <a:pt x="532" y="429"/>
                  </a:cubicBezTo>
                  <a:cubicBezTo>
                    <a:pt x="532" y="429"/>
                    <a:pt x="532" y="429"/>
                    <a:pt x="532" y="429"/>
                  </a:cubicBezTo>
                  <a:cubicBezTo>
                    <a:pt x="532" y="429"/>
                    <a:pt x="532" y="429"/>
                    <a:pt x="532" y="429"/>
                  </a:cubicBezTo>
                  <a:cubicBezTo>
                    <a:pt x="532" y="429"/>
                    <a:pt x="532" y="429"/>
                    <a:pt x="532" y="429"/>
                  </a:cubicBezTo>
                  <a:cubicBezTo>
                    <a:pt x="530" y="429"/>
                    <a:pt x="530" y="429"/>
                    <a:pt x="530" y="429"/>
                  </a:cubicBezTo>
                  <a:cubicBezTo>
                    <a:pt x="530" y="429"/>
                    <a:pt x="530" y="429"/>
                    <a:pt x="530" y="429"/>
                  </a:cubicBezTo>
                  <a:cubicBezTo>
                    <a:pt x="530" y="429"/>
                    <a:pt x="530" y="429"/>
                    <a:pt x="530" y="429"/>
                  </a:cubicBezTo>
                  <a:cubicBezTo>
                    <a:pt x="528" y="431"/>
                    <a:pt x="528" y="431"/>
                    <a:pt x="528" y="431"/>
                  </a:cubicBezTo>
                  <a:cubicBezTo>
                    <a:pt x="528" y="431"/>
                    <a:pt x="528" y="431"/>
                    <a:pt x="528" y="431"/>
                  </a:cubicBezTo>
                  <a:cubicBezTo>
                    <a:pt x="528" y="431"/>
                    <a:pt x="528" y="431"/>
                    <a:pt x="528" y="431"/>
                  </a:cubicBezTo>
                  <a:cubicBezTo>
                    <a:pt x="528" y="431"/>
                    <a:pt x="528" y="431"/>
                    <a:pt x="528" y="431"/>
                  </a:cubicBezTo>
                  <a:cubicBezTo>
                    <a:pt x="527" y="431"/>
                    <a:pt x="527" y="431"/>
                    <a:pt x="527" y="431"/>
                  </a:cubicBezTo>
                  <a:cubicBezTo>
                    <a:pt x="527" y="431"/>
                    <a:pt x="527" y="431"/>
                    <a:pt x="527" y="431"/>
                  </a:cubicBezTo>
                  <a:cubicBezTo>
                    <a:pt x="527" y="431"/>
                    <a:pt x="527" y="431"/>
                    <a:pt x="527" y="431"/>
                  </a:cubicBezTo>
                  <a:cubicBezTo>
                    <a:pt x="527" y="431"/>
                    <a:pt x="527" y="431"/>
                    <a:pt x="527" y="431"/>
                  </a:cubicBezTo>
                  <a:cubicBezTo>
                    <a:pt x="527" y="431"/>
                    <a:pt x="527" y="431"/>
                    <a:pt x="527" y="431"/>
                  </a:cubicBezTo>
                  <a:cubicBezTo>
                    <a:pt x="527" y="431"/>
                    <a:pt x="527" y="431"/>
                    <a:pt x="527" y="431"/>
                  </a:cubicBezTo>
                  <a:cubicBezTo>
                    <a:pt x="525" y="431"/>
                    <a:pt x="525" y="431"/>
                    <a:pt x="525" y="431"/>
                  </a:cubicBezTo>
                  <a:cubicBezTo>
                    <a:pt x="525" y="431"/>
                    <a:pt x="525" y="431"/>
                    <a:pt x="525" y="431"/>
                  </a:cubicBezTo>
                  <a:cubicBezTo>
                    <a:pt x="525" y="431"/>
                    <a:pt x="525" y="431"/>
                    <a:pt x="525" y="431"/>
                  </a:cubicBezTo>
                  <a:cubicBezTo>
                    <a:pt x="523" y="431"/>
                    <a:pt x="523" y="431"/>
                    <a:pt x="523" y="431"/>
                  </a:cubicBezTo>
                  <a:cubicBezTo>
                    <a:pt x="523" y="431"/>
                    <a:pt x="523" y="431"/>
                    <a:pt x="523" y="431"/>
                  </a:cubicBezTo>
                  <a:cubicBezTo>
                    <a:pt x="523" y="431"/>
                    <a:pt x="523" y="431"/>
                    <a:pt x="523" y="431"/>
                  </a:cubicBezTo>
                  <a:cubicBezTo>
                    <a:pt x="523" y="431"/>
                    <a:pt x="523" y="431"/>
                    <a:pt x="523" y="431"/>
                  </a:cubicBezTo>
                  <a:cubicBezTo>
                    <a:pt x="523" y="431"/>
                    <a:pt x="523" y="431"/>
                    <a:pt x="523" y="431"/>
                  </a:cubicBezTo>
                  <a:cubicBezTo>
                    <a:pt x="522" y="432"/>
                    <a:pt x="522" y="432"/>
                    <a:pt x="522" y="432"/>
                  </a:cubicBezTo>
                  <a:cubicBezTo>
                    <a:pt x="522" y="432"/>
                    <a:pt x="522" y="432"/>
                    <a:pt x="522" y="432"/>
                  </a:cubicBezTo>
                  <a:cubicBezTo>
                    <a:pt x="522" y="432"/>
                    <a:pt x="522" y="432"/>
                    <a:pt x="522" y="432"/>
                  </a:cubicBezTo>
                  <a:cubicBezTo>
                    <a:pt x="520" y="432"/>
                    <a:pt x="520" y="432"/>
                    <a:pt x="520" y="432"/>
                  </a:cubicBezTo>
                  <a:cubicBezTo>
                    <a:pt x="520" y="432"/>
                    <a:pt x="520" y="432"/>
                    <a:pt x="520" y="432"/>
                  </a:cubicBezTo>
                  <a:cubicBezTo>
                    <a:pt x="520" y="432"/>
                    <a:pt x="520" y="432"/>
                    <a:pt x="520" y="432"/>
                  </a:cubicBezTo>
                  <a:cubicBezTo>
                    <a:pt x="520" y="432"/>
                    <a:pt x="520" y="432"/>
                    <a:pt x="520" y="432"/>
                  </a:cubicBezTo>
                  <a:cubicBezTo>
                    <a:pt x="520" y="432"/>
                    <a:pt x="520" y="432"/>
                    <a:pt x="520" y="432"/>
                  </a:cubicBezTo>
                  <a:cubicBezTo>
                    <a:pt x="520" y="432"/>
                    <a:pt x="520" y="432"/>
                    <a:pt x="520" y="432"/>
                  </a:cubicBezTo>
                  <a:cubicBezTo>
                    <a:pt x="520" y="432"/>
                    <a:pt x="520" y="432"/>
                    <a:pt x="520" y="432"/>
                  </a:cubicBezTo>
                  <a:cubicBezTo>
                    <a:pt x="520" y="432"/>
                    <a:pt x="520" y="432"/>
                    <a:pt x="520" y="432"/>
                  </a:cubicBezTo>
                  <a:cubicBezTo>
                    <a:pt x="519" y="432"/>
                    <a:pt x="519" y="432"/>
                    <a:pt x="519" y="432"/>
                  </a:cubicBezTo>
                  <a:cubicBezTo>
                    <a:pt x="519" y="432"/>
                    <a:pt x="519" y="432"/>
                    <a:pt x="519" y="432"/>
                  </a:cubicBezTo>
                  <a:cubicBezTo>
                    <a:pt x="517" y="432"/>
                    <a:pt x="517" y="432"/>
                    <a:pt x="517" y="432"/>
                  </a:cubicBezTo>
                  <a:cubicBezTo>
                    <a:pt x="517" y="432"/>
                    <a:pt x="517" y="432"/>
                    <a:pt x="517" y="432"/>
                  </a:cubicBezTo>
                  <a:cubicBezTo>
                    <a:pt x="517" y="432"/>
                    <a:pt x="517" y="432"/>
                    <a:pt x="517" y="432"/>
                  </a:cubicBezTo>
                  <a:cubicBezTo>
                    <a:pt x="515" y="432"/>
                    <a:pt x="515" y="432"/>
                    <a:pt x="515" y="432"/>
                  </a:cubicBezTo>
                  <a:cubicBezTo>
                    <a:pt x="515" y="432"/>
                    <a:pt x="515" y="432"/>
                    <a:pt x="515" y="432"/>
                  </a:cubicBezTo>
                  <a:cubicBezTo>
                    <a:pt x="515" y="432"/>
                    <a:pt x="515" y="432"/>
                    <a:pt x="515" y="432"/>
                  </a:cubicBezTo>
                  <a:cubicBezTo>
                    <a:pt x="515" y="432"/>
                    <a:pt x="515" y="432"/>
                    <a:pt x="515" y="432"/>
                  </a:cubicBezTo>
                  <a:cubicBezTo>
                    <a:pt x="515" y="432"/>
                    <a:pt x="515" y="432"/>
                    <a:pt x="515" y="432"/>
                  </a:cubicBezTo>
                  <a:cubicBezTo>
                    <a:pt x="515" y="432"/>
                    <a:pt x="515" y="432"/>
                    <a:pt x="515" y="432"/>
                  </a:cubicBezTo>
                  <a:cubicBezTo>
                    <a:pt x="514" y="432"/>
                    <a:pt x="514" y="432"/>
                    <a:pt x="514" y="432"/>
                  </a:cubicBezTo>
                  <a:cubicBezTo>
                    <a:pt x="514" y="434"/>
                    <a:pt x="514" y="434"/>
                    <a:pt x="514" y="434"/>
                  </a:cubicBezTo>
                  <a:cubicBezTo>
                    <a:pt x="514" y="434"/>
                    <a:pt x="514" y="434"/>
                    <a:pt x="514" y="434"/>
                  </a:cubicBezTo>
                  <a:cubicBezTo>
                    <a:pt x="512" y="434"/>
                    <a:pt x="512" y="434"/>
                    <a:pt x="512" y="434"/>
                  </a:cubicBezTo>
                  <a:cubicBezTo>
                    <a:pt x="512" y="434"/>
                    <a:pt x="512" y="434"/>
                    <a:pt x="512" y="434"/>
                  </a:cubicBezTo>
                  <a:cubicBezTo>
                    <a:pt x="512" y="434"/>
                    <a:pt x="512" y="434"/>
                    <a:pt x="512" y="434"/>
                  </a:cubicBezTo>
                  <a:cubicBezTo>
                    <a:pt x="511" y="434"/>
                    <a:pt x="511" y="434"/>
                    <a:pt x="511" y="434"/>
                  </a:cubicBezTo>
                  <a:cubicBezTo>
                    <a:pt x="511" y="434"/>
                    <a:pt x="511" y="434"/>
                    <a:pt x="511" y="434"/>
                  </a:cubicBezTo>
                  <a:cubicBezTo>
                    <a:pt x="511" y="434"/>
                    <a:pt x="511" y="434"/>
                    <a:pt x="511" y="434"/>
                  </a:cubicBezTo>
                  <a:cubicBezTo>
                    <a:pt x="509" y="434"/>
                    <a:pt x="509" y="434"/>
                    <a:pt x="509" y="434"/>
                  </a:cubicBezTo>
                  <a:cubicBezTo>
                    <a:pt x="509" y="434"/>
                    <a:pt x="509" y="434"/>
                    <a:pt x="509" y="434"/>
                  </a:cubicBezTo>
                  <a:cubicBezTo>
                    <a:pt x="507" y="434"/>
                    <a:pt x="507" y="434"/>
                    <a:pt x="507" y="434"/>
                  </a:cubicBezTo>
                  <a:cubicBezTo>
                    <a:pt x="507" y="434"/>
                    <a:pt x="507" y="434"/>
                    <a:pt x="507" y="434"/>
                  </a:cubicBezTo>
                  <a:cubicBezTo>
                    <a:pt x="507" y="434"/>
                    <a:pt x="507" y="434"/>
                    <a:pt x="507" y="434"/>
                  </a:cubicBezTo>
                  <a:cubicBezTo>
                    <a:pt x="506" y="434"/>
                    <a:pt x="506" y="434"/>
                    <a:pt x="506" y="434"/>
                  </a:cubicBezTo>
                  <a:cubicBezTo>
                    <a:pt x="506" y="434"/>
                    <a:pt x="506" y="434"/>
                    <a:pt x="506" y="434"/>
                  </a:cubicBezTo>
                  <a:cubicBezTo>
                    <a:pt x="506" y="432"/>
                    <a:pt x="506" y="432"/>
                    <a:pt x="506" y="432"/>
                  </a:cubicBezTo>
                  <a:cubicBezTo>
                    <a:pt x="506" y="432"/>
                    <a:pt x="506" y="432"/>
                    <a:pt x="506" y="432"/>
                  </a:cubicBezTo>
                  <a:cubicBezTo>
                    <a:pt x="504" y="432"/>
                    <a:pt x="504" y="432"/>
                    <a:pt x="504" y="432"/>
                  </a:cubicBezTo>
                  <a:cubicBezTo>
                    <a:pt x="504" y="432"/>
                    <a:pt x="504" y="432"/>
                    <a:pt x="504" y="432"/>
                  </a:cubicBezTo>
                  <a:cubicBezTo>
                    <a:pt x="504" y="432"/>
                    <a:pt x="504" y="432"/>
                    <a:pt x="504" y="432"/>
                  </a:cubicBezTo>
                  <a:cubicBezTo>
                    <a:pt x="504" y="432"/>
                    <a:pt x="504" y="432"/>
                    <a:pt x="504" y="432"/>
                  </a:cubicBezTo>
                  <a:cubicBezTo>
                    <a:pt x="504" y="432"/>
                    <a:pt x="504" y="432"/>
                    <a:pt x="504" y="432"/>
                  </a:cubicBezTo>
                  <a:cubicBezTo>
                    <a:pt x="504" y="431"/>
                    <a:pt x="504" y="431"/>
                    <a:pt x="504" y="431"/>
                  </a:cubicBezTo>
                  <a:cubicBezTo>
                    <a:pt x="504" y="431"/>
                    <a:pt x="504" y="431"/>
                    <a:pt x="504" y="431"/>
                  </a:cubicBezTo>
                  <a:cubicBezTo>
                    <a:pt x="504" y="431"/>
                    <a:pt x="504" y="431"/>
                    <a:pt x="504" y="431"/>
                  </a:cubicBezTo>
                  <a:cubicBezTo>
                    <a:pt x="504" y="429"/>
                    <a:pt x="504" y="429"/>
                    <a:pt x="504" y="429"/>
                  </a:cubicBezTo>
                  <a:cubicBezTo>
                    <a:pt x="503" y="429"/>
                    <a:pt x="503" y="429"/>
                    <a:pt x="503" y="429"/>
                  </a:cubicBezTo>
                  <a:cubicBezTo>
                    <a:pt x="503" y="429"/>
                    <a:pt x="503" y="429"/>
                    <a:pt x="503" y="429"/>
                  </a:cubicBezTo>
                  <a:cubicBezTo>
                    <a:pt x="503" y="429"/>
                    <a:pt x="503" y="429"/>
                    <a:pt x="503" y="429"/>
                  </a:cubicBezTo>
                  <a:cubicBezTo>
                    <a:pt x="503" y="429"/>
                    <a:pt x="503" y="429"/>
                    <a:pt x="503" y="429"/>
                  </a:cubicBezTo>
                  <a:cubicBezTo>
                    <a:pt x="503" y="428"/>
                    <a:pt x="503" y="428"/>
                    <a:pt x="503" y="428"/>
                  </a:cubicBezTo>
                  <a:cubicBezTo>
                    <a:pt x="503" y="429"/>
                    <a:pt x="503" y="429"/>
                    <a:pt x="503" y="429"/>
                  </a:cubicBezTo>
                  <a:cubicBezTo>
                    <a:pt x="503" y="428"/>
                    <a:pt x="503" y="428"/>
                    <a:pt x="503" y="428"/>
                  </a:cubicBezTo>
                  <a:cubicBezTo>
                    <a:pt x="503" y="428"/>
                    <a:pt x="503" y="428"/>
                    <a:pt x="503" y="428"/>
                  </a:cubicBezTo>
                  <a:cubicBezTo>
                    <a:pt x="503" y="428"/>
                    <a:pt x="503" y="428"/>
                    <a:pt x="503" y="428"/>
                  </a:cubicBezTo>
                  <a:cubicBezTo>
                    <a:pt x="503" y="428"/>
                    <a:pt x="503" y="428"/>
                    <a:pt x="503" y="428"/>
                  </a:cubicBezTo>
                  <a:cubicBezTo>
                    <a:pt x="503" y="428"/>
                    <a:pt x="503" y="428"/>
                    <a:pt x="503" y="428"/>
                  </a:cubicBezTo>
                  <a:cubicBezTo>
                    <a:pt x="503" y="426"/>
                    <a:pt x="503" y="426"/>
                    <a:pt x="503" y="426"/>
                  </a:cubicBezTo>
                  <a:cubicBezTo>
                    <a:pt x="503" y="426"/>
                    <a:pt x="503" y="426"/>
                    <a:pt x="503" y="426"/>
                  </a:cubicBezTo>
                  <a:cubicBezTo>
                    <a:pt x="503" y="426"/>
                    <a:pt x="503" y="426"/>
                    <a:pt x="503" y="426"/>
                  </a:cubicBezTo>
                  <a:cubicBezTo>
                    <a:pt x="503" y="426"/>
                    <a:pt x="503" y="426"/>
                    <a:pt x="503" y="426"/>
                  </a:cubicBezTo>
                  <a:cubicBezTo>
                    <a:pt x="503" y="425"/>
                    <a:pt x="503" y="425"/>
                    <a:pt x="503" y="425"/>
                  </a:cubicBezTo>
                  <a:cubicBezTo>
                    <a:pt x="503" y="425"/>
                    <a:pt x="503" y="425"/>
                    <a:pt x="503" y="425"/>
                  </a:cubicBezTo>
                  <a:cubicBezTo>
                    <a:pt x="503" y="425"/>
                    <a:pt x="503" y="425"/>
                    <a:pt x="503" y="425"/>
                  </a:cubicBezTo>
                  <a:cubicBezTo>
                    <a:pt x="503" y="425"/>
                    <a:pt x="503" y="425"/>
                    <a:pt x="503" y="425"/>
                  </a:cubicBezTo>
                  <a:cubicBezTo>
                    <a:pt x="503" y="425"/>
                    <a:pt x="503" y="425"/>
                    <a:pt x="503" y="425"/>
                  </a:cubicBezTo>
                  <a:cubicBezTo>
                    <a:pt x="503" y="425"/>
                    <a:pt x="503" y="425"/>
                    <a:pt x="503" y="425"/>
                  </a:cubicBezTo>
                  <a:cubicBezTo>
                    <a:pt x="503" y="425"/>
                    <a:pt x="503" y="425"/>
                    <a:pt x="503" y="425"/>
                  </a:cubicBezTo>
                  <a:cubicBezTo>
                    <a:pt x="503" y="425"/>
                    <a:pt x="503" y="425"/>
                    <a:pt x="503" y="425"/>
                  </a:cubicBezTo>
                  <a:cubicBezTo>
                    <a:pt x="501" y="423"/>
                    <a:pt x="501" y="423"/>
                    <a:pt x="501" y="423"/>
                  </a:cubicBezTo>
                  <a:cubicBezTo>
                    <a:pt x="501" y="423"/>
                    <a:pt x="501" y="423"/>
                    <a:pt x="501" y="423"/>
                  </a:cubicBezTo>
                  <a:cubicBezTo>
                    <a:pt x="501" y="423"/>
                    <a:pt x="501" y="423"/>
                    <a:pt x="501" y="423"/>
                  </a:cubicBezTo>
                  <a:cubicBezTo>
                    <a:pt x="501" y="423"/>
                    <a:pt x="501" y="423"/>
                    <a:pt x="501" y="423"/>
                  </a:cubicBezTo>
                  <a:cubicBezTo>
                    <a:pt x="501" y="422"/>
                    <a:pt x="501" y="422"/>
                    <a:pt x="501" y="422"/>
                  </a:cubicBezTo>
                  <a:cubicBezTo>
                    <a:pt x="501" y="423"/>
                    <a:pt x="501" y="423"/>
                    <a:pt x="501" y="423"/>
                  </a:cubicBezTo>
                  <a:lnTo>
                    <a:pt x="501" y="422"/>
                  </a:lnTo>
                  <a:close/>
                </a:path>
                <a:path w="640" h="487">
                  <a:moveTo>
                    <a:pt x="184" y="123"/>
                  </a:moveTo>
                  <a:cubicBezTo>
                    <a:pt x="187" y="122"/>
                    <a:pt x="189" y="123"/>
                    <a:pt x="189" y="127"/>
                  </a:cubicBezTo>
                  <a:cubicBezTo>
                    <a:pt x="189" y="130"/>
                    <a:pt x="187" y="133"/>
                    <a:pt x="184" y="137"/>
                  </a:cubicBezTo>
                  <a:cubicBezTo>
                    <a:pt x="61" y="209"/>
                    <a:pt x="61" y="209"/>
                    <a:pt x="61" y="209"/>
                  </a:cubicBezTo>
                  <a:cubicBezTo>
                    <a:pt x="58" y="211"/>
                    <a:pt x="55" y="209"/>
                    <a:pt x="55" y="206"/>
                  </a:cubicBezTo>
                  <a:cubicBezTo>
                    <a:pt x="55" y="203"/>
                    <a:pt x="58" y="198"/>
                    <a:pt x="61" y="196"/>
                  </a:cubicBezTo>
                  <a:lnTo>
                    <a:pt x="184" y="123"/>
                  </a:lnTo>
                  <a:close/>
                </a:path>
                <a:path w="640" h="487">
                  <a:moveTo>
                    <a:pt x="170" y="164"/>
                  </a:moveTo>
                  <a:cubicBezTo>
                    <a:pt x="173" y="163"/>
                    <a:pt x="175" y="164"/>
                    <a:pt x="175" y="167"/>
                  </a:cubicBezTo>
                  <a:cubicBezTo>
                    <a:pt x="175" y="171"/>
                    <a:pt x="173" y="174"/>
                    <a:pt x="170" y="175"/>
                  </a:cubicBezTo>
                  <a:cubicBezTo>
                    <a:pt x="75" y="231"/>
                    <a:pt x="75" y="231"/>
                    <a:pt x="75" y="231"/>
                  </a:cubicBezTo>
                  <a:cubicBezTo>
                    <a:pt x="72" y="232"/>
                    <a:pt x="69" y="231"/>
                    <a:pt x="69" y="227"/>
                  </a:cubicBezTo>
                  <a:cubicBezTo>
                    <a:pt x="69" y="224"/>
                    <a:pt x="72" y="221"/>
                    <a:pt x="75" y="218"/>
                  </a:cubicBezTo>
                  <a:lnTo>
                    <a:pt x="170" y="164"/>
                  </a:lnTo>
                  <a:close/>
                </a:path>
                <a:path w="640" h="487">
                  <a:moveTo>
                    <a:pt x="283" y="1"/>
                  </a:moveTo>
                  <a:cubicBezTo>
                    <a:pt x="286" y="0"/>
                    <a:pt x="287" y="0"/>
                    <a:pt x="287" y="4"/>
                  </a:cubicBezTo>
                  <a:cubicBezTo>
                    <a:pt x="287" y="7"/>
                    <a:pt x="286" y="11"/>
                    <a:pt x="283" y="12"/>
                  </a:cubicBezTo>
                  <a:cubicBezTo>
                    <a:pt x="262" y="25"/>
                    <a:pt x="262" y="25"/>
                    <a:pt x="262" y="25"/>
                  </a:cubicBezTo>
                  <a:cubicBezTo>
                    <a:pt x="189" y="220"/>
                    <a:pt x="189" y="220"/>
                    <a:pt x="189" y="220"/>
                  </a:cubicBezTo>
                  <a:cubicBezTo>
                    <a:pt x="191" y="221"/>
                    <a:pt x="191" y="221"/>
                    <a:pt x="191" y="221"/>
                  </a:cubicBezTo>
                  <a:cubicBezTo>
                    <a:pt x="192" y="223"/>
                    <a:pt x="192" y="225"/>
                    <a:pt x="192" y="228"/>
                  </a:cubicBezTo>
                  <a:cubicBezTo>
                    <a:pt x="192" y="237"/>
                    <a:pt x="186" y="248"/>
                    <a:pt x="178" y="253"/>
                  </a:cubicBezTo>
                  <a:cubicBezTo>
                    <a:pt x="173" y="256"/>
                    <a:pt x="167" y="255"/>
                    <a:pt x="166" y="251"/>
                  </a:cubicBezTo>
                  <a:cubicBezTo>
                    <a:pt x="164" y="250"/>
                    <a:pt x="164" y="250"/>
                    <a:pt x="164" y="250"/>
                  </a:cubicBezTo>
                  <a:cubicBezTo>
                    <a:pt x="82" y="297"/>
                    <a:pt x="82" y="297"/>
                    <a:pt x="82" y="297"/>
                  </a:cubicBezTo>
                  <a:cubicBezTo>
                    <a:pt x="80" y="301"/>
                    <a:pt x="80" y="301"/>
                    <a:pt x="80" y="301"/>
                  </a:cubicBezTo>
                  <a:cubicBezTo>
                    <a:pt x="79" y="307"/>
                    <a:pt x="74" y="313"/>
                    <a:pt x="69" y="316"/>
                  </a:cubicBezTo>
                  <a:cubicBezTo>
                    <a:pt x="61" y="321"/>
                    <a:pt x="53" y="316"/>
                    <a:pt x="53" y="308"/>
                  </a:cubicBezTo>
                  <a:cubicBezTo>
                    <a:pt x="53" y="299"/>
                    <a:pt x="61" y="288"/>
                    <a:pt x="69" y="283"/>
                  </a:cubicBezTo>
                  <a:cubicBezTo>
                    <a:pt x="74" y="280"/>
                    <a:pt x="79" y="280"/>
                    <a:pt x="80" y="285"/>
                  </a:cubicBezTo>
                  <a:cubicBezTo>
                    <a:pt x="82" y="286"/>
                    <a:pt x="82" y="286"/>
                    <a:pt x="82" y="286"/>
                  </a:cubicBezTo>
                  <a:cubicBezTo>
                    <a:pt x="164" y="237"/>
                    <a:pt x="164" y="237"/>
                    <a:pt x="164" y="237"/>
                  </a:cubicBezTo>
                  <a:cubicBezTo>
                    <a:pt x="166" y="236"/>
                    <a:pt x="166" y="236"/>
                    <a:pt x="166" y="236"/>
                  </a:cubicBezTo>
                  <a:cubicBezTo>
                    <a:pt x="167" y="229"/>
                    <a:pt x="172" y="223"/>
                    <a:pt x="178" y="220"/>
                  </a:cubicBezTo>
                  <a:cubicBezTo>
                    <a:pt x="178" y="220"/>
                    <a:pt x="178" y="220"/>
                    <a:pt x="178" y="220"/>
                  </a:cubicBezTo>
                  <a:cubicBezTo>
                    <a:pt x="182" y="218"/>
                    <a:pt x="182" y="218"/>
                    <a:pt x="182" y="218"/>
                  </a:cubicBezTo>
                  <a:cubicBezTo>
                    <a:pt x="189" y="197"/>
                    <a:pt x="189" y="197"/>
                    <a:pt x="189" y="197"/>
                  </a:cubicBezTo>
                  <a:cubicBezTo>
                    <a:pt x="52" y="277"/>
                    <a:pt x="52" y="277"/>
                    <a:pt x="52" y="277"/>
                  </a:cubicBezTo>
                  <a:cubicBezTo>
                    <a:pt x="48" y="278"/>
                    <a:pt x="47" y="278"/>
                    <a:pt x="45" y="277"/>
                  </a:cubicBezTo>
                  <a:cubicBezTo>
                    <a:pt x="1" y="209"/>
                    <a:pt x="1" y="209"/>
                    <a:pt x="1" y="209"/>
                  </a:cubicBezTo>
                  <a:cubicBezTo>
                    <a:pt x="0" y="207"/>
                    <a:pt x="0" y="206"/>
                    <a:pt x="1" y="204"/>
                  </a:cubicBezTo>
                  <a:cubicBezTo>
                    <a:pt x="1" y="202"/>
                    <a:pt x="1" y="199"/>
                    <a:pt x="3" y="199"/>
                  </a:cubicBezTo>
                  <a:cubicBezTo>
                    <a:pt x="4" y="197"/>
                    <a:pt x="4" y="197"/>
                    <a:pt x="6" y="196"/>
                  </a:cubicBezTo>
                  <a:cubicBezTo>
                    <a:pt x="240" y="61"/>
                    <a:pt x="240" y="61"/>
                    <a:pt x="240" y="61"/>
                  </a:cubicBezTo>
                  <a:cubicBezTo>
                    <a:pt x="254" y="20"/>
                    <a:pt x="254" y="20"/>
                    <a:pt x="254" y="20"/>
                  </a:cubicBezTo>
                  <a:cubicBezTo>
                    <a:pt x="256" y="18"/>
                    <a:pt x="256" y="18"/>
                    <a:pt x="256" y="18"/>
                  </a:cubicBezTo>
                  <a:cubicBezTo>
                    <a:pt x="256" y="17"/>
                    <a:pt x="256" y="17"/>
                    <a:pt x="256" y="17"/>
                  </a:cubicBezTo>
                  <a:cubicBezTo>
                    <a:pt x="257" y="17"/>
                    <a:pt x="257" y="15"/>
                    <a:pt x="257" y="15"/>
                  </a:cubicBezTo>
                  <a:cubicBezTo>
                    <a:pt x="259" y="15"/>
                    <a:pt x="259" y="15"/>
                    <a:pt x="259" y="14"/>
                  </a:cubicBezTo>
                  <a:lnTo>
                    <a:pt x="283" y="1"/>
                  </a:lnTo>
                  <a:close/>
                  <a:moveTo>
                    <a:pt x="194" y="182"/>
                  </a:moveTo>
                  <a:cubicBezTo>
                    <a:pt x="234" y="77"/>
                    <a:pt x="234" y="77"/>
                    <a:pt x="234" y="77"/>
                  </a:cubicBezTo>
                  <a:cubicBezTo>
                    <a:pt x="14" y="204"/>
                    <a:pt x="14" y="204"/>
                    <a:pt x="14" y="204"/>
                  </a:cubicBezTo>
                  <a:cubicBezTo>
                    <a:pt x="53" y="263"/>
                    <a:pt x="53" y="263"/>
                    <a:pt x="53" y="263"/>
                  </a:cubicBezTo>
                  <a:cubicBezTo>
                    <a:pt x="194" y="182"/>
                    <a:pt x="194" y="182"/>
                    <a:pt x="194" y="182"/>
                  </a:cubicBezTo>
                </a:path>
                <a:path w="640" h="487">
                  <a:moveTo>
                    <a:pt x="225" y="179"/>
                  </a:moveTo>
                  <a:lnTo>
                    <a:pt x="243" y="175"/>
                  </a:lnTo>
                  <a:lnTo>
                    <a:pt x="236" y="182"/>
                  </a:lnTo>
                  <a:lnTo>
                    <a:pt x="244" y="186"/>
                  </a:lnTo>
                  <a:lnTo>
                    <a:pt x="242" y="192"/>
                  </a:lnTo>
                  <a:lnTo>
                    <a:pt x="232" y="187"/>
                  </a:lnTo>
                  <a:lnTo>
                    <a:pt x="231" y="196"/>
                  </a:lnTo>
                  <a:lnTo>
                    <a:pt x="225" y="179"/>
                  </a:lnTo>
                  <a:close/>
                </a:path>
              </a:pathLst>
            </a:custGeom>
            <a:solidFill>
              <a:srgbClr val="4B586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314" name="picture 314"/>
          <p:cNvPicPr>
            <a:picLocks noChangeAspect="1"/>
          </p:cNvPicPr>
          <p:nvPr/>
        </p:nvPicPr>
        <p:blipFill>
          <a:blip r:embed="rId2"/>
          <a:stretch>
            <a:fillRect/>
          </a:stretch>
        </p:blipFill>
        <p:spPr>
          <a:xfrm rot="21600000">
            <a:off x="7879183" y="289280"/>
            <a:ext cx="988869" cy="490517"/>
          </a:xfrm>
          <a:prstGeom prst="rect">
            <a:avLst/>
          </a:prstGeom>
        </p:spPr>
      </p:pic>
      <p:sp>
        <p:nvSpPr>
          <p:cNvPr id="316" name="textbox 316"/>
          <p:cNvSpPr/>
          <p:nvPr/>
        </p:nvSpPr>
        <p:spPr>
          <a:xfrm>
            <a:off x="550869" y="2086299"/>
            <a:ext cx="697865" cy="1879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279"/>
              </a:lnSpc>
            </a:pPr>
            <a:r>
              <a:rPr sz="1000" kern="0" spc="-30">
                <a:solidFill>
                  <a:srgbClr val="595959">
                    <a:alpha val="100000"/>
                  </a:srgbClr>
                </a:solidFill>
                <a:latin typeface="Microsoft YaHei"/>
                <a:ea typeface="Microsoft YaHei"/>
                <a:cs typeface="Microsoft YaHei"/>
              </a:rPr>
              <a:t>对性满足。</a:t>
            </a:r>
            <a:endParaRPr lang="Microsoft YaHei" altLang="Microsoft YaHei" sz="1000"/>
          </a:p>
        </p:txBody>
      </p:sp>
      <p:sp>
        <p:nvSpPr>
          <p:cNvPr id="318" name="textbox 318"/>
          <p:cNvSpPr/>
          <p:nvPr/>
        </p:nvSpPr>
        <p:spPr>
          <a:xfrm>
            <a:off x="7596683" y="6633805"/>
            <a:ext cx="1049019"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48"/>
              </a:lnSpc>
            </a:pPr>
            <a:endParaRPr lang="Arial" altLang="Arial" sz="100"/>
          </a:p>
          <a:p>
            <a:pPr marL="12700" algn="l" rtl="0" eaLnBrk="0">
              <a:lnSpc>
                <a:spcPct val="98000"/>
              </a:lnSpc>
            </a:pPr>
            <a:r>
              <a:rPr sz="800" kern="0" spc="0">
                <a:solidFill>
                  <a:srgbClr val="7F7F7F">
                    <a:alpha val="100000"/>
                  </a:srgbClr>
                </a:solidFill>
                <a:latin typeface="Arial"/>
                <a:ea typeface="Arial"/>
                <a:cs typeface="Arial"/>
              </a:rPr>
              <a:t>www.iresearch.c</a:t>
            </a:r>
            <a:r>
              <a:rPr sz="800" kern="0" spc="-10">
                <a:solidFill>
                  <a:srgbClr val="7F7F7F">
                    <a:alpha val="100000"/>
                  </a:srgbClr>
                </a:solidFill>
                <a:latin typeface="Arial"/>
                <a:ea typeface="Arial"/>
                <a:cs typeface="Arial"/>
              </a:rPr>
              <a:t>om.cn</a:t>
            </a:r>
            <a:endParaRPr lang="Arial" altLang="Arial" sz="800"/>
          </a:p>
        </p:txBody>
      </p:sp>
      <p:sp>
        <p:nvSpPr>
          <p:cNvPr id="320" name="textbox 320"/>
          <p:cNvSpPr/>
          <p:nvPr/>
        </p:nvSpPr>
        <p:spPr>
          <a:xfrm>
            <a:off x="523850" y="6633805"/>
            <a:ext cx="109601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379"/>
              </a:lnSpc>
            </a:pPr>
            <a:endParaRPr lang="Arial" altLang="Arial" sz="100"/>
          </a:p>
          <a:p>
            <a:pPr marL="12700" algn="l" rtl="0" eaLnBrk="0">
              <a:lnSpc>
                <a:spcPct val="81000"/>
              </a:lnSpc>
            </a:pPr>
            <a:r>
              <a:rPr sz="800" kern="0" spc="-10">
                <a:solidFill>
                  <a:srgbClr val="7F7F7F">
                    <a:alpha val="100000"/>
                  </a:srgbClr>
                </a:solidFill>
                <a:latin typeface="Arial"/>
                <a:ea typeface="Arial"/>
                <a:cs typeface="Arial"/>
              </a:rPr>
              <a:t>©2024.2</a:t>
            </a:r>
            <a:r>
              <a:rPr sz="800" kern="0" spc="9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Inc.</a:t>
            </a:r>
            <a:endParaRPr lang="Arial" altLang="Arial" sz="800"/>
          </a:p>
        </p:txBody>
      </p:sp>
      <p:sp>
        <p:nvSpPr>
          <p:cNvPr id="322" name="textbox 322"/>
          <p:cNvSpPr/>
          <p:nvPr/>
        </p:nvSpPr>
        <p:spPr>
          <a:xfrm>
            <a:off x="8927413" y="6636324"/>
            <a:ext cx="80644" cy="1282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852"/>
              </a:lnSpc>
            </a:pPr>
            <a:endParaRPr lang="Arial" altLang="Arial" sz="100"/>
          </a:p>
          <a:p>
            <a:pPr marL="12700" algn="l" rtl="0" eaLnBrk="0">
              <a:lnSpc>
                <a:spcPct val="84000"/>
              </a:lnSpc>
            </a:pPr>
            <a:r>
              <a:rPr sz="800" kern="0" spc="-20">
                <a:solidFill>
                  <a:srgbClr val="7F7F7F">
                    <a:alpha val="100000"/>
                  </a:srgbClr>
                </a:solidFill>
                <a:latin typeface="Microsoft YaHei"/>
                <a:ea typeface="Microsoft YaHei"/>
                <a:cs typeface="Microsoft YaHei"/>
              </a:rPr>
              <a:t>8</a:t>
            </a:r>
            <a:endParaRPr lang="Microsoft YaHei" altLang="Microsoft YaHei" sz="8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4" name="textbox 324"/>
          <p:cNvSpPr/>
          <p:nvPr/>
        </p:nvSpPr>
        <p:spPr>
          <a:xfrm>
            <a:off x="530359" y="983075"/>
            <a:ext cx="8012430" cy="10915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50"/>
              </a:lnSpc>
            </a:pPr>
            <a:endParaRPr lang="Arial" altLang="Arial" sz="100"/>
          </a:p>
          <a:p>
            <a:pPr marL="12700" algn="l" rtl="0" eaLnBrk="0">
              <a:lnSpc>
                <a:spcPct val="97000"/>
              </a:lnSpc>
            </a:pPr>
            <a:r>
              <a:rPr sz="2000" kern="0" spc="0">
                <a:solidFill>
                  <a:srgbClr val="595959">
                    <a:alpha val="100000"/>
                  </a:srgbClr>
                </a:solidFill>
                <a:latin typeface="Microsoft YaHei"/>
                <a:ea typeface="Microsoft YaHei"/>
                <a:cs typeface="Microsoft YaHei"/>
              </a:rPr>
              <a:t>挑战和机遇共存，为3C商用品电商采购市场发展创造了更多可能性</a:t>
            </a:r>
            <a:endParaRPr lang="Microsoft YaHei" altLang="Microsoft YaHei" sz="2000"/>
          </a:p>
          <a:p>
            <a:pPr algn="l" rtl="0" eaLnBrk="0">
              <a:lnSpc>
                <a:spcPct val="104000"/>
              </a:lnSpc>
            </a:pPr>
            <a:endParaRPr lang="Arial" altLang="Arial" sz="1000"/>
          </a:p>
          <a:p>
            <a:pPr algn="l" rtl="0" eaLnBrk="0">
              <a:lnSpc>
                <a:spcPct val="140000"/>
              </a:lnSpc>
            </a:pPr>
            <a:endParaRPr lang="Arial" altLang="Arial" sz="200"/>
          </a:p>
          <a:p>
            <a:pPr marL="33655" indent="6350" algn="l" rtl="0" eaLnBrk="0">
              <a:lnSpc>
                <a:spcPct val="113000"/>
              </a:lnSpc>
              <a:spcBef>
                <a:spcPts val="2"/>
              </a:spcBef>
            </a:pPr>
            <a:r>
              <a:rPr sz="1100" kern="0" spc="-10">
                <a:solidFill>
                  <a:srgbClr val="595959">
                    <a:alpha val="100000"/>
                  </a:srgbClr>
                </a:solidFill>
                <a:latin typeface="Microsoft YaHei"/>
                <a:ea typeface="Microsoft YaHei"/>
                <a:cs typeface="Microsoft YaHei"/>
              </a:rPr>
              <a:t>随着政策的引导和企业采购数字化转型的推进，企业采购整朝着电商化方向加速发展。另外，  尽管部分企</a:t>
            </a:r>
            <a:r>
              <a:rPr sz="1100" kern="0" spc="-20">
                <a:solidFill>
                  <a:srgbClr val="595959">
                    <a:alpha val="100000"/>
                  </a:srgbClr>
                </a:solidFill>
                <a:latin typeface="Microsoft YaHei"/>
                <a:ea typeface="Microsoft YaHei"/>
                <a:cs typeface="Microsoft YaHei"/>
              </a:rPr>
              <a:t>业减少采购支出，但在人</a:t>
            </a:r>
            <a:r>
              <a:rPr sz="1100" kern="0" spc="0">
                <a:solidFill>
                  <a:srgbClr val="595959">
                    <a:alpha val="100000"/>
                  </a:srgbClr>
                </a:solidFill>
                <a:latin typeface="Microsoft YaHei"/>
                <a:ea typeface="Microsoft YaHei"/>
                <a:cs typeface="Microsoft YaHei"/>
              </a:rPr>
              <a:t> 员入职和报废产品置换时仍会进行大规模采购，而对电商平台有更大依赖性的中小微企业数量快速增长，这都为市场发展了带来新 </a:t>
            </a:r>
            <a:r>
              <a:rPr sz="1100" kern="0" spc="-10">
                <a:solidFill>
                  <a:srgbClr val="595959">
                    <a:alpha val="100000"/>
                  </a:srgbClr>
                </a:solidFill>
                <a:latin typeface="Microsoft YaHei"/>
                <a:ea typeface="Microsoft YaHei"/>
                <a:cs typeface="Microsoft YaHei"/>
              </a:rPr>
              <a:t>机遇。而且，电商平台也在通过一些新的服务模式提升客户的满意度和</a:t>
            </a:r>
            <a:r>
              <a:rPr sz="1100" kern="0" spc="-20">
                <a:solidFill>
                  <a:srgbClr val="595959">
                    <a:alpha val="100000"/>
                  </a:srgbClr>
                </a:solidFill>
                <a:latin typeface="Microsoft YaHei"/>
                <a:ea typeface="Microsoft YaHei"/>
                <a:cs typeface="Microsoft YaHei"/>
              </a:rPr>
              <a:t>忠诚度，</a:t>
            </a:r>
            <a:r>
              <a:rPr sz="1100" kern="0" spc="180">
                <a:solidFill>
                  <a:srgbClr val="595959">
                    <a:alpha val="100000"/>
                  </a:srgbClr>
                </a:solidFill>
                <a:latin typeface="Microsoft YaHei"/>
                <a:ea typeface="Microsoft YaHei"/>
                <a:cs typeface="Microsoft YaHei"/>
              </a:rPr>
              <a:t> </a:t>
            </a:r>
            <a:r>
              <a:rPr sz="1100" kern="0" spc="-20">
                <a:solidFill>
                  <a:srgbClr val="595959">
                    <a:alpha val="100000"/>
                  </a:srgbClr>
                </a:solidFill>
                <a:latin typeface="Microsoft YaHei"/>
                <a:ea typeface="Microsoft YaHei"/>
                <a:cs typeface="Microsoft YaHei"/>
              </a:rPr>
              <a:t>推动市场的发展与进步。</a:t>
            </a:r>
            <a:endParaRPr lang="Microsoft YaHei" altLang="Microsoft YaHei" sz="1100"/>
          </a:p>
        </p:txBody>
      </p:sp>
      <p:pic>
        <p:nvPicPr>
          <p:cNvPr id="326" name="picture 326"/>
          <p:cNvPicPr>
            <a:picLocks noChangeAspect="1"/>
          </p:cNvPicPr>
          <p:nvPr/>
        </p:nvPicPr>
        <p:blipFill>
          <a:blip r:embed="rId2"/>
          <a:stretch>
            <a:fillRect/>
          </a:stretch>
        </p:blipFill>
        <p:spPr>
          <a:xfrm rot="21600000">
            <a:off x="3416808" y="2930651"/>
            <a:ext cx="2351532" cy="2211324"/>
          </a:xfrm>
          <a:prstGeom prst="rect">
            <a:avLst/>
          </a:prstGeom>
        </p:spPr>
      </p:pic>
      <p:sp>
        <p:nvSpPr>
          <p:cNvPr id="328" name="textbox 328"/>
          <p:cNvSpPr/>
          <p:nvPr/>
        </p:nvSpPr>
        <p:spPr>
          <a:xfrm>
            <a:off x="6247124" y="3638162"/>
            <a:ext cx="2569845" cy="11931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62"/>
              </a:lnSpc>
            </a:pPr>
            <a:endParaRPr lang="Arial" altLang="Arial" sz="100"/>
          </a:p>
          <a:p>
            <a:pPr marL="24765" algn="l" rtl="0" eaLnBrk="0">
              <a:lnSpc>
                <a:spcPct val="97000"/>
              </a:lnSpc>
            </a:pPr>
            <a:r>
              <a:rPr sz="1400" b="1" kern="0" spc="-10">
                <a:solidFill>
                  <a:srgbClr val="1EC8F3">
                    <a:alpha val="100000"/>
                  </a:srgbClr>
                </a:solidFill>
                <a:latin typeface="Microsoft YaHei"/>
                <a:ea typeface="Microsoft YaHei"/>
                <a:cs typeface="Microsoft YaHei"/>
              </a:rPr>
              <a:t>3C数码商用品采购需求平稳增长</a:t>
            </a:r>
            <a:endParaRPr lang="Microsoft YaHei" altLang="Microsoft YaHei" sz="1400"/>
          </a:p>
          <a:p>
            <a:pPr algn="l" rtl="0" eaLnBrk="0">
              <a:lnSpc>
                <a:spcPct val="107000"/>
              </a:lnSpc>
            </a:pPr>
            <a:endParaRPr lang="Arial" altLang="Arial" sz="500"/>
          </a:p>
          <a:p>
            <a:pPr marL="12700" indent="1905" algn="l" rtl="0" eaLnBrk="0">
              <a:lnSpc>
                <a:spcPct val="128000"/>
              </a:lnSpc>
              <a:spcBef>
                <a:spcPts val="3"/>
              </a:spcBef>
            </a:pPr>
            <a:r>
              <a:rPr sz="900" kern="0" spc="90">
                <a:solidFill>
                  <a:srgbClr val="595959">
                    <a:alpha val="100000"/>
                  </a:srgbClr>
                </a:solidFill>
                <a:latin typeface="Microsoft YaHei"/>
                <a:ea typeface="Microsoft YaHei"/>
                <a:cs typeface="Microsoft YaHei"/>
              </a:rPr>
              <a:t>虽大型企业在3C数码商用品上的采购支出</a:t>
            </a:r>
            <a:r>
              <a:rPr sz="900" kern="0" spc="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保持平稳，但中小微企</a:t>
            </a:r>
            <a:r>
              <a:rPr sz="900" kern="0" spc="70">
                <a:solidFill>
                  <a:srgbClr val="595959">
                    <a:alpha val="100000"/>
                  </a:srgbClr>
                </a:solidFill>
                <a:latin typeface="Microsoft YaHei"/>
                <a:ea typeface="Microsoft YaHei"/>
                <a:cs typeface="Microsoft YaHei"/>
              </a:rPr>
              <a:t>业的采购预算会随        </a:t>
            </a:r>
            <a:r>
              <a:rPr sz="900" kern="0" spc="80">
                <a:solidFill>
                  <a:srgbClr val="595959">
                    <a:alpha val="100000"/>
                  </a:srgbClr>
                </a:solidFill>
                <a:latin typeface="Microsoft YaHei"/>
                <a:ea typeface="Microsoft YaHei"/>
                <a:cs typeface="Microsoft YaHei"/>
              </a:rPr>
              <a:t>人员扩充有较大的增长</a:t>
            </a:r>
            <a:r>
              <a:rPr sz="900" kern="0" spc="70">
                <a:solidFill>
                  <a:srgbClr val="595959">
                    <a:alpha val="100000"/>
                  </a:srgbClr>
                </a:solidFill>
                <a:latin typeface="Microsoft YaHei"/>
                <a:ea typeface="Microsoft YaHei"/>
                <a:cs typeface="Microsoft YaHei"/>
              </a:rPr>
              <a:t>。另外，有数据显        </a:t>
            </a:r>
            <a:r>
              <a:rPr sz="900" kern="0" spc="50">
                <a:solidFill>
                  <a:srgbClr val="595959">
                    <a:alpha val="100000"/>
                  </a:srgbClr>
                </a:solidFill>
                <a:latin typeface="Microsoft YaHei"/>
                <a:ea typeface="Microsoft YaHei"/>
                <a:cs typeface="Microsoft YaHei"/>
              </a:rPr>
              <a:t>示，</a:t>
            </a:r>
            <a:r>
              <a:rPr sz="900" kern="0" spc="230">
                <a:solidFill>
                  <a:srgbClr val="595959">
                    <a:alpha val="100000"/>
                  </a:srgbClr>
                </a:solidFill>
                <a:latin typeface="Microsoft YaHei"/>
                <a:ea typeface="Microsoft YaHei"/>
                <a:cs typeface="Microsoft YaHei"/>
              </a:rPr>
              <a:t> </a:t>
            </a:r>
            <a:r>
              <a:rPr sz="900" b="1" kern="0" spc="50">
                <a:solidFill>
                  <a:srgbClr val="595959">
                    <a:alpha val="100000"/>
                  </a:srgbClr>
                </a:solidFill>
                <a:latin typeface="Microsoft YaHei"/>
                <a:ea typeface="Microsoft YaHei"/>
                <a:cs typeface="Microsoft YaHei"/>
              </a:rPr>
              <a:t>2022年平均每天新增2.38</a:t>
            </a:r>
            <a:r>
              <a:rPr sz="900" b="1" kern="0" spc="40">
                <a:solidFill>
                  <a:srgbClr val="595959">
                    <a:alpha val="100000"/>
                  </a:srgbClr>
                </a:solidFill>
                <a:latin typeface="Microsoft YaHei"/>
                <a:ea typeface="Microsoft YaHei"/>
                <a:cs typeface="Microsoft YaHei"/>
              </a:rPr>
              <a:t>万家企业</a:t>
            </a:r>
            <a:r>
              <a:rPr sz="900" b="1" kern="0" spc="-11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      </a:t>
            </a:r>
            <a:r>
              <a:rPr sz="900" kern="0" spc="50">
                <a:solidFill>
                  <a:srgbClr val="595959">
                    <a:alpha val="100000"/>
                  </a:srgbClr>
                </a:solidFill>
                <a:latin typeface="Microsoft YaHei"/>
                <a:ea typeface="Microsoft YaHei"/>
                <a:cs typeface="Microsoft YaHei"/>
              </a:rPr>
              <a:t>需求市场广阔。</a:t>
            </a:r>
            <a:endParaRPr lang="Microsoft YaHei" altLang="Microsoft YaHei" sz="900"/>
          </a:p>
        </p:txBody>
      </p:sp>
      <p:sp>
        <p:nvSpPr>
          <p:cNvPr id="330" name="textbox 330"/>
          <p:cNvSpPr/>
          <p:nvPr/>
        </p:nvSpPr>
        <p:spPr>
          <a:xfrm>
            <a:off x="6246365" y="5040242"/>
            <a:ext cx="2519679" cy="11861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559"/>
              </a:lnSpc>
            </a:pPr>
            <a:endParaRPr lang="Arial" altLang="Arial" sz="100"/>
          </a:p>
          <a:p>
            <a:pPr marL="22225" algn="l" rtl="0" eaLnBrk="0">
              <a:lnSpc>
                <a:spcPct val="98000"/>
              </a:lnSpc>
            </a:pPr>
            <a:r>
              <a:rPr sz="1400" b="1" kern="0" spc="-10">
                <a:solidFill>
                  <a:srgbClr val="1EC8F3">
                    <a:alpha val="100000"/>
                  </a:srgbClr>
                </a:solidFill>
                <a:latin typeface="Microsoft YaHei"/>
                <a:ea typeface="Microsoft YaHei"/>
                <a:cs typeface="Microsoft YaHei"/>
              </a:rPr>
              <a:t>电商“上下联动”优化客户体验</a:t>
            </a:r>
            <a:endParaRPr lang="Microsoft YaHei" altLang="Microsoft YaHei" sz="1400"/>
          </a:p>
          <a:p>
            <a:pPr algn="l" rtl="0" eaLnBrk="0">
              <a:lnSpc>
                <a:spcPct val="122000"/>
              </a:lnSpc>
            </a:pPr>
            <a:endParaRPr lang="Arial" altLang="Arial" sz="400"/>
          </a:p>
          <a:p>
            <a:pPr marL="12700" indent="10160" algn="l" rtl="0" eaLnBrk="0">
              <a:lnSpc>
                <a:spcPct val="128000"/>
              </a:lnSpc>
              <a:spcBef>
                <a:spcPts val="2"/>
              </a:spcBef>
            </a:pPr>
            <a:r>
              <a:rPr sz="900" kern="0" spc="50">
                <a:solidFill>
                  <a:srgbClr val="595959">
                    <a:alpha val="100000"/>
                  </a:srgbClr>
                </a:solidFill>
                <a:latin typeface="Microsoft YaHei"/>
                <a:ea typeface="Microsoft YaHei"/>
                <a:cs typeface="Microsoft YaHei"/>
              </a:rPr>
              <a:t>向上，  </a:t>
            </a:r>
            <a:r>
              <a:rPr sz="900" b="1" kern="0" spc="50">
                <a:solidFill>
                  <a:srgbClr val="595959">
                    <a:alpha val="100000"/>
                  </a:srgbClr>
                </a:solidFill>
                <a:latin typeface="Microsoft YaHei"/>
                <a:ea typeface="Microsoft YaHei"/>
                <a:cs typeface="Microsoft YaHei"/>
              </a:rPr>
              <a:t>电商平台联合</a:t>
            </a:r>
            <a:r>
              <a:rPr sz="900" b="1" kern="0" spc="40">
                <a:solidFill>
                  <a:srgbClr val="595959">
                    <a:alpha val="100000"/>
                  </a:srgbClr>
                </a:solidFill>
                <a:latin typeface="Microsoft YaHei"/>
                <a:ea typeface="Microsoft YaHei"/>
                <a:cs typeface="Microsoft YaHei"/>
              </a:rPr>
              <a:t>3C数码品牌商</a:t>
            </a:r>
            <a:r>
              <a:rPr sz="900" kern="0" spc="40">
                <a:solidFill>
                  <a:srgbClr val="595959">
                    <a:alpha val="100000"/>
                  </a:srgbClr>
                </a:solidFill>
                <a:latin typeface="Microsoft YaHei"/>
                <a:ea typeface="Microsoft YaHei"/>
                <a:cs typeface="Microsoft YaHei"/>
              </a:rPr>
              <a:t>共同为      </a:t>
            </a:r>
            <a:r>
              <a:rPr sz="900" kern="0" spc="90">
                <a:solidFill>
                  <a:srgbClr val="595959">
                    <a:alpha val="100000"/>
                  </a:srgbClr>
                </a:solidFill>
                <a:latin typeface="Microsoft YaHei"/>
                <a:ea typeface="Microsoft YaHei"/>
                <a:cs typeface="Microsoft YaHei"/>
              </a:rPr>
              <a:t>企业提供更定制化的解决方案，降低客户-</a:t>
            </a:r>
            <a:r>
              <a:rPr sz="900" kern="0" spc="0">
                <a:solidFill>
                  <a:srgbClr val="595959">
                    <a:alpha val="100000"/>
                  </a:srgbClr>
                </a:solidFill>
                <a:latin typeface="Microsoft YaHei"/>
                <a:ea typeface="Microsoft YaHei"/>
                <a:cs typeface="Microsoft YaHei"/>
              </a:rPr>
              <a:t>      </a:t>
            </a:r>
            <a:r>
              <a:rPr sz="900" kern="0" spc="60">
                <a:solidFill>
                  <a:srgbClr val="595959">
                    <a:alpha val="100000"/>
                  </a:srgbClr>
                </a:solidFill>
                <a:latin typeface="Microsoft YaHei"/>
                <a:ea typeface="Microsoft YaHei"/>
                <a:cs typeface="Microsoft YaHei"/>
              </a:rPr>
              <a:t>平台-厂家三方的沟通</a:t>
            </a:r>
            <a:r>
              <a:rPr sz="900" kern="0" spc="50">
                <a:solidFill>
                  <a:srgbClr val="595959">
                    <a:alpha val="100000"/>
                  </a:srgbClr>
                </a:solidFill>
                <a:latin typeface="Microsoft YaHei"/>
                <a:ea typeface="Microsoft YaHei"/>
                <a:cs typeface="Microsoft YaHei"/>
              </a:rPr>
              <a:t>成本；向下，</a:t>
            </a:r>
            <a:r>
              <a:rPr sz="900" kern="0" spc="90">
                <a:solidFill>
                  <a:srgbClr val="595959">
                    <a:alpha val="100000"/>
                  </a:srgbClr>
                </a:solidFill>
                <a:latin typeface="Microsoft YaHei"/>
                <a:ea typeface="Microsoft YaHei"/>
                <a:cs typeface="Microsoft YaHei"/>
              </a:rPr>
              <a:t>  </a:t>
            </a:r>
            <a:r>
              <a:rPr sz="900" kern="0" spc="50">
                <a:solidFill>
                  <a:srgbClr val="595959">
                    <a:alpha val="100000"/>
                  </a:srgbClr>
                </a:solidFill>
                <a:latin typeface="Microsoft YaHei"/>
                <a:ea typeface="Microsoft YaHei"/>
                <a:cs typeface="Microsoft YaHei"/>
              </a:rPr>
              <a:t>利用自</a:t>
            </a:r>
            <a:r>
              <a:rPr sz="900" kern="0" spc="0">
                <a:solidFill>
                  <a:srgbClr val="595959">
                    <a:alpha val="100000"/>
                  </a:srgbClr>
                </a:solidFill>
                <a:latin typeface="Microsoft YaHei"/>
                <a:ea typeface="Microsoft YaHei"/>
                <a:cs typeface="Microsoft YaHei"/>
              </a:rPr>
              <a:t>      </a:t>
            </a:r>
            <a:r>
              <a:rPr sz="900" kern="0" spc="100">
                <a:solidFill>
                  <a:srgbClr val="595959">
                    <a:alpha val="100000"/>
                  </a:srgbClr>
                </a:solidFill>
                <a:latin typeface="Microsoft YaHei"/>
                <a:ea typeface="Microsoft YaHei"/>
                <a:cs typeface="Microsoft YaHei"/>
              </a:rPr>
              <a:t>身强大的供应链，不断下</a:t>
            </a:r>
            <a:r>
              <a:rPr sz="900" kern="0" spc="90">
                <a:solidFill>
                  <a:srgbClr val="595959">
                    <a:alpha val="100000"/>
                  </a:srgbClr>
                </a:solidFill>
                <a:latin typeface="Microsoft YaHei"/>
                <a:ea typeface="Microsoft YaHei"/>
                <a:cs typeface="Microsoft YaHei"/>
              </a:rPr>
              <a:t>探市场，提供</a:t>
            </a:r>
            <a:r>
              <a:rPr sz="900" b="1" kern="0" spc="90">
                <a:solidFill>
                  <a:srgbClr val="595959">
                    <a:alpha val="100000"/>
                  </a:srgbClr>
                </a:solidFill>
                <a:latin typeface="Microsoft YaHei"/>
                <a:ea typeface="Microsoft YaHei"/>
                <a:cs typeface="Microsoft YaHei"/>
              </a:rPr>
              <a:t>地方</a:t>
            </a:r>
            <a:r>
              <a:rPr sz="900" b="1" kern="0" spc="0">
                <a:solidFill>
                  <a:srgbClr val="595959">
                    <a:alpha val="100000"/>
                  </a:srgbClr>
                </a:solidFill>
                <a:latin typeface="Microsoft YaHei"/>
                <a:ea typeface="Microsoft YaHei"/>
                <a:cs typeface="Microsoft YaHei"/>
              </a:rPr>
              <a:t>    </a:t>
            </a:r>
            <a:r>
              <a:rPr sz="900" b="1" kern="0" spc="80">
                <a:solidFill>
                  <a:srgbClr val="595959">
                    <a:alpha val="100000"/>
                  </a:srgbClr>
                </a:solidFill>
                <a:latin typeface="Microsoft YaHei"/>
                <a:ea typeface="Microsoft YaHei"/>
                <a:cs typeface="Microsoft YaHei"/>
              </a:rPr>
              <a:t>性交付</a:t>
            </a:r>
            <a:r>
              <a:rPr sz="900" kern="0" spc="80">
                <a:solidFill>
                  <a:srgbClr val="595959">
                    <a:alpha val="100000"/>
                  </a:srgbClr>
                </a:solidFill>
                <a:latin typeface="Microsoft YaHei"/>
                <a:ea typeface="Microsoft YaHei"/>
                <a:cs typeface="Microsoft YaHei"/>
              </a:rPr>
              <a:t>，满足更多企业的采购需求。</a:t>
            </a:r>
            <a:endParaRPr lang="Microsoft YaHei" altLang="Microsoft YaHei" sz="900"/>
          </a:p>
        </p:txBody>
      </p:sp>
      <p:sp>
        <p:nvSpPr>
          <p:cNvPr id="332" name="textbox 332"/>
          <p:cNvSpPr/>
          <p:nvPr/>
        </p:nvSpPr>
        <p:spPr>
          <a:xfrm>
            <a:off x="555279" y="431082"/>
            <a:ext cx="6150609" cy="4978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404"/>
              </a:lnSpc>
            </a:pPr>
            <a:endParaRPr lang="Arial" altLang="Arial" sz="100"/>
          </a:p>
          <a:p>
            <a:pPr marL="12700" algn="l" rtl="0" eaLnBrk="0">
              <a:lnSpc>
                <a:spcPct val="97000"/>
              </a:lnSpc>
            </a:pPr>
            <a:r>
              <a:rPr sz="3200" kern="0" spc="-10">
                <a:solidFill>
                  <a:srgbClr val="8BC53F">
                    <a:alpha val="100000"/>
                  </a:srgbClr>
                </a:solidFill>
                <a:latin typeface="Microsoft YaHei"/>
                <a:ea typeface="Microsoft YaHei"/>
                <a:cs typeface="Microsoft YaHei"/>
              </a:rPr>
              <a:t>3C数码商用品电商采购挑战</a:t>
            </a:r>
            <a:r>
              <a:rPr sz="3200" kern="0" spc="-20">
                <a:solidFill>
                  <a:srgbClr val="8BC53F">
                    <a:alpha val="100000"/>
                  </a:srgbClr>
                </a:solidFill>
                <a:latin typeface="Microsoft YaHei"/>
                <a:ea typeface="Microsoft YaHei"/>
                <a:cs typeface="Microsoft YaHei"/>
              </a:rPr>
              <a:t>&amp;机遇</a:t>
            </a:r>
            <a:endParaRPr lang="Microsoft YaHei" altLang="Microsoft YaHei" sz="3200"/>
          </a:p>
        </p:txBody>
      </p:sp>
      <p:sp>
        <p:nvSpPr>
          <p:cNvPr id="334" name="textbox 334"/>
          <p:cNvSpPr/>
          <p:nvPr/>
        </p:nvSpPr>
        <p:spPr>
          <a:xfrm>
            <a:off x="464385" y="5040242"/>
            <a:ext cx="2531110" cy="8204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1"/>
              </a:lnSpc>
            </a:pPr>
            <a:endParaRPr lang="Arial" altLang="Arial" sz="100"/>
          </a:p>
          <a:p>
            <a:pPr marL="107314" algn="l" rtl="0" eaLnBrk="0">
              <a:lnSpc>
                <a:spcPct val="97000"/>
              </a:lnSpc>
            </a:pPr>
            <a:r>
              <a:rPr sz="1400" b="1" kern="0" spc="0">
                <a:solidFill>
                  <a:srgbClr val="B2D234">
                    <a:alpha val="100000"/>
                  </a:srgbClr>
                </a:solidFill>
                <a:latin typeface="Microsoft YaHei"/>
                <a:ea typeface="Microsoft YaHei"/>
                <a:cs typeface="Microsoft YaHei"/>
              </a:rPr>
              <a:t>企业对电商平台服务期待升高</a:t>
            </a:r>
            <a:endParaRPr lang="Microsoft YaHei" altLang="Microsoft YaHei" sz="1400"/>
          </a:p>
          <a:p>
            <a:pPr algn="l" rtl="0" eaLnBrk="0">
              <a:lnSpc>
                <a:spcPct val="100000"/>
              </a:lnSpc>
            </a:pPr>
            <a:endParaRPr lang="Arial" altLang="Arial" sz="500"/>
          </a:p>
          <a:p>
            <a:pPr marL="12700" indent="104775" algn="l" rtl="0" eaLnBrk="0">
              <a:lnSpc>
                <a:spcPct val="124000"/>
              </a:lnSpc>
              <a:spcBef>
                <a:spcPts val="6"/>
              </a:spcBef>
            </a:pPr>
            <a:r>
              <a:rPr sz="900" kern="0" spc="90">
                <a:solidFill>
                  <a:srgbClr val="595959">
                    <a:alpha val="100000"/>
                  </a:srgbClr>
                </a:solidFill>
                <a:latin typeface="Microsoft YaHei"/>
                <a:ea typeface="Microsoft YaHei"/>
                <a:cs typeface="Microsoft YaHei"/>
              </a:rPr>
              <a:t>3C数码商用品不同于其他品类，企业采购</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的不仅是产品本身，更重要的是</a:t>
            </a:r>
            <a:r>
              <a:rPr sz="900" b="1" kern="0" spc="90">
                <a:solidFill>
                  <a:srgbClr val="595959">
                    <a:alpha val="100000"/>
                  </a:srgbClr>
                </a:solidFill>
                <a:latin typeface="Microsoft YaHei"/>
                <a:ea typeface="Microsoft YaHei"/>
                <a:cs typeface="Microsoft YaHei"/>
              </a:rPr>
              <a:t>附加的服务</a:t>
            </a:r>
            <a:r>
              <a:rPr sz="900" kern="0" spc="90">
                <a:solidFill>
                  <a:srgbClr val="595959">
                    <a:alpha val="100000"/>
                  </a:srgbClr>
                </a:solidFill>
                <a:latin typeface="Microsoft YaHei"/>
                <a:ea typeface="Microsoft YaHei"/>
                <a:cs typeface="Microsoft YaHei"/>
              </a:rPr>
              <a:t>。</a:t>
            </a:r>
            <a:r>
              <a:rPr sz="900" kern="0" spc="10">
                <a:solidFill>
                  <a:srgbClr val="595959">
                    <a:alpha val="100000"/>
                  </a:srgbClr>
                </a:solidFill>
                <a:latin typeface="Microsoft YaHei"/>
                <a:ea typeface="Microsoft YaHei"/>
                <a:cs typeface="Microsoft YaHei"/>
              </a:rPr>
              <a:t> </a:t>
            </a:r>
            <a:r>
              <a:rPr sz="900" kern="0" spc="100">
                <a:solidFill>
                  <a:srgbClr val="595959">
                    <a:alpha val="100000"/>
                  </a:srgbClr>
                </a:solidFill>
                <a:latin typeface="Microsoft YaHei"/>
                <a:ea typeface="Microsoft YaHei"/>
                <a:cs typeface="Microsoft YaHei"/>
              </a:rPr>
              <a:t>但当前电商平台在服务方面较线</a:t>
            </a:r>
            <a:r>
              <a:rPr sz="900" kern="0" spc="90">
                <a:solidFill>
                  <a:srgbClr val="595959">
                    <a:alpha val="100000"/>
                  </a:srgbClr>
                </a:solidFill>
                <a:latin typeface="Microsoft YaHei"/>
                <a:ea typeface="Microsoft YaHei"/>
                <a:cs typeface="Microsoft YaHei"/>
              </a:rPr>
              <a:t>下供应商仍</a:t>
            </a:r>
            <a:endParaRPr lang="Microsoft YaHei" altLang="Microsoft YaHei" sz="900"/>
          </a:p>
        </p:txBody>
      </p:sp>
      <p:sp>
        <p:nvSpPr>
          <p:cNvPr id="336" name="textbox 336"/>
          <p:cNvSpPr/>
          <p:nvPr/>
        </p:nvSpPr>
        <p:spPr>
          <a:xfrm>
            <a:off x="484727" y="3638162"/>
            <a:ext cx="2430779" cy="8261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723"/>
              </a:lnSpc>
            </a:pPr>
            <a:endParaRPr lang="Arial" altLang="Arial" sz="100"/>
          </a:p>
          <a:p>
            <a:pPr algn="r" rtl="0" eaLnBrk="0">
              <a:lnSpc>
                <a:spcPct val="97000"/>
              </a:lnSpc>
            </a:pPr>
            <a:r>
              <a:rPr sz="1400" b="1" kern="0" spc="-10">
                <a:solidFill>
                  <a:srgbClr val="B2D234">
                    <a:alpha val="100000"/>
                  </a:srgbClr>
                </a:solidFill>
                <a:latin typeface="Microsoft YaHei"/>
                <a:ea typeface="Microsoft YaHei"/>
                <a:cs typeface="Microsoft YaHei"/>
              </a:rPr>
              <a:t>3C数码商用品采购频次降低</a:t>
            </a:r>
            <a:endParaRPr lang="Microsoft YaHei" altLang="Microsoft YaHei" sz="1400"/>
          </a:p>
          <a:p>
            <a:pPr algn="l" rtl="0" eaLnBrk="0">
              <a:lnSpc>
                <a:spcPct val="109000"/>
              </a:lnSpc>
            </a:pPr>
            <a:endParaRPr lang="Arial" altLang="Arial" sz="500"/>
          </a:p>
          <a:p>
            <a:pPr marL="12700" indent="93344" algn="l" rtl="0" eaLnBrk="0">
              <a:lnSpc>
                <a:spcPct val="124000"/>
              </a:lnSpc>
              <a:spcBef>
                <a:spcPts val="1"/>
              </a:spcBef>
            </a:pPr>
            <a:r>
              <a:rPr sz="900" kern="0" spc="90">
                <a:solidFill>
                  <a:srgbClr val="595959">
                    <a:alpha val="100000"/>
                  </a:srgbClr>
                </a:solidFill>
                <a:latin typeface="Microsoft YaHei"/>
                <a:ea typeface="Microsoft YaHei"/>
                <a:cs typeface="Microsoft YaHei"/>
              </a:rPr>
              <a:t>部分企业表示将延长3C数码产品的使用周</a:t>
            </a:r>
            <a:r>
              <a:rPr sz="900" kern="0" spc="30">
                <a:solidFill>
                  <a:srgbClr val="595959">
                    <a:alpha val="100000"/>
                  </a:srgbClr>
                </a:solidFill>
                <a:latin typeface="Microsoft YaHei"/>
                <a:ea typeface="Microsoft YaHei"/>
                <a:cs typeface="Microsoft YaHei"/>
              </a:rPr>
              <a:t> </a:t>
            </a:r>
            <a:r>
              <a:rPr sz="900" kern="0" spc="60">
                <a:solidFill>
                  <a:srgbClr val="595959">
                    <a:alpha val="100000"/>
                  </a:srgbClr>
                </a:solidFill>
                <a:latin typeface="Microsoft YaHei"/>
                <a:ea typeface="Microsoft YaHei"/>
                <a:cs typeface="Microsoft YaHei"/>
              </a:rPr>
              <a:t>期，并且从</a:t>
            </a:r>
            <a:r>
              <a:rPr sz="900" b="1" kern="0" spc="60">
                <a:solidFill>
                  <a:srgbClr val="595959">
                    <a:alpha val="100000"/>
                  </a:srgbClr>
                </a:solidFill>
                <a:latin typeface="Microsoft YaHei"/>
                <a:ea typeface="Microsoft YaHei"/>
                <a:cs typeface="Microsoft YaHei"/>
              </a:rPr>
              <a:t>整机换新变成部件升级。  </a:t>
            </a:r>
            <a:r>
              <a:rPr sz="900" kern="0" spc="60">
                <a:solidFill>
                  <a:srgbClr val="595959">
                    <a:alpha val="100000"/>
                  </a:srgbClr>
                </a:solidFill>
                <a:latin typeface="Microsoft YaHei"/>
                <a:ea typeface="Microsoft YaHei"/>
                <a:cs typeface="Microsoft YaHei"/>
              </a:rPr>
              <a:t>但新员</a:t>
            </a:r>
            <a:r>
              <a:rPr sz="900" kern="0" spc="10">
                <a:solidFill>
                  <a:srgbClr val="595959">
                    <a:alpha val="100000"/>
                  </a:srgbClr>
                </a:solidFill>
                <a:latin typeface="Microsoft YaHei"/>
                <a:ea typeface="Microsoft YaHei"/>
                <a:cs typeface="Microsoft YaHei"/>
              </a:rPr>
              <a:t> </a:t>
            </a:r>
            <a:r>
              <a:rPr sz="900" kern="0" spc="100">
                <a:solidFill>
                  <a:srgbClr val="595959">
                    <a:alpha val="100000"/>
                  </a:srgbClr>
                </a:solidFill>
                <a:latin typeface="Microsoft YaHei"/>
                <a:ea typeface="Microsoft YaHei"/>
                <a:cs typeface="Microsoft YaHei"/>
              </a:rPr>
              <a:t>工入职和报废产品的置</a:t>
            </a:r>
            <a:r>
              <a:rPr sz="900" kern="0" spc="90">
                <a:solidFill>
                  <a:srgbClr val="595959">
                    <a:alpha val="100000"/>
                  </a:srgbClr>
                </a:solidFill>
                <a:latin typeface="Microsoft YaHei"/>
                <a:ea typeface="Microsoft YaHei"/>
                <a:cs typeface="Microsoft YaHei"/>
              </a:rPr>
              <a:t>换仍是企业两大大批</a:t>
            </a:r>
            <a:endParaRPr lang="Microsoft YaHei" altLang="Microsoft YaHei" sz="900"/>
          </a:p>
        </p:txBody>
      </p:sp>
      <p:sp>
        <p:nvSpPr>
          <p:cNvPr id="338" name="textbox 338"/>
          <p:cNvSpPr/>
          <p:nvPr/>
        </p:nvSpPr>
        <p:spPr>
          <a:xfrm>
            <a:off x="6246618" y="2738405"/>
            <a:ext cx="2536189" cy="7200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7674"/>
              </a:lnSpc>
            </a:pPr>
            <a:endParaRPr lang="Arial" altLang="Arial" sz="100"/>
          </a:p>
          <a:p>
            <a:pPr marL="12700" indent="635" algn="l" rtl="0" eaLnBrk="0">
              <a:lnSpc>
                <a:spcPct val="127000"/>
              </a:lnSpc>
            </a:pPr>
            <a:r>
              <a:rPr sz="900" kern="0" spc="90">
                <a:solidFill>
                  <a:srgbClr val="595959">
                    <a:alpha val="100000"/>
                  </a:srgbClr>
                </a:solidFill>
                <a:latin typeface="Microsoft YaHei"/>
                <a:ea typeface="Microsoft YaHei"/>
                <a:cs typeface="Microsoft YaHei"/>
              </a:rPr>
              <a:t>展，不断引导</a:t>
            </a:r>
            <a:r>
              <a:rPr sz="900" b="1" kern="0" spc="90">
                <a:solidFill>
                  <a:srgbClr val="595959">
                    <a:alpha val="100000"/>
                  </a:srgbClr>
                </a:solidFill>
                <a:latin typeface="Microsoft YaHei"/>
                <a:ea typeface="Microsoft YaHei"/>
                <a:cs typeface="Microsoft YaHei"/>
              </a:rPr>
              <a:t>产业与电商的融合</a:t>
            </a:r>
            <a:r>
              <a:rPr sz="900" kern="0" spc="90">
                <a:solidFill>
                  <a:srgbClr val="595959">
                    <a:alpha val="100000"/>
                  </a:srgbClr>
                </a:solidFill>
                <a:latin typeface="Microsoft YaHei"/>
                <a:ea typeface="Microsoft YaHei"/>
                <a:cs typeface="Microsoft YaHei"/>
              </a:rPr>
              <a:t>；另一方面，</a:t>
            </a:r>
            <a:r>
              <a:rPr sz="900" kern="0" spc="40">
                <a:solidFill>
                  <a:srgbClr val="595959">
                    <a:alpha val="100000"/>
                  </a:srgbClr>
                </a:solidFill>
                <a:latin typeface="Microsoft YaHei"/>
                <a:ea typeface="Microsoft YaHei"/>
                <a:cs typeface="Microsoft YaHei"/>
              </a:rPr>
              <a:t> </a:t>
            </a:r>
            <a:r>
              <a:rPr sz="900" kern="0" spc="50">
                <a:solidFill>
                  <a:srgbClr val="595959">
                    <a:alpha val="100000"/>
                  </a:srgbClr>
                </a:solidFill>
                <a:latin typeface="Microsoft YaHei"/>
                <a:ea typeface="Microsoft YaHei"/>
                <a:cs typeface="Microsoft YaHei"/>
              </a:rPr>
              <a:t>电商平台有着强大的资源整合能力，</a:t>
            </a:r>
            <a:r>
              <a:rPr sz="900" kern="0" spc="90">
                <a:solidFill>
                  <a:srgbClr val="595959">
                    <a:alpha val="100000"/>
                  </a:srgbClr>
                </a:solidFill>
                <a:latin typeface="Microsoft YaHei"/>
                <a:ea typeface="Microsoft YaHei"/>
                <a:cs typeface="Microsoft YaHei"/>
              </a:rPr>
              <a:t>  </a:t>
            </a:r>
            <a:r>
              <a:rPr sz="900" kern="0" spc="50">
                <a:solidFill>
                  <a:srgbClr val="595959">
                    <a:alpha val="100000"/>
                  </a:srgbClr>
                </a:solidFill>
                <a:latin typeface="Microsoft YaHei"/>
                <a:ea typeface="Microsoft YaHei"/>
                <a:cs typeface="Microsoft YaHei"/>
              </a:rPr>
              <a:t>和</a:t>
            </a:r>
            <a:r>
              <a:rPr sz="900" kern="0" spc="40">
                <a:solidFill>
                  <a:srgbClr val="595959">
                    <a:alpha val="100000"/>
                  </a:srgbClr>
                </a:solidFill>
                <a:latin typeface="Microsoft YaHei"/>
                <a:ea typeface="Microsoft YaHei"/>
                <a:cs typeface="Microsoft YaHei"/>
              </a:rPr>
              <a:t>完善    </a:t>
            </a:r>
            <a:r>
              <a:rPr sz="900" kern="0" spc="80">
                <a:solidFill>
                  <a:srgbClr val="595959">
                    <a:alpha val="100000"/>
                  </a:srgbClr>
                </a:solidFill>
                <a:latin typeface="Microsoft YaHei"/>
                <a:ea typeface="Microsoft YaHei"/>
                <a:cs typeface="Microsoft YaHei"/>
              </a:rPr>
              <a:t>的物流体系，提供个性化服务，以提升客户</a:t>
            </a:r>
            <a:r>
              <a:rPr sz="900" kern="0" spc="70">
                <a:solidFill>
                  <a:srgbClr val="595959">
                    <a:alpha val="100000"/>
                  </a:srgbClr>
                </a:solidFill>
                <a:latin typeface="Microsoft YaHei"/>
                <a:ea typeface="Microsoft YaHei"/>
                <a:cs typeface="Microsoft YaHei"/>
              </a:rPr>
              <a:t>    </a:t>
            </a:r>
            <a:r>
              <a:rPr sz="900" kern="0" spc="60">
                <a:solidFill>
                  <a:srgbClr val="595959">
                    <a:alpha val="100000"/>
                  </a:srgbClr>
                </a:solidFill>
                <a:latin typeface="Microsoft YaHei"/>
                <a:ea typeface="Microsoft YaHei"/>
                <a:cs typeface="Microsoft YaHei"/>
              </a:rPr>
              <a:t>满意度和忠诚度，引导企业采购向电商转移。</a:t>
            </a:r>
            <a:endParaRPr lang="Microsoft YaHei" altLang="Microsoft YaHei" sz="900"/>
          </a:p>
        </p:txBody>
      </p:sp>
      <p:sp>
        <p:nvSpPr>
          <p:cNvPr id="340" name="textbox 340"/>
          <p:cNvSpPr/>
          <p:nvPr/>
        </p:nvSpPr>
        <p:spPr>
          <a:xfrm>
            <a:off x="463879" y="2738405"/>
            <a:ext cx="2529839" cy="720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604"/>
              </a:lnSpc>
            </a:pPr>
            <a:endParaRPr lang="Arial" altLang="Arial" sz="100"/>
          </a:p>
          <a:p>
            <a:pPr marL="12700" indent="5714" algn="l" rtl="0" eaLnBrk="0">
              <a:lnSpc>
                <a:spcPct val="127000"/>
              </a:lnSpc>
            </a:pPr>
            <a:r>
              <a:rPr sz="900" kern="0" spc="50">
                <a:solidFill>
                  <a:srgbClr val="595959">
                    <a:alpha val="100000"/>
                  </a:srgbClr>
                </a:solidFill>
                <a:latin typeface="Microsoft YaHei"/>
                <a:ea typeface="Microsoft YaHei"/>
                <a:cs typeface="Microsoft YaHei"/>
              </a:rPr>
              <a:t>采购大多是零星采购、紧急采购。  这</a:t>
            </a:r>
            <a:r>
              <a:rPr sz="900" kern="0" spc="40">
                <a:solidFill>
                  <a:srgbClr val="595959">
                    <a:alpha val="100000"/>
                  </a:srgbClr>
                </a:solidFill>
                <a:latin typeface="Microsoft YaHei"/>
                <a:ea typeface="Microsoft YaHei"/>
                <a:cs typeface="Microsoft YaHei"/>
              </a:rPr>
              <a:t>跟企业    </a:t>
            </a:r>
            <a:r>
              <a:rPr sz="900" kern="0" spc="100">
                <a:solidFill>
                  <a:srgbClr val="595959">
                    <a:alpha val="100000"/>
                  </a:srgbClr>
                </a:solidFill>
                <a:latin typeface="Microsoft YaHei"/>
                <a:ea typeface="Microsoft YaHei"/>
                <a:cs typeface="Microsoft YaHei"/>
              </a:rPr>
              <a:t>对于大批量集采电商化的</a:t>
            </a:r>
            <a:r>
              <a:rPr sz="900" b="1" kern="0" spc="100">
                <a:solidFill>
                  <a:srgbClr val="595959">
                    <a:alpha val="100000"/>
                  </a:srgbClr>
                </a:solidFill>
                <a:latin typeface="Microsoft YaHei"/>
                <a:ea typeface="Microsoft YaHei"/>
                <a:cs typeface="Microsoft YaHei"/>
              </a:rPr>
              <a:t>接受度</a:t>
            </a:r>
            <a:r>
              <a:rPr sz="900" b="1" kern="0" spc="90">
                <a:solidFill>
                  <a:srgbClr val="595959">
                    <a:alpha val="100000"/>
                  </a:srgbClr>
                </a:solidFill>
                <a:latin typeface="Microsoft YaHei"/>
                <a:ea typeface="Microsoft YaHei"/>
                <a:cs typeface="Microsoft YaHei"/>
              </a:rPr>
              <a:t>仍处于发展</a:t>
            </a:r>
            <a:r>
              <a:rPr sz="900" b="1" kern="0" spc="0">
                <a:solidFill>
                  <a:srgbClr val="595959">
                    <a:alpha val="100000"/>
                  </a:srgbClr>
                </a:solidFill>
                <a:latin typeface="Microsoft YaHei"/>
                <a:ea typeface="Microsoft YaHei"/>
                <a:cs typeface="Microsoft YaHei"/>
              </a:rPr>
              <a:t>    </a:t>
            </a:r>
            <a:r>
              <a:rPr sz="900" b="1" kern="0" spc="90">
                <a:solidFill>
                  <a:srgbClr val="595959">
                    <a:alpha val="100000"/>
                  </a:srgbClr>
                </a:solidFill>
                <a:latin typeface="Microsoft YaHei"/>
                <a:ea typeface="Microsoft YaHei"/>
                <a:cs typeface="Microsoft YaHei"/>
              </a:rPr>
              <a:t>阶段</a:t>
            </a:r>
            <a:r>
              <a:rPr sz="900" kern="0" spc="90">
                <a:solidFill>
                  <a:srgbClr val="595959">
                    <a:alpha val="100000"/>
                  </a:srgbClr>
                </a:solidFill>
                <a:latin typeface="Microsoft YaHei"/>
                <a:ea typeface="Microsoft YaHei"/>
                <a:cs typeface="Microsoft YaHei"/>
              </a:rPr>
              <a:t>有关，未来需要电商平台进行积极引导，</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加强企业教育，培养</a:t>
            </a:r>
            <a:r>
              <a:rPr sz="900" kern="0" spc="80">
                <a:solidFill>
                  <a:srgbClr val="595959">
                    <a:alpha val="100000"/>
                  </a:srgbClr>
                </a:solidFill>
                <a:latin typeface="Microsoft YaHei"/>
                <a:ea typeface="Microsoft YaHei"/>
                <a:cs typeface="Microsoft YaHei"/>
              </a:rPr>
              <a:t>企业电商采购的习惯。</a:t>
            </a:r>
            <a:endParaRPr lang="Microsoft YaHei" altLang="Microsoft YaHei" sz="900"/>
          </a:p>
        </p:txBody>
      </p:sp>
      <p:graphicFrame>
        <p:nvGraphicFramePr>
          <p:cNvPr id="342" name="table 342"/>
          <p:cNvGraphicFramePr>
            <a:graphicFrameLocks noGrp="1"/>
          </p:cNvGraphicFramePr>
          <p:nvPr/>
        </p:nvGraphicFramePr>
        <p:xfrm>
          <a:off x="536550" y="6430664"/>
          <a:ext cx="3908425" cy="311150"/>
        </p:xfrm>
        <a:graphic>
          <a:graphicData uri="http://schemas.openxmlformats.org/drawingml/2006/table">
            <a:tbl>
              <a:tblPr/>
              <a:tblGrid>
                <a:gridCol w="3908425"/>
              </a:tblGrid>
              <a:tr h="160655">
                <a:tc>
                  <a:txBody>
                    <a:bodyPr vert="horz" wrap="square"/>
                    <a:lstStyle/>
                    <a:p>
                      <a:pPr marL="9525" algn="l" rtl="0" eaLnBrk="0">
                        <a:lnSpc>
                          <a:spcPct val="97000"/>
                        </a:lnSpc>
                        <a:spcBef>
                          <a:spcPts val="6"/>
                        </a:spcBef>
                      </a:pPr>
                      <a:r>
                        <a:rPr sz="800" kern="0" spc="-10">
                          <a:solidFill>
                            <a:srgbClr val="7F7F7F">
                              <a:alpha val="100000"/>
                            </a:srgbClr>
                          </a:solidFill>
                          <a:latin typeface="Microsoft YaHei"/>
                          <a:ea typeface="Microsoft YaHei"/>
                          <a:cs typeface="Microsoft YaHei"/>
                        </a:rPr>
                        <a:t>来源：专家访谈、公开资料，艾瑞咨询研究院自主研究及绘制。</a:t>
                      </a:r>
                      <a:endParaRPr lang="Microsoft YaHei" altLang="Microsoft YaHei" sz="800"/>
                    </a:p>
                  </a:txBody>
                  <a:tcPr marL="0" marR="0" marT="736" marB="0">
                    <a:lnL>
                      <a:noFill/>
                    </a:lnL>
                    <a:lnR>
                      <a:noFill/>
                    </a:lnR>
                    <a:lnT>
                      <a:noFill/>
                    </a:lnT>
                    <a:lnB w="6350" cap="flat" cmpd="sng" algn="ctr">
                      <a:solidFill>
                        <a:srgbClr val="7F7F7F"/>
                      </a:solidFill>
                      <a:prstDash val="solid"/>
                      <a:round/>
                      <a:headEnd type="none" w="med" len="med"/>
                      <a:tailEnd type="none" w="med" len="med"/>
                    </a:lnB>
                  </a:tcPr>
                </a:tc>
              </a:tr>
              <a:tr h="150495">
                <a:tc>
                  <a:txBody>
                    <a:bodyPr vert="horz" wrap="square"/>
                    <a:lstStyle/>
                    <a:p>
                      <a:pPr algn="l" rtl="0" eaLnBrk="0">
                        <a:lnSpc>
                          <a:spcPct val="120000"/>
                        </a:lnSpc>
                      </a:pPr>
                      <a:endParaRPr lang="Arial" altLang="Arial" sz="300"/>
                    </a:p>
                    <a:p>
                      <a:pPr marL="2869564" algn="l" rtl="0" eaLnBrk="0">
                        <a:lnSpc>
                          <a:spcPct val="73000"/>
                        </a:lnSpc>
                        <a:spcBef>
                          <a:spcPts val="2"/>
                        </a:spcBef>
                      </a:pPr>
                      <a:r>
                        <a:rPr sz="800" kern="0" spc="0">
                          <a:solidFill>
                            <a:srgbClr val="7F7F7F">
                              <a:alpha val="100000"/>
                            </a:srgbClr>
                          </a:solidFill>
                          <a:latin typeface="Arial"/>
                          <a:ea typeface="Arial"/>
                          <a:cs typeface="Arial"/>
                        </a:rPr>
                        <a:t>www.iresearch.c</a:t>
                      </a:r>
                      <a:r>
                        <a:rPr sz="800" kern="0" spc="-10">
                          <a:solidFill>
                            <a:srgbClr val="7F7F7F">
                              <a:alpha val="100000"/>
                            </a:srgbClr>
                          </a:solidFill>
                          <a:latin typeface="Arial"/>
                          <a:ea typeface="Arial"/>
                          <a:cs typeface="Arial"/>
                        </a:rPr>
                        <a:t>om.cn</a:t>
                      </a:r>
                      <a:endParaRPr lang="Arial" altLang="Arial" sz="800"/>
                    </a:p>
                  </a:txBody>
                  <a:tcPr marL="0" marR="0" marT="0" marB="0">
                    <a:lnL>
                      <a:noFill/>
                    </a:lnL>
                    <a:lnR>
                      <a:noFill/>
                    </a:lnR>
                    <a:lnT w="6350" cap="flat" cmpd="sng" algn="ctr">
                      <a:solidFill>
                        <a:srgbClr val="7F7F7F"/>
                      </a:solidFill>
                      <a:prstDash val="solid"/>
                      <a:round/>
                      <a:headEnd type="none" w="med" len="med"/>
                      <a:tailEnd type="none" w="med" len="med"/>
                    </a:lnT>
                    <a:lnB>
                      <a:noFill/>
                    </a:lnB>
                  </a:tcPr>
                </a:tc>
              </a:tr>
            </a:tbl>
          </a:graphicData>
        </a:graphic>
      </p:graphicFrame>
      <p:graphicFrame>
        <p:nvGraphicFramePr>
          <p:cNvPr id="344" name="table 344"/>
          <p:cNvGraphicFramePr>
            <a:graphicFrameLocks noGrp="1"/>
          </p:cNvGraphicFramePr>
          <p:nvPr/>
        </p:nvGraphicFramePr>
        <p:xfrm>
          <a:off x="4719675" y="6430664"/>
          <a:ext cx="3907154" cy="311150"/>
        </p:xfrm>
        <a:graphic>
          <a:graphicData uri="http://schemas.openxmlformats.org/drawingml/2006/table">
            <a:tbl>
              <a:tblPr/>
              <a:tblGrid>
                <a:gridCol w="3907154"/>
              </a:tblGrid>
              <a:tr h="160655">
                <a:tc>
                  <a:txBody>
                    <a:bodyPr vert="horz" wrap="square"/>
                    <a:lstStyle/>
                    <a:p>
                      <a:pPr marL="9525" algn="l" rtl="0" eaLnBrk="0">
                        <a:lnSpc>
                          <a:spcPct val="97000"/>
                        </a:lnSpc>
                        <a:spcBef>
                          <a:spcPts val="6"/>
                        </a:spcBef>
                      </a:pPr>
                      <a:r>
                        <a:rPr sz="800" kern="0" spc="-10">
                          <a:solidFill>
                            <a:srgbClr val="7F7F7F">
                              <a:alpha val="100000"/>
                            </a:srgbClr>
                          </a:solidFill>
                          <a:latin typeface="Microsoft YaHei"/>
                          <a:ea typeface="Microsoft YaHei"/>
                          <a:cs typeface="Microsoft YaHei"/>
                        </a:rPr>
                        <a:t>来源：专访访谈、公开资料，艾瑞咨询研究院自主研究及绘制。</a:t>
                      </a:r>
                      <a:endParaRPr lang="Microsoft YaHei" altLang="Microsoft YaHei" sz="800"/>
                    </a:p>
                  </a:txBody>
                  <a:tcPr marL="0" marR="0" marT="736" marB="0">
                    <a:lnL>
                      <a:noFill/>
                    </a:lnL>
                    <a:lnR>
                      <a:noFill/>
                    </a:lnR>
                    <a:lnT>
                      <a:noFill/>
                    </a:lnT>
                    <a:lnB w="6350" cap="flat" cmpd="sng" algn="ctr">
                      <a:solidFill>
                        <a:srgbClr val="7F7F7F"/>
                      </a:solidFill>
                      <a:prstDash val="solid"/>
                      <a:round/>
                      <a:headEnd type="none" w="med" len="med"/>
                      <a:tailEnd type="none" w="med" len="med"/>
                    </a:lnB>
                  </a:tcPr>
                </a:tc>
              </a:tr>
              <a:tr h="150495">
                <a:tc>
                  <a:txBody>
                    <a:bodyPr vert="horz" wrap="square"/>
                    <a:lstStyle/>
                    <a:p>
                      <a:pPr algn="l" rtl="0" eaLnBrk="0">
                        <a:lnSpc>
                          <a:spcPct val="120000"/>
                        </a:lnSpc>
                      </a:pPr>
                      <a:endParaRPr lang="Arial" altLang="Arial" sz="300"/>
                    </a:p>
                    <a:p>
                      <a:pPr marL="2870200" algn="l" rtl="0" eaLnBrk="0">
                        <a:lnSpc>
                          <a:spcPct val="73000"/>
                        </a:lnSpc>
                        <a:spcBef>
                          <a:spcPts val="2"/>
                        </a:spcBef>
                      </a:pPr>
                      <a:r>
                        <a:rPr sz="800" kern="0" spc="0">
                          <a:solidFill>
                            <a:srgbClr val="7F7F7F">
                              <a:alpha val="100000"/>
                            </a:srgbClr>
                          </a:solidFill>
                          <a:latin typeface="Arial"/>
                          <a:ea typeface="Arial"/>
                          <a:cs typeface="Arial"/>
                        </a:rPr>
                        <a:t>www.iresearch.c</a:t>
                      </a:r>
                      <a:r>
                        <a:rPr sz="800" kern="0" spc="-10">
                          <a:solidFill>
                            <a:srgbClr val="7F7F7F">
                              <a:alpha val="100000"/>
                            </a:srgbClr>
                          </a:solidFill>
                          <a:latin typeface="Arial"/>
                          <a:ea typeface="Arial"/>
                          <a:cs typeface="Arial"/>
                        </a:rPr>
                        <a:t>om.cn</a:t>
                      </a:r>
                      <a:endParaRPr lang="Arial" altLang="Arial" sz="800"/>
                    </a:p>
                  </a:txBody>
                  <a:tcPr marL="0" marR="0" marT="0" marB="0">
                    <a:lnL>
                      <a:noFill/>
                    </a:lnL>
                    <a:lnR>
                      <a:noFill/>
                    </a:lnR>
                    <a:lnT w="6350" cap="flat" cmpd="sng" algn="ctr">
                      <a:solidFill>
                        <a:srgbClr val="7F7F7F"/>
                      </a:solidFill>
                      <a:prstDash val="solid"/>
                      <a:round/>
                      <a:headEnd type="none" w="med" len="med"/>
                      <a:tailEnd type="none" w="med" len="med"/>
                    </a:lnT>
                    <a:lnB>
                      <a:noFill/>
                    </a:lnB>
                  </a:tcPr>
                </a:tc>
              </a:tr>
            </a:tbl>
          </a:graphicData>
        </a:graphic>
      </p:graphicFrame>
      <p:sp>
        <p:nvSpPr>
          <p:cNvPr id="346" name="textbox 346"/>
          <p:cNvSpPr/>
          <p:nvPr/>
        </p:nvSpPr>
        <p:spPr>
          <a:xfrm>
            <a:off x="6247757" y="2254116"/>
            <a:ext cx="2428239" cy="4724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723"/>
              </a:lnSpc>
            </a:pPr>
            <a:endParaRPr lang="Arial" altLang="Arial" sz="100"/>
          </a:p>
          <a:p>
            <a:pPr marL="12700" algn="l" rtl="0" eaLnBrk="0">
              <a:lnSpc>
                <a:spcPct val="97000"/>
              </a:lnSpc>
            </a:pPr>
            <a:r>
              <a:rPr sz="1400" b="1" kern="0" spc="0">
                <a:solidFill>
                  <a:srgbClr val="1EC8F3">
                    <a:alpha val="100000"/>
                  </a:srgbClr>
                </a:solidFill>
                <a:latin typeface="Microsoft YaHei"/>
                <a:ea typeface="Microsoft YaHei"/>
                <a:cs typeface="Microsoft YaHei"/>
              </a:rPr>
              <a:t>企业采购电商化是大势所趋</a:t>
            </a:r>
            <a:endParaRPr lang="Microsoft YaHei" altLang="Microsoft YaHei" sz="1400"/>
          </a:p>
          <a:p>
            <a:pPr algn="l" rtl="0" eaLnBrk="0">
              <a:lnSpc>
                <a:spcPct val="102000"/>
              </a:lnSpc>
            </a:pPr>
            <a:endParaRPr lang="Arial" altLang="Arial" sz="600"/>
          </a:p>
          <a:p>
            <a:pPr marL="12700" algn="l" rtl="0" eaLnBrk="0">
              <a:lnSpc>
                <a:spcPts val="1146"/>
              </a:lnSpc>
              <a:spcBef>
                <a:spcPts val="7"/>
              </a:spcBef>
            </a:pPr>
            <a:r>
              <a:rPr sz="900" kern="0" spc="100">
                <a:solidFill>
                  <a:srgbClr val="595959">
                    <a:alpha val="100000"/>
                  </a:srgbClr>
                </a:solidFill>
                <a:latin typeface="Microsoft YaHei"/>
                <a:ea typeface="Microsoft YaHei"/>
                <a:cs typeface="Microsoft YaHei"/>
              </a:rPr>
              <a:t>一方面，政策不断加</a:t>
            </a:r>
            <a:r>
              <a:rPr sz="900" kern="0" spc="90">
                <a:solidFill>
                  <a:srgbClr val="595959">
                    <a:alpha val="100000"/>
                  </a:srgbClr>
                </a:solidFill>
                <a:latin typeface="Microsoft YaHei"/>
                <a:ea typeface="Microsoft YaHei"/>
                <a:cs typeface="Microsoft YaHei"/>
              </a:rPr>
              <a:t>码，推动数字经济的发</a:t>
            </a:r>
            <a:endParaRPr lang="Microsoft YaHei" altLang="Microsoft YaHei" sz="900"/>
          </a:p>
        </p:txBody>
      </p:sp>
      <p:sp>
        <p:nvSpPr>
          <p:cNvPr id="348" name="textbox 348"/>
          <p:cNvSpPr/>
          <p:nvPr/>
        </p:nvSpPr>
        <p:spPr>
          <a:xfrm>
            <a:off x="559162" y="2254116"/>
            <a:ext cx="2343150" cy="4724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420"/>
              </a:lnSpc>
            </a:pPr>
            <a:endParaRPr lang="Arial" altLang="Arial" sz="100"/>
          </a:p>
          <a:p>
            <a:pPr marL="12700" algn="l" rtl="0" eaLnBrk="0">
              <a:lnSpc>
                <a:spcPct val="98000"/>
              </a:lnSpc>
            </a:pPr>
            <a:r>
              <a:rPr sz="1400" b="1" kern="0" spc="0">
                <a:solidFill>
                  <a:srgbClr val="B2D234">
                    <a:alpha val="100000"/>
                  </a:srgbClr>
                </a:solidFill>
                <a:latin typeface="Microsoft YaHei"/>
                <a:ea typeface="Microsoft YaHei"/>
                <a:cs typeface="Microsoft YaHei"/>
              </a:rPr>
              <a:t>企业采购电商化尚处早期阶段</a:t>
            </a:r>
            <a:endParaRPr lang="Microsoft YaHei" altLang="Microsoft YaHei" sz="1400"/>
          </a:p>
          <a:p>
            <a:pPr algn="l" rtl="0" eaLnBrk="0">
              <a:lnSpc>
                <a:spcPct val="101000"/>
              </a:lnSpc>
            </a:pPr>
            <a:endParaRPr lang="Arial" altLang="Arial" sz="600"/>
          </a:p>
          <a:p>
            <a:pPr marL="16509" algn="l" rtl="0" eaLnBrk="0">
              <a:lnSpc>
                <a:spcPts val="1146"/>
              </a:lnSpc>
              <a:spcBef>
                <a:spcPts val="7"/>
              </a:spcBef>
            </a:pPr>
            <a:r>
              <a:rPr sz="900" kern="0" spc="90">
                <a:solidFill>
                  <a:srgbClr val="595959">
                    <a:alpha val="100000"/>
                  </a:srgbClr>
                </a:solidFill>
                <a:latin typeface="Microsoft YaHei"/>
                <a:ea typeface="Microsoft YaHei"/>
                <a:cs typeface="Microsoft YaHei"/>
              </a:rPr>
              <a:t>就3C数码商用品而言，企业通过电商平台</a:t>
            </a:r>
            <a:endParaRPr lang="Microsoft YaHei" altLang="Microsoft YaHei" sz="900"/>
          </a:p>
        </p:txBody>
      </p:sp>
      <p:sp>
        <p:nvSpPr>
          <p:cNvPr id="350" name="textbox 350"/>
          <p:cNvSpPr/>
          <p:nvPr/>
        </p:nvSpPr>
        <p:spPr>
          <a:xfrm>
            <a:off x="458566" y="5871774"/>
            <a:ext cx="2534920" cy="3549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812"/>
              </a:lnSpc>
            </a:pPr>
            <a:endParaRPr lang="Arial" altLang="Arial" sz="100"/>
          </a:p>
          <a:p>
            <a:pPr marL="1670050" indent="-1657350" algn="l" rtl="0" eaLnBrk="0">
              <a:lnSpc>
                <a:spcPct val="120000"/>
              </a:lnSpc>
            </a:pPr>
            <a:r>
              <a:rPr sz="900" kern="0" spc="90">
                <a:solidFill>
                  <a:srgbClr val="595959">
                    <a:alpha val="100000"/>
                  </a:srgbClr>
                </a:solidFill>
                <a:latin typeface="Microsoft YaHei"/>
                <a:ea typeface="Microsoft YaHei"/>
                <a:cs typeface="Microsoft YaHei"/>
              </a:rPr>
              <a:t>有一定距离，需要进一步提升服务的丰富度，</a:t>
            </a:r>
            <a:r>
              <a:rPr sz="900" kern="0" spc="40">
                <a:solidFill>
                  <a:srgbClr val="595959">
                    <a:alpha val="100000"/>
                  </a:srgbClr>
                </a:solidFill>
                <a:latin typeface="Microsoft YaHei"/>
                <a:ea typeface="Microsoft YaHei"/>
                <a:cs typeface="Microsoft YaHei"/>
              </a:rPr>
              <a:t> </a:t>
            </a:r>
            <a:r>
              <a:rPr sz="900" kern="0" spc="50">
                <a:solidFill>
                  <a:srgbClr val="595959">
                    <a:alpha val="100000"/>
                  </a:srgbClr>
                </a:solidFill>
                <a:latin typeface="Microsoft YaHei"/>
                <a:ea typeface="Microsoft YaHei"/>
                <a:cs typeface="Microsoft YaHei"/>
              </a:rPr>
              <a:t>及响应速度。</a:t>
            </a:r>
            <a:endParaRPr lang="Microsoft YaHei" altLang="Microsoft YaHei" sz="900"/>
          </a:p>
        </p:txBody>
      </p:sp>
      <p:sp>
        <p:nvSpPr>
          <p:cNvPr id="352" name="textbox 352"/>
          <p:cNvSpPr/>
          <p:nvPr/>
        </p:nvSpPr>
        <p:spPr>
          <a:xfrm>
            <a:off x="474818" y="4475511"/>
            <a:ext cx="2533650" cy="3549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109"/>
              </a:lnSpc>
            </a:pPr>
            <a:endParaRPr lang="Arial" altLang="Arial" sz="100"/>
          </a:p>
          <a:p>
            <a:pPr marL="23495" indent="-10795" algn="l" rtl="0" eaLnBrk="0">
              <a:lnSpc>
                <a:spcPct val="120000"/>
              </a:lnSpc>
            </a:pPr>
            <a:r>
              <a:rPr sz="900" kern="0" spc="90">
                <a:solidFill>
                  <a:srgbClr val="595959">
                    <a:alpha val="100000"/>
                  </a:srgbClr>
                </a:solidFill>
                <a:latin typeface="Microsoft YaHei"/>
                <a:ea typeface="Microsoft YaHei"/>
                <a:cs typeface="Microsoft YaHei"/>
              </a:rPr>
              <a:t>量采购节点，电商平台需要了解客户的需求，</a:t>
            </a:r>
            <a:r>
              <a:rPr sz="900" kern="0" spc="3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并提升自身的供应链管理能力，及时交付。</a:t>
            </a:r>
            <a:endParaRPr lang="Microsoft YaHei" altLang="Microsoft YaHei" sz="900"/>
          </a:p>
        </p:txBody>
      </p:sp>
      <p:pic>
        <p:nvPicPr>
          <p:cNvPr id="354" name="picture 354"/>
          <p:cNvPicPr>
            <a:picLocks noChangeAspect="1"/>
          </p:cNvPicPr>
          <p:nvPr/>
        </p:nvPicPr>
        <p:blipFill>
          <a:blip r:embed="rId3"/>
          <a:stretch>
            <a:fillRect/>
          </a:stretch>
        </p:blipFill>
        <p:spPr>
          <a:xfrm rot="21600000">
            <a:off x="7879183" y="289280"/>
            <a:ext cx="988869" cy="490517"/>
          </a:xfrm>
          <a:prstGeom prst="rect">
            <a:avLst/>
          </a:prstGeom>
        </p:spPr>
      </p:pic>
      <p:grpSp>
        <p:nvGrpSpPr>
          <p:cNvPr id="24" name="group 24"/>
          <p:cNvGrpSpPr/>
          <p:nvPr/>
        </p:nvGrpSpPr>
        <p:grpSpPr>
          <a:xfrm rot="21600000">
            <a:off x="2996437" y="2792221"/>
            <a:ext cx="380492" cy="380492"/>
            <a:chExt cx="380492" cy="380492"/>
          </a:xfrm>
        </p:grpSpPr>
        <p:sp>
          <p:nvSpPr>
            <p:cNvPr id="356" name="path"/>
            <p:cNvSpPr/>
            <p:nvPr/>
          </p:nvSpPr>
          <p:spPr>
            <a:xfrm>
              <a:off x="0" y="0"/>
              <a:ext cx="380492" cy="380492"/>
            </a:xfrm>
            <a:custGeom>
              <a:rect l="0" t="0" r="0" b="0"/>
              <a:pathLst>
                <a:path w="599" h="599">
                  <a:moveTo>
                    <a:pt x="20" y="299"/>
                  </a:moveTo>
                  <a:cubicBezTo>
                    <a:pt x="20" y="145"/>
                    <a:pt x="145" y="20"/>
                    <a:pt x="299" y="20"/>
                  </a:cubicBezTo>
                  <a:cubicBezTo>
                    <a:pt x="454" y="20"/>
                    <a:pt x="579" y="145"/>
                    <a:pt x="579" y="299"/>
                  </a:cubicBezTo>
                  <a:cubicBezTo>
                    <a:pt x="579" y="454"/>
                    <a:pt x="454" y="579"/>
                    <a:pt x="299" y="579"/>
                  </a:cubicBezTo>
                  <a:cubicBezTo>
                    <a:pt x="145" y="579"/>
                    <a:pt x="20" y="454"/>
                    <a:pt x="20" y="299"/>
                  </a:cubicBezTo>
                </a:path>
              </a:pathLst>
            </a:custGeom>
            <a:noFill/>
            <a:ln w="25400"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8" name="path"/>
            <p:cNvSpPr/>
            <p:nvPr/>
          </p:nvSpPr>
          <p:spPr>
            <a:xfrm>
              <a:off x="115570" y="118618"/>
              <a:ext cx="147574" cy="139953"/>
            </a:xfrm>
            <a:custGeom>
              <a:rect l="0" t="0" r="0" b="0"/>
              <a:pathLst>
                <a:path w="231" h="220">
                  <a:moveTo>
                    <a:pt x="232" y="117"/>
                  </a:moveTo>
                  <a:lnTo>
                    <a:pt x="232" y="117"/>
                  </a:lnTo>
                  <a:cubicBezTo>
                    <a:pt x="232" y="122"/>
                    <a:pt x="229" y="127"/>
                    <a:pt x="221" y="127"/>
                  </a:cubicBezTo>
                  <a:cubicBezTo>
                    <a:pt x="218" y="127"/>
                    <a:pt x="216" y="125"/>
                    <a:pt x="216" y="125"/>
                  </a:cubicBezTo>
                  <a:lnTo>
                    <a:pt x="216" y="125"/>
                  </a:lnTo>
                  <a:cubicBezTo>
                    <a:pt x="117" y="27"/>
                    <a:pt x="117" y="27"/>
                    <a:pt x="117" y="27"/>
                  </a:cubicBezTo>
                  <a:lnTo>
                    <a:pt x="117" y="27"/>
                  </a:lnTo>
                  <a:lnTo>
                    <a:pt x="117" y="27"/>
                  </a:lnTo>
                  <a:lnTo>
                    <a:pt x="117" y="27"/>
                  </a:lnTo>
                  <a:cubicBezTo>
                    <a:pt x="19" y="125"/>
                    <a:pt x="19" y="125"/>
                    <a:pt x="19" y="125"/>
                  </a:cubicBezTo>
                  <a:lnTo>
                    <a:pt x="19" y="125"/>
                  </a:lnTo>
                  <a:cubicBezTo>
                    <a:pt x="16" y="125"/>
                    <a:pt x="13" y="127"/>
                    <a:pt x="11" y="127"/>
                  </a:cubicBezTo>
                  <a:cubicBezTo>
                    <a:pt x="5" y="127"/>
                    <a:pt x="0" y="122"/>
                    <a:pt x="0" y="117"/>
                  </a:cubicBezTo>
                  <a:cubicBezTo>
                    <a:pt x="0" y="114"/>
                    <a:pt x="0" y="111"/>
                    <a:pt x="2" y="108"/>
                  </a:cubicBezTo>
                  <a:cubicBezTo>
                    <a:pt x="109" y="2"/>
                    <a:pt x="109" y="2"/>
                    <a:pt x="109" y="2"/>
                  </a:cubicBezTo>
                  <a:cubicBezTo>
                    <a:pt x="112" y="0"/>
                    <a:pt x="114" y="0"/>
                    <a:pt x="117" y="0"/>
                  </a:cubicBezTo>
                  <a:lnTo>
                    <a:pt x="117" y="0"/>
                  </a:lnTo>
                  <a:lnTo>
                    <a:pt x="117" y="0"/>
                  </a:lnTo>
                  <a:lnTo>
                    <a:pt x="117" y="0"/>
                  </a:lnTo>
                  <a:lnTo>
                    <a:pt x="117" y="0"/>
                  </a:lnTo>
                  <a:lnTo>
                    <a:pt x="117" y="0"/>
                  </a:lnTo>
                  <a:lnTo>
                    <a:pt x="117" y="0"/>
                  </a:lnTo>
                  <a:lnTo>
                    <a:pt x="117" y="0"/>
                  </a:lnTo>
                  <a:cubicBezTo>
                    <a:pt x="120" y="0"/>
                    <a:pt x="123" y="2"/>
                    <a:pt x="125" y="2"/>
                  </a:cubicBezTo>
                  <a:lnTo>
                    <a:pt x="125" y="2"/>
                  </a:lnTo>
                  <a:cubicBezTo>
                    <a:pt x="166" y="46"/>
                    <a:pt x="166" y="46"/>
                    <a:pt x="166" y="46"/>
                  </a:cubicBezTo>
                  <a:cubicBezTo>
                    <a:pt x="166" y="35"/>
                    <a:pt x="166" y="35"/>
                    <a:pt x="166" y="35"/>
                  </a:cubicBezTo>
                  <a:cubicBezTo>
                    <a:pt x="166" y="30"/>
                    <a:pt x="172" y="24"/>
                    <a:pt x="177" y="24"/>
                  </a:cubicBezTo>
                  <a:cubicBezTo>
                    <a:pt x="186" y="24"/>
                    <a:pt x="188" y="30"/>
                    <a:pt x="188" y="35"/>
                  </a:cubicBezTo>
                  <a:cubicBezTo>
                    <a:pt x="188" y="67"/>
                    <a:pt x="188" y="67"/>
                    <a:pt x="188" y="67"/>
                  </a:cubicBezTo>
                  <a:cubicBezTo>
                    <a:pt x="229" y="108"/>
                    <a:pt x="229" y="108"/>
                    <a:pt x="229" y="108"/>
                  </a:cubicBezTo>
                  <a:lnTo>
                    <a:pt x="229" y="108"/>
                  </a:lnTo>
                  <a:cubicBezTo>
                    <a:pt x="232" y="111"/>
                    <a:pt x="232" y="114"/>
                    <a:pt x="232" y="117"/>
                  </a:cubicBezTo>
                  <a:moveTo>
                    <a:pt x="210" y="133"/>
                  </a:moveTo>
                  <a:lnTo>
                    <a:pt x="210" y="133"/>
                  </a:lnTo>
                  <a:cubicBezTo>
                    <a:pt x="210" y="165"/>
                    <a:pt x="210" y="165"/>
                    <a:pt x="210" y="165"/>
                  </a:cubicBezTo>
                  <a:cubicBezTo>
                    <a:pt x="210" y="182"/>
                    <a:pt x="210" y="182"/>
                    <a:pt x="210" y="182"/>
                  </a:cubicBezTo>
                  <a:cubicBezTo>
                    <a:pt x="210" y="209"/>
                    <a:pt x="210" y="209"/>
                    <a:pt x="210" y="209"/>
                  </a:cubicBezTo>
                  <a:cubicBezTo>
                    <a:pt x="210" y="217"/>
                    <a:pt x="207" y="220"/>
                    <a:pt x="199" y="220"/>
                  </a:cubicBezTo>
                  <a:cubicBezTo>
                    <a:pt x="177" y="220"/>
                    <a:pt x="177" y="220"/>
                    <a:pt x="177" y="220"/>
                  </a:cubicBezTo>
                  <a:cubicBezTo>
                    <a:pt x="177" y="133"/>
                    <a:pt x="177" y="133"/>
                    <a:pt x="177" y="133"/>
                  </a:cubicBezTo>
                  <a:cubicBezTo>
                    <a:pt x="134" y="133"/>
                    <a:pt x="134" y="133"/>
                    <a:pt x="134" y="133"/>
                  </a:cubicBezTo>
                  <a:cubicBezTo>
                    <a:pt x="134" y="220"/>
                    <a:pt x="134" y="220"/>
                    <a:pt x="134" y="220"/>
                  </a:cubicBezTo>
                  <a:cubicBezTo>
                    <a:pt x="32" y="220"/>
                    <a:pt x="32" y="220"/>
                    <a:pt x="32" y="220"/>
                  </a:cubicBezTo>
                  <a:cubicBezTo>
                    <a:pt x="27" y="220"/>
                    <a:pt x="22" y="217"/>
                    <a:pt x="22" y="209"/>
                  </a:cubicBezTo>
                  <a:cubicBezTo>
                    <a:pt x="22" y="182"/>
                    <a:pt x="22" y="182"/>
                    <a:pt x="22" y="182"/>
                  </a:cubicBezTo>
                  <a:cubicBezTo>
                    <a:pt x="22" y="165"/>
                    <a:pt x="22" y="165"/>
                    <a:pt x="22" y="165"/>
                  </a:cubicBezTo>
                  <a:cubicBezTo>
                    <a:pt x="22" y="133"/>
                    <a:pt x="22" y="133"/>
                    <a:pt x="22" y="133"/>
                  </a:cubicBezTo>
                  <a:cubicBezTo>
                    <a:pt x="117" y="40"/>
                    <a:pt x="117" y="40"/>
                    <a:pt x="117" y="40"/>
                  </a:cubicBezTo>
                  <a:lnTo>
                    <a:pt x="210" y="133"/>
                  </a:lnTo>
                  <a:close/>
                  <a:moveTo>
                    <a:pt x="98" y="133"/>
                  </a:moveTo>
                  <a:lnTo>
                    <a:pt x="98" y="133"/>
                  </a:lnTo>
                  <a:cubicBezTo>
                    <a:pt x="55" y="133"/>
                    <a:pt x="55" y="133"/>
                    <a:pt x="55" y="133"/>
                  </a:cubicBezTo>
                  <a:cubicBezTo>
                    <a:pt x="55" y="176"/>
                    <a:pt x="55" y="176"/>
                    <a:pt x="55" y="176"/>
                  </a:cubicBezTo>
                  <a:cubicBezTo>
                    <a:pt x="98" y="176"/>
                    <a:pt x="98" y="176"/>
                    <a:pt x="98" y="176"/>
                  </a:cubicBezTo>
                  <a:lnTo>
                    <a:pt x="98" y="133"/>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6" name="group 26"/>
          <p:cNvGrpSpPr/>
          <p:nvPr/>
        </p:nvGrpSpPr>
        <p:grpSpPr>
          <a:xfrm rot="21600000">
            <a:off x="2996437" y="5209285"/>
            <a:ext cx="380492" cy="380492"/>
            <a:chExt cx="380492" cy="380492"/>
          </a:xfrm>
        </p:grpSpPr>
        <p:sp>
          <p:nvSpPr>
            <p:cNvPr id="360" name="path"/>
            <p:cNvSpPr/>
            <p:nvPr/>
          </p:nvSpPr>
          <p:spPr>
            <a:xfrm>
              <a:off x="0" y="0"/>
              <a:ext cx="380492" cy="380492"/>
            </a:xfrm>
            <a:custGeom>
              <a:rect l="0" t="0" r="0" b="0"/>
              <a:pathLst>
                <a:path w="599" h="599">
                  <a:moveTo>
                    <a:pt x="20" y="299"/>
                  </a:moveTo>
                  <a:cubicBezTo>
                    <a:pt x="20" y="145"/>
                    <a:pt x="145" y="20"/>
                    <a:pt x="299" y="20"/>
                  </a:cubicBezTo>
                  <a:cubicBezTo>
                    <a:pt x="454" y="20"/>
                    <a:pt x="579" y="145"/>
                    <a:pt x="579" y="299"/>
                  </a:cubicBezTo>
                  <a:cubicBezTo>
                    <a:pt x="579" y="454"/>
                    <a:pt x="454" y="579"/>
                    <a:pt x="299" y="579"/>
                  </a:cubicBezTo>
                  <a:cubicBezTo>
                    <a:pt x="145" y="579"/>
                    <a:pt x="20" y="454"/>
                    <a:pt x="20" y="299"/>
                  </a:cubicBezTo>
                </a:path>
              </a:pathLst>
            </a:custGeom>
            <a:noFill/>
            <a:ln w="25400"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2" name="path"/>
            <p:cNvSpPr/>
            <p:nvPr/>
          </p:nvSpPr>
          <p:spPr>
            <a:xfrm>
              <a:off x="129286" y="117094"/>
              <a:ext cx="120141" cy="146050"/>
            </a:xfrm>
            <a:custGeom>
              <a:rect l="0" t="0" r="0" b="0"/>
              <a:pathLst>
                <a:path w="189" h="230">
                  <a:moveTo>
                    <a:pt x="178" y="230"/>
                  </a:moveTo>
                  <a:lnTo>
                    <a:pt x="178" y="230"/>
                  </a:lnTo>
                  <a:cubicBezTo>
                    <a:pt x="10" y="230"/>
                    <a:pt x="10" y="230"/>
                    <a:pt x="10" y="230"/>
                  </a:cubicBezTo>
                  <a:cubicBezTo>
                    <a:pt x="2" y="230"/>
                    <a:pt x="0" y="224"/>
                    <a:pt x="0" y="219"/>
                  </a:cubicBezTo>
                  <a:cubicBezTo>
                    <a:pt x="0" y="124"/>
                    <a:pt x="0" y="124"/>
                    <a:pt x="0" y="124"/>
                  </a:cubicBezTo>
                  <a:cubicBezTo>
                    <a:pt x="0" y="119"/>
                    <a:pt x="2" y="113"/>
                    <a:pt x="10" y="113"/>
                  </a:cubicBezTo>
                  <a:cubicBezTo>
                    <a:pt x="27" y="113"/>
                    <a:pt x="27" y="113"/>
                    <a:pt x="27" y="113"/>
                  </a:cubicBezTo>
                  <a:cubicBezTo>
                    <a:pt x="27" y="64"/>
                    <a:pt x="27" y="64"/>
                    <a:pt x="27" y="64"/>
                  </a:cubicBezTo>
                  <a:cubicBezTo>
                    <a:pt x="27" y="26"/>
                    <a:pt x="57" y="0"/>
                    <a:pt x="93" y="0"/>
                  </a:cubicBezTo>
                  <a:cubicBezTo>
                    <a:pt x="131" y="0"/>
                    <a:pt x="158" y="26"/>
                    <a:pt x="158" y="64"/>
                  </a:cubicBezTo>
                  <a:cubicBezTo>
                    <a:pt x="158" y="70"/>
                    <a:pt x="156" y="75"/>
                    <a:pt x="147" y="75"/>
                  </a:cubicBezTo>
                  <a:cubicBezTo>
                    <a:pt x="142" y="75"/>
                    <a:pt x="137" y="70"/>
                    <a:pt x="137" y="64"/>
                  </a:cubicBezTo>
                  <a:cubicBezTo>
                    <a:pt x="137" y="40"/>
                    <a:pt x="118" y="21"/>
                    <a:pt x="93" y="21"/>
                  </a:cubicBezTo>
                  <a:cubicBezTo>
                    <a:pt x="68" y="21"/>
                    <a:pt x="49" y="40"/>
                    <a:pt x="49" y="64"/>
                  </a:cubicBezTo>
                  <a:cubicBezTo>
                    <a:pt x="49" y="113"/>
                    <a:pt x="49" y="113"/>
                    <a:pt x="49" y="113"/>
                  </a:cubicBezTo>
                  <a:cubicBezTo>
                    <a:pt x="137" y="113"/>
                    <a:pt x="137" y="113"/>
                    <a:pt x="137" y="113"/>
                  </a:cubicBezTo>
                  <a:cubicBezTo>
                    <a:pt x="158" y="113"/>
                    <a:pt x="158" y="113"/>
                    <a:pt x="158" y="113"/>
                  </a:cubicBezTo>
                  <a:cubicBezTo>
                    <a:pt x="178" y="113"/>
                    <a:pt x="178" y="113"/>
                    <a:pt x="178" y="113"/>
                  </a:cubicBezTo>
                  <a:cubicBezTo>
                    <a:pt x="183" y="113"/>
                    <a:pt x="189" y="119"/>
                    <a:pt x="189" y="124"/>
                  </a:cubicBezTo>
                  <a:cubicBezTo>
                    <a:pt x="189" y="219"/>
                    <a:pt x="189" y="219"/>
                    <a:pt x="189" y="219"/>
                  </a:cubicBezTo>
                  <a:cubicBezTo>
                    <a:pt x="189" y="224"/>
                    <a:pt x="183" y="230"/>
                    <a:pt x="178" y="230"/>
                  </a:cubicBezTo>
                  <a:moveTo>
                    <a:pt x="93" y="135"/>
                  </a:moveTo>
                  <a:lnTo>
                    <a:pt x="93" y="135"/>
                  </a:lnTo>
                  <a:cubicBezTo>
                    <a:pt x="82" y="135"/>
                    <a:pt x="71" y="145"/>
                    <a:pt x="71" y="157"/>
                  </a:cubicBezTo>
                  <a:cubicBezTo>
                    <a:pt x="71" y="165"/>
                    <a:pt x="76" y="173"/>
                    <a:pt x="82" y="175"/>
                  </a:cubicBezTo>
                  <a:cubicBezTo>
                    <a:pt x="82" y="197"/>
                    <a:pt x="82" y="197"/>
                    <a:pt x="82" y="197"/>
                  </a:cubicBezTo>
                  <a:cubicBezTo>
                    <a:pt x="82" y="203"/>
                    <a:pt x="87" y="208"/>
                    <a:pt x="93" y="208"/>
                  </a:cubicBezTo>
                  <a:cubicBezTo>
                    <a:pt x="101" y="208"/>
                    <a:pt x="104" y="203"/>
                    <a:pt x="104" y="197"/>
                  </a:cubicBezTo>
                  <a:cubicBezTo>
                    <a:pt x="104" y="175"/>
                    <a:pt x="104" y="175"/>
                    <a:pt x="104" y="175"/>
                  </a:cubicBezTo>
                  <a:cubicBezTo>
                    <a:pt x="112" y="173"/>
                    <a:pt x="115" y="165"/>
                    <a:pt x="115" y="157"/>
                  </a:cubicBezTo>
                  <a:cubicBezTo>
                    <a:pt x="115" y="145"/>
                    <a:pt x="106" y="135"/>
                    <a:pt x="93" y="135"/>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8" name="group 28"/>
          <p:cNvGrpSpPr/>
          <p:nvPr/>
        </p:nvGrpSpPr>
        <p:grpSpPr>
          <a:xfrm rot="21600000">
            <a:off x="5800598" y="2871470"/>
            <a:ext cx="380491" cy="380491"/>
            <a:chExt cx="380491" cy="380491"/>
          </a:xfrm>
        </p:grpSpPr>
        <p:sp>
          <p:nvSpPr>
            <p:cNvPr id="364" name="path"/>
            <p:cNvSpPr/>
            <p:nvPr/>
          </p:nvSpPr>
          <p:spPr>
            <a:xfrm>
              <a:off x="0" y="0"/>
              <a:ext cx="380491" cy="380491"/>
            </a:xfrm>
            <a:custGeom>
              <a:rect l="0" t="0" r="0" b="0"/>
              <a:pathLst>
                <a:path w="599" h="599">
                  <a:moveTo>
                    <a:pt x="20" y="299"/>
                  </a:moveTo>
                  <a:cubicBezTo>
                    <a:pt x="20" y="145"/>
                    <a:pt x="145" y="20"/>
                    <a:pt x="299" y="20"/>
                  </a:cubicBezTo>
                  <a:cubicBezTo>
                    <a:pt x="453" y="20"/>
                    <a:pt x="579" y="145"/>
                    <a:pt x="579" y="299"/>
                  </a:cubicBezTo>
                  <a:cubicBezTo>
                    <a:pt x="579" y="453"/>
                    <a:pt x="453" y="579"/>
                    <a:pt x="299" y="579"/>
                  </a:cubicBezTo>
                  <a:cubicBezTo>
                    <a:pt x="145" y="579"/>
                    <a:pt x="20" y="453"/>
                    <a:pt x="20" y="299"/>
                  </a:cubicBezTo>
                </a:path>
              </a:pathLst>
            </a:custGeom>
            <a:noFill/>
            <a:ln w="25400" cap="flat">
              <a:solidFill>
                <a:srgbClr val="1EC8F3">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6" name="path"/>
            <p:cNvSpPr/>
            <p:nvPr/>
          </p:nvSpPr>
          <p:spPr>
            <a:xfrm>
              <a:off x="129285" y="118617"/>
              <a:ext cx="146050" cy="139953"/>
            </a:xfrm>
            <a:custGeom>
              <a:rect l="0" t="0" r="0" b="0"/>
              <a:pathLst>
                <a:path w="230" h="220">
                  <a:moveTo>
                    <a:pt x="230" y="117"/>
                  </a:moveTo>
                  <a:lnTo>
                    <a:pt x="230" y="117"/>
                  </a:lnTo>
                  <a:cubicBezTo>
                    <a:pt x="230" y="122"/>
                    <a:pt x="227" y="127"/>
                    <a:pt x="219" y="127"/>
                  </a:cubicBezTo>
                  <a:cubicBezTo>
                    <a:pt x="216" y="127"/>
                    <a:pt x="214" y="125"/>
                    <a:pt x="214" y="125"/>
                  </a:cubicBezTo>
                  <a:lnTo>
                    <a:pt x="214" y="125"/>
                  </a:lnTo>
                  <a:cubicBezTo>
                    <a:pt x="116" y="27"/>
                    <a:pt x="116" y="27"/>
                    <a:pt x="116" y="27"/>
                  </a:cubicBezTo>
                  <a:lnTo>
                    <a:pt x="116" y="27"/>
                  </a:lnTo>
                  <a:lnTo>
                    <a:pt x="116" y="27"/>
                  </a:lnTo>
                  <a:lnTo>
                    <a:pt x="116" y="27"/>
                  </a:lnTo>
                  <a:cubicBezTo>
                    <a:pt x="19" y="125"/>
                    <a:pt x="19" y="125"/>
                    <a:pt x="19" y="125"/>
                  </a:cubicBezTo>
                  <a:lnTo>
                    <a:pt x="19" y="125"/>
                  </a:lnTo>
                  <a:cubicBezTo>
                    <a:pt x="16" y="125"/>
                    <a:pt x="13" y="127"/>
                    <a:pt x="11" y="127"/>
                  </a:cubicBezTo>
                  <a:cubicBezTo>
                    <a:pt x="5" y="127"/>
                    <a:pt x="0" y="122"/>
                    <a:pt x="0" y="117"/>
                  </a:cubicBezTo>
                  <a:cubicBezTo>
                    <a:pt x="0" y="114"/>
                    <a:pt x="0" y="111"/>
                    <a:pt x="2" y="108"/>
                  </a:cubicBezTo>
                  <a:cubicBezTo>
                    <a:pt x="108" y="2"/>
                    <a:pt x="108" y="2"/>
                    <a:pt x="108" y="2"/>
                  </a:cubicBezTo>
                  <a:cubicBezTo>
                    <a:pt x="111" y="0"/>
                    <a:pt x="113" y="0"/>
                    <a:pt x="116" y="0"/>
                  </a:cubicBezTo>
                  <a:lnTo>
                    <a:pt x="116" y="0"/>
                  </a:lnTo>
                  <a:lnTo>
                    <a:pt x="116" y="0"/>
                  </a:lnTo>
                  <a:lnTo>
                    <a:pt x="116" y="0"/>
                  </a:lnTo>
                  <a:lnTo>
                    <a:pt x="116" y="0"/>
                  </a:lnTo>
                  <a:lnTo>
                    <a:pt x="116" y="0"/>
                  </a:lnTo>
                  <a:lnTo>
                    <a:pt x="116" y="0"/>
                  </a:lnTo>
                  <a:lnTo>
                    <a:pt x="116" y="0"/>
                  </a:lnTo>
                  <a:cubicBezTo>
                    <a:pt x="119" y="0"/>
                    <a:pt x="121" y="2"/>
                    <a:pt x="124" y="2"/>
                  </a:cubicBezTo>
                  <a:lnTo>
                    <a:pt x="124" y="2"/>
                  </a:lnTo>
                  <a:cubicBezTo>
                    <a:pt x="165" y="46"/>
                    <a:pt x="165" y="46"/>
                    <a:pt x="165" y="46"/>
                  </a:cubicBezTo>
                  <a:cubicBezTo>
                    <a:pt x="165" y="35"/>
                    <a:pt x="165" y="35"/>
                    <a:pt x="165" y="35"/>
                  </a:cubicBezTo>
                  <a:cubicBezTo>
                    <a:pt x="165" y="30"/>
                    <a:pt x="170" y="24"/>
                    <a:pt x="176" y="24"/>
                  </a:cubicBezTo>
                  <a:cubicBezTo>
                    <a:pt x="184" y="24"/>
                    <a:pt x="186" y="30"/>
                    <a:pt x="186" y="35"/>
                  </a:cubicBezTo>
                  <a:cubicBezTo>
                    <a:pt x="186" y="67"/>
                    <a:pt x="186" y="67"/>
                    <a:pt x="186" y="67"/>
                  </a:cubicBezTo>
                  <a:cubicBezTo>
                    <a:pt x="227" y="108"/>
                    <a:pt x="227" y="108"/>
                    <a:pt x="227" y="108"/>
                  </a:cubicBezTo>
                  <a:lnTo>
                    <a:pt x="227" y="108"/>
                  </a:lnTo>
                  <a:cubicBezTo>
                    <a:pt x="230" y="111"/>
                    <a:pt x="230" y="114"/>
                    <a:pt x="230" y="117"/>
                  </a:cubicBezTo>
                  <a:moveTo>
                    <a:pt x="208" y="133"/>
                  </a:moveTo>
                  <a:lnTo>
                    <a:pt x="208" y="133"/>
                  </a:lnTo>
                  <a:cubicBezTo>
                    <a:pt x="208" y="165"/>
                    <a:pt x="208" y="165"/>
                    <a:pt x="208" y="165"/>
                  </a:cubicBezTo>
                  <a:cubicBezTo>
                    <a:pt x="208" y="182"/>
                    <a:pt x="208" y="182"/>
                    <a:pt x="208" y="182"/>
                  </a:cubicBezTo>
                  <a:cubicBezTo>
                    <a:pt x="208" y="209"/>
                    <a:pt x="208" y="209"/>
                    <a:pt x="208" y="209"/>
                  </a:cubicBezTo>
                  <a:cubicBezTo>
                    <a:pt x="208" y="217"/>
                    <a:pt x="205" y="220"/>
                    <a:pt x="197" y="220"/>
                  </a:cubicBezTo>
                  <a:cubicBezTo>
                    <a:pt x="176" y="220"/>
                    <a:pt x="176" y="220"/>
                    <a:pt x="176" y="220"/>
                  </a:cubicBezTo>
                  <a:cubicBezTo>
                    <a:pt x="176" y="133"/>
                    <a:pt x="176" y="133"/>
                    <a:pt x="176" y="133"/>
                  </a:cubicBezTo>
                  <a:cubicBezTo>
                    <a:pt x="132" y="133"/>
                    <a:pt x="132" y="133"/>
                    <a:pt x="132" y="133"/>
                  </a:cubicBezTo>
                  <a:cubicBezTo>
                    <a:pt x="132" y="220"/>
                    <a:pt x="132" y="220"/>
                    <a:pt x="132" y="220"/>
                  </a:cubicBezTo>
                  <a:cubicBezTo>
                    <a:pt x="32" y="220"/>
                    <a:pt x="32" y="220"/>
                    <a:pt x="32" y="220"/>
                  </a:cubicBezTo>
                  <a:cubicBezTo>
                    <a:pt x="27" y="220"/>
                    <a:pt x="21" y="217"/>
                    <a:pt x="21" y="209"/>
                  </a:cubicBezTo>
                  <a:cubicBezTo>
                    <a:pt x="21" y="182"/>
                    <a:pt x="21" y="182"/>
                    <a:pt x="21" y="182"/>
                  </a:cubicBezTo>
                  <a:cubicBezTo>
                    <a:pt x="21" y="165"/>
                    <a:pt x="21" y="165"/>
                    <a:pt x="21" y="165"/>
                  </a:cubicBezTo>
                  <a:cubicBezTo>
                    <a:pt x="21" y="133"/>
                    <a:pt x="21" y="133"/>
                    <a:pt x="21" y="133"/>
                  </a:cubicBezTo>
                  <a:cubicBezTo>
                    <a:pt x="116" y="40"/>
                    <a:pt x="116" y="40"/>
                    <a:pt x="116" y="40"/>
                  </a:cubicBezTo>
                  <a:lnTo>
                    <a:pt x="208" y="133"/>
                  </a:lnTo>
                  <a:close/>
                  <a:moveTo>
                    <a:pt x="97" y="133"/>
                  </a:moveTo>
                  <a:lnTo>
                    <a:pt x="97" y="133"/>
                  </a:lnTo>
                  <a:cubicBezTo>
                    <a:pt x="54" y="133"/>
                    <a:pt x="54" y="133"/>
                    <a:pt x="54" y="133"/>
                  </a:cubicBezTo>
                  <a:cubicBezTo>
                    <a:pt x="54" y="176"/>
                    <a:pt x="54" y="176"/>
                    <a:pt x="54" y="176"/>
                  </a:cubicBezTo>
                  <a:cubicBezTo>
                    <a:pt x="97" y="176"/>
                    <a:pt x="97" y="176"/>
                    <a:pt x="97" y="176"/>
                  </a:cubicBezTo>
                  <a:lnTo>
                    <a:pt x="97" y="133"/>
                  </a:lnTo>
                  <a:close/>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8" name="path"/>
            <p:cNvSpPr/>
            <p:nvPr/>
          </p:nvSpPr>
          <p:spPr>
            <a:xfrm>
              <a:off x="124523" y="113855"/>
              <a:ext cx="155575" cy="149478"/>
            </a:xfrm>
            <a:custGeom>
              <a:rect l="0" t="0" r="0" b="0"/>
              <a:pathLst>
                <a:path w="245" h="235">
                  <a:moveTo>
                    <a:pt x="237" y="124"/>
                  </a:moveTo>
                  <a:lnTo>
                    <a:pt x="237" y="124"/>
                  </a:lnTo>
                  <a:cubicBezTo>
                    <a:pt x="237" y="130"/>
                    <a:pt x="234" y="135"/>
                    <a:pt x="226" y="135"/>
                  </a:cubicBezTo>
                  <a:cubicBezTo>
                    <a:pt x="224" y="135"/>
                    <a:pt x="221" y="132"/>
                    <a:pt x="221" y="132"/>
                  </a:cubicBezTo>
                  <a:lnTo>
                    <a:pt x="221" y="132"/>
                  </a:lnTo>
                  <a:cubicBezTo>
                    <a:pt x="123" y="34"/>
                    <a:pt x="123" y="34"/>
                    <a:pt x="123" y="34"/>
                  </a:cubicBezTo>
                  <a:lnTo>
                    <a:pt x="123" y="34"/>
                  </a:lnTo>
                  <a:lnTo>
                    <a:pt x="123" y="34"/>
                  </a:lnTo>
                  <a:lnTo>
                    <a:pt x="123" y="34"/>
                  </a:lnTo>
                  <a:cubicBezTo>
                    <a:pt x="26" y="132"/>
                    <a:pt x="26" y="132"/>
                    <a:pt x="26" y="132"/>
                  </a:cubicBezTo>
                  <a:lnTo>
                    <a:pt x="26" y="132"/>
                  </a:lnTo>
                  <a:cubicBezTo>
                    <a:pt x="23" y="132"/>
                    <a:pt x="21" y="135"/>
                    <a:pt x="18" y="135"/>
                  </a:cubicBezTo>
                  <a:cubicBezTo>
                    <a:pt x="13" y="135"/>
                    <a:pt x="7" y="130"/>
                    <a:pt x="7" y="124"/>
                  </a:cubicBezTo>
                  <a:cubicBezTo>
                    <a:pt x="7" y="121"/>
                    <a:pt x="7" y="118"/>
                    <a:pt x="10" y="116"/>
                  </a:cubicBezTo>
                  <a:cubicBezTo>
                    <a:pt x="115" y="10"/>
                    <a:pt x="115" y="10"/>
                    <a:pt x="115" y="10"/>
                  </a:cubicBezTo>
                  <a:cubicBezTo>
                    <a:pt x="118" y="7"/>
                    <a:pt x="121" y="7"/>
                    <a:pt x="123" y="7"/>
                  </a:cubicBezTo>
                  <a:lnTo>
                    <a:pt x="123" y="7"/>
                  </a:lnTo>
                  <a:lnTo>
                    <a:pt x="123" y="7"/>
                  </a:lnTo>
                  <a:lnTo>
                    <a:pt x="123" y="7"/>
                  </a:lnTo>
                  <a:lnTo>
                    <a:pt x="123" y="7"/>
                  </a:lnTo>
                  <a:lnTo>
                    <a:pt x="123" y="7"/>
                  </a:lnTo>
                  <a:lnTo>
                    <a:pt x="123" y="7"/>
                  </a:lnTo>
                  <a:lnTo>
                    <a:pt x="123" y="7"/>
                  </a:lnTo>
                  <a:cubicBezTo>
                    <a:pt x="126" y="7"/>
                    <a:pt x="129" y="10"/>
                    <a:pt x="131" y="10"/>
                  </a:cubicBezTo>
                  <a:lnTo>
                    <a:pt x="131" y="10"/>
                  </a:lnTo>
                  <a:cubicBezTo>
                    <a:pt x="172" y="53"/>
                    <a:pt x="172" y="53"/>
                    <a:pt x="172" y="53"/>
                  </a:cubicBezTo>
                  <a:cubicBezTo>
                    <a:pt x="172" y="42"/>
                    <a:pt x="172" y="42"/>
                    <a:pt x="172" y="42"/>
                  </a:cubicBezTo>
                  <a:cubicBezTo>
                    <a:pt x="172" y="37"/>
                    <a:pt x="178" y="31"/>
                    <a:pt x="183" y="31"/>
                  </a:cubicBezTo>
                  <a:cubicBezTo>
                    <a:pt x="191" y="31"/>
                    <a:pt x="194" y="37"/>
                    <a:pt x="194" y="42"/>
                  </a:cubicBezTo>
                  <a:cubicBezTo>
                    <a:pt x="194" y="75"/>
                    <a:pt x="194" y="75"/>
                    <a:pt x="194" y="75"/>
                  </a:cubicBezTo>
                  <a:cubicBezTo>
                    <a:pt x="234" y="116"/>
                    <a:pt x="234" y="116"/>
                    <a:pt x="234" y="116"/>
                  </a:cubicBezTo>
                  <a:lnTo>
                    <a:pt x="234" y="116"/>
                  </a:lnTo>
                  <a:cubicBezTo>
                    <a:pt x="237" y="118"/>
                    <a:pt x="237" y="121"/>
                    <a:pt x="237" y="124"/>
                  </a:cubicBezTo>
                  <a:moveTo>
                    <a:pt x="215" y="140"/>
                  </a:moveTo>
                  <a:lnTo>
                    <a:pt x="215" y="140"/>
                  </a:lnTo>
                  <a:cubicBezTo>
                    <a:pt x="215" y="173"/>
                    <a:pt x="215" y="173"/>
                    <a:pt x="215" y="173"/>
                  </a:cubicBezTo>
                  <a:cubicBezTo>
                    <a:pt x="215" y="189"/>
                    <a:pt x="215" y="189"/>
                    <a:pt x="215" y="189"/>
                  </a:cubicBezTo>
                  <a:cubicBezTo>
                    <a:pt x="215" y="217"/>
                    <a:pt x="215" y="217"/>
                    <a:pt x="215" y="217"/>
                  </a:cubicBezTo>
                  <a:cubicBezTo>
                    <a:pt x="215" y="225"/>
                    <a:pt x="213" y="227"/>
                    <a:pt x="204" y="227"/>
                  </a:cubicBezTo>
                  <a:cubicBezTo>
                    <a:pt x="183" y="227"/>
                    <a:pt x="183" y="227"/>
                    <a:pt x="183" y="227"/>
                  </a:cubicBezTo>
                  <a:cubicBezTo>
                    <a:pt x="183" y="140"/>
                    <a:pt x="183" y="140"/>
                    <a:pt x="183" y="140"/>
                  </a:cubicBezTo>
                  <a:cubicBezTo>
                    <a:pt x="140" y="140"/>
                    <a:pt x="140" y="140"/>
                    <a:pt x="140" y="140"/>
                  </a:cubicBezTo>
                  <a:cubicBezTo>
                    <a:pt x="140" y="227"/>
                    <a:pt x="140" y="227"/>
                    <a:pt x="140" y="227"/>
                  </a:cubicBezTo>
                  <a:cubicBezTo>
                    <a:pt x="40" y="227"/>
                    <a:pt x="40" y="227"/>
                    <a:pt x="40" y="227"/>
                  </a:cubicBezTo>
                  <a:cubicBezTo>
                    <a:pt x="34" y="227"/>
                    <a:pt x="29" y="225"/>
                    <a:pt x="29" y="217"/>
                  </a:cubicBezTo>
                  <a:cubicBezTo>
                    <a:pt x="29" y="189"/>
                    <a:pt x="29" y="189"/>
                    <a:pt x="29" y="189"/>
                  </a:cubicBezTo>
                  <a:cubicBezTo>
                    <a:pt x="29" y="173"/>
                    <a:pt x="29" y="173"/>
                    <a:pt x="29" y="173"/>
                  </a:cubicBezTo>
                  <a:cubicBezTo>
                    <a:pt x="29" y="140"/>
                    <a:pt x="29" y="140"/>
                    <a:pt x="29" y="140"/>
                  </a:cubicBezTo>
                  <a:cubicBezTo>
                    <a:pt x="123" y="48"/>
                    <a:pt x="123" y="48"/>
                    <a:pt x="123" y="48"/>
                  </a:cubicBezTo>
                  <a:lnTo>
                    <a:pt x="215" y="140"/>
                  </a:lnTo>
                  <a:close/>
                  <a:moveTo>
                    <a:pt x="105" y="140"/>
                  </a:moveTo>
                  <a:lnTo>
                    <a:pt x="105" y="140"/>
                  </a:lnTo>
                  <a:cubicBezTo>
                    <a:pt x="61" y="140"/>
                    <a:pt x="61" y="140"/>
                    <a:pt x="61" y="140"/>
                  </a:cubicBezTo>
                  <a:cubicBezTo>
                    <a:pt x="61" y="184"/>
                    <a:pt x="61" y="184"/>
                    <a:pt x="61" y="184"/>
                  </a:cubicBezTo>
                  <a:cubicBezTo>
                    <a:pt x="105" y="184"/>
                    <a:pt x="105" y="184"/>
                    <a:pt x="105" y="184"/>
                  </a:cubicBezTo>
                  <a:lnTo>
                    <a:pt x="105" y="140"/>
                  </a:lnTo>
                  <a:close/>
                </a:path>
              </a:pathLst>
            </a:custGeom>
            <a:noFill/>
            <a:ln w="9525" cap="flat">
              <a:solidFill>
                <a:srgbClr val="1EC8F3">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0" name="group 30"/>
          <p:cNvGrpSpPr/>
          <p:nvPr/>
        </p:nvGrpSpPr>
        <p:grpSpPr>
          <a:xfrm rot="21600000">
            <a:off x="2996437" y="3970273"/>
            <a:ext cx="380492" cy="378968"/>
            <a:chExt cx="380492" cy="378968"/>
          </a:xfrm>
        </p:grpSpPr>
        <p:sp>
          <p:nvSpPr>
            <p:cNvPr id="370" name="path"/>
            <p:cNvSpPr/>
            <p:nvPr/>
          </p:nvSpPr>
          <p:spPr>
            <a:xfrm>
              <a:off x="0" y="0"/>
              <a:ext cx="380492" cy="378968"/>
            </a:xfrm>
            <a:custGeom>
              <a:rect l="0" t="0" r="0" b="0"/>
              <a:pathLst>
                <a:path w="599" h="596">
                  <a:moveTo>
                    <a:pt x="20" y="298"/>
                  </a:moveTo>
                  <a:cubicBezTo>
                    <a:pt x="20" y="144"/>
                    <a:pt x="145" y="20"/>
                    <a:pt x="299" y="20"/>
                  </a:cubicBezTo>
                  <a:cubicBezTo>
                    <a:pt x="454" y="20"/>
                    <a:pt x="579" y="144"/>
                    <a:pt x="579" y="298"/>
                  </a:cubicBezTo>
                  <a:cubicBezTo>
                    <a:pt x="579" y="452"/>
                    <a:pt x="454" y="576"/>
                    <a:pt x="299" y="576"/>
                  </a:cubicBezTo>
                  <a:cubicBezTo>
                    <a:pt x="145" y="576"/>
                    <a:pt x="20" y="452"/>
                    <a:pt x="20" y="298"/>
                  </a:cubicBezTo>
                </a:path>
              </a:pathLst>
            </a:custGeom>
            <a:noFill/>
            <a:ln w="25400"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2" name="path"/>
            <p:cNvSpPr/>
            <p:nvPr/>
          </p:nvSpPr>
          <p:spPr>
            <a:xfrm>
              <a:off x="115570" y="124714"/>
              <a:ext cx="147574" cy="127761"/>
            </a:xfrm>
            <a:custGeom>
              <a:rect l="0" t="0" r="0" b="0"/>
              <a:pathLst>
                <a:path w="231" h="201">
                  <a:moveTo>
                    <a:pt x="226" y="109"/>
                  </a:moveTo>
                  <a:lnTo>
                    <a:pt x="226" y="109"/>
                  </a:lnTo>
                  <a:lnTo>
                    <a:pt x="226" y="109"/>
                  </a:lnTo>
                  <a:cubicBezTo>
                    <a:pt x="120" y="153"/>
                    <a:pt x="120" y="153"/>
                    <a:pt x="120" y="153"/>
                  </a:cubicBezTo>
                  <a:lnTo>
                    <a:pt x="120" y="153"/>
                  </a:lnTo>
                  <a:lnTo>
                    <a:pt x="120" y="153"/>
                  </a:lnTo>
                  <a:lnTo>
                    <a:pt x="120" y="153"/>
                  </a:lnTo>
                  <a:cubicBezTo>
                    <a:pt x="120" y="155"/>
                    <a:pt x="117" y="155"/>
                    <a:pt x="117" y="155"/>
                  </a:cubicBezTo>
                  <a:cubicBezTo>
                    <a:pt x="114" y="155"/>
                    <a:pt x="114" y="155"/>
                    <a:pt x="112" y="153"/>
                  </a:cubicBezTo>
                  <a:lnTo>
                    <a:pt x="112" y="153"/>
                  </a:lnTo>
                  <a:lnTo>
                    <a:pt x="112" y="153"/>
                  </a:lnTo>
                  <a:lnTo>
                    <a:pt x="112" y="153"/>
                  </a:lnTo>
                  <a:cubicBezTo>
                    <a:pt x="5" y="109"/>
                    <a:pt x="5" y="109"/>
                    <a:pt x="5" y="109"/>
                  </a:cubicBezTo>
                  <a:lnTo>
                    <a:pt x="5" y="109"/>
                  </a:lnTo>
                  <a:cubicBezTo>
                    <a:pt x="2" y="109"/>
                    <a:pt x="0" y="104"/>
                    <a:pt x="0" y="101"/>
                  </a:cubicBezTo>
                  <a:cubicBezTo>
                    <a:pt x="0" y="93"/>
                    <a:pt x="5" y="91"/>
                    <a:pt x="11" y="91"/>
                  </a:cubicBezTo>
                  <a:cubicBezTo>
                    <a:pt x="13" y="91"/>
                    <a:pt x="13" y="91"/>
                    <a:pt x="16" y="91"/>
                  </a:cubicBezTo>
                  <a:lnTo>
                    <a:pt x="16" y="91"/>
                  </a:lnTo>
                  <a:lnTo>
                    <a:pt x="16" y="91"/>
                  </a:lnTo>
                  <a:lnTo>
                    <a:pt x="16" y="91"/>
                  </a:lnTo>
                  <a:cubicBezTo>
                    <a:pt x="117" y="131"/>
                    <a:pt x="117" y="131"/>
                    <a:pt x="117" y="131"/>
                  </a:cubicBezTo>
                  <a:cubicBezTo>
                    <a:pt x="218" y="91"/>
                    <a:pt x="218" y="91"/>
                    <a:pt x="218" y="91"/>
                  </a:cubicBezTo>
                  <a:lnTo>
                    <a:pt x="218" y="91"/>
                  </a:lnTo>
                  <a:lnTo>
                    <a:pt x="218" y="91"/>
                  </a:lnTo>
                  <a:lnTo>
                    <a:pt x="218" y="91"/>
                  </a:lnTo>
                  <a:lnTo>
                    <a:pt x="221" y="91"/>
                  </a:lnTo>
                  <a:cubicBezTo>
                    <a:pt x="229" y="91"/>
                    <a:pt x="232" y="93"/>
                    <a:pt x="232" y="101"/>
                  </a:cubicBezTo>
                  <a:cubicBezTo>
                    <a:pt x="232" y="104"/>
                    <a:pt x="229" y="109"/>
                    <a:pt x="226" y="109"/>
                  </a:cubicBezTo>
                  <a:moveTo>
                    <a:pt x="226" y="64"/>
                  </a:moveTo>
                  <a:lnTo>
                    <a:pt x="226" y="64"/>
                  </a:lnTo>
                  <a:lnTo>
                    <a:pt x="226" y="64"/>
                  </a:lnTo>
                  <a:cubicBezTo>
                    <a:pt x="120" y="107"/>
                    <a:pt x="120" y="107"/>
                    <a:pt x="120" y="107"/>
                  </a:cubicBezTo>
                  <a:lnTo>
                    <a:pt x="120" y="107"/>
                  </a:lnTo>
                  <a:lnTo>
                    <a:pt x="120" y="107"/>
                  </a:lnTo>
                  <a:lnTo>
                    <a:pt x="120" y="107"/>
                  </a:lnTo>
                  <a:lnTo>
                    <a:pt x="117" y="107"/>
                  </a:lnTo>
                  <a:cubicBezTo>
                    <a:pt x="114" y="107"/>
                    <a:pt x="114" y="107"/>
                    <a:pt x="112" y="107"/>
                  </a:cubicBezTo>
                  <a:lnTo>
                    <a:pt x="112" y="107"/>
                  </a:lnTo>
                  <a:lnTo>
                    <a:pt x="112" y="107"/>
                  </a:lnTo>
                  <a:lnTo>
                    <a:pt x="112" y="107"/>
                  </a:lnTo>
                  <a:cubicBezTo>
                    <a:pt x="5" y="64"/>
                    <a:pt x="5" y="64"/>
                    <a:pt x="5" y="64"/>
                  </a:cubicBezTo>
                  <a:lnTo>
                    <a:pt x="5" y="64"/>
                  </a:lnTo>
                  <a:cubicBezTo>
                    <a:pt x="2" y="61"/>
                    <a:pt x="0" y="58"/>
                    <a:pt x="0" y="53"/>
                  </a:cubicBezTo>
                  <a:cubicBezTo>
                    <a:pt x="0" y="50"/>
                    <a:pt x="2" y="45"/>
                    <a:pt x="5" y="45"/>
                  </a:cubicBezTo>
                  <a:lnTo>
                    <a:pt x="5" y="45"/>
                  </a:lnTo>
                  <a:cubicBezTo>
                    <a:pt x="112" y="2"/>
                    <a:pt x="112" y="2"/>
                    <a:pt x="112" y="2"/>
                  </a:cubicBezTo>
                  <a:lnTo>
                    <a:pt x="112" y="2"/>
                  </a:lnTo>
                  <a:lnTo>
                    <a:pt x="112" y="2"/>
                  </a:lnTo>
                  <a:lnTo>
                    <a:pt x="112" y="2"/>
                  </a:lnTo>
                  <a:cubicBezTo>
                    <a:pt x="114" y="0"/>
                    <a:pt x="114" y="0"/>
                    <a:pt x="117" y="0"/>
                  </a:cubicBezTo>
                  <a:cubicBezTo>
                    <a:pt x="117" y="0"/>
                    <a:pt x="120" y="0"/>
                    <a:pt x="120" y="2"/>
                  </a:cubicBezTo>
                  <a:lnTo>
                    <a:pt x="120" y="2"/>
                  </a:lnTo>
                  <a:lnTo>
                    <a:pt x="120" y="2"/>
                  </a:lnTo>
                  <a:lnTo>
                    <a:pt x="120" y="2"/>
                  </a:lnTo>
                  <a:cubicBezTo>
                    <a:pt x="226" y="45"/>
                    <a:pt x="226" y="45"/>
                    <a:pt x="226" y="45"/>
                  </a:cubicBezTo>
                  <a:lnTo>
                    <a:pt x="226" y="45"/>
                  </a:lnTo>
                  <a:cubicBezTo>
                    <a:pt x="229" y="45"/>
                    <a:pt x="232" y="50"/>
                    <a:pt x="232" y="53"/>
                  </a:cubicBezTo>
                  <a:cubicBezTo>
                    <a:pt x="232" y="58"/>
                    <a:pt x="229" y="61"/>
                    <a:pt x="226" y="64"/>
                  </a:cubicBezTo>
                  <a:moveTo>
                    <a:pt x="11" y="136"/>
                  </a:moveTo>
                  <a:lnTo>
                    <a:pt x="11" y="136"/>
                  </a:lnTo>
                  <a:cubicBezTo>
                    <a:pt x="13" y="136"/>
                    <a:pt x="13" y="136"/>
                    <a:pt x="16" y="136"/>
                  </a:cubicBezTo>
                  <a:lnTo>
                    <a:pt x="16" y="136"/>
                  </a:lnTo>
                  <a:lnTo>
                    <a:pt x="16" y="136"/>
                  </a:lnTo>
                  <a:lnTo>
                    <a:pt x="16" y="136"/>
                  </a:lnTo>
                  <a:cubicBezTo>
                    <a:pt x="117" y="179"/>
                    <a:pt x="117" y="179"/>
                    <a:pt x="117" y="179"/>
                  </a:cubicBezTo>
                  <a:cubicBezTo>
                    <a:pt x="218" y="136"/>
                    <a:pt x="218" y="136"/>
                    <a:pt x="218" y="136"/>
                  </a:cubicBezTo>
                  <a:lnTo>
                    <a:pt x="218" y="136"/>
                  </a:lnTo>
                  <a:lnTo>
                    <a:pt x="218" y="136"/>
                  </a:lnTo>
                  <a:lnTo>
                    <a:pt x="218" y="136"/>
                  </a:lnTo>
                  <a:lnTo>
                    <a:pt x="221" y="136"/>
                  </a:lnTo>
                  <a:cubicBezTo>
                    <a:pt x="229" y="136"/>
                    <a:pt x="232" y="142"/>
                    <a:pt x="232" y="147"/>
                  </a:cubicBezTo>
                  <a:cubicBezTo>
                    <a:pt x="232" y="153"/>
                    <a:pt x="229" y="155"/>
                    <a:pt x="226" y="158"/>
                  </a:cubicBezTo>
                  <a:lnTo>
                    <a:pt x="226" y="158"/>
                  </a:lnTo>
                  <a:cubicBezTo>
                    <a:pt x="120" y="201"/>
                    <a:pt x="120" y="201"/>
                    <a:pt x="120" y="201"/>
                  </a:cubicBezTo>
                  <a:lnTo>
                    <a:pt x="120" y="201"/>
                  </a:lnTo>
                  <a:lnTo>
                    <a:pt x="120" y="201"/>
                  </a:lnTo>
                  <a:lnTo>
                    <a:pt x="120" y="201"/>
                  </a:lnTo>
                  <a:lnTo>
                    <a:pt x="117" y="201"/>
                  </a:lnTo>
                  <a:cubicBezTo>
                    <a:pt x="114" y="201"/>
                    <a:pt x="114" y="201"/>
                    <a:pt x="112" y="201"/>
                  </a:cubicBezTo>
                  <a:lnTo>
                    <a:pt x="112" y="201"/>
                  </a:lnTo>
                  <a:lnTo>
                    <a:pt x="112" y="201"/>
                  </a:lnTo>
                  <a:lnTo>
                    <a:pt x="112" y="201"/>
                  </a:lnTo>
                  <a:cubicBezTo>
                    <a:pt x="5" y="158"/>
                    <a:pt x="5" y="158"/>
                    <a:pt x="5" y="158"/>
                  </a:cubicBezTo>
                  <a:lnTo>
                    <a:pt x="5" y="158"/>
                  </a:lnTo>
                  <a:cubicBezTo>
                    <a:pt x="2" y="155"/>
                    <a:pt x="0" y="153"/>
                    <a:pt x="0" y="147"/>
                  </a:cubicBezTo>
                  <a:cubicBezTo>
                    <a:pt x="0" y="142"/>
                    <a:pt x="5" y="136"/>
                    <a:pt x="11" y="136"/>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2" name="group 32"/>
          <p:cNvGrpSpPr/>
          <p:nvPr/>
        </p:nvGrpSpPr>
        <p:grpSpPr>
          <a:xfrm rot="21600000">
            <a:off x="5811265" y="5114797"/>
            <a:ext cx="380492" cy="378967"/>
            <a:chExt cx="380492" cy="378967"/>
          </a:xfrm>
        </p:grpSpPr>
        <p:sp>
          <p:nvSpPr>
            <p:cNvPr id="374" name="path"/>
            <p:cNvSpPr/>
            <p:nvPr/>
          </p:nvSpPr>
          <p:spPr>
            <a:xfrm>
              <a:off x="0" y="0"/>
              <a:ext cx="380492" cy="378967"/>
            </a:xfrm>
            <a:custGeom>
              <a:rect l="0" t="0" r="0" b="0"/>
              <a:pathLst>
                <a:path w="599" h="596">
                  <a:moveTo>
                    <a:pt x="20" y="298"/>
                  </a:moveTo>
                  <a:cubicBezTo>
                    <a:pt x="20" y="144"/>
                    <a:pt x="145" y="20"/>
                    <a:pt x="299" y="20"/>
                  </a:cubicBezTo>
                  <a:cubicBezTo>
                    <a:pt x="454" y="20"/>
                    <a:pt x="579" y="144"/>
                    <a:pt x="579" y="298"/>
                  </a:cubicBezTo>
                  <a:cubicBezTo>
                    <a:pt x="579" y="452"/>
                    <a:pt x="454" y="576"/>
                    <a:pt x="299" y="576"/>
                  </a:cubicBezTo>
                  <a:cubicBezTo>
                    <a:pt x="145" y="576"/>
                    <a:pt x="20" y="452"/>
                    <a:pt x="20" y="298"/>
                  </a:cubicBezTo>
                </a:path>
              </a:pathLst>
            </a:custGeom>
            <a:noFill/>
            <a:ln w="25400" cap="flat">
              <a:solidFill>
                <a:srgbClr val="1EC8F3">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6" name="path"/>
            <p:cNvSpPr/>
            <p:nvPr/>
          </p:nvSpPr>
          <p:spPr>
            <a:xfrm>
              <a:off x="152146" y="115569"/>
              <a:ext cx="118617" cy="146050"/>
            </a:xfrm>
            <a:custGeom>
              <a:rect l="0" t="0" r="0" b="0"/>
              <a:pathLst>
                <a:path w="186" h="230">
                  <a:moveTo>
                    <a:pt x="175" y="230"/>
                  </a:moveTo>
                  <a:lnTo>
                    <a:pt x="175" y="230"/>
                  </a:lnTo>
                  <a:cubicBezTo>
                    <a:pt x="10" y="230"/>
                    <a:pt x="10" y="230"/>
                    <a:pt x="10" y="230"/>
                  </a:cubicBezTo>
                  <a:cubicBezTo>
                    <a:pt x="2" y="230"/>
                    <a:pt x="0" y="224"/>
                    <a:pt x="0" y="219"/>
                  </a:cubicBezTo>
                  <a:cubicBezTo>
                    <a:pt x="0" y="124"/>
                    <a:pt x="0" y="124"/>
                    <a:pt x="0" y="124"/>
                  </a:cubicBezTo>
                  <a:cubicBezTo>
                    <a:pt x="0" y="119"/>
                    <a:pt x="2" y="113"/>
                    <a:pt x="10" y="113"/>
                  </a:cubicBezTo>
                  <a:cubicBezTo>
                    <a:pt x="26" y="113"/>
                    <a:pt x="26" y="113"/>
                    <a:pt x="26" y="113"/>
                  </a:cubicBezTo>
                  <a:cubicBezTo>
                    <a:pt x="26" y="64"/>
                    <a:pt x="26" y="64"/>
                    <a:pt x="26" y="64"/>
                  </a:cubicBezTo>
                  <a:cubicBezTo>
                    <a:pt x="26" y="26"/>
                    <a:pt x="56" y="0"/>
                    <a:pt x="92" y="0"/>
                  </a:cubicBezTo>
                  <a:cubicBezTo>
                    <a:pt x="130" y="0"/>
                    <a:pt x="156" y="26"/>
                    <a:pt x="156" y="64"/>
                  </a:cubicBezTo>
                  <a:cubicBezTo>
                    <a:pt x="156" y="70"/>
                    <a:pt x="154" y="76"/>
                    <a:pt x="146" y="76"/>
                  </a:cubicBezTo>
                  <a:cubicBezTo>
                    <a:pt x="140" y="76"/>
                    <a:pt x="135" y="70"/>
                    <a:pt x="135" y="64"/>
                  </a:cubicBezTo>
                  <a:cubicBezTo>
                    <a:pt x="135" y="40"/>
                    <a:pt x="116" y="21"/>
                    <a:pt x="92" y="21"/>
                  </a:cubicBezTo>
                  <a:cubicBezTo>
                    <a:pt x="67" y="21"/>
                    <a:pt x="48" y="40"/>
                    <a:pt x="48" y="64"/>
                  </a:cubicBezTo>
                  <a:cubicBezTo>
                    <a:pt x="48" y="113"/>
                    <a:pt x="48" y="113"/>
                    <a:pt x="48" y="113"/>
                  </a:cubicBezTo>
                  <a:cubicBezTo>
                    <a:pt x="135" y="113"/>
                    <a:pt x="135" y="113"/>
                    <a:pt x="135" y="113"/>
                  </a:cubicBezTo>
                  <a:cubicBezTo>
                    <a:pt x="156" y="113"/>
                    <a:pt x="156" y="113"/>
                    <a:pt x="156" y="113"/>
                  </a:cubicBezTo>
                  <a:cubicBezTo>
                    <a:pt x="175" y="113"/>
                    <a:pt x="175" y="113"/>
                    <a:pt x="175" y="113"/>
                  </a:cubicBezTo>
                  <a:cubicBezTo>
                    <a:pt x="181" y="113"/>
                    <a:pt x="186" y="119"/>
                    <a:pt x="186" y="124"/>
                  </a:cubicBezTo>
                  <a:cubicBezTo>
                    <a:pt x="186" y="219"/>
                    <a:pt x="186" y="219"/>
                    <a:pt x="186" y="219"/>
                  </a:cubicBezTo>
                  <a:cubicBezTo>
                    <a:pt x="186" y="224"/>
                    <a:pt x="181" y="230"/>
                    <a:pt x="175" y="230"/>
                  </a:cubicBezTo>
                  <a:moveTo>
                    <a:pt x="92" y="135"/>
                  </a:moveTo>
                  <a:lnTo>
                    <a:pt x="92" y="135"/>
                  </a:lnTo>
                  <a:cubicBezTo>
                    <a:pt x="81" y="135"/>
                    <a:pt x="70" y="146"/>
                    <a:pt x="70" y="157"/>
                  </a:cubicBezTo>
                  <a:cubicBezTo>
                    <a:pt x="70" y="165"/>
                    <a:pt x="75" y="173"/>
                    <a:pt x="81" y="176"/>
                  </a:cubicBezTo>
                  <a:cubicBezTo>
                    <a:pt x="81" y="197"/>
                    <a:pt x="81" y="197"/>
                    <a:pt x="81" y="197"/>
                  </a:cubicBezTo>
                  <a:cubicBezTo>
                    <a:pt x="81" y="203"/>
                    <a:pt x="86" y="208"/>
                    <a:pt x="92" y="208"/>
                  </a:cubicBezTo>
                  <a:cubicBezTo>
                    <a:pt x="100" y="208"/>
                    <a:pt x="102" y="203"/>
                    <a:pt x="102" y="197"/>
                  </a:cubicBezTo>
                  <a:cubicBezTo>
                    <a:pt x="102" y="176"/>
                    <a:pt x="102" y="176"/>
                    <a:pt x="102" y="176"/>
                  </a:cubicBezTo>
                  <a:cubicBezTo>
                    <a:pt x="110" y="173"/>
                    <a:pt x="113" y="165"/>
                    <a:pt x="113" y="157"/>
                  </a:cubicBezTo>
                  <a:cubicBezTo>
                    <a:pt x="113" y="146"/>
                    <a:pt x="105" y="135"/>
                    <a:pt x="92" y="135"/>
                  </a:cubicBezTo>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4" name="group 34"/>
          <p:cNvGrpSpPr/>
          <p:nvPr/>
        </p:nvGrpSpPr>
        <p:grpSpPr>
          <a:xfrm rot="21600000">
            <a:off x="5800598" y="3970273"/>
            <a:ext cx="380491" cy="378968"/>
            <a:chExt cx="380491" cy="378968"/>
          </a:xfrm>
        </p:grpSpPr>
        <p:sp>
          <p:nvSpPr>
            <p:cNvPr id="378" name="path"/>
            <p:cNvSpPr/>
            <p:nvPr/>
          </p:nvSpPr>
          <p:spPr>
            <a:xfrm>
              <a:off x="0" y="0"/>
              <a:ext cx="380491" cy="378968"/>
            </a:xfrm>
            <a:custGeom>
              <a:rect l="0" t="0" r="0" b="0"/>
              <a:pathLst>
                <a:path w="599" h="596">
                  <a:moveTo>
                    <a:pt x="20" y="298"/>
                  </a:moveTo>
                  <a:cubicBezTo>
                    <a:pt x="20" y="144"/>
                    <a:pt x="145" y="20"/>
                    <a:pt x="299" y="20"/>
                  </a:cubicBezTo>
                  <a:cubicBezTo>
                    <a:pt x="453" y="20"/>
                    <a:pt x="579" y="144"/>
                    <a:pt x="579" y="298"/>
                  </a:cubicBezTo>
                  <a:cubicBezTo>
                    <a:pt x="579" y="452"/>
                    <a:pt x="453" y="576"/>
                    <a:pt x="299" y="576"/>
                  </a:cubicBezTo>
                  <a:cubicBezTo>
                    <a:pt x="145" y="576"/>
                    <a:pt x="20" y="452"/>
                    <a:pt x="20" y="298"/>
                  </a:cubicBezTo>
                </a:path>
              </a:pathLst>
            </a:custGeom>
            <a:noFill/>
            <a:ln w="25400" cap="flat">
              <a:solidFill>
                <a:srgbClr val="1EC8F3">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0" name="path"/>
            <p:cNvSpPr/>
            <p:nvPr/>
          </p:nvSpPr>
          <p:spPr>
            <a:xfrm>
              <a:off x="129285" y="136905"/>
              <a:ext cx="146050" cy="129286"/>
            </a:xfrm>
            <a:custGeom>
              <a:rect l="0" t="0" r="0" b="0"/>
              <a:pathLst>
                <a:path w="230" h="203">
                  <a:moveTo>
                    <a:pt x="224" y="111"/>
                  </a:moveTo>
                  <a:lnTo>
                    <a:pt x="224" y="111"/>
                  </a:lnTo>
                  <a:lnTo>
                    <a:pt x="224" y="111"/>
                  </a:lnTo>
                  <a:cubicBezTo>
                    <a:pt x="119" y="154"/>
                    <a:pt x="119" y="154"/>
                    <a:pt x="119" y="154"/>
                  </a:cubicBezTo>
                  <a:lnTo>
                    <a:pt x="119" y="154"/>
                  </a:lnTo>
                  <a:lnTo>
                    <a:pt x="119" y="154"/>
                  </a:lnTo>
                  <a:lnTo>
                    <a:pt x="119" y="154"/>
                  </a:lnTo>
                  <a:cubicBezTo>
                    <a:pt x="119" y="157"/>
                    <a:pt x="116" y="157"/>
                    <a:pt x="116" y="157"/>
                  </a:cubicBezTo>
                  <a:cubicBezTo>
                    <a:pt x="113" y="157"/>
                    <a:pt x="113" y="157"/>
                    <a:pt x="111" y="154"/>
                  </a:cubicBezTo>
                  <a:lnTo>
                    <a:pt x="111" y="154"/>
                  </a:lnTo>
                  <a:lnTo>
                    <a:pt x="111" y="154"/>
                  </a:lnTo>
                  <a:lnTo>
                    <a:pt x="111" y="154"/>
                  </a:lnTo>
                  <a:cubicBezTo>
                    <a:pt x="5" y="111"/>
                    <a:pt x="5" y="111"/>
                    <a:pt x="5" y="111"/>
                  </a:cubicBezTo>
                  <a:lnTo>
                    <a:pt x="5" y="111"/>
                  </a:lnTo>
                  <a:cubicBezTo>
                    <a:pt x="2" y="111"/>
                    <a:pt x="0" y="105"/>
                    <a:pt x="0" y="103"/>
                  </a:cubicBezTo>
                  <a:cubicBezTo>
                    <a:pt x="0" y="94"/>
                    <a:pt x="5" y="92"/>
                    <a:pt x="11" y="92"/>
                  </a:cubicBezTo>
                  <a:cubicBezTo>
                    <a:pt x="13" y="92"/>
                    <a:pt x="13" y="92"/>
                    <a:pt x="16" y="92"/>
                  </a:cubicBezTo>
                  <a:lnTo>
                    <a:pt x="16" y="92"/>
                  </a:lnTo>
                  <a:lnTo>
                    <a:pt x="16" y="92"/>
                  </a:lnTo>
                  <a:lnTo>
                    <a:pt x="16" y="92"/>
                  </a:lnTo>
                  <a:cubicBezTo>
                    <a:pt x="116" y="133"/>
                    <a:pt x="116" y="133"/>
                    <a:pt x="116" y="133"/>
                  </a:cubicBezTo>
                  <a:cubicBezTo>
                    <a:pt x="216" y="92"/>
                    <a:pt x="216" y="92"/>
                    <a:pt x="216" y="92"/>
                  </a:cubicBezTo>
                  <a:lnTo>
                    <a:pt x="216" y="92"/>
                  </a:lnTo>
                  <a:lnTo>
                    <a:pt x="216" y="92"/>
                  </a:lnTo>
                  <a:lnTo>
                    <a:pt x="216" y="92"/>
                  </a:lnTo>
                  <a:lnTo>
                    <a:pt x="219" y="92"/>
                  </a:lnTo>
                  <a:cubicBezTo>
                    <a:pt x="227" y="92"/>
                    <a:pt x="230" y="94"/>
                    <a:pt x="230" y="103"/>
                  </a:cubicBezTo>
                  <a:cubicBezTo>
                    <a:pt x="230" y="105"/>
                    <a:pt x="227" y="111"/>
                    <a:pt x="224" y="111"/>
                  </a:cubicBezTo>
                  <a:moveTo>
                    <a:pt x="224" y="65"/>
                  </a:moveTo>
                  <a:lnTo>
                    <a:pt x="224" y="65"/>
                  </a:lnTo>
                  <a:lnTo>
                    <a:pt x="224" y="65"/>
                  </a:lnTo>
                  <a:cubicBezTo>
                    <a:pt x="119" y="108"/>
                    <a:pt x="119" y="108"/>
                    <a:pt x="119" y="108"/>
                  </a:cubicBezTo>
                  <a:lnTo>
                    <a:pt x="119" y="108"/>
                  </a:lnTo>
                  <a:lnTo>
                    <a:pt x="119" y="108"/>
                  </a:lnTo>
                  <a:lnTo>
                    <a:pt x="119" y="108"/>
                  </a:lnTo>
                  <a:lnTo>
                    <a:pt x="116" y="108"/>
                  </a:lnTo>
                  <a:cubicBezTo>
                    <a:pt x="113" y="108"/>
                    <a:pt x="113" y="108"/>
                    <a:pt x="111" y="108"/>
                  </a:cubicBezTo>
                  <a:lnTo>
                    <a:pt x="111" y="108"/>
                  </a:lnTo>
                  <a:lnTo>
                    <a:pt x="111" y="108"/>
                  </a:lnTo>
                  <a:lnTo>
                    <a:pt x="111" y="108"/>
                  </a:lnTo>
                  <a:cubicBezTo>
                    <a:pt x="5" y="65"/>
                    <a:pt x="5" y="65"/>
                    <a:pt x="5" y="65"/>
                  </a:cubicBezTo>
                  <a:lnTo>
                    <a:pt x="5" y="65"/>
                  </a:lnTo>
                  <a:cubicBezTo>
                    <a:pt x="2" y="62"/>
                    <a:pt x="0" y="59"/>
                    <a:pt x="0" y="54"/>
                  </a:cubicBezTo>
                  <a:cubicBezTo>
                    <a:pt x="0" y="51"/>
                    <a:pt x="2" y="46"/>
                    <a:pt x="5" y="46"/>
                  </a:cubicBezTo>
                  <a:lnTo>
                    <a:pt x="5" y="46"/>
                  </a:lnTo>
                  <a:cubicBezTo>
                    <a:pt x="111" y="2"/>
                    <a:pt x="111" y="2"/>
                    <a:pt x="111" y="2"/>
                  </a:cubicBezTo>
                  <a:lnTo>
                    <a:pt x="111" y="2"/>
                  </a:lnTo>
                  <a:lnTo>
                    <a:pt x="111" y="2"/>
                  </a:lnTo>
                  <a:lnTo>
                    <a:pt x="111" y="2"/>
                  </a:lnTo>
                  <a:cubicBezTo>
                    <a:pt x="113" y="0"/>
                    <a:pt x="113" y="0"/>
                    <a:pt x="116" y="0"/>
                  </a:cubicBezTo>
                  <a:cubicBezTo>
                    <a:pt x="116" y="0"/>
                    <a:pt x="119" y="0"/>
                    <a:pt x="119" y="2"/>
                  </a:cubicBezTo>
                  <a:lnTo>
                    <a:pt x="119" y="2"/>
                  </a:lnTo>
                  <a:lnTo>
                    <a:pt x="119" y="2"/>
                  </a:lnTo>
                  <a:lnTo>
                    <a:pt x="119" y="2"/>
                  </a:lnTo>
                  <a:cubicBezTo>
                    <a:pt x="224" y="46"/>
                    <a:pt x="224" y="46"/>
                    <a:pt x="224" y="46"/>
                  </a:cubicBezTo>
                  <a:lnTo>
                    <a:pt x="224" y="46"/>
                  </a:lnTo>
                  <a:cubicBezTo>
                    <a:pt x="227" y="46"/>
                    <a:pt x="230" y="51"/>
                    <a:pt x="230" y="54"/>
                  </a:cubicBezTo>
                  <a:cubicBezTo>
                    <a:pt x="230" y="59"/>
                    <a:pt x="227" y="62"/>
                    <a:pt x="224" y="65"/>
                  </a:cubicBezTo>
                  <a:moveTo>
                    <a:pt x="11" y="138"/>
                  </a:moveTo>
                  <a:lnTo>
                    <a:pt x="11" y="138"/>
                  </a:lnTo>
                  <a:cubicBezTo>
                    <a:pt x="13" y="138"/>
                    <a:pt x="13" y="138"/>
                    <a:pt x="16" y="138"/>
                  </a:cubicBezTo>
                  <a:lnTo>
                    <a:pt x="16" y="138"/>
                  </a:lnTo>
                  <a:lnTo>
                    <a:pt x="16" y="138"/>
                  </a:lnTo>
                  <a:lnTo>
                    <a:pt x="16" y="138"/>
                  </a:lnTo>
                  <a:cubicBezTo>
                    <a:pt x="116" y="181"/>
                    <a:pt x="116" y="181"/>
                    <a:pt x="116" y="181"/>
                  </a:cubicBezTo>
                  <a:cubicBezTo>
                    <a:pt x="216" y="138"/>
                    <a:pt x="216" y="138"/>
                    <a:pt x="216" y="138"/>
                  </a:cubicBezTo>
                  <a:lnTo>
                    <a:pt x="216" y="138"/>
                  </a:lnTo>
                  <a:lnTo>
                    <a:pt x="216" y="138"/>
                  </a:lnTo>
                  <a:lnTo>
                    <a:pt x="216" y="138"/>
                  </a:lnTo>
                  <a:lnTo>
                    <a:pt x="219" y="138"/>
                  </a:lnTo>
                  <a:cubicBezTo>
                    <a:pt x="227" y="138"/>
                    <a:pt x="230" y="143"/>
                    <a:pt x="230" y="148"/>
                  </a:cubicBezTo>
                  <a:cubicBezTo>
                    <a:pt x="230" y="154"/>
                    <a:pt x="227" y="157"/>
                    <a:pt x="224" y="160"/>
                  </a:cubicBezTo>
                  <a:lnTo>
                    <a:pt x="224" y="160"/>
                  </a:lnTo>
                  <a:cubicBezTo>
                    <a:pt x="119" y="203"/>
                    <a:pt x="119" y="203"/>
                    <a:pt x="119" y="203"/>
                  </a:cubicBezTo>
                  <a:lnTo>
                    <a:pt x="119" y="203"/>
                  </a:lnTo>
                  <a:lnTo>
                    <a:pt x="119" y="203"/>
                  </a:lnTo>
                  <a:lnTo>
                    <a:pt x="119" y="203"/>
                  </a:lnTo>
                  <a:lnTo>
                    <a:pt x="116" y="203"/>
                  </a:lnTo>
                  <a:cubicBezTo>
                    <a:pt x="113" y="203"/>
                    <a:pt x="113" y="203"/>
                    <a:pt x="111" y="203"/>
                  </a:cubicBezTo>
                  <a:lnTo>
                    <a:pt x="111" y="203"/>
                  </a:lnTo>
                  <a:lnTo>
                    <a:pt x="111" y="203"/>
                  </a:lnTo>
                  <a:lnTo>
                    <a:pt x="111" y="203"/>
                  </a:lnTo>
                  <a:cubicBezTo>
                    <a:pt x="5" y="160"/>
                    <a:pt x="5" y="160"/>
                    <a:pt x="5" y="160"/>
                  </a:cubicBezTo>
                  <a:lnTo>
                    <a:pt x="5" y="160"/>
                  </a:lnTo>
                  <a:cubicBezTo>
                    <a:pt x="2" y="157"/>
                    <a:pt x="0" y="154"/>
                    <a:pt x="0" y="148"/>
                  </a:cubicBezTo>
                  <a:cubicBezTo>
                    <a:pt x="0" y="143"/>
                    <a:pt x="5" y="138"/>
                    <a:pt x="11" y="138"/>
                  </a:cubicBezTo>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82" name="textbox 382"/>
          <p:cNvSpPr/>
          <p:nvPr/>
        </p:nvSpPr>
        <p:spPr>
          <a:xfrm>
            <a:off x="5232976" y="3896029"/>
            <a:ext cx="275590" cy="544830"/>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129"/>
              </a:lnSpc>
            </a:pPr>
            <a:endParaRPr lang="Arial" altLang="Arial" sz="100"/>
          </a:p>
          <a:p>
            <a:pPr marL="12700" algn="l" rtl="0" eaLnBrk="0">
              <a:lnSpc>
                <a:spcPct val="90000"/>
              </a:lnSpc>
            </a:pPr>
            <a:r>
              <a:rPr sz="1800" b="1" kern="0" spc="230">
                <a:solidFill>
                  <a:srgbClr val="FFFFFF">
                    <a:alpha val="100000"/>
                  </a:srgbClr>
                </a:solidFill>
                <a:latin typeface="Microsoft YaHei"/>
                <a:ea typeface="Microsoft YaHei"/>
                <a:cs typeface="Microsoft YaHei"/>
              </a:rPr>
              <a:t>机遇</a:t>
            </a:r>
            <a:endParaRPr lang="Microsoft YaHei" altLang="Microsoft YaHei" sz="1800"/>
          </a:p>
        </p:txBody>
      </p:sp>
      <p:sp>
        <p:nvSpPr>
          <p:cNvPr id="384" name="textbox 384"/>
          <p:cNvSpPr/>
          <p:nvPr/>
        </p:nvSpPr>
        <p:spPr>
          <a:xfrm>
            <a:off x="3675682" y="3872915"/>
            <a:ext cx="275590" cy="544830"/>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622"/>
              </a:lnSpc>
            </a:pPr>
            <a:endParaRPr lang="Arial" altLang="Arial" sz="100"/>
          </a:p>
          <a:p>
            <a:pPr marL="12700" algn="l" rtl="0" eaLnBrk="0">
              <a:lnSpc>
                <a:spcPct val="89000"/>
              </a:lnSpc>
            </a:pPr>
            <a:r>
              <a:rPr sz="1800" b="1" kern="0" spc="230">
                <a:solidFill>
                  <a:srgbClr val="FFFFFF">
                    <a:alpha val="100000"/>
                  </a:srgbClr>
                </a:solidFill>
                <a:latin typeface="Microsoft YaHei"/>
                <a:ea typeface="Microsoft YaHei"/>
                <a:cs typeface="Microsoft YaHei"/>
              </a:rPr>
              <a:t>挑战</a:t>
            </a:r>
            <a:endParaRPr lang="Microsoft YaHei" altLang="Microsoft YaHei" sz="1800"/>
          </a:p>
        </p:txBody>
      </p:sp>
      <p:sp>
        <p:nvSpPr>
          <p:cNvPr id="386" name="textbox 386"/>
          <p:cNvSpPr/>
          <p:nvPr/>
        </p:nvSpPr>
        <p:spPr>
          <a:xfrm>
            <a:off x="4706975" y="6633805"/>
            <a:ext cx="109664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379"/>
              </a:lnSpc>
            </a:pPr>
            <a:endParaRPr lang="Arial" altLang="Arial" sz="100"/>
          </a:p>
          <a:p>
            <a:pPr marL="12700" algn="l" rtl="0" eaLnBrk="0">
              <a:lnSpc>
                <a:spcPct val="81000"/>
              </a:lnSpc>
            </a:pPr>
            <a:r>
              <a:rPr sz="800" kern="0" spc="-10">
                <a:solidFill>
                  <a:srgbClr val="7F7F7F">
                    <a:alpha val="100000"/>
                  </a:srgbClr>
                </a:solidFill>
                <a:latin typeface="Arial"/>
                <a:ea typeface="Arial"/>
                <a:cs typeface="Arial"/>
              </a:rPr>
              <a:t>©2024.2</a:t>
            </a:r>
            <a:r>
              <a:rPr sz="800" kern="0" spc="9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Inc.</a:t>
            </a:r>
            <a:endParaRPr lang="Arial" altLang="Arial" sz="800"/>
          </a:p>
        </p:txBody>
      </p:sp>
      <p:sp>
        <p:nvSpPr>
          <p:cNvPr id="388" name="textbox 388"/>
          <p:cNvSpPr/>
          <p:nvPr/>
        </p:nvSpPr>
        <p:spPr>
          <a:xfrm>
            <a:off x="523850" y="6633805"/>
            <a:ext cx="109601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379"/>
              </a:lnSpc>
            </a:pPr>
            <a:endParaRPr lang="Arial" altLang="Arial" sz="100"/>
          </a:p>
          <a:p>
            <a:pPr marL="12700" algn="l" rtl="0" eaLnBrk="0">
              <a:lnSpc>
                <a:spcPct val="81000"/>
              </a:lnSpc>
            </a:pPr>
            <a:r>
              <a:rPr sz="800" kern="0" spc="-10">
                <a:solidFill>
                  <a:srgbClr val="7F7F7F">
                    <a:alpha val="100000"/>
                  </a:srgbClr>
                </a:solidFill>
                <a:latin typeface="Arial"/>
                <a:ea typeface="Arial"/>
                <a:cs typeface="Arial"/>
              </a:rPr>
              <a:t>©2024.2</a:t>
            </a:r>
            <a:r>
              <a:rPr sz="800" kern="0" spc="9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Inc.</a:t>
            </a:r>
            <a:endParaRPr lang="Arial" altLang="Arial" sz="800"/>
          </a:p>
        </p:txBody>
      </p:sp>
      <p:sp>
        <p:nvSpPr>
          <p:cNvPr id="390" name="path"/>
          <p:cNvSpPr/>
          <p:nvPr/>
        </p:nvSpPr>
        <p:spPr>
          <a:xfrm>
            <a:off x="5809360" y="3529457"/>
            <a:ext cx="2384044" cy="6350"/>
          </a:xfrm>
          <a:custGeom>
            <a:rect l="0" t="0" r="0" b="0"/>
            <a:pathLst>
              <a:path w="3753" h="10">
                <a:moveTo>
                  <a:pt x="5" y="5"/>
                </a:moveTo>
                <a:lnTo>
                  <a:pt x="3749" y="5"/>
                </a:lnTo>
              </a:path>
            </a:pathLst>
          </a:custGeom>
          <a:noFill/>
          <a:ln w="6350" cap="rnd">
            <a:solidFill>
              <a:srgbClr val="1F497D">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2" name="path"/>
          <p:cNvSpPr/>
          <p:nvPr/>
        </p:nvSpPr>
        <p:spPr>
          <a:xfrm>
            <a:off x="5809360" y="4913248"/>
            <a:ext cx="2384044" cy="6350"/>
          </a:xfrm>
          <a:custGeom>
            <a:rect l="0" t="0" r="0" b="0"/>
            <a:pathLst>
              <a:path w="3753" h="10">
                <a:moveTo>
                  <a:pt x="5" y="5"/>
                </a:moveTo>
                <a:lnTo>
                  <a:pt x="3749" y="5"/>
                </a:lnTo>
              </a:path>
            </a:pathLst>
          </a:custGeom>
          <a:noFill/>
          <a:ln w="6350" cap="rnd">
            <a:solidFill>
              <a:srgbClr val="1F497D">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4" name="path"/>
          <p:cNvSpPr/>
          <p:nvPr/>
        </p:nvSpPr>
        <p:spPr>
          <a:xfrm>
            <a:off x="891413" y="3541649"/>
            <a:ext cx="2372486" cy="6350"/>
          </a:xfrm>
          <a:custGeom>
            <a:rect l="0" t="0" r="0" b="0"/>
            <a:pathLst>
              <a:path w="3736" h="10">
                <a:moveTo>
                  <a:pt x="5" y="5"/>
                </a:moveTo>
                <a:lnTo>
                  <a:pt x="3731" y="5"/>
                </a:lnTo>
              </a:path>
            </a:pathLst>
          </a:custGeom>
          <a:noFill/>
          <a:ln w="6350" cap="rnd">
            <a:solidFill>
              <a:srgbClr val="1F497D">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6" name="path"/>
          <p:cNvSpPr/>
          <p:nvPr/>
        </p:nvSpPr>
        <p:spPr>
          <a:xfrm>
            <a:off x="891413" y="4913248"/>
            <a:ext cx="2372486" cy="6350"/>
          </a:xfrm>
          <a:custGeom>
            <a:rect l="0" t="0" r="0" b="0"/>
            <a:pathLst>
              <a:path w="3736" h="10">
                <a:moveTo>
                  <a:pt x="5" y="5"/>
                </a:moveTo>
                <a:lnTo>
                  <a:pt x="3731" y="5"/>
                </a:lnTo>
              </a:path>
            </a:pathLst>
          </a:custGeom>
          <a:noFill/>
          <a:ln w="6350" cap="rnd">
            <a:solidFill>
              <a:srgbClr val="1F497D">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8" name="textbox 398"/>
          <p:cNvSpPr/>
          <p:nvPr/>
        </p:nvSpPr>
        <p:spPr>
          <a:xfrm>
            <a:off x="8927515" y="6636324"/>
            <a:ext cx="80644" cy="1282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97"/>
              </a:lnSpc>
            </a:pPr>
            <a:endParaRPr lang="Arial" altLang="Arial" sz="100"/>
          </a:p>
          <a:p>
            <a:pPr marL="12700" algn="l" rtl="0" eaLnBrk="0">
              <a:lnSpc>
                <a:spcPct val="84000"/>
              </a:lnSpc>
            </a:pPr>
            <a:r>
              <a:rPr sz="800" kern="0" spc="-20">
                <a:solidFill>
                  <a:srgbClr val="7F7F7F">
                    <a:alpha val="100000"/>
                  </a:srgbClr>
                </a:solidFill>
                <a:latin typeface="Microsoft YaHei"/>
                <a:ea typeface="Microsoft YaHei"/>
                <a:cs typeface="Microsoft YaHei"/>
              </a:rPr>
              <a:t>9</a:t>
            </a:r>
            <a:endParaRPr lang="Microsoft YaHei" altLang="Microsoft YaHei" sz="8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0" name="rect"/>
          <p:cNvSpPr/>
          <p:nvPr/>
        </p:nvSpPr>
        <p:spPr>
          <a:xfrm>
            <a:off x="2322576" y="1709928"/>
            <a:ext cx="336804" cy="4456175"/>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402" name="table 402"/>
          <p:cNvGraphicFramePr>
            <a:graphicFrameLocks noGrp="1"/>
          </p:cNvGraphicFramePr>
          <p:nvPr/>
        </p:nvGraphicFramePr>
        <p:xfrm>
          <a:off x="2332101" y="1701164"/>
          <a:ext cx="5730875" cy="4473575"/>
        </p:xfrm>
        <a:graphic>
          <a:graphicData uri="http://schemas.openxmlformats.org/drawingml/2006/table">
            <a:tbl>
              <a:tblPr/>
              <a:tblGrid>
                <a:gridCol w="469265"/>
                <a:gridCol w="128270"/>
                <a:gridCol w="976630"/>
                <a:gridCol w="273050"/>
                <a:gridCol w="868044"/>
                <a:gridCol w="1054100"/>
                <a:gridCol w="146685"/>
                <a:gridCol w="175260"/>
                <a:gridCol w="1002665"/>
                <a:gridCol w="390525"/>
                <a:gridCol w="159385"/>
                <a:gridCol w="86994"/>
              </a:tblGrid>
              <a:tr h="217804">
                <a:tc rowSpan="12">
                  <a:txBody>
                    <a:bodyPr vert="eaVert" wrap="square"/>
                    <a:lstStyle/>
                    <a:p>
                      <a:pPr algn="l" rtl="0" eaLnBrk="0">
                        <a:lnSpc>
                          <a:spcPct val="147000"/>
                        </a:lnSpc>
                      </a:pPr>
                      <a:endParaRPr lang="Arial" altLang="Arial" sz="1000"/>
                    </a:p>
                    <a:p>
                      <a:pPr algn="l" rtl="0" eaLnBrk="0">
                        <a:lnSpc>
                          <a:spcPct val="9916"/>
                        </a:lnSpc>
                      </a:pPr>
                      <a:endParaRPr lang="Arial" altLang="Arial" sz="100"/>
                    </a:p>
                    <a:p>
                      <a:pPr marL="1397635" algn="l" rtl="0" eaLnBrk="0">
                        <a:lnSpc>
                          <a:spcPct val="96000"/>
                        </a:lnSpc>
                      </a:pPr>
                      <a:r>
                        <a:rPr sz="1400" b="1" kern="0" spc="-90">
                          <a:solidFill>
                            <a:srgbClr val="FFFFFF">
                              <a:alpha val="100000"/>
                            </a:srgbClr>
                          </a:solidFill>
                          <a:latin typeface="Microsoft YaHei"/>
                          <a:ea typeface="Microsoft YaHei"/>
                          <a:cs typeface="Microsoft YaHei"/>
                        </a:rPr>
                        <a:t>中游</a:t>
                      </a:r>
                      <a:r>
                        <a:rPr sz="2100" b="1" kern="0" spc="-90" baseline="17061">
                          <a:solidFill>
                            <a:srgbClr val="FFFFFF">
                              <a:alpha val="100000"/>
                            </a:srgbClr>
                          </a:solidFill>
                          <a:latin typeface="Microsoft YaHei"/>
                          <a:ea typeface="Microsoft YaHei"/>
                          <a:cs typeface="Microsoft YaHei"/>
                        </a:rPr>
                        <a:t>：</a:t>
                      </a:r>
                      <a:r>
                        <a:rPr sz="1300" b="1" kern="0" spc="340">
                          <a:solidFill>
                            <a:srgbClr val="FFFFFF">
                              <a:alpha val="100000"/>
                            </a:srgbClr>
                          </a:solidFill>
                          <a:latin typeface="Microsoft YaHei"/>
                          <a:ea typeface="Microsoft YaHei"/>
                          <a:cs typeface="Microsoft YaHei"/>
                        </a:rPr>
                        <a:t> </a:t>
                      </a:r>
                      <a:r>
                        <a:rPr sz="1400" b="1" kern="0" spc="-90">
                          <a:solidFill>
                            <a:srgbClr val="FFFFFF">
                              <a:alpha val="100000"/>
                            </a:srgbClr>
                          </a:solidFill>
                          <a:latin typeface="Microsoft YaHei"/>
                          <a:ea typeface="Microsoft YaHei"/>
                          <a:cs typeface="Microsoft YaHei"/>
                        </a:rPr>
                        <a:t>电商&amp; 服务支持</a:t>
                      </a:r>
                      <a:endParaRPr lang="Microsoft YaHei" altLang="Microsoft YaHei" sz="1400"/>
                    </a:p>
                  </a:txBody>
                  <a:tcPr marL="0" marR="0" marT="0" marB="0" vert="eaVert">
                    <a:lnL w="1905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c gridSpan="11">
                  <a:txBody>
                    <a:bodyPr vert="horz" wrap="square"/>
                    <a:lstStyle/>
                    <a:p>
                      <a:pPr algn="l" rtl="0" eaLnBrk="0">
                        <a:lnSpc>
                          <a:spcPct val="100000"/>
                        </a:lnSpc>
                      </a:pPr>
                      <a:endParaRPr lang="Arial" altLang="Arial" sz="1000"/>
                    </a:p>
                  </a:txBody>
                  <a:tcPr marL="0" marR="0" marT="0" marB="0">
                    <a:lnL>
                      <a:noFill/>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r>
              <a:tr h="197485">
                <a:tc vMerge="1">
                  <a:txBody>
                    <a:bodyPr vert="eaVert" wrap="square"/>
                    <a:lstStyle/>
                    <a:p>
                      <a:pPr algn="l" rtl="0" eaLnBrk="0">
                        <a:lnSpc>
                          <a:spcPct val="100000"/>
                        </a:lnSpc>
                      </a:pPr>
                      <a:endParaRPr lang="Arial" altLang="Arial" sz="1000"/>
                    </a:p>
                  </a:txBody>
                  <a:tcPr marL="0" marR="0" marT="0" marB="0" vert="eaVert">
                    <a:lnL w="1905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c gridSpan="11">
                  <a:txBody>
                    <a:bodyPr vert="horz" wrap="square"/>
                    <a:lstStyle/>
                    <a:p>
                      <a:pPr algn="l" rtl="0" eaLnBrk="0">
                        <a:lnSpc>
                          <a:spcPct val="100000"/>
                        </a:lnSpc>
                      </a:pPr>
                      <a:endParaRPr lang="Arial" altLang="Arial" sz="1000"/>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9050" cap="flat" cmpd="sng" algn="ctr">
                      <a:solidFill>
                        <a:srgbClr val="1EC8F3"/>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9050" cap="flat" cmpd="sng" algn="ctr">
                      <a:solidFill>
                        <a:srgbClr val="1EC8F3"/>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9050" cap="flat" cmpd="sng" algn="ctr">
                      <a:solidFill>
                        <a:srgbClr val="1EC8F3"/>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9050" cap="flat" cmpd="sng" algn="ctr">
                      <a:solidFill>
                        <a:srgbClr val="1EC8F3"/>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9050" cap="flat" cmpd="sng" algn="ctr">
                      <a:solidFill>
                        <a:srgbClr val="1EC8F3"/>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9050" cap="flat" cmpd="sng" algn="ctr">
                      <a:solidFill>
                        <a:srgbClr val="1EC8F3"/>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9050" cap="flat" cmpd="sng" algn="ctr">
                      <a:solidFill>
                        <a:srgbClr val="1EC8F3"/>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9050" cap="flat" cmpd="sng" algn="ctr">
                      <a:solidFill>
                        <a:srgbClr val="1EC8F3"/>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9050" cap="flat" cmpd="sng" algn="ctr">
                      <a:solidFill>
                        <a:srgbClr val="1EC8F3"/>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9050" cap="flat" cmpd="sng" algn="ctr">
                      <a:solidFill>
                        <a:srgbClr val="1EC8F3"/>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9050" cap="flat" cmpd="sng" algn="ctr">
                      <a:solidFill>
                        <a:srgbClr val="1EC8F3"/>
                      </a:solidFill>
                      <a:prstDash val="solid"/>
                      <a:round/>
                      <a:headEnd type="none" w="med" len="med"/>
                      <a:tailEnd type="none" w="med" len="med"/>
                    </a:lnB>
                  </a:tcPr>
                </a:tc>
              </a:tr>
              <a:tr h="601980">
                <a:tc vMerge="1">
                  <a:txBody>
                    <a:bodyPr vert="eaVert" wrap="square"/>
                    <a:lstStyle/>
                    <a:p>
                      <a:pPr algn="l" rtl="0" eaLnBrk="0">
                        <a:lnSpc>
                          <a:spcPct val="100000"/>
                        </a:lnSpc>
                      </a:pPr>
                      <a:endParaRPr lang="Arial" altLang="Arial" sz="1000"/>
                    </a:p>
                  </a:txBody>
                  <a:tcPr marL="0" marR="0" marT="0" marB="0" vert="eaVert">
                    <a:lnL w="1905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c rowSpan="4">
                  <a:txBody>
                    <a:bodyPr vert="horz" wrap="square"/>
                    <a:lstStyle/>
                    <a:p>
                      <a:pPr algn="l" rtl="0" eaLnBrk="0">
                        <a:lnSpc>
                          <a:spcPct val="100000"/>
                        </a:lnSpc>
                      </a:pPr>
                      <a:endParaRPr lang="Arial" altLang="Arial" sz="1000"/>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c gridSpan="2">
                  <a:txBody>
                    <a:bodyPr vert="horz" wrap="square"/>
                    <a:lstStyle/>
                    <a:p>
                      <a:pPr algn="l" rtl="0" eaLnBrk="0">
                        <a:lnSpc>
                          <a:spcPct val="100000"/>
                        </a:lnSpc>
                      </a:pPr>
                      <a:endParaRPr lang="Arial" altLang="Arial" sz="1000"/>
                    </a:p>
                  </a:txBody>
                  <a:tcPr marL="0" marR="0" marT="0" marB="0">
                    <a:lnL w="19050" cap="flat" cmpd="sng" algn="ctr">
                      <a:solidFill>
                        <a:srgbClr val="D9D9D9"/>
                      </a:solidFill>
                      <a:prstDash val="solid"/>
                      <a:round/>
                      <a:headEnd type="none" w="med" len="med"/>
                      <a:tailEnd type="none" w="med" len="med"/>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a:txBody>
                    <a:bodyPr vert="horz" wrap="square"/>
                    <a:lstStyle/>
                    <a:p>
                      <a:pPr algn="l" rtl="0" eaLnBrk="0">
                        <a:lnSpc>
                          <a:spcPct val="100000"/>
                        </a:lnSpc>
                      </a:pPr>
                      <a:endParaRPr lang="Arial" altLang="Arial" sz="1000"/>
                    </a:p>
                  </a:txBody>
                  <a:tcPr marL="0" marR="0" marT="0" marB="0">
                    <a:lnL>
                      <a:noFill/>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gridSpan="3">
                  <a:txBody>
                    <a:bodyPr vert="horz" wrap="square"/>
                    <a:lstStyle/>
                    <a:p>
                      <a:pPr algn="l" rtl="0" eaLnBrk="0">
                        <a:lnSpc>
                          <a:spcPct val="111000"/>
                        </a:lnSpc>
                      </a:pPr>
                      <a:endParaRPr lang="Arial" altLang="Arial" sz="800"/>
                    </a:p>
                    <a:p>
                      <a:pPr algn="r" rtl="0" eaLnBrk="0">
                        <a:lnSpc>
                          <a:spcPts val="2495"/>
                        </a:lnSpc>
                        <a:spcBef>
                          <a:spcPts val="6"/>
                        </a:spcBef>
                      </a:pPr>
                      <a:r>
                        <a:rPr sz="1600" kern="0" spc="60">
                          <a:solidFill>
                            <a:srgbClr val="719FE5">
                              <a:alpha val="100000"/>
                            </a:srgbClr>
                          </a:solidFill>
                          <a:latin typeface="Microsoft YaHei"/>
                          <a:ea typeface="Microsoft YaHei"/>
                          <a:cs typeface="Microsoft YaHei"/>
                        </a:rPr>
                        <a:t>国国美企业购</a:t>
                      </a:r>
                      <a:endParaRPr lang="Microsoft YaHei" altLang="Microsoft YaHei" sz="1600"/>
                    </a:p>
                  </a:txBody>
                  <a:tcPr marL="0" marR="0" marT="0" marB="0">
                    <a:lnL>
                      <a:noFill/>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a:noFill/>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a:noFill/>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a:txBody>
                    <a:bodyPr vert="horz" wrap="square"/>
                    <a:lstStyle/>
                    <a:p>
                      <a:pPr algn="l" rtl="0" eaLnBrk="0">
                        <a:lnSpc>
                          <a:spcPct val="100000"/>
                        </a:lnSpc>
                      </a:pPr>
                      <a:endParaRPr lang="Arial" altLang="Arial" sz="1000"/>
                    </a:p>
                  </a:txBody>
                  <a:tcPr marL="0" marR="0" marT="0" marB="0">
                    <a:lnL>
                      <a:noFill/>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a:txBody>
                    <a:bodyPr vert="horz" wrap="square"/>
                    <a:lstStyle/>
                    <a:p>
                      <a:pPr algn="l" rtl="0" eaLnBrk="0">
                        <a:lnSpc>
                          <a:spcPct val="108000"/>
                        </a:lnSpc>
                      </a:pPr>
                      <a:endParaRPr lang="Arial" altLang="Arial" sz="1000"/>
                    </a:p>
                    <a:p>
                      <a:pPr algn="l" rtl="0" eaLnBrk="0">
                        <a:lnSpc>
                          <a:spcPct val="109000"/>
                        </a:lnSpc>
                      </a:pPr>
                      <a:endParaRPr lang="Arial" altLang="Arial" sz="1000"/>
                    </a:p>
                    <a:p>
                      <a:pPr marL="95250" algn="l" rtl="0" eaLnBrk="0">
                        <a:lnSpc>
                          <a:spcPts val="425"/>
                        </a:lnSpc>
                        <a:spcBef>
                          <a:spcPts val="2"/>
                        </a:spcBef>
                      </a:pPr>
                      <a:r>
                        <a:rPr sz="1200" kern="0" spc="-30">
                          <a:solidFill>
                            <a:srgbClr val="595959">
                              <a:alpha val="100000"/>
                            </a:srgbClr>
                          </a:solidFill>
                          <a:latin typeface="Microsoft YaHei"/>
                          <a:ea typeface="Microsoft YaHei"/>
                          <a:cs typeface="Microsoft YaHei"/>
                        </a:rPr>
                        <a:t>……</a:t>
                      </a:r>
                      <a:endParaRPr lang="Microsoft YaHei" altLang="Microsoft YaHei" sz="1200"/>
                    </a:p>
                  </a:txBody>
                  <a:tcPr marL="0" marR="0" marT="0" marB="0">
                    <a:lnL>
                      <a:noFill/>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rowSpan="4" gridSpan="2">
                  <a:txBody>
                    <a:bodyPr vert="horz" wrap="square"/>
                    <a:lstStyle/>
                    <a:p>
                      <a:pPr algn="l" rtl="0" eaLnBrk="0">
                        <a:lnSpc>
                          <a:spcPct val="100000"/>
                        </a:lnSpc>
                      </a:pPr>
                      <a:endParaRPr lang="Arial" altLang="Arial" sz="1000"/>
                    </a:p>
                  </a:txBody>
                  <a:tcPr marL="0" marR="0" marT="0" marB="0">
                    <a:lnL w="19050" cap="flat" cmpd="sng" algn="ctr">
                      <a:solidFill>
                        <a:srgbClr val="D9D9D9"/>
                      </a:solidFill>
                      <a:prstDash val="solid"/>
                      <a:round/>
                      <a:headEnd type="none" w="med" len="med"/>
                      <a:tailEnd type="none" w="med" len="med"/>
                    </a:lnL>
                    <a:lnR w="19050" cap="flat" cmpd="sng" algn="ctr">
                      <a:solidFill>
                        <a:srgbClr val="B2D234"/>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c rowSpan="4"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w="19050" cap="flat" cmpd="sng" algn="ctr">
                      <a:solidFill>
                        <a:srgbClr val="B2D234"/>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r>
              <a:tr h="97155">
                <a:tc vMerge="1">
                  <a:txBody>
                    <a:bodyPr vert="eaVert" wrap="square"/>
                    <a:lstStyle/>
                    <a:p>
                      <a:pPr algn="l" rtl="0" eaLnBrk="0">
                        <a:lnSpc>
                          <a:spcPct val="100000"/>
                        </a:lnSpc>
                      </a:pPr>
                      <a:endParaRPr lang="Arial" altLang="Arial" sz="1000"/>
                    </a:p>
                  </a:txBody>
                  <a:tcPr marL="0" marR="0" marT="0" marB="0" vert="eaVert">
                    <a:lnL w="1905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c vMerge="1">
                  <a:txBody>
                    <a:bodyPr vert="horz" wrap="square"/>
                    <a:lstStyle/>
                    <a:p>
                      <a:pPr algn="l" rtl="0" eaLnBrk="0">
                        <a:lnSpc>
                          <a:spcPct val="100000"/>
                        </a:lnSpc>
                      </a:pPr>
                      <a:endParaRPr lang="Arial" altLang="Arial" sz="1000"/>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c gridSpan="8">
                  <a:txBody>
                    <a:bodyPr vert="horz" wrap="square"/>
                    <a:lstStyle/>
                    <a:p>
                      <a:pPr algn="l" rtl="0" eaLnBrk="0">
                        <a:lnSpc>
                          <a:spcPts val="714"/>
                        </a:lnSpc>
                      </a:pPr>
                      <a:endParaRPr lang="Arial" altLang="Arial" sz="500"/>
                    </a:p>
                  </a:txBody>
                  <a:tcPr marL="0" marR="0" marT="0" marB="0">
                    <a:lnL>
                      <a:noFill/>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a:noFill/>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a:noFill/>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a:noFill/>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a:noFill/>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a:noFill/>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a:noFill/>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a:noFill/>
                    </a:lnL>
                    <a:lnR>
                      <a:noFill/>
                    </a:lnR>
                    <a:lnT w="19050" cap="flat" cmpd="sng" algn="ctr">
                      <a:solidFill>
                        <a:srgbClr val="D9D9D9"/>
                      </a:solidFill>
                      <a:prstDash val="solid"/>
                      <a:round/>
                      <a:headEnd type="none" w="med" len="med"/>
                      <a:tailEnd type="none" w="med" len="med"/>
                    </a:lnT>
                    <a:lnB w="19050" cap="flat" cmpd="sng" algn="ctr">
                      <a:solidFill>
                        <a:srgbClr val="D9D9D9"/>
                      </a:solidFill>
                      <a:prstDash val="solid"/>
                      <a:round/>
                      <a:headEnd type="none" w="med" len="med"/>
                      <a:tailEnd type="none" w="med" len="med"/>
                    </a:lnB>
                  </a:tcPr>
                </a:tc>
                <a:tc gridSpan="2" vMerge="1">
                  <a:txBody>
                    <a:bodyPr vert="horz" wrap="square"/>
                    <a:lstStyle/>
                    <a:p>
                      <a:pPr algn="l" rtl="0" eaLnBrk="0">
                        <a:lnSpc>
                          <a:spcPct val="100000"/>
                        </a:lnSpc>
                      </a:pPr>
                      <a:endParaRPr lang="Arial" altLang="Arial" sz="1000"/>
                    </a:p>
                  </a:txBody>
                  <a:tcPr marL="0" marR="0" marT="0" marB="0">
                    <a:lnL w="19050" cap="flat" cmpd="sng" algn="ctr">
                      <a:solidFill>
                        <a:srgbClr val="D9D9D9"/>
                      </a:solidFill>
                      <a:prstDash val="solid"/>
                      <a:round/>
                      <a:headEnd type="none" w="med" len="med"/>
                      <a:tailEnd type="none" w="med" len="med"/>
                    </a:lnL>
                    <a:lnR w="19050" cap="flat" cmpd="sng" algn="ctr">
                      <a:solidFill>
                        <a:srgbClr val="B2D234"/>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c hMerge="1" v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w="19050" cap="flat" cmpd="sng" algn="ctr">
                      <a:solidFill>
                        <a:srgbClr val="B2D234"/>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r>
              <a:tr h="173355">
                <a:tc vMerge="1">
                  <a:txBody>
                    <a:bodyPr vert="eaVert" wrap="square"/>
                    <a:lstStyle/>
                    <a:p>
                      <a:pPr algn="l" rtl="0" eaLnBrk="0">
                        <a:lnSpc>
                          <a:spcPct val="100000"/>
                        </a:lnSpc>
                      </a:pPr>
                      <a:endParaRPr lang="Arial" altLang="Arial" sz="1000"/>
                    </a:p>
                  </a:txBody>
                  <a:tcPr marL="0" marR="0" marT="0" marB="0" vert="eaVert">
                    <a:lnL w="1905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c vMerge="1">
                  <a:txBody>
                    <a:bodyPr vert="horz" wrap="square"/>
                    <a:lstStyle/>
                    <a:p>
                      <a:pPr algn="l" rtl="0" eaLnBrk="0">
                        <a:lnSpc>
                          <a:spcPct val="100000"/>
                        </a:lnSpc>
                      </a:pPr>
                      <a:endParaRPr lang="Arial" altLang="Arial" sz="1000"/>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c gridSpan="8">
                  <a:txBody>
                    <a:bodyPr vert="horz" wrap="square"/>
                    <a:lstStyle/>
                    <a:p>
                      <a:pPr algn="l" rtl="0" eaLnBrk="0">
                        <a:lnSpc>
                          <a:spcPct val="100000"/>
                        </a:lnSpc>
                      </a:pPr>
                      <a:endParaRPr lang="Arial" altLang="Arial" sz="1000"/>
                    </a:p>
                  </a:txBody>
                  <a:tcPr marL="0" marR="0" marT="0" marB="0">
                    <a:lnL w="19050" cap="flat" cmpd="sng" algn="ctr">
                      <a:solidFill>
                        <a:srgbClr val="D9D9D9"/>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a:noFill/>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a:noFill/>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a:noFill/>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a:noFill/>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a:noFill/>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a:noFill/>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a:noFill/>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w="19050" cap="flat" cmpd="sng" algn="ctr">
                      <a:solidFill>
                        <a:srgbClr val="D9D9D9"/>
                      </a:solidFill>
                      <a:prstDash val="solid"/>
                      <a:round/>
                      <a:headEnd type="none" w="med" len="med"/>
                      <a:tailEnd type="none" w="med" len="med"/>
                    </a:lnR>
                    <a:lnT w="19050" cap="flat" cmpd="sng" algn="ctr">
                      <a:solidFill>
                        <a:srgbClr val="D9D9D9"/>
                      </a:solidFill>
                      <a:prstDash val="solid"/>
                      <a:round/>
                      <a:headEnd type="none" w="med" len="med"/>
                      <a:tailEnd type="none" w="med" len="med"/>
                    </a:lnT>
                    <a:lnB>
                      <a:noFill/>
                    </a:lnB>
                  </a:tcPr>
                </a:tc>
                <a:tc gridSpan="2" vMerge="1">
                  <a:txBody>
                    <a:bodyPr vert="horz" wrap="square"/>
                    <a:lstStyle/>
                    <a:p>
                      <a:pPr algn="l" rtl="0" eaLnBrk="0">
                        <a:lnSpc>
                          <a:spcPct val="100000"/>
                        </a:lnSpc>
                      </a:pPr>
                      <a:endParaRPr lang="Arial" altLang="Arial" sz="1000"/>
                    </a:p>
                  </a:txBody>
                  <a:tcPr marL="0" marR="0" marT="0" marB="0">
                    <a:lnL w="19050" cap="flat" cmpd="sng" algn="ctr">
                      <a:solidFill>
                        <a:srgbClr val="D9D9D9"/>
                      </a:solidFill>
                      <a:prstDash val="solid"/>
                      <a:round/>
                      <a:headEnd type="none" w="med" len="med"/>
                      <a:tailEnd type="none" w="med" len="med"/>
                    </a:lnL>
                    <a:lnR w="19050" cap="flat" cmpd="sng" algn="ctr">
                      <a:solidFill>
                        <a:srgbClr val="B2D234"/>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c hMerge="1" v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w="19050" cap="flat" cmpd="sng" algn="ctr">
                      <a:solidFill>
                        <a:srgbClr val="B2D234"/>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r>
              <a:tr h="499744">
                <a:tc vMerge="1">
                  <a:txBody>
                    <a:bodyPr vert="eaVert" wrap="square"/>
                    <a:lstStyle/>
                    <a:p>
                      <a:pPr algn="l" rtl="0" eaLnBrk="0">
                        <a:lnSpc>
                          <a:spcPct val="100000"/>
                        </a:lnSpc>
                      </a:pPr>
                      <a:endParaRPr lang="Arial" altLang="Arial" sz="1000"/>
                    </a:p>
                  </a:txBody>
                  <a:tcPr marL="0" marR="0" marT="0" marB="0" vert="eaVert">
                    <a:lnL w="1905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c vMerge="1">
                  <a:txBody>
                    <a:bodyPr vert="horz" wrap="square"/>
                    <a:lstStyle/>
                    <a:p>
                      <a:pPr algn="l" rtl="0" eaLnBrk="0">
                        <a:lnSpc>
                          <a:spcPct val="100000"/>
                        </a:lnSpc>
                      </a:pPr>
                      <a:endParaRPr lang="Arial" altLang="Arial" sz="1000"/>
                    </a:p>
                  </a:txBody>
                  <a:tcPr marL="0" marR="0" marT="0" marB="0">
                    <a:lnL w="12700" cap="flat" cmpd="sng" algn="ctr">
                      <a:solidFill>
                        <a:srgbClr val="1EC8F3"/>
                      </a:solidFill>
                      <a:prstDash val="solid"/>
                      <a:round/>
                      <a:headEnd type="none" w="med" len="med"/>
                      <a:tailEnd type="none" w="med" len="med"/>
                    </a:lnL>
                    <a:lnR w="19050" cap="flat" cmpd="sng" algn="ctr">
                      <a:solidFill>
                        <a:srgbClr val="1EC8F3"/>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c gridSpan="7">
                  <a:txBody>
                    <a:bodyPr vert="horz" wrap="square"/>
                    <a:lstStyle/>
                    <a:p>
                      <a:pPr algn="l" rtl="0" eaLnBrk="0">
                        <a:lnSpc>
                          <a:spcPct val="100000"/>
                        </a:lnSpc>
                      </a:pPr>
                      <a:endParaRPr lang="Arial" altLang="Arial" sz="1000"/>
                    </a:p>
                  </a:txBody>
                  <a:tcPr marL="0" marR="0" marT="0" marB="0">
                    <a:lnL w="19050" cap="flat" cmpd="sng" algn="ctr">
                      <a:solidFill>
                        <a:srgbClr val="D9D9D9"/>
                      </a:solidFill>
                      <a:prstDash val="solid"/>
                      <a:round/>
                      <a:headEnd type="none" w="med" len="med"/>
                      <a:tailEnd type="none" w="med" len="med"/>
                    </a:lnL>
                    <a:lnR>
                      <a:noFill/>
                    </a:lnR>
                    <a:lnT>
                      <a:noFill/>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a:noFill/>
                    </a:lnR>
                    <a:lnT>
                      <a:noFill/>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a:noFill/>
                    </a:lnR>
                    <a:lnT>
                      <a:noFill/>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a:noFill/>
                    </a:lnR>
                    <a:lnT>
                      <a:noFill/>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a:noFill/>
                    </a:lnR>
                    <a:lnT>
                      <a:noFill/>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a:noFill/>
                    </a:lnR>
                    <a:lnT>
                      <a:noFill/>
                    </a:lnT>
                    <a:lnB w="19050" cap="flat" cmpd="sng" algn="ctr">
                      <a:solidFill>
                        <a:srgbClr val="D9D9D9"/>
                      </a:solidFill>
                      <a:prstDash val="solid"/>
                      <a:round/>
                      <a:headEnd type="none" w="med" len="med"/>
                      <a:tailEnd type="none" w="med" len="med"/>
                    </a:lnB>
                  </a:tcPr>
                </a:tc>
                <a:tc h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a:noFill/>
                    </a:lnR>
                    <a:lnT>
                      <a:noFill/>
                    </a:lnT>
                    <a:lnB w="19050" cap="flat" cmpd="sng" algn="ctr">
                      <a:solidFill>
                        <a:srgbClr val="D9D9D9"/>
                      </a:solidFill>
                      <a:prstDash val="solid"/>
                      <a:round/>
                      <a:headEnd type="none" w="med" len="med"/>
                      <a:tailEnd type="none" w="med" len="med"/>
                    </a:lnB>
                  </a:tcPr>
                </a:tc>
                <a:tc>
                  <a:txBody>
                    <a:bodyPr vert="horz" wrap="square"/>
                    <a:lstStyle/>
                    <a:p>
                      <a:pPr algn="l" rtl="0" eaLnBrk="0">
                        <a:lnSpc>
                          <a:spcPct val="121000"/>
                        </a:lnSpc>
                      </a:pPr>
                      <a:endParaRPr lang="Arial" altLang="Arial" sz="1000"/>
                    </a:p>
                    <a:p>
                      <a:pPr marL="95885" algn="l" rtl="0" eaLnBrk="0">
                        <a:lnSpc>
                          <a:spcPts val="425"/>
                        </a:lnSpc>
                        <a:spcBef>
                          <a:spcPts val="3"/>
                        </a:spcBef>
                      </a:pPr>
                      <a:r>
                        <a:rPr sz="1200" kern="0" spc="-30">
                          <a:solidFill>
                            <a:srgbClr val="595959">
                              <a:alpha val="100000"/>
                            </a:srgbClr>
                          </a:solidFill>
                          <a:latin typeface="Microsoft YaHei"/>
                          <a:ea typeface="Microsoft YaHei"/>
                          <a:cs typeface="Microsoft YaHei"/>
                        </a:rPr>
                        <a:t>……</a:t>
                      </a:r>
                      <a:endParaRPr lang="Microsoft YaHei" altLang="Microsoft YaHei" sz="1200"/>
                    </a:p>
                  </a:txBody>
                  <a:tcPr marL="0" marR="0" marT="0" marB="0">
                    <a:lnL>
                      <a:noFill/>
                    </a:lnL>
                    <a:lnR w="19050" cap="flat" cmpd="sng" algn="ctr">
                      <a:solidFill>
                        <a:srgbClr val="D9D9D9"/>
                      </a:solidFill>
                      <a:prstDash val="solid"/>
                      <a:round/>
                      <a:headEnd type="none" w="med" len="med"/>
                      <a:tailEnd type="none" w="med" len="med"/>
                    </a:lnR>
                    <a:lnT>
                      <a:noFill/>
                    </a:lnT>
                    <a:lnB w="19050" cap="flat" cmpd="sng" algn="ctr">
                      <a:solidFill>
                        <a:srgbClr val="D9D9D9"/>
                      </a:solidFill>
                      <a:prstDash val="solid"/>
                      <a:round/>
                      <a:headEnd type="none" w="med" len="med"/>
                      <a:tailEnd type="none" w="med" len="med"/>
                    </a:lnB>
                  </a:tcPr>
                </a:tc>
                <a:tc gridSpan="2" vMerge="1">
                  <a:txBody>
                    <a:bodyPr vert="horz" wrap="square"/>
                    <a:lstStyle/>
                    <a:p>
                      <a:pPr algn="l" rtl="0" eaLnBrk="0">
                        <a:lnSpc>
                          <a:spcPct val="100000"/>
                        </a:lnSpc>
                      </a:pPr>
                      <a:endParaRPr lang="Arial" altLang="Arial" sz="1000"/>
                    </a:p>
                  </a:txBody>
                  <a:tcPr marL="0" marR="0" marT="0" marB="0">
                    <a:lnL w="19050" cap="flat" cmpd="sng" algn="ctr">
                      <a:solidFill>
                        <a:srgbClr val="D9D9D9"/>
                      </a:solidFill>
                      <a:prstDash val="solid"/>
                      <a:round/>
                      <a:headEnd type="none" w="med" len="med"/>
                      <a:tailEnd type="none" w="med" len="med"/>
                    </a:lnL>
                    <a:lnR w="19050" cap="flat" cmpd="sng" algn="ctr">
                      <a:solidFill>
                        <a:srgbClr val="B2D234"/>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c hMerge="1" vMerge="1">
                  <a:txBody>
                    <a:bodyPr vert="horz" wrap="square"/>
                    <a:lstStyle/>
                    <a:p>
                      <a:endParaRPr/>
                    </a:p>
                  </a:txBody>
                  <a:tcPr marL="0" marR="0" marT="0" marB="0">
                    <a:lnL w="19050" cap="flat" cmpd="sng" algn="ctr">
                      <a:solidFill>
                        <a:srgbClr val="D9D9D9"/>
                      </a:solidFill>
                      <a:prstDash val="solid"/>
                      <a:round/>
                      <a:headEnd type="none" w="med" len="med"/>
                      <a:tailEnd type="none" w="med" len="med"/>
                    </a:lnL>
                    <a:lnR w="19050" cap="flat" cmpd="sng" algn="ctr">
                      <a:solidFill>
                        <a:srgbClr val="B2D234"/>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r>
              <a:tr h="173989">
                <a:tc vMerge="1">
                  <a:txBody>
                    <a:bodyPr vert="eaVert" wrap="square"/>
                    <a:lstStyle/>
                    <a:p>
                      <a:pPr algn="l" rtl="0" eaLnBrk="0">
                        <a:lnSpc>
                          <a:spcPct val="100000"/>
                        </a:lnSpc>
                      </a:pPr>
                      <a:endParaRPr lang="Arial" altLang="Arial" sz="1000"/>
                    </a:p>
                  </a:txBody>
                  <a:tcPr marL="0" marR="0" marT="0" marB="0" vert="eaVert">
                    <a:lnL w="1905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c gridSpan="11">
                  <a:txBody>
                    <a:bodyPr vert="horz" wrap="square"/>
                    <a:lstStyle/>
                    <a:p>
                      <a:pPr algn="l" rtl="0" eaLnBrk="0">
                        <a:lnSpc>
                          <a:spcPct val="100000"/>
                        </a:lnSpc>
                      </a:pPr>
                      <a:endParaRPr lang="Arial" altLang="Arial" sz="1000"/>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r>
              <a:tr h="487680">
                <a:tc vMerge="1">
                  <a:txBody>
                    <a:bodyPr vert="eaVert" wrap="square"/>
                    <a:lstStyle/>
                    <a:p>
                      <a:pPr algn="l" rtl="0" eaLnBrk="0">
                        <a:lnSpc>
                          <a:spcPct val="100000"/>
                        </a:lnSpc>
                      </a:pPr>
                      <a:endParaRPr lang="Arial" altLang="Arial" sz="1000"/>
                    </a:p>
                  </a:txBody>
                  <a:tcPr marL="0" marR="0" marT="0" marB="0" vert="eaVert">
                    <a:lnL w="1905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c gridSpan="2">
                  <a:txBody>
                    <a:bodyPr vert="horz" wrap="square"/>
                    <a:lstStyle/>
                    <a:p>
                      <a:pPr algn="l" rtl="0" eaLnBrk="0">
                        <a:lnSpc>
                          <a:spcPct val="100000"/>
                        </a:lnSpc>
                      </a:pPr>
                      <a:endParaRPr lang="Arial" altLang="Arial" sz="1000"/>
                    </a:p>
                  </a:txBody>
                  <a:tcPr marL="0" marR="0" marT="0" marB="0">
                    <a:lnL w="12700" cap="flat" cmpd="sng" algn="ctr">
                      <a:solidFill>
                        <a:srgbClr val="B2D234"/>
                      </a:solidFill>
                      <a:prstDash val="solid"/>
                      <a:round/>
                      <a:headEnd type="none" w="med" len="med"/>
                      <a:tailEnd type="none" w="med" len="med"/>
                    </a:lnL>
                    <a:lnR>
                      <a:noFill/>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B2D234"/>
                      </a:solidFill>
                      <a:prstDash val="solid"/>
                      <a:round/>
                      <a:headEnd type="none" w="med" len="med"/>
                      <a:tailEnd type="none" w="med" len="med"/>
                    </a:lnL>
                    <a:lnR>
                      <a:noFill/>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gridSpan="2">
                  <a:txBody>
                    <a:bodyPr vert="horz" wrap="square"/>
                    <a:lstStyle/>
                    <a:p>
                      <a:pPr algn="l" rtl="0" eaLnBrk="0">
                        <a:lnSpc>
                          <a:spcPct val="100000"/>
                        </a:lnSpc>
                      </a:pPr>
                      <a:endParaRPr lang="Arial" altLang="Arial" sz="1000"/>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a:txBody>
                    <a:bodyPr vert="horz" wrap="square"/>
                    <a:lstStyle/>
                    <a:p>
                      <a:pPr algn="l" rtl="0" eaLnBrk="0">
                        <a:lnSpc>
                          <a:spcPct val="100000"/>
                        </a:lnSpc>
                      </a:pPr>
                      <a:endParaRPr lang="Arial" altLang="Arial" sz="1000"/>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gridSpan="3">
                  <a:txBody>
                    <a:bodyPr vert="horz" wrap="square"/>
                    <a:lstStyle/>
                    <a:p>
                      <a:pPr algn="l" rtl="0" eaLnBrk="0">
                        <a:lnSpc>
                          <a:spcPct val="100000"/>
                        </a:lnSpc>
                      </a:pPr>
                      <a:endParaRPr lang="Arial" altLang="Arial" sz="1000"/>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gridSpan="2">
                  <a:txBody>
                    <a:bodyPr vert="horz" wrap="square"/>
                    <a:lstStyle/>
                    <a:p>
                      <a:pPr algn="l" rtl="0" eaLnBrk="0">
                        <a:lnSpc>
                          <a:spcPct val="101000"/>
                        </a:lnSpc>
                      </a:pPr>
                      <a:endParaRPr lang="Arial" altLang="Arial" sz="1000"/>
                    </a:p>
                    <a:p>
                      <a:pPr algn="l" rtl="0" eaLnBrk="0">
                        <a:lnSpc>
                          <a:spcPct val="101000"/>
                        </a:lnSpc>
                      </a:pPr>
                      <a:endParaRPr lang="Arial" altLang="Arial" sz="1000"/>
                    </a:p>
                    <a:p>
                      <a:pPr algn="l" rtl="0" eaLnBrk="0">
                        <a:lnSpc>
                          <a:spcPct val="7466"/>
                        </a:lnSpc>
                      </a:pPr>
                      <a:endParaRPr lang="Arial" altLang="Arial" sz="100"/>
                    </a:p>
                    <a:p>
                      <a:pPr marL="160020" algn="l" rtl="0" eaLnBrk="0">
                        <a:lnSpc>
                          <a:spcPts val="425"/>
                        </a:lnSpc>
                      </a:pPr>
                      <a:r>
                        <a:rPr sz="1200" kern="0" spc="-30">
                          <a:solidFill>
                            <a:srgbClr val="595959">
                              <a:alpha val="100000"/>
                            </a:srgbClr>
                          </a:solidFill>
                          <a:latin typeface="Microsoft YaHei"/>
                          <a:ea typeface="Microsoft YaHei"/>
                          <a:cs typeface="Microsoft YaHei"/>
                        </a:rPr>
                        <a:t>……</a:t>
                      </a:r>
                      <a:endParaRPr lang="Microsoft YaHei" altLang="Microsoft YaHei" sz="1200"/>
                    </a:p>
                  </a:txBody>
                  <a:tcPr marL="0" marR="0" marT="0" marB="0">
                    <a:lnL>
                      <a:noFill/>
                    </a:lnL>
                    <a:lnR w="1270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270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a:txBody>
                    <a:bodyPr vert="horz" wrap="square"/>
                    <a:lstStyle/>
                    <a:p>
                      <a:pPr algn="l" rtl="0" eaLnBrk="0">
                        <a:lnSpc>
                          <a:spcPct val="100000"/>
                        </a:lnSpc>
                      </a:pPr>
                      <a:endParaRPr lang="Arial" altLang="Arial" sz="1000"/>
                    </a:p>
                  </a:txBody>
                  <a:tcPr marL="0" marR="0" marT="0" marB="0">
                    <a:lnL w="12700" cap="flat" cmpd="sng" algn="ctr">
                      <a:solidFill>
                        <a:srgbClr val="B2D234"/>
                      </a:solidFill>
                      <a:prstDash val="solid"/>
                      <a:round/>
                      <a:headEnd type="none" w="med" len="med"/>
                      <a:tailEnd type="none" w="med" len="med"/>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r>
              <a:tr h="169545">
                <a:tc vMerge="1">
                  <a:txBody>
                    <a:bodyPr vert="eaVert" wrap="square"/>
                    <a:lstStyle/>
                    <a:p>
                      <a:pPr algn="l" rtl="0" eaLnBrk="0">
                        <a:lnSpc>
                          <a:spcPct val="100000"/>
                        </a:lnSpc>
                      </a:pPr>
                      <a:endParaRPr lang="Arial" altLang="Arial" sz="1000"/>
                    </a:p>
                  </a:txBody>
                  <a:tcPr marL="0" marR="0" marT="0" marB="0" vert="eaVert">
                    <a:lnL w="1905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c>
                  <a:txBody>
                    <a:bodyPr vert="horz" wrap="square"/>
                    <a:lstStyle/>
                    <a:p>
                      <a:pPr algn="l" rtl="0" eaLnBrk="0">
                        <a:lnSpc>
                          <a:spcPct val="100000"/>
                        </a:lnSpc>
                      </a:pPr>
                      <a:endParaRPr lang="Arial" altLang="Arial" sz="1000"/>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gridSpan="8">
                  <a:txBody>
                    <a:bodyPr vert="horz" wrap="square"/>
                    <a:lstStyle/>
                    <a:p>
                      <a:pPr algn="l" rtl="0" eaLnBrk="0">
                        <a:lnSpc>
                          <a:spcPct val="100000"/>
                        </a:lnSpc>
                      </a:pPr>
                      <a:endParaRPr lang="Arial" altLang="Arial" sz="1000"/>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B2D234"/>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gridSpan="2">
                  <a:txBody>
                    <a:bodyPr vert="horz" wrap="square"/>
                    <a:lstStyle/>
                    <a:p>
                      <a:pPr algn="l" rtl="0" eaLnBrk="0">
                        <a:lnSpc>
                          <a:spcPct val="100000"/>
                        </a:lnSpc>
                      </a:pPr>
                      <a:endParaRPr lang="Arial" altLang="Arial" sz="1000"/>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r>
              <a:tr h="486409">
                <a:tc vMerge="1">
                  <a:txBody>
                    <a:bodyPr vert="eaVert" wrap="square"/>
                    <a:lstStyle/>
                    <a:p>
                      <a:pPr algn="l" rtl="0" eaLnBrk="0">
                        <a:lnSpc>
                          <a:spcPct val="100000"/>
                        </a:lnSpc>
                      </a:pPr>
                      <a:endParaRPr lang="Arial" altLang="Arial" sz="1000"/>
                    </a:p>
                  </a:txBody>
                  <a:tcPr marL="0" marR="0" marT="0" marB="0" vert="eaVert">
                    <a:lnL w="1905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c gridSpan="2">
                  <a:txBody>
                    <a:bodyPr vert="horz" wrap="square"/>
                    <a:lstStyle/>
                    <a:p>
                      <a:pPr algn="l" rtl="0" eaLnBrk="0">
                        <a:lnSpc>
                          <a:spcPct val="100000"/>
                        </a:lnSpc>
                      </a:pPr>
                      <a:endParaRPr lang="Arial" altLang="Arial" sz="1000"/>
                    </a:p>
                  </a:txBody>
                  <a:tcPr marL="0" marR="0" marT="0" marB="0">
                    <a:lnL w="12700" cap="flat" cmpd="sng" algn="ctr">
                      <a:solidFill>
                        <a:srgbClr val="8BC53F"/>
                      </a:solidFill>
                      <a:prstDash val="solid"/>
                      <a:round/>
                      <a:headEnd type="none" w="med" len="med"/>
                      <a:tailEnd type="none" w="med" len="med"/>
                    </a:lnL>
                    <a:lnR>
                      <a:noFill/>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8BC53F"/>
                      </a:solidFill>
                      <a:prstDash val="solid"/>
                      <a:round/>
                      <a:headEnd type="none" w="med" len="med"/>
                      <a:tailEnd type="none" w="med" len="med"/>
                    </a:lnL>
                    <a:lnR>
                      <a:noFill/>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gridSpan="4">
                  <a:txBody>
                    <a:bodyPr vert="horz" wrap="square"/>
                    <a:lstStyle/>
                    <a:p>
                      <a:pPr algn="l" rtl="0" eaLnBrk="0">
                        <a:lnSpc>
                          <a:spcPct val="109000"/>
                        </a:lnSpc>
                      </a:pPr>
                      <a:endParaRPr lang="Arial" altLang="Arial" sz="800"/>
                    </a:p>
                    <a:p>
                      <a:pPr marL="118110" algn="l" rtl="0" eaLnBrk="0">
                        <a:lnSpc>
                          <a:spcPts val="2063"/>
                        </a:lnSpc>
                        <a:spcBef>
                          <a:spcPts val="3"/>
                        </a:spcBef>
                      </a:pPr>
                      <a:r>
                        <a:rPr sz="1300" kern="0" spc="40">
                          <a:solidFill>
                            <a:srgbClr val="5C5850">
                              <a:alpha val="100000"/>
                            </a:srgbClr>
                          </a:solidFill>
                          <a:latin typeface="Microsoft YaHei"/>
                          <a:ea typeface="Microsoft YaHei"/>
                          <a:cs typeface="Microsoft YaHei"/>
                        </a:rPr>
                        <a:t>京东金融      </a:t>
                      </a:r>
                      <a:r>
                        <a:rPr sz="1300" kern="0" spc="40">
                          <a:solidFill>
                            <a:srgbClr val="82B6D8">
                              <a:alpha val="100000"/>
                            </a:srgbClr>
                          </a:solidFill>
                          <a:latin typeface="Microsoft YaHei"/>
                          <a:ea typeface="Microsoft YaHei"/>
                          <a:cs typeface="Microsoft YaHei"/>
                        </a:rPr>
                        <a:t>》《W新网银</a:t>
                      </a:r>
                      <a:r>
                        <a:rPr sz="1300" kern="0" spc="30">
                          <a:solidFill>
                            <a:srgbClr val="82B6D8">
                              <a:alpha val="100000"/>
                            </a:srgbClr>
                          </a:solidFill>
                          <a:latin typeface="Microsoft YaHei"/>
                          <a:ea typeface="Microsoft YaHei"/>
                          <a:cs typeface="Microsoft YaHei"/>
                        </a:rPr>
                        <a:t>行</a:t>
                      </a:r>
                      <a:endParaRPr lang="Microsoft YaHei" altLang="Microsoft YaHei" sz="1300"/>
                    </a:p>
                  </a:txBody>
                  <a:tcPr marL="0" marR="0" marT="0" marB="0">
                    <a:lnL>
                      <a:noFill/>
                    </a:lnL>
                    <a:lnR>
                      <a:noFill/>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gridSpan="2">
                  <a:txBody>
                    <a:bodyPr vert="horz" wrap="square"/>
                    <a:lstStyle/>
                    <a:p>
                      <a:pPr algn="l" rtl="0" eaLnBrk="0">
                        <a:lnSpc>
                          <a:spcPct val="109000"/>
                        </a:lnSpc>
                      </a:pPr>
                      <a:endParaRPr lang="Arial" altLang="Arial" sz="1000"/>
                    </a:p>
                    <a:p>
                      <a:pPr marL="126364" algn="l" rtl="0" eaLnBrk="0">
                        <a:lnSpc>
                          <a:spcPct val="80000"/>
                        </a:lnSpc>
                        <a:spcBef>
                          <a:spcPts val="5"/>
                        </a:spcBef>
                      </a:pPr>
                      <a:r>
                        <a:rPr sz="1600" kern="0" spc="170">
                          <a:solidFill>
                            <a:srgbClr val="6CA119">
                              <a:alpha val="100000"/>
                            </a:srgbClr>
                          </a:solidFill>
                          <a:latin typeface="Microsoft YaHei"/>
                          <a:ea typeface="Microsoft YaHei"/>
                          <a:cs typeface="Microsoft YaHei"/>
                        </a:rPr>
                        <a:t>360借条</a:t>
                      </a:r>
                      <a:endParaRPr lang="Microsoft YaHei" altLang="Microsoft YaHei" sz="1600"/>
                    </a:p>
                  </a:txBody>
                  <a:tcPr marL="0" marR="0" marT="0" marB="0">
                    <a:lnL>
                      <a:noFill/>
                    </a:lnL>
                    <a:lnR>
                      <a:noFill/>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hMerge="1">
                  <a:txBody>
                    <a:bodyPr vert="horz" wrap="square"/>
                    <a:lstStyle/>
                    <a:p>
                      <a:endParaRPr/>
                    </a:p>
                  </a:txBody>
                  <a:tcPr marL="0" marR="0" marT="0" marB="0">
                    <a:lnL>
                      <a:noFill/>
                    </a:lnL>
                    <a:lnR>
                      <a:noFill/>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gridSpan="2">
                  <a:txBody>
                    <a:bodyPr vert="horz" wrap="square"/>
                    <a:lstStyle/>
                    <a:p>
                      <a:pPr algn="l" rtl="0" eaLnBrk="0">
                        <a:lnSpc>
                          <a:spcPct val="197000"/>
                        </a:lnSpc>
                      </a:pPr>
                      <a:endParaRPr lang="Arial" altLang="Arial" sz="1000"/>
                    </a:p>
                    <a:p>
                      <a:pPr algn="l" rtl="0" eaLnBrk="0">
                        <a:lnSpc>
                          <a:spcPct val="7691"/>
                        </a:lnSpc>
                      </a:pPr>
                      <a:endParaRPr lang="Arial" altLang="Arial" sz="100"/>
                    </a:p>
                    <a:p>
                      <a:pPr marL="186689" algn="l" rtl="0" eaLnBrk="0">
                        <a:lnSpc>
                          <a:spcPts val="425"/>
                        </a:lnSpc>
                      </a:pPr>
                      <a:r>
                        <a:rPr sz="1200" kern="0" spc="-30">
                          <a:solidFill>
                            <a:srgbClr val="595959">
                              <a:alpha val="100000"/>
                            </a:srgbClr>
                          </a:solidFill>
                          <a:latin typeface="Microsoft YaHei"/>
                          <a:ea typeface="Microsoft YaHei"/>
                          <a:cs typeface="Microsoft YaHei"/>
                        </a:rPr>
                        <a:t>……</a:t>
                      </a:r>
                      <a:endParaRPr lang="Microsoft YaHei" altLang="Microsoft YaHei" sz="1200"/>
                    </a:p>
                  </a:txBody>
                  <a:tcPr marL="0" marR="0" marT="0" marB="0">
                    <a:lnL>
                      <a:noFill/>
                    </a:lnL>
                    <a:lnR w="12700" cap="flat" cmpd="sng" algn="ctr">
                      <a:solidFill>
                        <a:srgbClr val="8BC53F"/>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hMerge="1">
                  <a:txBody>
                    <a:bodyPr vert="horz" wrap="square"/>
                    <a:lstStyle/>
                    <a:p>
                      <a:endParaRPr/>
                    </a:p>
                  </a:txBody>
                  <a:tcPr marL="0" marR="0" marT="0" marB="0">
                    <a:lnL>
                      <a:noFill/>
                    </a:lnL>
                    <a:lnR w="12700" cap="flat" cmpd="sng" algn="ctr">
                      <a:solidFill>
                        <a:srgbClr val="8BC53F"/>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c>
                  <a:txBody>
                    <a:bodyPr vert="horz" wrap="square"/>
                    <a:lstStyle/>
                    <a:p>
                      <a:pPr algn="l" rtl="0" eaLnBrk="0">
                        <a:lnSpc>
                          <a:spcPct val="100000"/>
                        </a:lnSpc>
                      </a:pPr>
                      <a:endParaRPr lang="Arial" altLang="Arial" sz="1000"/>
                    </a:p>
                  </a:txBody>
                  <a:tcPr marL="0" marR="0" marT="0" marB="0">
                    <a:lnL w="12700" cap="flat" cmpd="sng" algn="ctr">
                      <a:solidFill>
                        <a:srgbClr val="8BC53F"/>
                      </a:solidFill>
                      <a:prstDash val="solid"/>
                      <a:round/>
                      <a:headEnd type="none" w="med" len="med"/>
                      <a:tailEnd type="none" w="med" len="med"/>
                    </a:lnL>
                    <a:lnR w="19050" cap="flat" cmpd="sng" algn="ctr">
                      <a:solidFill>
                        <a:srgbClr val="8BC53F"/>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r>
              <a:tr h="169545">
                <a:tc vMerge="1">
                  <a:txBody>
                    <a:bodyPr vert="eaVert" wrap="square"/>
                    <a:lstStyle/>
                    <a:p>
                      <a:pPr algn="l" rtl="0" eaLnBrk="0">
                        <a:lnSpc>
                          <a:spcPct val="100000"/>
                        </a:lnSpc>
                      </a:pPr>
                      <a:endParaRPr lang="Arial" altLang="Arial" sz="1000"/>
                    </a:p>
                  </a:txBody>
                  <a:tcPr marL="0" marR="0" marT="0" marB="0" vert="eaVert">
                    <a:lnL w="1905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c gridSpan="11">
                  <a:txBody>
                    <a:bodyPr vert="horz" wrap="square"/>
                    <a:lstStyle/>
                    <a:p>
                      <a:pPr algn="l" rtl="0" eaLnBrk="0">
                        <a:lnSpc>
                          <a:spcPct val="100000"/>
                        </a:lnSpc>
                      </a:pPr>
                      <a:endParaRPr lang="Arial" altLang="Arial" sz="1000"/>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r>
              <a:tr h="490854">
                <a:tc vMerge="1">
                  <a:txBody>
                    <a:bodyPr vert="eaVert" wrap="square"/>
                    <a:lstStyle/>
                    <a:p>
                      <a:pPr algn="l" rtl="0" eaLnBrk="0">
                        <a:lnSpc>
                          <a:spcPct val="100000"/>
                        </a:lnSpc>
                      </a:pPr>
                      <a:endParaRPr lang="Arial" altLang="Arial" sz="1000"/>
                    </a:p>
                  </a:txBody>
                  <a:tcPr marL="0" marR="0" marT="0" marB="0" vert="eaVert">
                    <a:lnL w="1905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c gridSpan="10">
                  <a:txBody>
                    <a:bodyPr vert="horz" wrap="square"/>
                    <a:lstStyle/>
                    <a:p>
                      <a:pPr algn="l" rtl="0" eaLnBrk="0">
                        <a:lnSpc>
                          <a:spcPct val="104000"/>
                        </a:lnSpc>
                      </a:pPr>
                      <a:endParaRPr lang="Arial" altLang="Arial" sz="700"/>
                    </a:p>
                    <a:p>
                      <a:pPr marL="2229485" algn="l" rtl="0" eaLnBrk="0">
                        <a:lnSpc>
                          <a:spcPts val="2304"/>
                        </a:lnSpc>
                        <a:spcBef>
                          <a:spcPts val="2"/>
                        </a:spcBef>
                      </a:pPr>
                      <a:r>
                        <a:rPr sz="1500" kern="0" spc="20">
                          <a:solidFill>
                            <a:srgbClr val="739AE2">
                              <a:alpha val="100000"/>
                            </a:srgbClr>
                          </a:solidFill>
                          <a:latin typeface="Microsoft YaHei"/>
                          <a:ea typeface="Microsoft YaHei"/>
                          <a:cs typeface="Microsoft YaHei"/>
                        </a:rPr>
                        <a:t>之达达快送</a:t>
                      </a:r>
                      <a:r>
                        <a:rPr sz="1500" kern="0" spc="10">
                          <a:solidFill>
                            <a:srgbClr val="739AE2">
                              <a:alpha val="100000"/>
                            </a:srgbClr>
                          </a:solidFill>
                          <a:latin typeface="Microsoft YaHei"/>
                          <a:ea typeface="Microsoft YaHei"/>
                          <a:cs typeface="Microsoft YaHei"/>
                        </a:rPr>
                        <a:t>          </a:t>
                      </a:r>
                      <a:r>
                        <a:rPr sz="1500" kern="0" spc="0">
                          <a:solidFill>
                            <a:srgbClr val="739AE2">
                              <a:alpha val="100000"/>
                            </a:srgbClr>
                          </a:solidFill>
                          <a:latin typeface="Microsoft YaHei"/>
                          <a:ea typeface="Microsoft YaHei"/>
                          <a:cs typeface="Microsoft YaHei"/>
                        </a:rPr>
                        <a:t>                  </a:t>
                      </a:r>
                      <a:r>
                        <a:rPr sz="1800" kern="0" spc="20" baseline="-10561">
                          <a:solidFill>
                            <a:srgbClr val="595959">
                              <a:alpha val="100000"/>
                            </a:srgbClr>
                          </a:solidFill>
                          <a:latin typeface="Microsoft YaHei"/>
                          <a:ea typeface="Microsoft YaHei"/>
                          <a:cs typeface="Microsoft YaHei"/>
                        </a:rPr>
                        <a:t>……</a:t>
                      </a:r>
                      <a:endParaRPr lang="Microsoft YaHei" altLang="Microsoft YaHei" sz="1800" baseline="-10561"/>
                    </a:p>
                  </a:txBody>
                  <a:tcPr marL="0" marR="0" marT="0" marB="0">
                    <a:lnL w="12700" cap="flat" cmpd="sng" algn="ctr">
                      <a:solidFill>
                        <a:srgbClr val="65AF45"/>
                      </a:solidFill>
                      <a:prstDash val="solid"/>
                      <a:round/>
                      <a:headEnd type="none" w="med" len="med"/>
                      <a:tailEnd type="none" w="med" len="med"/>
                    </a:lnL>
                    <a:lnR w="12700" cap="flat" cmpd="sng" algn="ctr">
                      <a:solidFill>
                        <a:srgbClr val="65AF45"/>
                      </a:solidFill>
                      <a:prstDash val="solid"/>
                      <a:round/>
                      <a:headEnd type="none" w="med" len="med"/>
                      <a:tailEnd type="none" w="med" len="med"/>
                    </a:lnR>
                    <a:lnT w="12700" cap="flat" cmpd="sng" algn="ctr">
                      <a:solidFill>
                        <a:srgbClr val="65AF45"/>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65AF45"/>
                      </a:solidFill>
                      <a:prstDash val="solid"/>
                      <a:round/>
                      <a:headEnd type="none" w="med" len="med"/>
                      <a:tailEnd type="none" w="med" len="med"/>
                    </a:lnL>
                    <a:lnR w="12700" cap="flat" cmpd="sng" algn="ctr">
                      <a:solidFill>
                        <a:srgbClr val="65AF45"/>
                      </a:solidFill>
                      <a:prstDash val="solid"/>
                      <a:round/>
                      <a:headEnd type="none" w="med" len="med"/>
                      <a:tailEnd type="none" w="med" len="med"/>
                    </a:lnR>
                    <a:lnT w="12700" cap="flat" cmpd="sng" algn="ctr">
                      <a:solidFill>
                        <a:srgbClr val="65AF45"/>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65AF45"/>
                      </a:solidFill>
                      <a:prstDash val="solid"/>
                      <a:round/>
                      <a:headEnd type="none" w="med" len="med"/>
                      <a:tailEnd type="none" w="med" len="med"/>
                    </a:lnL>
                    <a:lnR w="12700" cap="flat" cmpd="sng" algn="ctr">
                      <a:solidFill>
                        <a:srgbClr val="65AF45"/>
                      </a:solidFill>
                      <a:prstDash val="solid"/>
                      <a:round/>
                      <a:headEnd type="none" w="med" len="med"/>
                      <a:tailEnd type="none" w="med" len="med"/>
                    </a:lnR>
                    <a:lnT w="12700" cap="flat" cmpd="sng" algn="ctr">
                      <a:solidFill>
                        <a:srgbClr val="65AF45"/>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65AF45"/>
                      </a:solidFill>
                      <a:prstDash val="solid"/>
                      <a:round/>
                      <a:headEnd type="none" w="med" len="med"/>
                      <a:tailEnd type="none" w="med" len="med"/>
                    </a:lnL>
                    <a:lnR w="12700" cap="flat" cmpd="sng" algn="ctr">
                      <a:solidFill>
                        <a:srgbClr val="65AF45"/>
                      </a:solidFill>
                      <a:prstDash val="solid"/>
                      <a:round/>
                      <a:headEnd type="none" w="med" len="med"/>
                      <a:tailEnd type="none" w="med" len="med"/>
                    </a:lnR>
                    <a:lnT w="12700" cap="flat" cmpd="sng" algn="ctr">
                      <a:solidFill>
                        <a:srgbClr val="65AF45"/>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65AF45"/>
                      </a:solidFill>
                      <a:prstDash val="solid"/>
                      <a:round/>
                      <a:headEnd type="none" w="med" len="med"/>
                      <a:tailEnd type="none" w="med" len="med"/>
                    </a:lnL>
                    <a:lnR w="12700" cap="flat" cmpd="sng" algn="ctr">
                      <a:solidFill>
                        <a:srgbClr val="65AF45"/>
                      </a:solidFill>
                      <a:prstDash val="solid"/>
                      <a:round/>
                      <a:headEnd type="none" w="med" len="med"/>
                      <a:tailEnd type="none" w="med" len="med"/>
                    </a:lnR>
                    <a:lnT w="12700" cap="flat" cmpd="sng" algn="ctr">
                      <a:solidFill>
                        <a:srgbClr val="65AF45"/>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65AF45"/>
                      </a:solidFill>
                      <a:prstDash val="solid"/>
                      <a:round/>
                      <a:headEnd type="none" w="med" len="med"/>
                      <a:tailEnd type="none" w="med" len="med"/>
                    </a:lnL>
                    <a:lnR w="12700" cap="flat" cmpd="sng" algn="ctr">
                      <a:solidFill>
                        <a:srgbClr val="65AF45"/>
                      </a:solidFill>
                      <a:prstDash val="solid"/>
                      <a:round/>
                      <a:headEnd type="none" w="med" len="med"/>
                      <a:tailEnd type="none" w="med" len="med"/>
                    </a:lnR>
                    <a:lnT w="12700" cap="flat" cmpd="sng" algn="ctr">
                      <a:solidFill>
                        <a:srgbClr val="65AF45"/>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65AF45"/>
                      </a:solidFill>
                      <a:prstDash val="solid"/>
                      <a:round/>
                      <a:headEnd type="none" w="med" len="med"/>
                      <a:tailEnd type="none" w="med" len="med"/>
                    </a:lnL>
                    <a:lnR w="12700" cap="flat" cmpd="sng" algn="ctr">
                      <a:solidFill>
                        <a:srgbClr val="65AF45"/>
                      </a:solidFill>
                      <a:prstDash val="solid"/>
                      <a:round/>
                      <a:headEnd type="none" w="med" len="med"/>
                      <a:tailEnd type="none" w="med" len="med"/>
                    </a:lnR>
                    <a:lnT w="12700" cap="flat" cmpd="sng" algn="ctr">
                      <a:solidFill>
                        <a:srgbClr val="65AF45"/>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65AF45"/>
                      </a:solidFill>
                      <a:prstDash val="solid"/>
                      <a:round/>
                      <a:headEnd type="none" w="med" len="med"/>
                      <a:tailEnd type="none" w="med" len="med"/>
                    </a:lnL>
                    <a:lnR w="12700" cap="flat" cmpd="sng" algn="ctr">
                      <a:solidFill>
                        <a:srgbClr val="65AF45"/>
                      </a:solidFill>
                      <a:prstDash val="solid"/>
                      <a:round/>
                      <a:headEnd type="none" w="med" len="med"/>
                      <a:tailEnd type="none" w="med" len="med"/>
                    </a:lnR>
                    <a:lnT w="12700" cap="flat" cmpd="sng" algn="ctr">
                      <a:solidFill>
                        <a:srgbClr val="65AF45"/>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65AF45"/>
                      </a:solidFill>
                      <a:prstDash val="solid"/>
                      <a:round/>
                      <a:headEnd type="none" w="med" len="med"/>
                      <a:tailEnd type="none" w="med" len="med"/>
                    </a:lnL>
                    <a:lnR w="12700" cap="flat" cmpd="sng" algn="ctr">
                      <a:solidFill>
                        <a:srgbClr val="65AF45"/>
                      </a:solidFill>
                      <a:prstDash val="solid"/>
                      <a:round/>
                      <a:headEnd type="none" w="med" len="med"/>
                      <a:tailEnd type="none" w="med" len="med"/>
                    </a:lnR>
                    <a:lnT w="12700" cap="flat" cmpd="sng" algn="ctr">
                      <a:solidFill>
                        <a:srgbClr val="65AF45"/>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65AF45"/>
                      </a:solidFill>
                      <a:prstDash val="solid"/>
                      <a:round/>
                      <a:headEnd type="none" w="med" len="med"/>
                      <a:tailEnd type="none" w="med" len="med"/>
                    </a:lnL>
                    <a:lnR w="12700" cap="flat" cmpd="sng" algn="ctr">
                      <a:solidFill>
                        <a:srgbClr val="65AF45"/>
                      </a:solidFill>
                      <a:prstDash val="solid"/>
                      <a:round/>
                      <a:headEnd type="none" w="med" len="med"/>
                      <a:tailEnd type="none" w="med" len="med"/>
                    </a:lnR>
                    <a:lnT w="12700" cap="flat" cmpd="sng" algn="ctr">
                      <a:solidFill>
                        <a:srgbClr val="65AF45"/>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c>
                  <a:txBody>
                    <a:bodyPr vert="horz" wrap="square"/>
                    <a:lstStyle/>
                    <a:p>
                      <a:pPr algn="l" rtl="0" eaLnBrk="0">
                        <a:lnSpc>
                          <a:spcPct val="100000"/>
                        </a:lnSpc>
                      </a:pPr>
                      <a:endParaRPr lang="Arial" altLang="Arial" sz="1000"/>
                    </a:p>
                  </a:txBody>
                  <a:tcPr marL="0" marR="0" marT="0" marB="0">
                    <a:lnL w="12700" cap="flat" cmpd="sng" algn="ctr">
                      <a:solidFill>
                        <a:srgbClr val="65AF45"/>
                      </a:solidFill>
                      <a:prstDash val="solid"/>
                      <a:round/>
                      <a:headEnd type="none" w="med" len="med"/>
                      <a:tailEnd type="none" w="med" len="med"/>
                    </a:lnL>
                    <a:lnR w="19050" cap="flat" cmpd="sng" algn="ctr">
                      <a:solidFill>
                        <a:srgbClr val="65AF45"/>
                      </a:solidFill>
                      <a:prstDash val="solid"/>
                      <a:round/>
                      <a:headEnd type="none" w="med" len="med"/>
                      <a:tailEnd type="none" w="med" len="med"/>
                    </a:lnR>
                    <a:lnT w="12700" cap="flat" cmpd="sng" algn="ctr">
                      <a:solidFill>
                        <a:srgbClr val="65AF45"/>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r>
              <a:tr h="708025">
                <a:tc>
                  <a:txBody>
                    <a:bodyPr vert="horz" wrap="square"/>
                    <a:lstStyle/>
                    <a:p>
                      <a:pPr algn="l" rtl="0" eaLnBrk="0">
                        <a:lnSpc>
                          <a:spcPct val="100000"/>
                        </a:lnSpc>
                      </a:pPr>
                      <a:endParaRPr lang="Arial" altLang="Arial" sz="1000"/>
                    </a:p>
                  </a:txBody>
                  <a:tcPr marL="0" marR="0" marT="0" marB="0">
                    <a:lnL w="1905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a:noFill/>
                    </a:lnT>
                    <a:lnB w="19050" cap="flat" cmpd="sng" algn="ctr">
                      <a:solidFill>
                        <a:srgbClr val="B2D234"/>
                      </a:solidFill>
                      <a:prstDash val="solid"/>
                      <a:round/>
                      <a:headEnd type="none" w="med" len="med"/>
                      <a:tailEnd type="none" w="med" len="med"/>
                    </a:lnB>
                  </a:tcPr>
                </a:tc>
                <a:tc gridSpan="11">
                  <a:txBody>
                    <a:bodyPr vert="horz" wrap="square"/>
                    <a:lstStyle/>
                    <a:p>
                      <a:pPr algn="l" rtl="0" eaLnBrk="0">
                        <a:lnSpc>
                          <a:spcPct val="112000"/>
                        </a:lnSpc>
                      </a:pPr>
                      <a:endParaRPr lang="Arial" altLang="Arial" sz="400"/>
                    </a:p>
                    <a:p>
                      <a:pPr algn="l" rtl="0" eaLnBrk="0">
                        <a:lnSpc>
                          <a:spcPts val="1486"/>
                        </a:lnSpc>
                        <a:spcBef>
                          <a:spcPts val="3"/>
                        </a:spcBef>
                        <a:tabLst>
                          <a:tab pos="2425064"/>
                          <a:tab pos="5174615"/>
                        </a:tabLst>
                      </a:pPr>
                      <a:r>
                        <a:rPr sz="1200" strike="sngStrike" kern="0" spc="0">
                          <a:solidFill>
                            <a:srgbClr val="595959">
                              <a:alpha val="100000"/>
                            </a:srgbClr>
                          </a:solidFill>
                          <a:latin typeface="Microsoft YaHei"/>
                          <a:ea typeface="Microsoft YaHei"/>
                          <a:cs typeface="Microsoft YaHei"/>
                        </a:rPr>
                        <a:t>	</a:t>
                      </a:r>
                      <a:r>
                        <a:rPr sz="1200" b="1" strike="sngStrike" kern="0" spc="80">
                          <a:solidFill>
                            <a:srgbClr val="595959">
                              <a:alpha val="100000"/>
                            </a:srgbClr>
                          </a:solidFill>
                          <a:latin typeface="Microsoft YaHei"/>
                          <a:ea typeface="Microsoft YaHei"/>
                          <a:cs typeface="Microsoft YaHei"/>
                        </a:rPr>
                        <a:t>技术</a:t>
                      </a:r>
                      <a:r>
                        <a:rPr sz="1200" b="1" strike="sngStrike" kern="0" spc="0">
                          <a:solidFill>
                            <a:srgbClr val="595959">
                              <a:alpha val="100000"/>
                            </a:srgbClr>
                          </a:solidFill>
                          <a:latin typeface="Microsoft YaHei"/>
                          <a:ea typeface="Microsoft YaHei"/>
                          <a:cs typeface="Microsoft YaHei"/>
                        </a:rPr>
                        <a:t>	</a:t>
                      </a:r>
                      <a:endParaRPr lang="Microsoft YaHei" altLang="Microsoft YaHei" sz="1200"/>
                    </a:p>
                    <a:p>
                      <a:pPr marL="197485" algn="l" rtl="0" eaLnBrk="0">
                        <a:lnSpc>
                          <a:spcPts val="2123"/>
                        </a:lnSpc>
                        <a:spcBef>
                          <a:spcPts val="180"/>
                        </a:spcBef>
                      </a:pPr>
                      <a:r>
                        <a:rPr sz="1600" kern="0" spc="0">
                          <a:solidFill>
                            <a:srgbClr val="0F5C77">
                              <a:alpha val="100000"/>
                            </a:srgbClr>
                          </a:solidFill>
                          <a:latin typeface="Arial"/>
                          <a:ea typeface="Arial"/>
                          <a:cs typeface="Arial"/>
                        </a:rPr>
                        <a:t>Tenc</a:t>
                      </a:r>
                      <a:r>
                        <a:rPr sz="1600" kern="0" spc="0">
                          <a:solidFill>
                            <a:srgbClr val="0F5C77">
                              <a:alpha val="100000"/>
                            </a:srgbClr>
                          </a:solidFill>
                          <a:latin typeface="Microsoft YaHei"/>
                          <a:ea typeface="Microsoft YaHei"/>
                          <a:cs typeface="Microsoft YaHei"/>
                        </a:rPr>
                        <a:t>en</a:t>
                      </a:r>
                      <a:r>
                        <a:rPr sz="1600" kern="0" spc="40">
                          <a:solidFill>
                            <a:srgbClr val="0F5C77">
                              <a:alpha val="100000"/>
                            </a:srgbClr>
                          </a:solidFill>
                          <a:latin typeface="Microsoft YaHei"/>
                          <a:ea typeface="Microsoft YaHei"/>
                          <a:cs typeface="Microsoft YaHei"/>
                        </a:rPr>
                        <a:t>腾讯</a:t>
                      </a:r>
                      <a:r>
                        <a:rPr sz="1600" kern="0" spc="100">
                          <a:solidFill>
                            <a:srgbClr val="0F5C77">
                              <a:alpha val="100000"/>
                            </a:srgbClr>
                          </a:solidFill>
                          <a:latin typeface="Microsoft YaHei"/>
                          <a:ea typeface="Microsoft YaHei"/>
                          <a:cs typeface="Microsoft YaHei"/>
                        </a:rPr>
                        <a:t>   </a:t>
                      </a:r>
                      <a:r>
                        <a:rPr sz="1600" kern="0" spc="40">
                          <a:solidFill>
                            <a:srgbClr val="AF413A">
                              <a:alpha val="100000"/>
                            </a:srgbClr>
                          </a:solidFill>
                          <a:latin typeface="Microsoft YaHei"/>
                          <a:ea typeface="Microsoft YaHei"/>
                          <a:cs typeface="Microsoft YaHei"/>
                        </a:rPr>
                        <a:t>。京东云    </a:t>
                      </a:r>
                      <a:r>
                        <a:rPr sz="1600" kern="0" spc="30">
                          <a:solidFill>
                            <a:srgbClr val="AF413A">
                              <a:alpha val="100000"/>
                            </a:srgbClr>
                          </a:solidFill>
                          <a:latin typeface="Microsoft YaHei"/>
                          <a:ea typeface="Microsoft YaHei"/>
                          <a:cs typeface="Microsoft YaHei"/>
                        </a:rPr>
                        <a:t>         </a:t>
                      </a:r>
                      <a:r>
                        <a:rPr sz="1600" kern="0" spc="0">
                          <a:solidFill>
                            <a:srgbClr val="3C8FC8">
                              <a:alpha val="100000"/>
                            </a:srgbClr>
                          </a:solidFill>
                          <a:latin typeface="Arial"/>
                          <a:ea typeface="Arial"/>
                          <a:cs typeface="Arial"/>
                        </a:rPr>
                        <a:t>imgdee</a:t>
                      </a:r>
                      <a:r>
                        <a:rPr sz="1600" kern="0" spc="30">
                          <a:solidFill>
                            <a:srgbClr val="3C8FC8">
                              <a:alpha val="100000"/>
                            </a:srgbClr>
                          </a:solidFill>
                          <a:latin typeface="Arial"/>
                          <a:ea typeface="Arial"/>
                          <a:cs typeface="Arial"/>
                        </a:rPr>
                        <a:t>                </a:t>
                      </a:r>
                      <a:r>
                        <a:rPr sz="1800" kern="0" spc="30" baseline="-12406">
                          <a:solidFill>
                            <a:srgbClr val="595959">
                              <a:alpha val="100000"/>
                            </a:srgbClr>
                          </a:solidFill>
                          <a:latin typeface="Microsoft YaHei"/>
                          <a:ea typeface="Microsoft YaHei"/>
                          <a:cs typeface="Microsoft YaHei"/>
                        </a:rPr>
                        <a:t>……</a:t>
                      </a:r>
                      <a:endParaRPr lang="Microsoft YaHei" altLang="Microsoft YaHei" sz="1800" baseline="-12406"/>
                    </a:p>
                  </a:txBody>
                  <a:tcPr marL="0" marR="0" marT="0" marB="0">
                    <a:lnL w="12700" cap="flat" cmpd="sng" algn="ctr">
                      <a:solidFill>
                        <a:srgbClr val="B2D234"/>
                      </a:solidFill>
                      <a:prstDash val="solid"/>
                      <a:round/>
                      <a:headEnd type="none" w="med" len="med"/>
                      <a:tailEnd type="none" w="med" len="med"/>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B2D234"/>
                      </a:solidFill>
                      <a:prstDash val="solid"/>
                      <a:round/>
                      <a:headEnd type="none" w="med" len="med"/>
                      <a:tailEnd type="none" w="med" len="med"/>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B2D234"/>
                      </a:solidFill>
                      <a:prstDash val="solid"/>
                      <a:round/>
                      <a:headEnd type="none" w="med" len="med"/>
                      <a:tailEnd type="none" w="med" len="med"/>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B2D234"/>
                      </a:solidFill>
                      <a:prstDash val="solid"/>
                      <a:round/>
                      <a:headEnd type="none" w="med" len="med"/>
                      <a:tailEnd type="none" w="med" len="med"/>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B2D234"/>
                      </a:solidFill>
                      <a:prstDash val="solid"/>
                      <a:round/>
                      <a:headEnd type="none" w="med" len="med"/>
                      <a:tailEnd type="none" w="med" len="med"/>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B2D234"/>
                      </a:solidFill>
                      <a:prstDash val="solid"/>
                      <a:round/>
                      <a:headEnd type="none" w="med" len="med"/>
                      <a:tailEnd type="none" w="med" len="med"/>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B2D234"/>
                      </a:solidFill>
                      <a:prstDash val="solid"/>
                      <a:round/>
                      <a:headEnd type="none" w="med" len="med"/>
                      <a:tailEnd type="none" w="med" len="med"/>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B2D234"/>
                      </a:solidFill>
                      <a:prstDash val="solid"/>
                      <a:round/>
                      <a:headEnd type="none" w="med" len="med"/>
                      <a:tailEnd type="none" w="med" len="med"/>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B2D234"/>
                      </a:solidFill>
                      <a:prstDash val="solid"/>
                      <a:round/>
                      <a:headEnd type="none" w="med" len="med"/>
                      <a:tailEnd type="none" w="med" len="med"/>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B2D234"/>
                      </a:solidFill>
                      <a:prstDash val="solid"/>
                      <a:round/>
                      <a:headEnd type="none" w="med" len="med"/>
                      <a:tailEnd type="none" w="med" len="med"/>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w="12700" cap="flat" cmpd="sng" algn="ctr">
                      <a:solidFill>
                        <a:srgbClr val="B2D234"/>
                      </a:solidFill>
                      <a:prstDash val="solid"/>
                      <a:round/>
                      <a:headEnd type="none" w="med" len="med"/>
                      <a:tailEnd type="none" w="med" len="med"/>
                    </a:lnL>
                    <a:lnR w="1905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r>
            </a:tbl>
          </a:graphicData>
        </a:graphic>
      </p:graphicFrame>
      <p:pic>
        <p:nvPicPr>
          <p:cNvPr id="404" name="picture 404"/>
          <p:cNvPicPr>
            <a:picLocks noChangeAspect="1"/>
          </p:cNvPicPr>
          <p:nvPr/>
        </p:nvPicPr>
        <p:blipFill>
          <a:blip r:embed="rId2"/>
          <a:stretch>
            <a:fillRect/>
          </a:stretch>
        </p:blipFill>
        <p:spPr>
          <a:xfrm rot="21600000">
            <a:off x="6896796" y="5750052"/>
            <a:ext cx="388619" cy="265175"/>
          </a:xfrm>
          <a:prstGeom prst="rect">
            <a:avLst/>
          </a:prstGeom>
        </p:spPr>
      </p:pic>
      <p:pic>
        <p:nvPicPr>
          <p:cNvPr id="406" name="picture 406"/>
          <p:cNvPicPr>
            <a:picLocks noChangeAspect="1"/>
          </p:cNvPicPr>
          <p:nvPr/>
        </p:nvPicPr>
        <p:blipFill>
          <a:blip r:embed="rId3"/>
          <a:stretch>
            <a:fillRect/>
          </a:stretch>
        </p:blipFill>
        <p:spPr>
          <a:xfrm rot="21600000">
            <a:off x="5437500" y="5724144"/>
            <a:ext cx="309371" cy="315467"/>
          </a:xfrm>
          <a:prstGeom prst="rect">
            <a:avLst/>
          </a:prstGeom>
        </p:spPr>
      </p:pic>
      <p:graphicFrame>
        <p:nvGraphicFramePr>
          <p:cNvPr id="408" name="table 408"/>
          <p:cNvGraphicFramePr>
            <a:graphicFrameLocks noGrp="1"/>
          </p:cNvGraphicFramePr>
          <p:nvPr/>
        </p:nvGraphicFramePr>
        <p:xfrm>
          <a:off x="513969" y="1701164"/>
          <a:ext cx="1605279" cy="4473575"/>
        </p:xfrm>
        <a:graphic>
          <a:graphicData uri="http://schemas.openxmlformats.org/drawingml/2006/table">
            <a:tbl>
              <a:tblPr/>
              <a:tblGrid>
                <a:gridCol w="383540"/>
                <a:gridCol w="600709"/>
                <a:gridCol w="621030"/>
              </a:tblGrid>
              <a:tr h="641984">
                <a:tc rowSpan="3">
                  <a:txBody>
                    <a:bodyPr vert="eaVert" wrap="square"/>
                    <a:lstStyle/>
                    <a:p>
                      <a:pPr algn="l" rtl="0" eaLnBrk="0">
                        <a:lnSpc>
                          <a:spcPct val="105000"/>
                        </a:lnSpc>
                      </a:pPr>
                      <a:endParaRPr lang="Arial" altLang="Arial" sz="900"/>
                    </a:p>
                    <a:p>
                      <a:pPr marL="1388744" algn="l" rtl="0" eaLnBrk="0">
                        <a:lnSpc>
                          <a:spcPct val="92000"/>
                        </a:lnSpc>
                        <a:spcBef>
                          <a:spcPts val="3"/>
                        </a:spcBef>
                      </a:pPr>
                      <a:r>
                        <a:rPr sz="1400" b="1" kern="0" spc="-10">
                          <a:solidFill>
                            <a:srgbClr val="FFFFFF">
                              <a:alpha val="100000"/>
                            </a:srgbClr>
                          </a:solidFill>
                          <a:latin typeface="Microsoft YaHei"/>
                          <a:ea typeface="Microsoft YaHei"/>
                          <a:cs typeface="Microsoft YaHei"/>
                        </a:rPr>
                        <a:t>上游</a:t>
                      </a:r>
                      <a:r>
                        <a:rPr sz="2100" b="1" kern="0" spc="-10" baseline="14623">
                          <a:solidFill>
                            <a:srgbClr val="FFFFFF">
                              <a:alpha val="100000"/>
                            </a:srgbClr>
                          </a:solidFill>
                          <a:latin typeface="Microsoft YaHei"/>
                          <a:ea typeface="Microsoft YaHei"/>
                          <a:cs typeface="Microsoft YaHei"/>
                        </a:rPr>
                        <a:t>：</a:t>
                      </a:r>
                      <a:r>
                        <a:rPr sz="1300" b="1" kern="0" spc="410">
                          <a:solidFill>
                            <a:srgbClr val="FFFFFF">
                              <a:alpha val="100000"/>
                            </a:srgbClr>
                          </a:solidFill>
                          <a:latin typeface="Microsoft YaHei"/>
                          <a:ea typeface="Microsoft YaHei"/>
                          <a:cs typeface="Microsoft YaHei"/>
                        </a:rPr>
                        <a:t> </a:t>
                      </a:r>
                      <a:r>
                        <a:rPr sz="1400" b="1" kern="0" spc="-10">
                          <a:solidFill>
                            <a:srgbClr val="FFFFFF">
                              <a:alpha val="100000"/>
                            </a:srgbClr>
                          </a:solidFill>
                          <a:latin typeface="Microsoft YaHei"/>
                          <a:ea typeface="Microsoft YaHei"/>
                          <a:cs typeface="Microsoft YaHei"/>
                        </a:rPr>
                        <a:t>3C 数码品牌商</a:t>
                      </a:r>
                      <a:endParaRPr lang="Microsoft YaHei" altLang="Microsoft YaHei" sz="1400"/>
                    </a:p>
                  </a:txBody>
                  <a:tcPr marL="0" marR="0" marT="0" marB="0" vert="eaVert">
                    <a:lnL w="19050" cap="flat" cmpd="sng" algn="ctr">
                      <a:solidFill>
                        <a:srgbClr val="B2D234"/>
                      </a:solidFill>
                      <a:prstDash val="solid"/>
                      <a:round/>
                      <a:headEnd type="none" w="med" len="med"/>
                      <a:tailEnd type="none" w="med" len="med"/>
                    </a:lnL>
                    <a:lnR>
                      <a:noFill/>
                    </a:lnR>
                    <a:lnT w="1905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solidFill>
                      <a:srgbClr val="B2D234"/>
                    </a:solidFill>
                  </a:tcPr>
                </a:tc>
                <a:tc gridSpan="2">
                  <a:txBody>
                    <a:bodyPr vert="horz" wrap="square"/>
                    <a:lstStyle/>
                    <a:p>
                      <a:pPr algn="l" rtl="0" eaLnBrk="0">
                        <a:lnSpc>
                          <a:spcPct val="100000"/>
                        </a:lnSpc>
                      </a:pPr>
                      <a:endParaRPr lang="Arial" altLang="Arial" sz="1000"/>
                    </a:p>
                  </a:txBody>
                  <a:tcPr marL="0" marR="0" marT="0" marB="0">
                    <a:lnL>
                      <a:noFill/>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w="19050" cap="flat" cmpd="sng" algn="ctr">
                      <a:solidFill>
                        <a:srgbClr val="B2D234"/>
                      </a:solidFill>
                      <a:prstDash val="solid"/>
                      <a:round/>
                      <a:headEnd type="none" w="med" len="med"/>
                      <a:tailEnd type="none" w="med" len="med"/>
                    </a:lnT>
                    <a:lnB>
                      <a:noFill/>
                    </a:lnB>
                  </a:tcPr>
                </a:tc>
              </a:tr>
              <a:tr h="682625">
                <a:tc vMerge="1">
                  <a:txBody>
                    <a:bodyPr vert="eaVert" wrap="square"/>
                    <a:lstStyle/>
                    <a:p>
                      <a:pPr algn="l" rtl="0" eaLnBrk="0">
                        <a:lnSpc>
                          <a:spcPct val="100000"/>
                        </a:lnSpc>
                      </a:pPr>
                      <a:endParaRPr lang="Arial" altLang="Arial" sz="1000"/>
                    </a:p>
                  </a:txBody>
                  <a:tcPr marL="0" marR="0" marT="0" marB="0" vert="eaVert">
                    <a:lnL w="19050" cap="flat" cmpd="sng" algn="ctr">
                      <a:solidFill>
                        <a:srgbClr val="B2D234"/>
                      </a:solidFill>
                      <a:prstDash val="solid"/>
                      <a:round/>
                      <a:headEnd type="none" w="med" len="med"/>
                      <a:tailEnd type="none" w="med" len="med"/>
                    </a:lnL>
                    <a:lnR>
                      <a:noFill/>
                    </a:lnR>
                    <a:lnT w="1905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c>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a:txBody>
                    <a:bodyPr vert="horz" wrap="square"/>
                    <a:lstStyle/>
                    <a:p>
                      <a:pPr algn="l" rtl="0" eaLnBrk="0">
                        <a:lnSpc>
                          <a:spcPct val="100000"/>
                        </a:lnSpc>
                      </a:pPr>
                      <a:endParaRPr lang="Arial" altLang="Arial" sz="1000"/>
                    </a:p>
                  </a:txBody>
                  <a:tcPr marL="0" marR="0" marT="0" marB="0">
                    <a:lnL>
                      <a:noFill/>
                    </a:lnL>
                    <a:lnR w="19050" cap="flat" cmpd="sng" algn="ctr">
                      <a:solidFill>
                        <a:srgbClr val="B2D234"/>
                      </a:solidFill>
                      <a:prstDash val="solid"/>
                      <a:round/>
                      <a:headEnd type="none" w="med" len="med"/>
                      <a:tailEnd type="none" w="med" len="med"/>
                    </a:lnR>
                    <a:lnT>
                      <a:noFill/>
                    </a:lnT>
                    <a:lnB>
                      <a:noFill/>
                    </a:lnB>
                  </a:tcPr>
                </a:tc>
              </a:tr>
              <a:tr h="3148964">
                <a:tc vMerge="1">
                  <a:txBody>
                    <a:bodyPr vert="eaVert" wrap="square"/>
                    <a:lstStyle/>
                    <a:p>
                      <a:pPr algn="l" rtl="0" eaLnBrk="0">
                        <a:lnSpc>
                          <a:spcPct val="100000"/>
                        </a:lnSpc>
                      </a:pPr>
                      <a:endParaRPr lang="Arial" altLang="Arial" sz="1000"/>
                    </a:p>
                  </a:txBody>
                  <a:tcPr marL="0" marR="0" marT="0" marB="0" vert="eaVert">
                    <a:lnL w="19050" cap="flat" cmpd="sng" algn="ctr">
                      <a:solidFill>
                        <a:srgbClr val="B2D234"/>
                      </a:solidFill>
                      <a:prstDash val="solid"/>
                      <a:round/>
                      <a:headEnd type="none" w="med" len="med"/>
                      <a:tailEnd type="none" w="med" len="med"/>
                    </a:lnL>
                    <a:lnR>
                      <a:noFill/>
                    </a:lnR>
                    <a:lnT w="19050" cap="flat" cmpd="sng" algn="ctr">
                      <a:solidFill>
                        <a:srgbClr val="B2D234"/>
                      </a:solidFill>
                      <a:prstDash val="solid"/>
                      <a:round/>
                      <a:headEnd type="none" w="med" len="med"/>
                      <a:tailEnd type="none" w="med" len="med"/>
                    </a:lnT>
                    <a:lnB w="19050" cap="flat" cmpd="sng" algn="ctr">
                      <a:solidFill>
                        <a:srgbClr val="B2D234"/>
                      </a:solidFill>
                      <a:prstDash val="solid"/>
                      <a:round/>
                      <a:headEnd type="none" w="med" len="med"/>
                      <a:tailEnd type="none" w="med" len="med"/>
                    </a:lnB>
                  </a:tcPr>
                </a:tc>
                <a:tc gridSpan="2">
                  <a:txBody>
                    <a:bodyPr vert="horz" wrap="square"/>
                    <a:lstStyle/>
                    <a:p>
                      <a:pPr algn="l" rtl="0" eaLnBrk="0">
                        <a:lnSpc>
                          <a:spcPct val="109000"/>
                        </a:lnSpc>
                      </a:pPr>
                      <a:endParaRPr lang="Arial" altLang="Arial" sz="500"/>
                    </a:p>
                    <a:p>
                      <a:pPr marL="46990" algn="l" rtl="0" eaLnBrk="0">
                        <a:lnSpc>
                          <a:spcPts val="1667"/>
                        </a:lnSpc>
                        <a:spcBef>
                          <a:spcPts val="1"/>
                        </a:spcBef>
                      </a:pPr>
                      <a:r>
                        <a:rPr sz="1100" kern="0" spc="30">
                          <a:solidFill>
                            <a:srgbClr val="99B5DE">
                              <a:alpha val="100000"/>
                            </a:srgbClr>
                          </a:solidFill>
                          <a:latin typeface="Arial"/>
                          <a:ea typeface="Arial"/>
                          <a:cs typeface="Arial"/>
                        </a:rPr>
                        <a:t>DLLTechmoo</a:t>
                      </a:r>
                      <a:r>
                        <a:rPr sz="1100" kern="0" spc="20">
                          <a:solidFill>
                            <a:srgbClr val="99B5DE">
                              <a:alpha val="100000"/>
                            </a:srgbClr>
                          </a:solidFill>
                          <a:latin typeface="Arial"/>
                          <a:ea typeface="Arial"/>
                          <a:cs typeface="Arial"/>
                        </a:rPr>
                        <a:t>ges</a:t>
                      </a:r>
                      <a:endParaRPr lang="Arial" altLang="Arial" sz="1100"/>
                    </a:p>
                    <a:p>
                      <a:pPr algn="l" rtl="0" eaLnBrk="0">
                        <a:lnSpc>
                          <a:spcPct val="125000"/>
                        </a:lnSpc>
                      </a:pPr>
                      <a:endParaRPr lang="Arial" altLang="Arial" sz="1000"/>
                    </a:p>
                    <a:p>
                      <a:pPr algn="l" rtl="0" eaLnBrk="0">
                        <a:lnSpc>
                          <a:spcPct val="125000"/>
                        </a:lnSpc>
                      </a:pPr>
                      <a:endParaRPr lang="Arial" altLang="Arial" sz="1000"/>
                    </a:p>
                    <a:p>
                      <a:pPr algn="l" rtl="0" eaLnBrk="0">
                        <a:lnSpc>
                          <a:spcPct val="125000"/>
                        </a:lnSpc>
                      </a:pPr>
                      <a:endParaRPr lang="Arial" altLang="Arial" sz="1000"/>
                    </a:p>
                    <a:p>
                      <a:pPr marL="176529" algn="l" rtl="0" eaLnBrk="0">
                        <a:lnSpc>
                          <a:spcPct val="69000"/>
                        </a:lnSpc>
                        <a:spcBef>
                          <a:spcPts val="601"/>
                        </a:spcBef>
                      </a:pPr>
                      <a:r>
                        <a:rPr sz="2000" kern="0" spc="10">
                          <a:solidFill>
                            <a:srgbClr val="CD6E64">
                              <a:alpha val="100000"/>
                            </a:srgbClr>
                          </a:solidFill>
                          <a:latin typeface="Arial"/>
                          <a:ea typeface="Arial"/>
                          <a:cs typeface="Arial"/>
                        </a:rPr>
                        <a:t>camom</a:t>
                      </a:r>
                      <a:endParaRPr lang="Arial" altLang="Arial" sz="2000"/>
                    </a:p>
                    <a:p>
                      <a:pPr algn="l" rtl="0" eaLnBrk="0">
                        <a:lnSpc>
                          <a:spcPct val="114000"/>
                        </a:lnSpc>
                      </a:pPr>
                      <a:endParaRPr lang="Arial" altLang="Arial" sz="1000"/>
                    </a:p>
                    <a:p>
                      <a:pPr algn="l" rtl="0" eaLnBrk="0">
                        <a:lnSpc>
                          <a:spcPct val="114000"/>
                        </a:lnSpc>
                      </a:pPr>
                      <a:endParaRPr lang="Arial" altLang="Arial" sz="1000"/>
                    </a:p>
                    <a:p>
                      <a:pPr algn="l" rtl="0" eaLnBrk="0">
                        <a:lnSpc>
                          <a:spcPct val="115000"/>
                        </a:lnSpc>
                      </a:pPr>
                      <a:endParaRPr lang="Arial" altLang="Arial" sz="1000"/>
                    </a:p>
                    <a:p>
                      <a:pPr algn="l" rtl="0" eaLnBrk="0">
                        <a:lnSpc>
                          <a:spcPct val="115000"/>
                        </a:lnSpc>
                      </a:pPr>
                      <a:endParaRPr lang="Arial" altLang="Arial" sz="1000"/>
                    </a:p>
                    <a:p>
                      <a:pPr algn="l" rtl="0" eaLnBrk="0">
                        <a:lnSpc>
                          <a:spcPct val="115000"/>
                        </a:lnSpc>
                      </a:pPr>
                      <a:endParaRPr lang="Arial" altLang="Arial" sz="1000"/>
                    </a:p>
                    <a:p>
                      <a:pPr algn="r" rtl="0" eaLnBrk="0">
                        <a:lnSpc>
                          <a:spcPts val="1980"/>
                        </a:lnSpc>
                        <a:spcBef>
                          <a:spcPts val="421"/>
                        </a:spcBef>
                      </a:pPr>
                      <a:r>
                        <a:rPr sz="1400" kern="0" spc="0">
                          <a:solidFill>
                            <a:srgbClr val="AEC3B0">
                              <a:alpha val="100000"/>
                            </a:srgbClr>
                          </a:solidFill>
                          <a:latin typeface="Arial"/>
                          <a:ea typeface="Arial"/>
                          <a:cs typeface="Arial"/>
                        </a:rPr>
                        <a:t>U</a:t>
                      </a:r>
                      <a:r>
                        <a:rPr sz="1400" kern="0" spc="0">
                          <a:solidFill>
                            <a:srgbClr val="AEC3B0">
                              <a:alpha val="100000"/>
                            </a:srgbClr>
                          </a:solidFill>
                          <a:latin typeface="Microsoft YaHei"/>
                          <a:ea typeface="Microsoft YaHei"/>
                          <a:cs typeface="Microsoft YaHei"/>
                        </a:rPr>
                        <a:t>GREEN</a:t>
                      </a:r>
                      <a:r>
                        <a:rPr sz="1400" kern="0" spc="90">
                          <a:solidFill>
                            <a:srgbClr val="AEC3B0">
                              <a:alpha val="100000"/>
                            </a:srgbClr>
                          </a:solidFill>
                          <a:latin typeface="Microsoft YaHei"/>
                          <a:ea typeface="Microsoft YaHei"/>
                          <a:cs typeface="Microsoft YaHei"/>
                        </a:rPr>
                        <a:t>绿联</a:t>
                      </a:r>
                      <a:endParaRPr lang="Microsoft YaHei" altLang="Microsoft YaHei" sz="1400"/>
                    </a:p>
                    <a:p>
                      <a:pPr algn="l" rtl="0" eaLnBrk="0">
                        <a:lnSpc>
                          <a:spcPct val="100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0000"/>
                        </a:lnSpc>
                      </a:pPr>
                      <a:endParaRPr lang="Arial" altLang="Arial" sz="300"/>
                    </a:p>
                    <a:p>
                      <a:pPr marL="480694" algn="l" rtl="0" eaLnBrk="0">
                        <a:lnSpc>
                          <a:spcPts val="425"/>
                        </a:lnSpc>
                        <a:spcBef>
                          <a:spcPts val="2"/>
                        </a:spcBef>
                      </a:pPr>
                      <a:r>
                        <a:rPr sz="1200" kern="0" spc="-30">
                          <a:solidFill>
                            <a:srgbClr val="595959">
                              <a:alpha val="100000"/>
                            </a:srgbClr>
                          </a:solidFill>
                          <a:latin typeface="Microsoft YaHei"/>
                          <a:ea typeface="Microsoft YaHei"/>
                          <a:cs typeface="Microsoft YaHei"/>
                        </a:rPr>
                        <a:t>……</a:t>
                      </a:r>
                      <a:endParaRPr lang="Microsoft YaHei" altLang="Microsoft YaHei" sz="1200"/>
                    </a:p>
                  </a:txBody>
                  <a:tcPr marL="0" marR="0" marT="0" marB="0">
                    <a:lnL>
                      <a:noFill/>
                    </a:lnL>
                    <a:lnR w="19050" cap="flat" cmpd="sng" algn="ctr">
                      <a:solidFill>
                        <a:srgbClr val="B2D234"/>
                      </a:solidFill>
                      <a:prstDash val="solid"/>
                      <a:round/>
                      <a:headEnd type="none" w="med" len="med"/>
                      <a:tailEnd type="none" w="med" len="med"/>
                    </a:lnR>
                    <a:lnT>
                      <a:noFill/>
                    </a:lnT>
                    <a:lnB w="19050" cap="flat" cmpd="sng" algn="ctr">
                      <a:solidFill>
                        <a:srgbClr val="B2D234"/>
                      </a:solidFill>
                      <a:prstDash val="solid"/>
                      <a:round/>
                      <a:headEnd type="none" w="med" len="med"/>
                      <a:tailEnd type="none" w="med" len="med"/>
                    </a:lnB>
                  </a:tcPr>
                </a:tc>
                <a:tc hMerge="1">
                  <a:txBody>
                    <a:bodyPr vert="horz" wrap="square"/>
                    <a:lstStyle/>
                    <a:p>
                      <a:endParaRPr/>
                    </a:p>
                  </a:txBody>
                  <a:tcPr marL="0" marR="0" marT="0" marB="0">
                    <a:lnL>
                      <a:noFill/>
                    </a:lnL>
                    <a:lnR w="19050" cap="flat" cmpd="sng" algn="ctr">
                      <a:solidFill>
                        <a:srgbClr val="B2D234"/>
                      </a:solidFill>
                      <a:prstDash val="solid"/>
                      <a:round/>
                      <a:headEnd type="none" w="med" len="med"/>
                      <a:tailEnd type="none" w="med" len="med"/>
                    </a:lnR>
                    <a:lnT>
                      <a:noFill/>
                    </a:lnT>
                    <a:lnB w="19050" cap="flat" cmpd="sng" algn="ctr">
                      <a:solidFill>
                        <a:srgbClr val="B2D234"/>
                      </a:solidFill>
                      <a:prstDash val="solid"/>
                      <a:round/>
                      <a:headEnd type="none" w="med" len="med"/>
                      <a:tailEnd type="none" w="med" len="med"/>
                    </a:lnB>
                  </a:tcPr>
                </a:tc>
              </a:tr>
            </a:tbl>
          </a:graphicData>
        </a:graphic>
      </p:graphicFrame>
      <p:sp>
        <p:nvSpPr>
          <p:cNvPr id="410" name="textbox 410"/>
          <p:cNvSpPr/>
          <p:nvPr/>
        </p:nvSpPr>
        <p:spPr>
          <a:xfrm>
            <a:off x="523850" y="6322562"/>
            <a:ext cx="8122284" cy="4686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479"/>
              </a:lnSpc>
            </a:pPr>
            <a:endParaRPr lang="Arial" altLang="Arial" sz="100"/>
          </a:p>
          <a:p>
            <a:pPr marL="22225" algn="l" rtl="0" eaLnBrk="0">
              <a:lnSpc>
                <a:spcPct val="98000"/>
              </a:lnSpc>
            </a:pPr>
            <a:r>
              <a:rPr sz="800" kern="0" spc="0">
                <a:solidFill>
                  <a:srgbClr val="7F7F7F">
                    <a:alpha val="100000"/>
                  </a:srgbClr>
                </a:solidFill>
                <a:latin typeface="Microsoft YaHei"/>
                <a:ea typeface="Microsoft YaHei"/>
                <a:cs typeface="Microsoft YaHei"/>
              </a:rPr>
              <a:t>注释：企业排名不分先后。</a:t>
            </a:r>
            <a:endParaRPr lang="Microsoft YaHei" altLang="Microsoft YaHei" sz="800"/>
          </a:p>
          <a:p>
            <a:pPr marL="12700" indent="9525" algn="l" rtl="0" eaLnBrk="0">
              <a:lnSpc>
                <a:spcPct val="116000"/>
              </a:lnSpc>
              <a:spcBef>
                <a:spcPts val="222"/>
              </a:spcBef>
              <a:tabLst>
                <a:tab pos="8108950"/>
              </a:tabLst>
            </a:pPr>
            <a:r>
              <a:rPr sz="800" u="sng" kern="0" spc="-30">
                <a:solidFill>
                  <a:srgbClr val="7F7F7F">
                    <a:alpha val="100000"/>
                  </a:srgbClr>
                </a:solidFill>
                <a:latin typeface="Microsoft YaHei"/>
                <a:ea typeface="Microsoft YaHei"/>
                <a:cs typeface="Microsoft YaHei"/>
              </a:rPr>
              <a:t>来源：艾瑞咨询研究院自主研究及绘制。</a:t>
            </a:r>
            <a:r>
              <a:rPr sz="800" u="sng" kern="0" spc="0">
                <a:solidFill>
                  <a:srgbClr val="7F7F7F">
                    <a:alpha val="100000"/>
                  </a:srgbClr>
                </a:solidFill>
                <a:latin typeface="Microsoft YaHei"/>
                <a:ea typeface="Microsoft YaHei"/>
                <a:cs typeface="Microsoft YaHei"/>
              </a:rPr>
              <a:t>	</a:t>
            </a:r>
            <a:r>
              <a:rPr sz="800" kern="0" spc="-10">
                <a:solidFill>
                  <a:srgbClr val="7F7F7F">
                    <a:alpha val="100000"/>
                  </a:srgbClr>
                </a:solidFill>
                <a:latin typeface="Microsoft YaHei"/>
                <a:ea typeface="Microsoft YaHei"/>
                <a:cs typeface="Microsoft YaHei"/>
              </a:rPr>
              <a:t> </a:t>
            </a:r>
            <a:r>
              <a:rPr sz="800" kern="0" spc="0">
                <a:solidFill>
                  <a:srgbClr val="7F7F7F">
                    <a:alpha val="100000"/>
                  </a:srgbClr>
                </a:solidFill>
                <a:latin typeface="Arial"/>
                <a:ea typeface="Arial"/>
                <a:cs typeface="Arial"/>
              </a:rPr>
              <a:t>©2024.2</a:t>
            </a:r>
            <a:r>
              <a:rPr sz="800" kern="0" spc="7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Inc.                                                                                                                                                                       </a:t>
            </a:r>
            <a:r>
              <a:rPr sz="800" kern="0" spc="-10">
                <a:solidFill>
                  <a:srgbClr val="7F7F7F">
                    <a:alpha val="100000"/>
                  </a:srgbClr>
                </a:solidFill>
                <a:latin typeface="Arial"/>
                <a:ea typeface="Arial"/>
                <a:cs typeface="Arial"/>
              </a:rPr>
              <a:t>                                             www.iresearch.com.cn</a:t>
            </a:r>
            <a:endParaRPr lang="Arial" altLang="Arial" sz="800"/>
          </a:p>
        </p:txBody>
      </p:sp>
      <p:sp>
        <p:nvSpPr>
          <p:cNvPr id="412" name="textbox 412"/>
          <p:cNvSpPr/>
          <p:nvPr/>
        </p:nvSpPr>
        <p:spPr>
          <a:xfrm>
            <a:off x="555279" y="431082"/>
            <a:ext cx="5798820" cy="4978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404"/>
              </a:lnSpc>
            </a:pPr>
            <a:endParaRPr lang="Arial" altLang="Arial" sz="100"/>
          </a:p>
          <a:p>
            <a:pPr marL="12700" algn="l" rtl="0" eaLnBrk="0">
              <a:lnSpc>
                <a:spcPct val="97000"/>
              </a:lnSpc>
            </a:pPr>
            <a:r>
              <a:rPr sz="3200" kern="0" spc="-10">
                <a:solidFill>
                  <a:srgbClr val="8BC53F">
                    <a:alpha val="100000"/>
                  </a:srgbClr>
                </a:solidFill>
                <a:latin typeface="Microsoft YaHei"/>
                <a:ea typeface="Microsoft YaHei"/>
                <a:cs typeface="Microsoft YaHei"/>
              </a:rPr>
              <a:t>3C数码商用品电商采购产业</a:t>
            </a:r>
            <a:r>
              <a:rPr sz="3200" kern="0" spc="-20">
                <a:solidFill>
                  <a:srgbClr val="8BC53F">
                    <a:alpha val="100000"/>
                  </a:srgbClr>
                </a:solidFill>
                <a:latin typeface="Microsoft YaHei"/>
                <a:ea typeface="Microsoft YaHei"/>
                <a:cs typeface="Microsoft YaHei"/>
              </a:rPr>
              <a:t>图谱</a:t>
            </a:r>
            <a:endParaRPr lang="Microsoft YaHei" altLang="Microsoft YaHei" sz="3200"/>
          </a:p>
        </p:txBody>
      </p:sp>
      <p:sp>
        <p:nvSpPr>
          <p:cNvPr id="414" name="textbox 414"/>
          <p:cNvSpPr/>
          <p:nvPr/>
        </p:nvSpPr>
        <p:spPr>
          <a:xfrm>
            <a:off x="542830" y="983075"/>
            <a:ext cx="7962900" cy="3206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339"/>
              </a:lnSpc>
            </a:pPr>
            <a:endParaRPr lang="Arial" altLang="Arial" sz="100"/>
          </a:p>
          <a:p>
            <a:pPr marL="12700" algn="l" rtl="0" eaLnBrk="0">
              <a:lnSpc>
                <a:spcPct val="97000"/>
              </a:lnSpc>
            </a:pPr>
            <a:r>
              <a:rPr sz="2000" kern="0" spc="-30">
                <a:solidFill>
                  <a:srgbClr val="595959">
                    <a:alpha val="100000"/>
                  </a:srgbClr>
                </a:solidFill>
                <a:latin typeface="Microsoft YaHei"/>
                <a:ea typeface="Microsoft YaHei"/>
                <a:cs typeface="Microsoft YaHei"/>
              </a:rPr>
              <a:t>除3C数码商用产品外，  支付</a:t>
            </a:r>
            <a:r>
              <a:rPr sz="2000" kern="0" spc="-40">
                <a:solidFill>
                  <a:srgbClr val="595959">
                    <a:alpha val="100000"/>
                  </a:srgbClr>
                </a:solidFill>
                <a:latin typeface="Microsoft YaHei"/>
                <a:ea typeface="Microsoft YaHei"/>
                <a:cs typeface="Microsoft YaHei"/>
              </a:rPr>
              <a:t>、金融、物流、技术也是行业发展核心元素</a:t>
            </a:r>
            <a:endParaRPr lang="Microsoft YaHei" altLang="Microsoft YaHei" sz="2000"/>
          </a:p>
        </p:txBody>
      </p:sp>
      <p:sp>
        <p:nvSpPr>
          <p:cNvPr id="416" name="rect"/>
          <p:cNvSpPr/>
          <p:nvPr/>
        </p:nvSpPr>
        <p:spPr>
          <a:xfrm>
            <a:off x="8273796" y="1709927"/>
            <a:ext cx="336804" cy="4454652"/>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18" name="picture 418"/>
          <p:cNvPicPr>
            <a:picLocks noChangeAspect="1"/>
          </p:cNvPicPr>
          <p:nvPr/>
        </p:nvPicPr>
        <p:blipFill>
          <a:blip r:embed="rId4"/>
          <a:stretch>
            <a:fillRect/>
          </a:stretch>
        </p:blipFill>
        <p:spPr>
          <a:xfrm rot="21600000">
            <a:off x="2987039" y="3003804"/>
            <a:ext cx="4344923" cy="266700"/>
          </a:xfrm>
          <a:prstGeom prst="rect">
            <a:avLst/>
          </a:prstGeom>
        </p:spPr>
      </p:pic>
      <p:sp>
        <p:nvSpPr>
          <p:cNvPr id="420" name="textbox 420"/>
          <p:cNvSpPr/>
          <p:nvPr/>
        </p:nvSpPr>
        <p:spPr>
          <a:xfrm>
            <a:off x="4102608" y="1726691"/>
            <a:ext cx="2565400" cy="360045"/>
          </a:xfrm>
          <a:prstGeom prst="rect">
            <a:avLst/>
          </a:prstGeom>
          <a:solidFill>
            <a:srgbClr val="FFFFFF"/>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5000"/>
              </a:lnSpc>
            </a:pPr>
            <a:endParaRPr lang="Arial" altLang="Arial" sz="600"/>
          </a:p>
          <a:p>
            <a:pPr marL="798830" algn="l" rtl="0" eaLnBrk="0">
              <a:lnSpc>
                <a:spcPts val="1512"/>
              </a:lnSpc>
              <a:spcBef>
                <a:spcPts val="4"/>
              </a:spcBef>
            </a:pPr>
            <a:r>
              <a:rPr sz="1200" b="1" kern="0" spc="80">
                <a:solidFill>
                  <a:srgbClr val="595959">
                    <a:alpha val="100000"/>
                  </a:srgbClr>
                </a:solidFill>
                <a:latin typeface="Microsoft YaHei"/>
                <a:ea typeface="Microsoft YaHei"/>
                <a:cs typeface="Microsoft YaHei"/>
              </a:rPr>
              <a:t>电商采购平台</a:t>
            </a:r>
            <a:endParaRPr lang="Microsoft YaHei" altLang="Microsoft YaHei" sz="1200"/>
          </a:p>
        </p:txBody>
      </p:sp>
      <p:sp>
        <p:nvSpPr>
          <p:cNvPr id="422" name="textbox 422"/>
          <p:cNvSpPr/>
          <p:nvPr/>
        </p:nvSpPr>
        <p:spPr>
          <a:xfrm>
            <a:off x="2454784" y="1391151"/>
            <a:ext cx="4246879" cy="2336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420"/>
              </a:lnSpc>
            </a:pPr>
            <a:endParaRPr lang="Arial" altLang="Arial" sz="100"/>
          </a:p>
          <a:p>
            <a:pPr marL="12700" algn="l" rtl="0" eaLnBrk="0">
              <a:lnSpc>
                <a:spcPct val="98000"/>
              </a:lnSpc>
            </a:pPr>
            <a:r>
              <a:rPr sz="1400" b="1" kern="0" spc="0">
                <a:solidFill>
                  <a:srgbClr val="404040">
                    <a:alpha val="100000"/>
                  </a:srgbClr>
                </a:solidFill>
                <a:latin typeface="Microsoft YaHei"/>
                <a:ea typeface="Microsoft YaHei"/>
                <a:cs typeface="Microsoft YaHei"/>
              </a:rPr>
              <a:t>2023年中国企业3C数码商用品电商采购市场</a:t>
            </a:r>
            <a:r>
              <a:rPr sz="1400" b="1" kern="0" spc="-10">
                <a:solidFill>
                  <a:srgbClr val="404040">
                    <a:alpha val="100000"/>
                  </a:srgbClr>
                </a:solidFill>
                <a:latin typeface="Microsoft YaHei"/>
                <a:ea typeface="Microsoft YaHei"/>
                <a:cs typeface="Microsoft YaHei"/>
              </a:rPr>
              <a:t>产业图谱</a:t>
            </a:r>
            <a:endParaRPr lang="Microsoft YaHei" altLang="Microsoft YaHei" sz="1400"/>
          </a:p>
        </p:txBody>
      </p:sp>
      <p:sp>
        <p:nvSpPr>
          <p:cNvPr id="424" name="textbox 424"/>
          <p:cNvSpPr/>
          <p:nvPr/>
        </p:nvSpPr>
        <p:spPr>
          <a:xfrm>
            <a:off x="8320609" y="1697227"/>
            <a:ext cx="203200" cy="4480559"/>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87"/>
              </a:lnSpc>
            </a:pPr>
            <a:endParaRPr lang="Arial" altLang="Arial" sz="100"/>
          </a:p>
          <a:p>
            <a:pPr marL="12700" algn="l" rtl="0" eaLnBrk="0">
              <a:lnSpc>
                <a:spcPct val="82000"/>
              </a:lnSpc>
              <a:tabLst>
                <a:tab pos="1660525"/>
              </a:tabLst>
            </a:pPr>
            <a:r>
              <a:rPr sz="1400" kern="0" spc="0">
                <a:solidFill>
                  <a:srgbClr val="FFFFFF">
                    <a:alpha val="100000"/>
                  </a:srgbClr>
                </a:solidFill>
                <a:latin typeface="Microsoft YaHei"/>
                <a:ea typeface="Microsoft YaHei"/>
                <a:cs typeface="Microsoft YaHei"/>
              </a:rPr>
              <a:t>	</a:t>
            </a:r>
            <a:r>
              <a:rPr sz="1400" b="1" kern="0" spc="-110">
                <a:solidFill>
                  <a:srgbClr val="FFFFFF">
                    <a:alpha val="100000"/>
                  </a:srgbClr>
                </a:solidFill>
                <a:latin typeface="Microsoft YaHei"/>
                <a:ea typeface="Microsoft YaHei"/>
                <a:cs typeface="Microsoft YaHei"/>
              </a:rPr>
              <a:t>下游</a:t>
            </a:r>
            <a:r>
              <a:rPr sz="2100" b="1" kern="0" spc="-110" baseline="14623">
                <a:solidFill>
                  <a:srgbClr val="FFFFFF">
                    <a:alpha val="100000"/>
                  </a:srgbClr>
                </a:solidFill>
                <a:latin typeface="Microsoft YaHei"/>
                <a:ea typeface="Microsoft YaHei"/>
                <a:cs typeface="Microsoft YaHei"/>
              </a:rPr>
              <a:t>：</a:t>
            </a:r>
            <a:r>
              <a:rPr sz="1300" b="1" kern="0" spc="280">
                <a:solidFill>
                  <a:srgbClr val="FFFFFF">
                    <a:alpha val="100000"/>
                  </a:srgbClr>
                </a:solidFill>
                <a:latin typeface="Microsoft YaHei"/>
                <a:ea typeface="Microsoft YaHei"/>
                <a:cs typeface="Microsoft YaHei"/>
              </a:rPr>
              <a:t> </a:t>
            </a:r>
            <a:r>
              <a:rPr sz="1400" b="1" kern="0" spc="-110">
                <a:solidFill>
                  <a:srgbClr val="FFFFFF">
                    <a:alpha val="100000"/>
                  </a:srgbClr>
                </a:solidFill>
                <a:latin typeface="Microsoft YaHei"/>
                <a:ea typeface="Microsoft YaHei"/>
                <a:cs typeface="Microsoft YaHei"/>
              </a:rPr>
              <a:t>采购企业</a:t>
            </a:r>
            <a:r>
              <a:rPr sz="1400" b="1" kern="0" spc="0">
                <a:solidFill>
                  <a:srgbClr val="FFFFFF">
                    <a:alpha val="100000"/>
                  </a:srgbClr>
                </a:solidFill>
                <a:latin typeface="Microsoft YaHei"/>
                <a:ea typeface="Microsoft YaHei"/>
                <a:cs typeface="Microsoft YaHei"/>
              </a:rPr>
              <a:t>                               </a:t>
            </a:r>
            <a:endParaRPr lang="Microsoft YaHei" altLang="Microsoft YaHei" sz="1400"/>
          </a:p>
        </p:txBody>
      </p:sp>
      <p:sp>
        <p:nvSpPr>
          <p:cNvPr id="426" name="path"/>
          <p:cNvSpPr/>
          <p:nvPr/>
        </p:nvSpPr>
        <p:spPr>
          <a:xfrm>
            <a:off x="8066531" y="2487167"/>
            <a:ext cx="213360" cy="2535936"/>
          </a:xfrm>
          <a:custGeom>
            <a:rect l="0" t="0" r="0" b="0"/>
            <a:pathLst>
              <a:path w="336" h="3993">
                <a:moveTo>
                  <a:pt x="62" y="312"/>
                </a:moveTo>
                <a:cubicBezTo>
                  <a:pt x="53" y="312"/>
                  <a:pt x="43" y="308"/>
                  <a:pt x="36" y="302"/>
                </a:cubicBezTo>
                <a:cubicBezTo>
                  <a:pt x="18" y="288"/>
                  <a:pt x="16" y="262"/>
                  <a:pt x="31" y="244"/>
                </a:cubicBezTo>
                <a:lnTo>
                  <a:pt x="104" y="158"/>
                </a:lnTo>
                <a:lnTo>
                  <a:pt x="31" y="72"/>
                </a:lnTo>
                <a:cubicBezTo>
                  <a:pt x="16" y="54"/>
                  <a:pt x="18" y="29"/>
                  <a:pt x="36" y="14"/>
                </a:cubicBezTo>
                <a:cubicBezTo>
                  <a:pt x="53" y="0"/>
                  <a:pt x="79" y="1"/>
                  <a:pt x="93" y="19"/>
                </a:cubicBezTo>
                <a:lnTo>
                  <a:pt x="189" y="132"/>
                </a:lnTo>
                <a:cubicBezTo>
                  <a:pt x="203" y="147"/>
                  <a:pt x="203" y="169"/>
                  <a:pt x="189" y="185"/>
                </a:cubicBezTo>
                <a:lnTo>
                  <a:pt x="93" y="298"/>
                </a:lnTo>
                <a:cubicBezTo>
                  <a:pt x="85" y="307"/>
                  <a:pt x="73" y="312"/>
                  <a:pt x="62" y="312"/>
                </a:cubicBezTo>
                <a:moveTo>
                  <a:pt x="226" y="298"/>
                </a:moveTo>
                <a:lnTo>
                  <a:pt x="323" y="185"/>
                </a:lnTo>
                <a:cubicBezTo>
                  <a:pt x="336" y="169"/>
                  <a:pt x="336" y="147"/>
                  <a:pt x="323" y="132"/>
                </a:cubicBezTo>
                <a:lnTo>
                  <a:pt x="226" y="19"/>
                </a:lnTo>
                <a:cubicBezTo>
                  <a:pt x="212" y="1"/>
                  <a:pt x="186" y="0"/>
                  <a:pt x="169" y="14"/>
                </a:cubicBezTo>
                <a:cubicBezTo>
                  <a:pt x="151" y="29"/>
                  <a:pt x="149" y="54"/>
                  <a:pt x="164" y="72"/>
                </a:cubicBezTo>
                <a:lnTo>
                  <a:pt x="237" y="158"/>
                </a:lnTo>
                <a:lnTo>
                  <a:pt x="164" y="244"/>
                </a:lnTo>
                <a:cubicBezTo>
                  <a:pt x="149" y="262"/>
                  <a:pt x="151" y="288"/>
                  <a:pt x="169" y="302"/>
                </a:cubicBezTo>
                <a:cubicBezTo>
                  <a:pt x="176" y="308"/>
                  <a:pt x="186" y="312"/>
                  <a:pt x="195" y="312"/>
                </a:cubicBezTo>
                <a:cubicBezTo>
                  <a:pt x="206" y="312"/>
                  <a:pt x="218" y="307"/>
                  <a:pt x="226" y="298"/>
                </a:cubicBezTo>
              </a:path>
              <a:path w="336" h="3993">
                <a:moveTo>
                  <a:pt x="45" y="3993"/>
                </a:moveTo>
                <a:cubicBezTo>
                  <a:pt x="36" y="3993"/>
                  <a:pt x="27" y="3990"/>
                  <a:pt x="19" y="3984"/>
                </a:cubicBezTo>
                <a:cubicBezTo>
                  <a:pt x="1" y="3969"/>
                  <a:pt x="0" y="3943"/>
                  <a:pt x="14" y="3926"/>
                </a:cubicBezTo>
                <a:lnTo>
                  <a:pt x="87" y="3840"/>
                </a:lnTo>
                <a:lnTo>
                  <a:pt x="14" y="3753"/>
                </a:lnTo>
                <a:cubicBezTo>
                  <a:pt x="0" y="3736"/>
                  <a:pt x="1" y="3710"/>
                  <a:pt x="19" y="3696"/>
                </a:cubicBezTo>
                <a:cubicBezTo>
                  <a:pt x="36" y="3681"/>
                  <a:pt x="62" y="3683"/>
                  <a:pt x="77" y="3700"/>
                </a:cubicBezTo>
                <a:lnTo>
                  <a:pt x="173" y="3813"/>
                </a:lnTo>
                <a:cubicBezTo>
                  <a:pt x="186" y="3829"/>
                  <a:pt x="186" y="3851"/>
                  <a:pt x="173" y="3866"/>
                </a:cubicBezTo>
                <a:lnTo>
                  <a:pt x="77" y="3979"/>
                </a:lnTo>
                <a:cubicBezTo>
                  <a:pt x="68" y="3989"/>
                  <a:pt x="57" y="3993"/>
                  <a:pt x="45" y="3993"/>
                </a:cubicBezTo>
                <a:moveTo>
                  <a:pt x="210" y="3979"/>
                </a:moveTo>
                <a:lnTo>
                  <a:pt x="306" y="3866"/>
                </a:lnTo>
                <a:cubicBezTo>
                  <a:pt x="319" y="3851"/>
                  <a:pt x="319" y="3829"/>
                  <a:pt x="306" y="3813"/>
                </a:cubicBezTo>
                <a:lnTo>
                  <a:pt x="210" y="3700"/>
                </a:lnTo>
                <a:cubicBezTo>
                  <a:pt x="195" y="3683"/>
                  <a:pt x="169" y="3681"/>
                  <a:pt x="152" y="3696"/>
                </a:cubicBezTo>
                <a:cubicBezTo>
                  <a:pt x="134" y="3710"/>
                  <a:pt x="133" y="3736"/>
                  <a:pt x="147" y="3753"/>
                </a:cubicBezTo>
                <a:lnTo>
                  <a:pt x="220" y="3840"/>
                </a:lnTo>
                <a:lnTo>
                  <a:pt x="147" y="3926"/>
                </a:lnTo>
                <a:cubicBezTo>
                  <a:pt x="133" y="3943"/>
                  <a:pt x="134" y="3969"/>
                  <a:pt x="152" y="3984"/>
                </a:cubicBezTo>
                <a:cubicBezTo>
                  <a:pt x="160" y="3990"/>
                  <a:pt x="169" y="3993"/>
                  <a:pt x="178" y="3993"/>
                </a:cubicBezTo>
                <a:cubicBezTo>
                  <a:pt x="190" y="3993"/>
                  <a:pt x="201" y="3989"/>
                  <a:pt x="210" y="3979"/>
                </a:cubicBezTo>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28" name="picture 428"/>
          <p:cNvPicPr>
            <a:picLocks noChangeAspect="1"/>
          </p:cNvPicPr>
          <p:nvPr/>
        </p:nvPicPr>
        <p:blipFill>
          <a:blip r:embed="rId5"/>
          <a:stretch>
            <a:fillRect/>
          </a:stretch>
        </p:blipFill>
        <p:spPr>
          <a:xfrm rot="21600000">
            <a:off x="7879183" y="289280"/>
            <a:ext cx="988869" cy="490517"/>
          </a:xfrm>
          <a:prstGeom prst="rect">
            <a:avLst/>
          </a:prstGeom>
        </p:spPr>
      </p:pic>
      <p:pic>
        <p:nvPicPr>
          <p:cNvPr id="430" name="picture 430"/>
          <p:cNvPicPr>
            <a:picLocks noChangeAspect="1"/>
          </p:cNvPicPr>
          <p:nvPr/>
        </p:nvPicPr>
        <p:blipFill>
          <a:blip r:embed="rId6"/>
          <a:stretch>
            <a:fillRect/>
          </a:stretch>
        </p:blipFill>
        <p:spPr>
          <a:xfrm rot="21600000">
            <a:off x="4226052" y="2168652"/>
            <a:ext cx="801623" cy="484632"/>
          </a:xfrm>
          <a:prstGeom prst="rect">
            <a:avLst/>
          </a:prstGeom>
        </p:spPr>
      </p:pic>
      <p:pic>
        <p:nvPicPr>
          <p:cNvPr id="432" name="picture 432"/>
          <p:cNvPicPr>
            <a:picLocks noChangeAspect="1"/>
          </p:cNvPicPr>
          <p:nvPr/>
        </p:nvPicPr>
        <p:blipFill>
          <a:blip r:embed="rId7"/>
          <a:stretch>
            <a:fillRect/>
          </a:stretch>
        </p:blipFill>
        <p:spPr>
          <a:xfrm rot="21600000">
            <a:off x="2999232" y="2261616"/>
            <a:ext cx="1143000" cy="297179"/>
          </a:xfrm>
          <a:prstGeom prst="rect">
            <a:avLst/>
          </a:prstGeom>
        </p:spPr>
      </p:pic>
      <p:pic>
        <p:nvPicPr>
          <p:cNvPr id="434" name="picture 434"/>
          <p:cNvPicPr>
            <a:picLocks noChangeAspect="1"/>
          </p:cNvPicPr>
          <p:nvPr/>
        </p:nvPicPr>
        <p:blipFill>
          <a:blip r:embed="rId8"/>
          <a:stretch>
            <a:fillRect/>
          </a:stretch>
        </p:blipFill>
        <p:spPr>
          <a:xfrm rot="21600000">
            <a:off x="2935224" y="4401311"/>
            <a:ext cx="835151" cy="365760"/>
          </a:xfrm>
          <a:prstGeom prst="rect">
            <a:avLst/>
          </a:prstGeom>
        </p:spPr>
      </p:pic>
      <p:pic>
        <p:nvPicPr>
          <p:cNvPr id="436" name="picture 436"/>
          <p:cNvPicPr>
            <a:picLocks noChangeAspect="1"/>
          </p:cNvPicPr>
          <p:nvPr/>
        </p:nvPicPr>
        <p:blipFill>
          <a:blip r:embed="rId9"/>
          <a:stretch>
            <a:fillRect/>
          </a:stretch>
        </p:blipFill>
        <p:spPr>
          <a:xfrm rot="21600000">
            <a:off x="6260591" y="5087111"/>
            <a:ext cx="1039367" cy="291084"/>
          </a:xfrm>
          <a:prstGeom prst="rect">
            <a:avLst/>
          </a:prstGeom>
        </p:spPr>
      </p:pic>
      <p:pic>
        <p:nvPicPr>
          <p:cNvPr id="438" name="picture 438"/>
          <p:cNvPicPr>
            <a:picLocks noChangeAspect="1"/>
          </p:cNvPicPr>
          <p:nvPr/>
        </p:nvPicPr>
        <p:blipFill>
          <a:blip r:embed="rId10"/>
          <a:stretch>
            <a:fillRect/>
          </a:stretch>
        </p:blipFill>
        <p:spPr>
          <a:xfrm rot="21600000">
            <a:off x="1028700" y="3483864"/>
            <a:ext cx="967739" cy="304799"/>
          </a:xfrm>
          <a:prstGeom prst="rect">
            <a:avLst/>
          </a:prstGeom>
        </p:spPr>
      </p:pic>
      <p:pic>
        <p:nvPicPr>
          <p:cNvPr id="440" name="picture 440"/>
          <p:cNvPicPr>
            <a:picLocks noChangeAspect="1"/>
          </p:cNvPicPr>
          <p:nvPr/>
        </p:nvPicPr>
        <p:blipFill>
          <a:blip r:embed="rId11"/>
          <a:stretch>
            <a:fillRect/>
          </a:stretch>
        </p:blipFill>
        <p:spPr>
          <a:xfrm rot="21600000">
            <a:off x="992123" y="4306823"/>
            <a:ext cx="1069847" cy="272795"/>
          </a:xfrm>
          <a:prstGeom prst="rect">
            <a:avLst/>
          </a:prstGeom>
        </p:spPr>
      </p:pic>
      <p:pic>
        <p:nvPicPr>
          <p:cNvPr id="442" name="picture 442"/>
          <p:cNvPicPr>
            <a:picLocks noChangeAspect="1"/>
          </p:cNvPicPr>
          <p:nvPr/>
        </p:nvPicPr>
        <p:blipFill>
          <a:blip r:embed="rId12"/>
          <a:stretch>
            <a:fillRect/>
          </a:stretch>
        </p:blipFill>
        <p:spPr>
          <a:xfrm rot="21600000">
            <a:off x="950976" y="2414016"/>
            <a:ext cx="501396" cy="528827"/>
          </a:xfrm>
          <a:prstGeom prst="rect">
            <a:avLst/>
          </a:prstGeom>
        </p:spPr>
      </p:pic>
      <p:pic>
        <p:nvPicPr>
          <p:cNvPr id="444" name="picture 444"/>
          <p:cNvPicPr>
            <a:picLocks noChangeAspect="1"/>
          </p:cNvPicPr>
          <p:nvPr/>
        </p:nvPicPr>
        <p:blipFill>
          <a:blip r:embed="rId13"/>
          <a:stretch>
            <a:fillRect/>
          </a:stretch>
        </p:blipFill>
        <p:spPr>
          <a:xfrm rot="21600000">
            <a:off x="970788" y="4760976"/>
            <a:ext cx="1126235" cy="228600"/>
          </a:xfrm>
          <a:prstGeom prst="rect">
            <a:avLst/>
          </a:prstGeom>
        </p:spPr>
      </p:pic>
      <p:pic>
        <p:nvPicPr>
          <p:cNvPr id="446" name="picture 446"/>
          <p:cNvPicPr>
            <a:picLocks noChangeAspect="1"/>
          </p:cNvPicPr>
          <p:nvPr/>
        </p:nvPicPr>
        <p:blipFill>
          <a:blip r:embed="rId14"/>
          <a:stretch>
            <a:fillRect/>
          </a:stretch>
        </p:blipFill>
        <p:spPr>
          <a:xfrm rot="21600000">
            <a:off x="941831" y="2042160"/>
            <a:ext cx="1071371" cy="230123"/>
          </a:xfrm>
          <a:prstGeom prst="rect">
            <a:avLst/>
          </a:prstGeom>
        </p:spPr>
      </p:pic>
      <p:pic>
        <p:nvPicPr>
          <p:cNvPr id="448" name="picture 448"/>
          <p:cNvPicPr>
            <a:picLocks noChangeAspect="1"/>
          </p:cNvPicPr>
          <p:nvPr/>
        </p:nvPicPr>
        <p:blipFill>
          <a:blip r:embed="rId15"/>
          <a:stretch>
            <a:fillRect/>
          </a:stretch>
        </p:blipFill>
        <p:spPr>
          <a:xfrm rot="21600000">
            <a:off x="6239255" y="3808476"/>
            <a:ext cx="972311" cy="252983"/>
          </a:xfrm>
          <a:prstGeom prst="rect">
            <a:avLst/>
          </a:prstGeom>
        </p:spPr>
      </p:pic>
      <p:pic>
        <p:nvPicPr>
          <p:cNvPr id="450" name="picture 450"/>
          <p:cNvPicPr>
            <a:picLocks noChangeAspect="1"/>
          </p:cNvPicPr>
          <p:nvPr/>
        </p:nvPicPr>
        <p:blipFill>
          <a:blip r:embed="rId16"/>
          <a:stretch>
            <a:fillRect/>
          </a:stretch>
        </p:blipFill>
        <p:spPr>
          <a:xfrm rot="21600000">
            <a:off x="1040891" y="5513832"/>
            <a:ext cx="934211" cy="257555"/>
          </a:xfrm>
          <a:prstGeom prst="rect">
            <a:avLst/>
          </a:prstGeom>
        </p:spPr>
      </p:pic>
      <p:pic>
        <p:nvPicPr>
          <p:cNvPr id="452" name="picture 452"/>
          <p:cNvPicPr>
            <a:picLocks noChangeAspect="1"/>
          </p:cNvPicPr>
          <p:nvPr/>
        </p:nvPicPr>
        <p:blipFill>
          <a:blip r:embed="rId17"/>
          <a:stretch>
            <a:fillRect/>
          </a:stretch>
        </p:blipFill>
        <p:spPr>
          <a:xfrm rot="21600000">
            <a:off x="6466332" y="2276855"/>
            <a:ext cx="867155" cy="268223"/>
          </a:xfrm>
          <a:prstGeom prst="rect">
            <a:avLst/>
          </a:prstGeom>
        </p:spPr>
      </p:pic>
      <p:pic>
        <p:nvPicPr>
          <p:cNvPr id="454" name="picture 454"/>
          <p:cNvPicPr>
            <a:picLocks noChangeAspect="1"/>
          </p:cNvPicPr>
          <p:nvPr/>
        </p:nvPicPr>
        <p:blipFill>
          <a:blip r:embed="rId18"/>
          <a:stretch>
            <a:fillRect/>
          </a:stretch>
        </p:blipFill>
        <p:spPr>
          <a:xfrm rot="21600000">
            <a:off x="4041648" y="3834384"/>
            <a:ext cx="932688" cy="201167"/>
          </a:xfrm>
          <a:prstGeom prst="rect">
            <a:avLst/>
          </a:prstGeom>
        </p:spPr>
      </p:pic>
      <p:pic>
        <p:nvPicPr>
          <p:cNvPr id="456" name="picture 456"/>
          <p:cNvPicPr>
            <a:picLocks noChangeAspect="1"/>
          </p:cNvPicPr>
          <p:nvPr/>
        </p:nvPicPr>
        <p:blipFill>
          <a:blip r:embed="rId19"/>
          <a:stretch>
            <a:fillRect/>
          </a:stretch>
        </p:blipFill>
        <p:spPr>
          <a:xfrm rot="21600000">
            <a:off x="4091940" y="5099304"/>
            <a:ext cx="696467" cy="268223"/>
          </a:xfrm>
          <a:prstGeom prst="rect">
            <a:avLst/>
          </a:prstGeom>
        </p:spPr>
      </p:pic>
      <p:pic>
        <p:nvPicPr>
          <p:cNvPr id="458" name="picture 458"/>
          <p:cNvPicPr>
            <a:picLocks noChangeAspect="1"/>
          </p:cNvPicPr>
          <p:nvPr/>
        </p:nvPicPr>
        <p:blipFill>
          <a:blip r:embed="rId20"/>
          <a:stretch>
            <a:fillRect/>
          </a:stretch>
        </p:blipFill>
        <p:spPr>
          <a:xfrm rot="21600000">
            <a:off x="2990087" y="5131307"/>
            <a:ext cx="886968" cy="204216"/>
          </a:xfrm>
          <a:prstGeom prst="rect">
            <a:avLst/>
          </a:prstGeom>
        </p:spPr>
      </p:pic>
      <p:pic>
        <p:nvPicPr>
          <p:cNvPr id="460" name="picture 460"/>
          <p:cNvPicPr>
            <a:picLocks noChangeAspect="1"/>
          </p:cNvPicPr>
          <p:nvPr/>
        </p:nvPicPr>
        <p:blipFill>
          <a:blip r:embed="rId21"/>
          <a:stretch>
            <a:fillRect/>
          </a:stretch>
        </p:blipFill>
        <p:spPr>
          <a:xfrm rot="21600000">
            <a:off x="1543811" y="2458211"/>
            <a:ext cx="413004" cy="416052"/>
          </a:xfrm>
          <a:prstGeom prst="rect">
            <a:avLst/>
          </a:prstGeom>
        </p:spPr>
      </p:pic>
      <p:pic>
        <p:nvPicPr>
          <p:cNvPr id="462" name="picture 462"/>
          <p:cNvPicPr>
            <a:picLocks noChangeAspect="1"/>
          </p:cNvPicPr>
          <p:nvPr/>
        </p:nvPicPr>
        <p:blipFill>
          <a:blip r:embed="rId22"/>
          <a:stretch>
            <a:fillRect/>
          </a:stretch>
        </p:blipFill>
        <p:spPr>
          <a:xfrm rot="21600000">
            <a:off x="5244083" y="3817620"/>
            <a:ext cx="723900" cy="234695"/>
          </a:xfrm>
          <a:prstGeom prst="rect">
            <a:avLst/>
          </a:prstGeom>
        </p:spPr>
      </p:pic>
      <p:pic>
        <p:nvPicPr>
          <p:cNvPr id="464" name="picture 464"/>
          <p:cNvPicPr>
            <a:picLocks noChangeAspect="1"/>
          </p:cNvPicPr>
          <p:nvPr/>
        </p:nvPicPr>
        <p:blipFill>
          <a:blip r:embed="rId23"/>
          <a:stretch>
            <a:fillRect/>
          </a:stretch>
        </p:blipFill>
        <p:spPr>
          <a:xfrm rot="21600000">
            <a:off x="2980944" y="3834384"/>
            <a:ext cx="789432" cy="201167"/>
          </a:xfrm>
          <a:prstGeom prst="rect">
            <a:avLst/>
          </a:prstGeom>
        </p:spPr>
      </p:pic>
      <p:sp>
        <p:nvSpPr>
          <p:cNvPr id="466" name="textbox 466"/>
          <p:cNvSpPr/>
          <p:nvPr/>
        </p:nvSpPr>
        <p:spPr>
          <a:xfrm>
            <a:off x="5073395" y="2731008"/>
            <a:ext cx="620394" cy="218440"/>
          </a:xfrm>
          <a:prstGeom prst="rect">
            <a:avLst/>
          </a:prstGeom>
          <a:solidFill>
            <a:srgbClr val="FFFFFF"/>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6000"/>
              </a:lnSpc>
            </a:pPr>
            <a:endParaRPr lang="Arial" altLang="Arial" sz="200"/>
          </a:p>
          <a:p>
            <a:pPr marL="172720" algn="l" rtl="0" eaLnBrk="0">
              <a:lnSpc>
                <a:spcPct val="91000"/>
              </a:lnSpc>
              <a:spcBef>
                <a:spcPts val="1"/>
              </a:spcBef>
            </a:pPr>
            <a:r>
              <a:rPr sz="1100" b="1" kern="0" spc="-10">
                <a:solidFill>
                  <a:srgbClr val="595959">
                    <a:alpha val="100000"/>
                  </a:srgbClr>
                </a:solidFill>
                <a:latin typeface="Microsoft YaHei"/>
                <a:ea typeface="Microsoft YaHei"/>
                <a:cs typeface="Microsoft YaHei"/>
              </a:rPr>
              <a:t>垂直</a:t>
            </a:r>
            <a:endParaRPr lang="Microsoft YaHei" altLang="Microsoft YaHei" sz="1100"/>
          </a:p>
        </p:txBody>
      </p:sp>
      <p:sp>
        <p:nvSpPr>
          <p:cNvPr id="468" name="rect"/>
          <p:cNvSpPr/>
          <p:nvPr/>
        </p:nvSpPr>
        <p:spPr>
          <a:xfrm>
            <a:off x="5071871" y="2020823"/>
            <a:ext cx="620267" cy="217932"/>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0" name="textbox 470"/>
          <p:cNvSpPr/>
          <p:nvPr/>
        </p:nvSpPr>
        <p:spPr>
          <a:xfrm>
            <a:off x="5059171" y="2054549"/>
            <a:ext cx="645794" cy="1885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244"/>
              </a:lnSpc>
            </a:pPr>
            <a:endParaRPr lang="Arial" altLang="Arial" sz="100"/>
          </a:p>
          <a:p>
            <a:pPr marL="12700" algn="l" rtl="0" eaLnBrk="0">
              <a:lnSpc>
                <a:spcPct val="97000"/>
              </a:lnSpc>
              <a:tabLst>
                <a:tab pos="184785"/>
              </a:tabLst>
            </a:pPr>
            <a:r>
              <a:rPr sz="1100" kern="0" spc="0">
                <a:solidFill>
                  <a:srgbClr val="595959">
                    <a:alpha val="100000"/>
                  </a:srgbClr>
                </a:solidFill>
                <a:latin typeface="Microsoft YaHei"/>
                <a:ea typeface="Microsoft YaHei"/>
                <a:cs typeface="Microsoft YaHei"/>
              </a:rPr>
              <a:t>	</a:t>
            </a:r>
            <a:r>
              <a:rPr sz="1100" b="1" kern="0" spc="-10">
                <a:solidFill>
                  <a:srgbClr val="595959">
                    <a:alpha val="100000"/>
                  </a:srgbClr>
                </a:solidFill>
                <a:latin typeface="Microsoft YaHei"/>
                <a:ea typeface="Microsoft YaHei"/>
                <a:cs typeface="Microsoft YaHei"/>
              </a:rPr>
              <a:t>综合</a:t>
            </a:r>
            <a:r>
              <a:rPr sz="1100" b="1" kern="0" spc="0">
                <a:solidFill>
                  <a:srgbClr val="595959">
                    <a:alpha val="100000"/>
                  </a:srgbClr>
                </a:solidFill>
                <a:latin typeface="Microsoft YaHei"/>
                <a:ea typeface="Microsoft YaHei"/>
                <a:cs typeface="Microsoft YaHei"/>
              </a:rPr>
              <a:t>     </a:t>
            </a:r>
            <a:endParaRPr lang="Microsoft YaHei" altLang="Microsoft YaHei" sz="1100"/>
          </a:p>
        </p:txBody>
      </p:sp>
      <p:sp>
        <p:nvSpPr>
          <p:cNvPr id="472" name="textbox 472"/>
          <p:cNvSpPr/>
          <p:nvPr/>
        </p:nvSpPr>
        <p:spPr>
          <a:xfrm>
            <a:off x="5212888" y="4233627"/>
            <a:ext cx="353695" cy="2178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510"/>
              </a:lnSpc>
            </a:pPr>
            <a:r>
              <a:rPr sz="1200" b="1" kern="0" spc="80">
                <a:solidFill>
                  <a:srgbClr val="595959">
                    <a:alpha val="100000"/>
                  </a:srgbClr>
                </a:solidFill>
                <a:latin typeface="Microsoft YaHei"/>
                <a:ea typeface="Microsoft YaHei"/>
                <a:cs typeface="Microsoft YaHei"/>
              </a:rPr>
              <a:t>金融</a:t>
            </a:r>
            <a:endParaRPr lang="Microsoft YaHei" altLang="Microsoft YaHei" sz="1200"/>
          </a:p>
        </p:txBody>
      </p:sp>
      <p:sp>
        <p:nvSpPr>
          <p:cNvPr id="474" name="textbox 474"/>
          <p:cNvSpPr/>
          <p:nvPr/>
        </p:nvSpPr>
        <p:spPr>
          <a:xfrm>
            <a:off x="5213711" y="3592023"/>
            <a:ext cx="353059"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504"/>
              </a:lnSpc>
            </a:pPr>
            <a:r>
              <a:rPr sz="1200" b="1" kern="0" spc="80">
                <a:solidFill>
                  <a:srgbClr val="595959">
                    <a:alpha val="100000"/>
                  </a:srgbClr>
                </a:solidFill>
                <a:latin typeface="Microsoft YaHei"/>
                <a:ea typeface="Microsoft YaHei"/>
                <a:cs typeface="Microsoft YaHei"/>
              </a:rPr>
              <a:t>支付</a:t>
            </a:r>
            <a:endParaRPr lang="Microsoft YaHei" altLang="Microsoft YaHei" sz="1200"/>
          </a:p>
        </p:txBody>
      </p:sp>
      <p:sp>
        <p:nvSpPr>
          <p:cNvPr id="476" name="textbox 476"/>
          <p:cNvSpPr/>
          <p:nvPr/>
        </p:nvSpPr>
        <p:spPr>
          <a:xfrm>
            <a:off x="5213875" y="4894154"/>
            <a:ext cx="352425" cy="2171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507"/>
              </a:lnSpc>
            </a:pPr>
            <a:r>
              <a:rPr sz="1200" b="1" kern="0" spc="80">
                <a:solidFill>
                  <a:srgbClr val="595959">
                    <a:alpha val="100000"/>
                  </a:srgbClr>
                </a:solidFill>
                <a:latin typeface="Microsoft YaHei"/>
                <a:ea typeface="Microsoft YaHei"/>
                <a:cs typeface="Microsoft YaHei"/>
              </a:rPr>
              <a:t>物流</a:t>
            </a:r>
            <a:endParaRPr lang="Microsoft YaHei" altLang="Microsoft YaHei" sz="1200"/>
          </a:p>
        </p:txBody>
      </p:sp>
      <p:sp>
        <p:nvSpPr>
          <p:cNvPr id="478" name="path"/>
          <p:cNvSpPr/>
          <p:nvPr/>
        </p:nvSpPr>
        <p:spPr>
          <a:xfrm>
            <a:off x="2129027" y="2487167"/>
            <a:ext cx="202692" cy="198120"/>
          </a:xfrm>
          <a:custGeom>
            <a:rect l="0" t="0" r="0" b="0"/>
            <a:pathLst>
              <a:path w="319" h="312">
                <a:moveTo>
                  <a:pt x="45" y="312"/>
                </a:moveTo>
                <a:cubicBezTo>
                  <a:pt x="36" y="312"/>
                  <a:pt x="26" y="308"/>
                  <a:pt x="19" y="302"/>
                </a:cubicBezTo>
                <a:cubicBezTo>
                  <a:pt x="1" y="288"/>
                  <a:pt x="0" y="262"/>
                  <a:pt x="14" y="244"/>
                </a:cubicBezTo>
                <a:lnTo>
                  <a:pt x="87" y="158"/>
                </a:lnTo>
                <a:lnTo>
                  <a:pt x="14" y="72"/>
                </a:lnTo>
                <a:cubicBezTo>
                  <a:pt x="0" y="54"/>
                  <a:pt x="1" y="29"/>
                  <a:pt x="19" y="14"/>
                </a:cubicBezTo>
                <a:cubicBezTo>
                  <a:pt x="36" y="0"/>
                  <a:pt x="62" y="1"/>
                  <a:pt x="76" y="19"/>
                </a:cubicBezTo>
                <a:lnTo>
                  <a:pt x="172" y="132"/>
                </a:lnTo>
                <a:cubicBezTo>
                  <a:pt x="186" y="147"/>
                  <a:pt x="186" y="169"/>
                  <a:pt x="172" y="185"/>
                </a:cubicBezTo>
                <a:lnTo>
                  <a:pt x="76" y="298"/>
                </a:lnTo>
                <a:cubicBezTo>
                  <a:pt x="68" y="307"/>
                  <a:pt x="56" y="312"/>
                  <a:pt x="45" y="312"/>
                </a:cubicBezTo>
                <a:moveTo>
                  <a:pt x="210" y="298"/>
                </a:moveTo>
                <a:lnTo>
                  <a:pt x="306" y="185"/>
                </a:lnTo>
                <a:cubicBezTo>
                  <a:pt x="319" y="169"/>
                  <a:pt x="319" y="147"/>
                  <a:pt x="306" y="132"/>
                </a:cubicBezTo>
                <a:lnTo>
                  <a:pt x="210" y="19"/>
                </a:lnTo>
                <a:cubicBezTo>
                  <a:pt x="195" y="1"/>
                  <a:pt x="169" y="0"/>
                  <a:pt x="152" y="14"/>
                </a:cubicBezTo>
                <a:cubicBezTo>
                  <a:pt x="134" y="29"/>
                  <a:pt x="132" y="54"/>
                  <a:pt x="147" y="72"/>
                </a:cubicBezTo>
                <a:lnTo>
                  <a:pt x="220" y="158"/>
                </a:lnTo>
                <a:lnTo>
                  <a:pt x="147" y="244"/>
                </a:lnTo>
                <a:cubicBezTo>
                  <a:pt x="132" y="262"/>
                  <a:pt x="134" y="288"/>
                  <a:pt x="152" y="302"/>
                </a:cubicBezTo>
                <a:cubicBezTo>
                  <a:pt x="160" y="308"/>
                  <a:pt x="169" y="312"/>
                  <a:pt x="178" y="312"/>
                </a:cubicBezTo>
                <a:cubicBezTo>
                  <a:pt x="190" y="312"/>
                  <a:pt x="201" y="307"/>
                  <a:pt x="210" y="298"/>
                </a:cubicBezTo>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0" name="path"/>
          <p:cNvSpPr/>
          <p:nvPr/>
        </p:nvSpPr>
        <p:spPr>
          <a:xfrm>
            <a:off x="2118360" y="4824983"/>
            <a:ext cx="202691" cy="198120"/>
          </a:xfrm>
          <a:custGeom>
            <a:rect l="0" t="0" r="0" b="0"/>
            <a:pathLst>
              <a:path w="319" h="312">
                <a:moveTo>
                  <a:pt x="45" y="312"/>
                </a:moveTo>
                <a:cubicBezTo>
                  <a:pt x="36" y="312"/>
                  <a:pt x="27" y="308"/>
                  <a:pt x="19" y="302"/>
                </a:cubicBezTo>
                <a:cubicBezTo>
                  <a:pt x="1" y="288"/>
                  <a:pt x="0" y="262"/>
                  <a:pt x="14" y="244"/>
                </a:cubicBezTo>
                <a:lnTo>
                  <a:pt x="87" y="158"/>
                </a:lnTo>
                <a:lnTo>
                  <a:pt x="14" y="72"/>
                </a:lnTo>
                <a:cubicBezTo>
                  <a:pt x="0" y="54"/>
                  <a:pt x="1" y="29"/>
                  <a:pt x="19" y="14"/>
                </a:cubicBezTo>
                <a:cubicBezTo>
                  <a:pt x="36" y="0"/>
                  <a:pt x="62" y="1"/>
                  <a:pt x="77" y="19"/>
                </a:cubicBezTo>
                <a:lnTo>
                  <a:pt x="172" y="132"/>
                </a:lnTo>
                <a:cubicBezTo>
                  <a:pt x="186" y="147"/>
                  <a:pt x="186" y="169"/>
                  <a:pt x="172" y="185"/>
                </a:cubicBezTo>
                <a:lnTo>
                  <a:pt x="77" y="298"/>
                </a:lnTo>
                <a:cubicBezTo>
                  <a:pt x="68" y="307"/>
                  <a:pt x="57" y="312"/>
                  <a:pt x="45" y="312"/>
                </a:cubicBezTo>
                <a:moveTo>
                  <a:pt x="210" y="298"/>
                </a:moveTo>
                <a:lnTo>
                  <a:pt x="306" y="185"/>
                </a:lnTo>
                <a:cubicBezTo>
                  <a:pt x="319" y="169"/>
                  <a:pt x="319" y="147"/>
                  <a:pt x="306" y="132"/>
                </a:cubicBezTo>
                <a:lnTo>
                  <a:pt x="210" y="19"/>
                </a:lnTo>
                <a:cubicBezTo>
                  <a:pt x="195" y="1"/>
                  <a:pt x="169" y="0"/>
                  <a:pt x="152" y="14"/>
                </a:cubicBezTo>
                <a:cubicBezTo>
                  <a:pt x="134" y="29"/>
                  <a:pt x="132" y="54"/>
                  <a:pt x="147" y="72"/>
                </a:cubicBezTo>
                <a:lnTo>
                  <a:pt x="220" y="158"/>
                </a:lnTo>
                <a:lnTo>
                  <a:pt x="147" y="244"/>
                </a:lnTo>
                <a:cubicBezTo>
                  <a:pt x="132" y="262"/>
                  <a:pt x="134" y="288"/>
                  <a:pt x="152" y="302"/>
                </a:cubicBezTo>
                <a:cubicBezTo>
                  <a:pt x="160" y="308"/>
                  <a:pt x="169" y="312"/>
                  <a:pt x="178" y="312"/>
                </a:cubicBezTo>
                <a:cubicBezTo>
                  <a:pt x="190" y="312"/>
                  <a:pt x="201" y="307"/>
                  <a:pt x="210" y="298"/>
                </a:cubicBezTo>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2" name="rect"/>
          <p:cNvSpPr/>
          <p:nvPr/>
        </p:nvSpPr>
        <p:spPr>
          <a:xfrm>
            <a:off x="7964169" y="1917192"/>
            <a:ext cx="12700" cy="1603247"/>
          </a:xfrm>
          <a:prstGeom prst="rect">
            <a:avLst/>
          </a:pr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4" name="textbox 484"/>
          <p:cNvSpPr/>
          <p:nvPr/>
        </p:nvSpPr>
        <p:spPr>
          <a:xfrm>
            <a:off x="8902651" y="6635915"/>
            <a:ext cx="134620" cy="128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877"/>
              </a:lnSpc>
            </a:pPr>
            <a:endParaRPr lang="Arial" altLang="Arial" sz="100"/>
          </a:p>
          <a:p>
            <a:pPr marL="12700" algn="l" rtl="0" eaLnBrk="0">
              <a:lnSpc>
                <a:spcPct val="85000"/>
              </a:lnSpc>
            </a:pPr>
            <a:r>
              <a:rPr sz="800" kern="0" spc="-40">
                <a:solidFill>
                  <a:srgbClr val="7F7F7F">
                    <a:alpha val="100000"/>
                  </a:srgbClr>
                </a:solidFill>
                <a:latin typeface="Microsoft YaHei"/>
                <a:ea typeface="Microsoft YaHei"/>
                <a:cs typeface="Microsoft YaHei"/>
              </a:rPr>
              <a:t>10</a:t>
            </a:r>
            <a:endParaRPr lang="Microsoft YaHei" altLang="Microsoft YaHei" sz="800"/>
          </a:p>
        </p:txBody>
      </p:sp>
      <p:sp>
        <p:nvSpPr>
          <p:cNvPr id="486" name="rect"/>
          <p:cNvSpPr/>
          <p:nvPr/>
        </p:nvSpPr>
        <p:spPr>
          <a:xfrm>
            <a:off x="7970265" y="5640323"/>
            <a:ext cx="12700" cy="483108"/>
          </a:xfrm>
          <a:prstGeom prst="rect">
            <a:avLst/>
          </a:prstGeom>
          <a:solidFill>
            <a:srgbClr val="FFCF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88" name="picture 488"/>
          <p:cNvPicPr>
            <a:picLocks noChangeAspect="1"/>
          </p:cNvPicPr>
          <p:nvPr/>
        </p:nvPicPr>
        <p:blipFill>
          <a:blip r:embed="rId2"/>
          <a:stretch>
            <a:fillRect/>
          </a:stretch>
        </p:blipFill>
        <p:spPr>
          <a:xfrm rot="21600000">
            <a:off x="0" y="0"/>
            <a:ext cx="9144000" cy="6857997"/>
          </a:xfrm>
          <a:prstGeom prst="rect">
            <a:avLst/>
          </a:prstGeom>
        </p:spPr>
      </p:pic>
      <p:sp>
        <p:nvSpPr>
          <p:cNvPr id="490" name="textbox 490"/>
          <p:cNvSpPr/>
          <p:nvPr/>
        </p:nvSpPr>
        <p:spPr>
          <a:xfrm>
            <a:off x="3219921" y="2488228"/>
            <a:ext cx="4183379" cy="9874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57730"/>
              </a:lnSpc>
            </a:pPr>
            <a:endParaRPr lang="Arial" altLang="Arial" sz="100"/>
          </a:p>
          <a:p>
            <a:pPr marL="859155" indent="-846455" algn="l" rtl="0" eaLnBrk="0">
              <a:lnSpc>
                <a:spcPct val="99000"/>
              </a:lnSpc>
            </a:pPr>
            <a:r>
              <a:rPr sz="3200" b="1" kern="0" spc="-20">
                <a:solidFill>
                  <a:srgbClr val="FFFFFF">
                    <a:alpha val="100000"/>
                  </a:srgbClr>
                </a:solidFill>
                <a:latin typeface="Microsoft YaHei"/>
                <a:ea typeface="Microsoft YaHei"/>
                <a:cs typeface="Microsoft YaHei"/>
              </a:rPr>
              <a:t>3C商用品企业电商采购</a:t>
            </a:r>
            <a:r>
              <a:rPr sz="3200" b="1" kern="0" spc="10">
                <a:solidFill>
                  <a:srgbClr val="FFFFFF">
                    <a:alpha val="100000"/>
                  </a:srgbClr>
                </a:solidFill>
                <a:latin typeface="Microsoft YaHei"/>
                <a:ea typeface="Microsoft YaHei"/>
                <a:cs typeface="Microsoft YaHei"/>
              </a:rPr>
              <a:t> </a:t>
            </a:r>
            <a:r>
              <a:rPr sz="3200" b="1" kern="0" spc="-10">
                <a:solidFill>
                  <a:srgbClr val="FFFFFF">
                    <a:alpha val="100000"/>
                  </a:srgbClr>
                </a:solidFill>
                <a:latin typeface="Microsoft YaHei"/>
                <a:ea typeface="Microsoft YaHei"/>
                <a:cs typeface="Microsoft YaHei"/>
              </a:rPr>
              <a:t>服务模式更迭</a:t>
            </a:r>
            <a:endParaRPr lang="Microsoft YaHei" altLang="Microsoft YaHei" sz="3200"/>
          </a:p>
        </p:txBody>
      </p:sp>
      <p:sp>
        <p:nvSpPr>
          <p:cNvPr id="492" name="textbox 492"/>
          <p:cNvSpPr/>
          <p:nvPr/>
        </p:nvSpPr>
        <p:spPr>
          <a:xfrm>
            <a:off x="1176781" y="2611425"/>
            <a:ext cx="1022985" cy="6858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715"/>
              </a:lnSpc>
            </a:pPr>
            <a:endParaRPr lang="Arial" altLang="Arial" sz="100"/>
          </a:p>
          <a:p>
            <a:pPr marL="12700" algn="l" rtl="0" eaLnBrk="0">
              <a:lnSpc>
                <a:spcPct val="80000"/>
              </a:lnSpc>
            </a:pPr>
            <a:r>
              <a:rPr sz="5400" b="1" kern="0" spc="-130">
                <a:solidFill>
                  <a:srgbClr val="FFFFFF">
                    <a:alpha val="100000"/>
                  </a:srgbClr>
                </a:solidFill>
                <a:latin typeface="Arial"/>
                <a:ea typeface="Arial"/>
                <a:cs typeface="Arial"/>
              </a:rPr>
              <a:t>02</a:t>
            </a:r>
            <a:r>
              <a:rPr sz="5400" b="1" kern="0" spc="0">
                <a:solidFill>
                  <a:srgbClr val="FFFFFF">
                    <a:alpha val="100000"/>
                  </a:srgbClr>
                </a:solidFill>
                <a:latin typeface="Arial"/>
                <a:ea typeface="Arial"/>
                <a:cs typeface="Arial"/>
              </a:rPr>
              <a:t>  </a:t>
            </a:r>
            <a:endParaRPr lang="Arial" altLang="Arial" sz="5400"/>
          </a:p>
        </p:txBody>
      </p:sp>
      <p:sp>
        <p:nvSpPr>
          <p:cNvPr id="494" name="path"/>
          <p:cNvSpPr/>
          <p:nvPr/>
        </p:nvSpPr>
        <p:spPr>
          <a:xfrm>
            <a:off x="1958363" y="2642189"/>
            <a:ext cx="224970" cy="485738"/>
          </a:xfrm>
          <a:custGeom>
            <a:rect l="0" t="0" r="0" b="0"/>
            <a:pathLst>
              <a:path w="354" h="764">
                <a:moveTo>
                  <a:pt x="347" y="3"/>
                </a:moveTo>
                <a:lnTo>
                  <a:pt x="6" y="761"/>
                </a:lnTo>
              </a:path>
            </a:pathLst>
          </a:custGeom>
          <a:noFill/>
          <a:ln w="9525" cap="flat">
            <a:solidFill>
              <a:srgbClr val="FFFFF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6" name="textbox 496"/>
          <p:cNvSpPr/>
          <p:nvPr/>
        </p:nvSpPr>
        <p:spPr>
          <a:xfrm>
            <a:off x="8902651" y="6635915"/>
            <a:ext cx="134620" cy="128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300"/>
              </a:lnSpc>
            </a:pPr>
            <a:endParaRPr lang="Arial" altLang="Arial" sz="100"/>
          </a:p>
          <a:p>
            <a:pPr marL="12700" algn="l" rtl="0" eaLnBrk="0">
              <a:lnSpc>
                <a:spcPct val="85000"/>
              </a:lnSpc>
            </a:pPr>
            <a:r>
              <a:rPr sz="800" kern="0" spc="-40">
                <a:solidFill>
                  <a:srgbClr val="FFFFFF">
                    <a:alpha val="100000"/>
                  </a:srgbClr>
                </a:solidFill>
                <a:latin typeface="Microsoft YaHei"/>
                <a:ea typeface="Microsoft YaHei"/>
                <a:cs typeface="Microsoft YaHei"/>
              </a:rPr>
              <a:t>11</a:t>
            </a:r>
            <a:endParaRPr lang="Microsoft YaHei" altLang="Microsoft YaHei" sz="8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8" name="textbox 498"/>
          <p:cNvSpPr/>
          <p:nvPr/>
        </p:nvSpPr>
        <p:spPr>
          <a:xfrm>
            <a:off x="527356" y="1487113"/>
            <a:ext cx="8098155" cy="11944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Arial" altLang="Arial" sz="100"/>
          </a:p>
          <a:p>
            <a:pPr marL="12700" indent="-635" algn="l" rtl="0" eaLnBrk="0">
              <a:lnSpc>
                <a:spcPct val="114000"/>
              </a:lnSpc>
              <a:spcBef>
                <a:spcPts val="1"/>
              </a:spcBef>
            </a:pPr>
            <a:r>
              <a:rPr sz="1100" kern="0" spc="-10">
                <a:solidFill>
                  <a:srgbClr val="595959">
                    <a:alpha val="100000"/>
                  </a:srgbClr>
                </a:solidFill>
                <a:latin typeface="Microsoft YaHei"/>
                <a:ea typeface="Microsoft YaHei"/>
                <a:cs typeface="Microsoft YaHei"/>
              </a:rPr>
              <a:t>整体来看，电商行业快速发展、企业供应链管理需求增强，</a:t>
            </a:r>
            <a:r>
              <a:rPr sz="1100" kern="0" spc="250">
                <a:solidFill>
                  <a:srgbClr val="595959">
                    <a:alpha val="100000"/>
                  </a:srgbClr>
                </a:solidFill>
                <a:latin typeface="Microsoft YaHei"/>
                <a:ea typeface="Microsoft YaHei"/>
                <a:cs typeface="Microsoft YaHei"/>
              </a:rPr>
              <a:t> </a:t>
            </a:r>
            <a:r>
              <a:rPr sz="1100" kern="0" spc="-10">
                <a:solidFill>
                  <a:srgbClr val="595959">
                    <a:alpha val="100000"/>
                  </a:srgbClr>
                </a:solidFill>
                <a:latin typeface="Microsoft YaHei"/>
                <a:ea typeface="Microsoft YaHei"/>
                <a:cs typeface="Microsoft YaHei"/>
              </a:rPr>
              <a:t>及数字化技术革新是推动中国企业采购模式发展的主要因素。在企业采</a:t>
            </a:r>
            <a:r>
              <a:rPr sz="1100" kern="0" spc="0">
                <a:solidFill>
                  <a:srgbClr val="595959">
                    <a:alpha val="100000"/>
                  </a:srgbClr>
                </a:solidFill>
                <a:latin typeface="Microsoft YaHei"/>
                <a:ea typeface="Microsoft YaHei"/>
                <a:cs typeface="Microsoft YaHei"/>
              </a:rPr>
              <a:t>    购从初期的线下采购到未来的数智化采购的发展过程中，电商平台借助自身在数字技术应用方面的经验帮助企业实现采购供应链的    </a:t>
            </a:r>
            <a:r>
              <a:rPr sz="1100" kern="0" spc="-10">
                <a:solidFill>
                  <a:srgbClr val="595959">
                    <a:alpha val="100000"/>
                  </a:srgbClr>
                </a:solidFill>
                <a:latin typeface="Microsoft YaHei"/>
                <a:ea typeface="Microsoft YaHei"/>
                <a:cs typeface="Microsoft YaHei"/>
              </a:rPr>
              <a:t>自动化、智能化，从而提升其在企业采购中的重要性，其扮演的角色也从满足零散性或紧急性的需求转变成全方位、多场景的满足，</a:t>
            </a:r>
            <a:r>
              <a:rPr sz="1100" kern="0" spc="10">
                <a:solidFill>
                  <a:srgbClr val="595959">
                    <a:alpha val="100000"/>
                  </a:srgbClr>
                </a:solidFill>
                <a:latin typeface="Microsoft YaHei"/>
                <a:ea typeface="Microsoft YaHei"/>
                <a:cs typeface="Microsoft YaHei"/>
              </a:rPr>
              <a:t>  </a:t>
            </a:r>
            <a:r>
              <a:rPr sz="1100" kern="0" spc="-10">
                <a:solidFill>
                  <a:srgbClr val="595959">
                    <a:alpha val="100000"/>
                  </a:srgbClr>
                </a:solidFill>
                <a:latin typeface="Microsoft YaHei"/>
                <a:ea typeface="Microsoft YaHei"/>
                <a:cs typeface="Microsoft YaHei"/>
              </a:rPr>
              <a:t>逐渐演变成企业采购的主力。</a:t>
            </a:r>
            <a:endParaRPr lang="Microsoft YaHei" altLang="Microsoft YaHei" sz="1100"/>
          </a:p>
          <a:p>
            <a:pPr algn="l" rtl="0" eaLnBrk="0">
              <a:lnSpc>
                <a:spcPct val="106000"/>
              </a:lnSpc>
            </a:pPr>
            <a:endParaRPr lang="Arial" altLang="Arial" sz="1200"/>
          </a:p>
          <a:p>
            <a:pPr marL="3164204" algn="l" rtl="0" eaLnBrk="0">
              <a:lnSpc>
                <a:spcPct val="97000"/>
              </a:lnSpc>
              <a:spcBef>
                <a:spcPts val="6"/>
              </a:spcBef>
            </a:pPr>
            <a:r>
              <a:rPr sz="1400" b="1" kern="0" spc="-10">
                <a:solidFill>
                  <a:srgbClr val="404040">
                    <a:alpha val="100000"/>
                  </a:srgbClr>
                </a:solidFill>
                <a:latin typeface="Microsoft YaHei"/>
                <a:ea typeface="Microsoft YaHei"/>
                <a:cs typeface="Microsoft YaHei"/>
              </a:rPr>
              <a:t>中国企业采购发展进程</a:t>
            </a:r>
            <a:endParaRPr lang="Microsoft YaHei" altLang="Microsoft YaHei" sz="1400"/>
          </a:p>
        </p:txBody>
      </p:sp>
      <p:sp>
        <p:nvSpPr>
          <p:cNvPr id="500" name="textbox 500"/>
          <p:cNvSpPr/>
          <p:nvPr/>
        </p:nvSpPr>
        <p:spPr>
          <a:xfrm>
            <a:off x="528830" y="431082"/>
            <a:ext cx="6123940" cy="8731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449"/>
              </a:lnSpc>
            </a:pPr>
            <a:endParaRPr lang="Arial" altLang="Arial" sz="100"/>
          </a:p>
          <a:p>
            <a:pPr marL="12700" algn="l" rtl="0" eaLnBrk="0">
              <a:lnSpc>
                <a:spcPct val="98000"/>
              </a:lnSpc>
            </a:pPr>
            <a:r>
              <a:rPr sz="3200" kern="0" spc="0">
                <a:solidFill>
                  <a:srgbClr val="8BC53F">
                    <a:alpha val="100000"/>
                  </a:srgbClr>
                </a:solidFill>
                <a:latin typeface="Microsoft YaHei"/>
                <a:ea typeface="Microsoft YaHei"/>
                <a:cs typeface="Microsoft YaHei"/>
              </a:rPr>
              <a:t>企业采购发展进程</a:t>
            </a:r>
            <a:endParaRPr lang="Microsoft YaHei" altLang="Microsoft YaHei" sz="3200"/>
          </a:p>
          <a:p>
            <a:pPr marL="12700" algn="l" rtl="0" eaLnBrk="0">
              <a:lnSpc>
                <a:spcPct val="97000"/>
              </a:lnSpc>
              <a:spcBef>
                <a:spcPts val="595"/>
              </a:spcBef>
            </a:pPr>
            <a:r>
              <a:rPr sz="2000" kern="0" spc="0">
                <a:solidFill>
                  <a:srgbClr val="595959">
                    <a:alpha val="100000"/>
                  </a:srgbClr>
                </a:solidFill>
                <a:latin typeface="Microsoft YaHei"/>
                <a:ea typeface="Microsoft YaHei"/>
                <a:cs typeface="Microsoft YaHei"/>
              </a:rPr>
              <a:t>从传统化采购到数智化采购，电商平台的价值持续凸显</a:t>
            </a:r>
            <a:endParaRPr lang="Microsoft YaHei" altLang="Microsoft YaHei" sz="2000"/>
          </a:p>
        </p:txBody>
      </p:sp>
      <p:grpSp>
        <p:nvGrpSpPr>
          <p:cNvPr id="36" name="group 36"/>
          <p:cNvGrpSpPr/>
          <p:nvPr/>
        </p:nvGrpSpPr>
        <p:grpSpPr>
          <a:xfrm rot="21600000">
            <a:off x="539496" y="5885688"/>
            <a:ext cx="8049768" cy="528827"/>
            <a:chExt cx="8049768" cy="528827"/>
          </a:xfrm>
        </p:grpSpPr>
        <p:sp>
          <p:nvSpPr>
            <p:cNvPr id="502" name="path"/>
            <p:cNvSpPr/>
            <p:nvPr/>
          </p:nvSpPr>
          <p:spPr>
            <a:xfrm>
              <a:off x="0" y="0"/>
              <a:ext cx="8049768" cy="528827"/>
            </a:xfrm>
            <a:custGeom>
              <a:rect l="0" t="0" r="0" b="0"/>
              <a:pathLst>
                <a:path w="12676" h="832">
                  <a:moveTo>
                    <a:pt x="0" y="208"/>
                  </a:moveTo>
                  <a:lnTo>
                    <a:pt x="12260" y="208"/>
                  </a:lnTo>
                  <a:lnTo>
                    <a:pt x="12260" y="0"/>
                  </a:lnTo>
                  <a:lnTo>
                    <a:pt x="12676" y="416"/>
                  </a:lnTo>
                  <a:lnTo>
                    <a:pt x="12260" y="832"/>
                  </a:lnTo>
                  <a:lnTo>
                    <a:pt x="12260" y="624"/>
                  </a:lnTo>
                  <a:lnTo>
                    <a:pt x="0" y="624"/>
                  </a:lnTo>
                  <a:lnTo>
                    <a:pt x="0" y="208"/>
                  </a:lnTo>
                  <a:close/>
                </a:path>
              </a:pathLst>
            </a:custGeom>
            <a:solidFill>
              <a:srgbClr val="BFBFB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4" name="textbox 504"/>
            <p:cNvSpPr/>
            <p:nvPr/>
          </p:nvSpPr>
          <p:spPr>
            <a:xfrm>
              <a:off x="-12700" y="-12700"/>
              <a:ext cx="8075294" cy="5695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7000"/>
                </a:lnSpc>
              </a:pPr>
              <a:endParaRPr lang="Arial" altLang="Arial" sz="1000"/>
            </a:p>
            <a:p>
              <a:pPr marL="771525" algn="l" rtl="0" eaLnBrk="0">
                <a:lnSpc>
                  <a:spcPct val="97000"/>
                </a:lnSpc>
                <a:spcBef>
                  <a:spcPts val="3"/>
                </a:spcBef>
              </a:pPr>
              <a:r>
                <a:rPr sz="1200" b="1" kern="0" spc="0">
                  <a:solidFill>
                    <a:srgbClr val="FFFFFF">
                      <a:alpha val="100000"/>
                    </a:srgbClr>
                  </a:solidFill>
                  <a:latin typeface="Microsoft YaHei"/>
                  <a:ea typeface="Microsoft YaHei"/>
                  <a:cs typeface="Microsoft YaHei"/>
                </a:rPr>
                <a:t>随着TOB电商行业的快速发展，电商平台在企业采购中的角色从</a:t>
              </a:r>
              <a:r>
                <a:rPr sz="1200" b="1" kern="0" spc="-10">
                  <a:solidFill>
                    <a:srgbClr val="FFFFFF">
                      <a:alpha val="100000"/>
                    </a:srgbClr>
                  </a:solidFill>
                  <a:latin typeface="Microsoft YaHei"/>
                  <a:ea typeface="Microsoft YaHei"/>
                  <a:cs typeface="Microsoft YaHei"/>
                </a:rPr>
                <a:t>无到有，从“补足”到“核心”</a:t>
              </a:r>
              <a:endParaRPr lang="Microsoft YaHei" altLang="Microsoft YaHei" sz="1200"/>
            </a:p>
          </p:txBody>
        </p:sp>
      </p:grpSp>
      <p:grpSp>
        <p:nvGrpSpPr>
          <p:cNvPr id="38" name="group 38"/>
          <p:cNvGrpSpPr/>
          <p:nvPr/>
        </p:nvGrpSpPr>
        <p:grpSpPr>
          <a:xfrm rot="21600000">
            <a:off x="6946392" y="3318376"/>
            <a:ext cx="1674876" cy="1947043"/>
            <a:chExt cx="1674876" cy="1947043"/>
          </a:xfrm>
        </p:grpSpPr>
        <p:sp>
          <p:nvSpPr>
            <p:cNvPr id="506" name="rect"/>
            <p:cNvSpPr/>
            <p:nvPr/>
          </p:nvSpPr>
          <p:spPr>
            <a:xfrm>
              <a:off x="0" y="250831"/>
              <a:ext cx="1674876" cy="1696211"/>
            </a:xfrm>
            <a:prstGeom prst="rect">
              <a:avLst/>
            </a:prstGeom>
            <a:solidFill>
              <a:srgbClr val="1EC8F3">
                <a:alpha val="49803"/>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8" name="textbox 508"/>
            <p:cNvSpPr/>
            <p:nvPr/>
          </p:nvSpPr>
          <p:spPr>
            <a:xfrm>
              <a:off x="81943" y="-12700"/>
              <a:ext cx="1523364" cy="1725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559"/>
                </a:lnSpc>
              </a:pPr>
              <a:endParaRPr lang="Arial" altLang="Arial" sz="100"/>
            </a:p>
            <a:p>
              <a:pPr marL="12700" algn="l" rtl="0" eaLnBrk="0">
                <a:lnSpc>
                  <a:spcPct val="98000"/>
                </a:lnSpc>
              </a:pPr>
              <a:r>
                <a:rPr sz="1400" b="1" kern="0" spc="-10">
                  <a:solidFill>
                    <a:srgbClr val="595959">
                      <a:alpha val="100000"/>
                    </a:srgbClr>
                  </a:solidFill>
                  <a:latin typeface="Microsoft YaHei"/>
                  <a:ea typeface="Microsoft YaHei"/>
                  <a:cs typeface="Microsoft YaHei"/>
                </a:rPr>
                <a:t>数智化采购</a:t>
              </a:r>
              <a:endParaRPr lang="Microsoft YaHei" altLang="Microsoft YaHei" sz="1400"/>
            </a:p>
            <a:p>
              <a:pPr algn="l" rtl="0" eaLnBrk="0">
                <a:lnSpc>
                  <a:spcPct val="104000"/>
                </a:lnSpc>
              </a:pPr>
              <a:endParaRPr lang="Arial" altLang="Arial" sz="1000"/>
            </a:p>
            <a:p>
              <a:pPr algn="l" rtl="0" eaLnBrk="0">
                <a:lnSpc>
                  <a:spcPct val="105000"/>
                </a:lnSpc>
              </a:pPr>
              <a:endParaRPr lang="Arial" altLang="Arial" sz="1000"/>
            </a:p>
            <a:p>
              <a:pPr marL="12700" algn="l" rtl="0" eaLnBrk="0">
                <a:lnSpc>
                  <a:spcPts val="1146"/>
                </a:lnSpc>
                <a:spcBef>
                  <a:spcPts val="280"/>
                </a:spcBef>
              </a:pPr>
              <a:r>
                <a:rPr sz="900" kern="0" spc="30">
                  <a:solidFill>
                    <a:srgbClr val="595959">
                      <a:alpha val="100000"/>
                    </a:srgbClr>
                  </a:solidFill>
                  <a:latin typeface="Microsoft YaHei"/>
                  <a:ea typeface="Microsoft YaHei"/>
                  <a:cs typeface="Microsoft YaHei"/>
                </a:rPr>
                <a:t>在数字化采购的基础上，</a:t>
              </a:r>
              <a:endParaRPr lang="Microsoft YaHei" altLang="Microsoft YaHei" sz="900"/>
            </a:p>
            <a:p>
              <a:pPr marL="13334" indent="-635" algn="l" rtl="0" eaLnBrk="0">
                <a:lnSpc>
                  <a:spcPct val="126000"/>
                </a:lnSpc>
                <a:spcBef>
                  <a:spcPts val="406"/>
                </a:spcBef>
              </a:pPr>
              <a:r>
                <a:rPr sz="900" kern="0" spc="90">
                  <a:solidFill>
                    <a:srgbClr val="595959">
                      <a:alpha val="100000"/>
                    </a:srgbClr>
                  </a:solidFill>
                  <a:latin typeface="Microsoft YaHei"/>
                  <a:ea typeface="Microsoft YaHei"/>
                  <a:cs typeface="Microsoft YaHei"/>
                </a:rPr>
                <a:t>利用大数据、人工智能等</a:t>
              </a:r>
              <a:r>
                <a:rPr sz="900" kern="0" spc="0">
                  <a:solidFill>
                    <a:srgbClr val="595959">
                      <a:alpha val="100000"/>
                    </a:srgbClr>
                  </a:solidFill>
                  <a:latin typeface="Microsoft YaHei"/>
                  <a:ea typeface="Microsoft YaHei"/>
                  <a:cs typeface="Microsoft YaHei"/>
                </a:rPr>
                <a:t>    </a:t>
              </a:r>
              <a:r>
                <a:rPr sz="900" kern="0" spc="-20">
                  <a:solidFill>
                    <a:srgbClr val="595959">
                      <a:alpha val="100000"/>
                    </a:srgbClr>
                  </a:solidFill>
                  <a:latin typeface="Microsoft YaHei"/>
                  <a:ea typeface="Microsoft YaHei"/>
                  <a:cs typeface="Microsoft YaHei"/>
                </a:rPr>
                <a:t>实现</a:t>
              </a:r>
              <a:r>
                <a:rPr sz="900" b="1" kern="0" spc="-20">
                  <a:solidFill>
                    <a:srgbClr val="595959">
                      <a:alpha val="100000"/>
                    </a:srgbClr>
                  </a:solidFill>
                  <a:latin typeface="Microsoft YaHei"/>
                  <a:ea typeface="Microsoft YaHei"/>
                  <a:cs typeface="Microsoft YaHei"/>
                </a:rPr>
                <a:t>智能决策，</a:t>
              </a:r>
              <a:r>
                <a:rPr sz="900" b="1" kern="0" spc="90">
                  <a:solidFill>
                    <a:srgbClr val="595959">
                      <a:alpha val="100000"/>
                    </a:srgbClr>
                  </a:solidFill>
                  <a:latin typeface="Microsoft YaHei"/>
                  <a:ea typeface="Microsoft YaHei"/>
                  <a:cs typeface="Microsoft YaHei"/>
                </a:rPr>
                <a:t>  </a:t>
              </a:r>
              <a:r>
                <a:rPr sz="900" b="1" kern="0" spc="-20">
                  <a:solidFill>
                    <a:srgbClr val="595959">
                      <a:alpha val="100000"/>
                    </a:srgbClr>
                  </a:solidFill>
                  <a:latin typeface="Microsoft YaHei"/>
                  <a:ea typeface="Microsoft YaHei"/>
                  <a:cs typeface="Microsoft YaHei"/>
                </a:rPr>
                <a:t>优化库存：</a:t>
              </a:r>
              <a:endParaRPr lang="Microsoft YaHei" altLang="Microsoft YaHei" sz="900"/>
            </a:p>
            <a:p>
              <a:pPr marL="17779" algn="l" rtl="0" eaLnBrk="0">
                <a:lnSpc>
                  <a:spcPts val="1146"/>
                </a:lnSpc>
                <a:spcBef>
                  <a:spcPts val="409"/>
                </a:spcBef>
              </a:pPr>
              <a:r>
                <a:rPr sz="900" kern="0" spc="70">
                  <a:solidFill>
                    <a:srgbClr val="595959">
                      <a:alpha val="100000"/>
                    </a:srgbClr>
                  </a:solidFill>
                  <a:latin typeface="Arial"/>
                  <a:ea typeface="Arial"/>
                  <a:cs typeface="Arial"/>
                </a:rPr>
                <a:t>•</a:t>
              </a:r>
              <a:r>
                <a:rPr sz="900" kern="0" spc="10">
                  <a:solidFill>
                    <a:srgbClr val="595959">
                      <a:alpha val="100000"/>
                    </a:srgbClr>
                  </a:solidFill>
                  <a:latin typeface="Arial"/>
                  <a:ea typeface="Arial"/>
                  <a:cs typeface="Arial"/>
                </a:rPr>
                <a:t>    </a:t>
              </a:r>
              <a:r>
                <a:rPr sz="900" kern="0" spc="70">
                  <a:solidFill>
                    <a:srgbClr val="595959">
                      <a:alpha val="100000"/>
                    </a:srgbClr>
                  </a:solidFill>
                  <a:latin typeface="Microsoft YaHei"/>
                  <a:ea typeface="Microsoft YaHei"/>
                  <a:cs typeface="Microsoft YaHei"/>
                </a:rPr>
                <a:t>数据驱动决策</a:t>
              </a:r>
              <a:endParaRPr lang="Microsoft YaHei" altLang="Microsoft YaHei" sz="900"/>
            </a:p>
            <a:p>
              <a:pPr algn="l" rtl="0" eaLnBrk="0">
                <a:lnSpc>
                  <a:spcPct val="113000"/>
                </a:lnSpc>
              </a:pPr>
              <a:endParaRPr lang="Arial" altLang="Arial" sz="300"/>
            </a:p>
            <a:p>
              <a:pPr marL="183514" indent="-165735" algn="l" rtl="0" eaLnBrk="0">
                <a:lnSpc>
                  <a:spcPct val="126000"/>
                </a:lnSpc>
                <a:spcBef>
                  <a:spcPts val="1"/>
                </a:spcBef>
              </a:pPr>
              <a:r>
                <a:rPr sz="900" kern="0" spc="80">
                  <a:solidFill>
                    <a:srgbClr val="595959">
                      <a:alpha val="100000"/>
                    </a:srgbClr>
                  </a:solidFill>
                  <a:latin typeface="Arial"/>
                  <a:ea typeface="Arial"/>
                  <a:cs typeface="Arial"/>
                </a:rPr>
                <a:t>•</a:t>
              </a:r>
              <a:r>
                <a:rPr sz="900" kern="0" spc="10">
                  <a:solidFill>
                    <a:srgbClr val="595959">
                      <a:alpha val="100000"/>
                    </a:srgbClr>
                  </a:solidFill>
                  <a:latin typeface="Arial"/>
                  <a:ea typeface="Arial"/>
                  <a:cs typeface="Arial"/>
                </a:rPr>
                <a:t>    </a:t>
              </a:r>
              <a:r>
                <a:rPr sz="900" kern="0" spc="80">
                  <a:solidFill>
                    <a:srgbClr val="595959">
                      <a:alpha val="100000"/>
                    </a:srgbClr>
                  </a:solidFill>
                  <a:latin typeface="Microsoft YaHei"/>
                  <a:ea typeface="Microsoft YaHei"/>
                  <a:cs typeface="Microsoft YaHei"/>
                </a:rPr>
                <a:t>供应链智能化，及时响</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应市场变化</a:t>
              </a:r>
              <a:endParaRPr lang="Microsoft YaHei" altLang="Microsoft YaHei" sz="900"/>
            </a:p>
          </p:txBody>
        </p:sp>
      </p:grpSp>
      <p:grpSp>
        <p:nvGrpSpPr>
          <p:cNvPr id="40" name="group 40"/>
          <p:cNvGrpSpPr/>
          <p:nvPr/>
        </p:nvGrpSpPr>
        <p:grpSpPr>
          <a:xfrm rot="21600000">
            <a:off x="4811267" y="3492112"/>
            <a:ext cx="1674876" cy="1945519"/>
            <a:chExt cx="1674876" cy="1945519"/>
          </a:xfrm>
        </p:grpSpPr>
        <p:sp>
          <p:nvSpPr>
            <p:cNvPr id="510" name="rect"/>
            <p:cNvSpPr/>
            <p:nvPr/>
          </p:nvSpPr>
          <p:spPr>
            <a:xfrm>
              <a:off x="0" y="249307"/>
              <a:ext cx="1674876" cy="1696211"/>
            </a:xfrm>
            <a:prstGeom prst="rect">
              <a:avLst/>
            </a:prstGeom>
            <a:solidFill>
              <a:srgbClr val="65AF45">
                <a:alpha val="49803"/>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2" name="textbox 512"/>
            <p:cNvSpPr/>
            <p:nvPr/>
          </p:nvSpPr>
          <p:spPr>
            <a:xfrm>
              <a:off x="-12700" y="-12700"/>
              <a:ext cx="1700529" cy="19837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559"/>
                </a:lnSpc>
              </a:pPr>
              <a:endParaRPr lang="Arial" altLang="Arial" sz="100"/>
            </a:p>
            <a:p>
              <a:pPr marL="106045" algn="l" rtl="0" eaLnBrk="0">
                <a:lnSpc>
                  <a:spcPct val="98000"/>
                </a:lnSpc>
              </a:pPr>
              <a:r>
                <a:rPr sz="1400" b="1" kern="0" spc="-10">
                  <a:solidFill>
                    <a:srgbClr val="595959">
                      <a:alpha val="100000"/>
                    </a:srgbClr>
                  </a:solidFill>
                  <a:latin typeface="Microsoft YaHei"/>
                  <a:ea typeface="Microsoft YaHei"/>
                  <a:cs typeface="Microsoft YaHei"/>
                </a:rPr>
                <a:t>数字化采购</a:t>
              </a:r>
              <a:endParaRPr lang="Microsoft YaHei" altLang="Microsoft YaHei" sz="1400"/>
            </a:p>
            <a:p>
              <a:pPr algn="l" rtl="0" eaLnBrk="0">
                <a:lnSpc>
                  <a:spcPct val="145000"/>
                </a:lnSpc>
              </a:pPr>
              <a:endParaRPr lang="Arial" altLang="Arial" sz="1000"/>
            </a:p>
            <a:p>
              <a:pPr marL="105410" algn="l" rtl="0" eaLnBrk="0">
                <a:lnSpc>
                  <a:spcPct val="134000"/>
                </a:lnSpc>
                <a:spcBef>
                  <a:spcPts val="272"/>
                </a:spcBef>
              </a:pPr>
              <a:r>
                <a:rPr sz="900" kern="0" spc="70">
                  <a:solidFill>
                    <a:srgbClr val="595959">
                      <a:alpha val="100000"/>
                    </a:srgbClr>
                  </a:solidFill>
                  <a:latin typeface="Microsoft YaHei"/>
                  <a:ea typeface="Microsoft YaHei"/>
                  <a:cs typeface="Microsoft YaHei"/>
                </a:rPr>
                <a:t>企业所有产品的</a:t>
              </a:r>
              <a:r>
                <a:rPr sz="900" b="1" kern="0" spc="70">
                  <a:solidFill>
                    <a:srgbClr val="595959">
                      <a:alpha val="100000"/>
                    </a:srgbClr>
                  </a:solidFill>
                  <a:latin typeface="Microsoft YaHei"/>
                  <a:ea typeface="Microsoft YaHei"/>
                  <a:cs typeface="Microsoft YaHei"/>
                </a:rPr>
                <a:t>采购完全    </a:t>
              </a:r>
              <a:r>
                <a:rPr sz="900" b="1" kern="0" spc="60">
                  <a:solidFill>
                    <a:srgbClr val="595959">
                      <a:alpha val="100000"/>
                    </a:srgbClr>
                  </a:solidFill>
                  <a:latin typeface="Microsoft YaHei"/>
                  <a:ea typeface="Microsoft YaHei"/>
                  <a:cs typeface="Microsoft YaHei"/>
                </a:rPr>
                <a:t>  </a:t>
              </a:r>
              <a:r>
                <a:rPr sz="900" b="1" kern="0" spc="50">
                  <a:solidFill>
                    <a:srgbClr val="595959">
                      <a:alpha val="100000"/>
                    </a:srgbClr>
                  </a:solidFill>
                  <a:latin typeface="Microsoft YaHei"/>
                  <a:ea typeface="Microsoft YaHei"/>
                  <a:cs typeface="Microsoft YaHei"/>
                </a:rPr>
                <a:t>线上化</a:t>
              </a:r>
              <a:r>
                <a:rPr sz="900" kern="0" spc="50">
                  <a:solidFill>
                    <a:srgbClr val="595959">
                      <a:alpha val="100000"/>
                    </a:srgbClr>
                  </a:solidFill>
                  <a:latin typeface="Microsoft YaHei"/>
                  <a:ea typeface="Microsoft YaHei"/>
                  <a:cs typeface="Microsoft YaHei"/>
                </a:rPr>
                <a:t>，在电子招投标、       </a:t>
              </a:r>
              <a:r>
                <a:rPr sz="900" kern="0" spc="70">
                  <a:solidFill>
                    <a:srgbClr val="595959">
                      <a:alpha val="100000"/>
                    </a:srgbClr>
                  </a:solidFill>
                  <a:latin typeface="Microsoft YaHei"/>
                  <a:ea typeface="Microsoft YaHei"/>
                  <a:cs typeface="Microsoft YaHei"/>
                </a:rPr>
                <a:t>电商平台的基础上增添主   </a:t>
              </a:r>
              <a:r>
                <a:rPr sz="900" kern="0" spc="60">
                  <a:solidFill>
                    <a:srgbClr val="595959">
                      <a:alpha val="100000"/>
                    </a:srgbClr>
                  </a:solidFill>
                  <a:latin typeface="Microsoft YaHei"/>
                  <a:ea typeface="Microsoft YaHei"/>
                  <a:cs typeface="Microsoft YaHei"/>
                </a:rPr>
                <a:t>   </a:t>
              </a:r>
              <a:r>
                <a:rPr sz="900" kern="0" spc="70">
                  <a:solidFill>
                    <a:srgbClr val="595959">
                      <a:alpha val="100000"/>
                    </a:srgbClr>
                  </a:solidFill>
                  <a:latin typeface="Microsoft YaHei"/>
                  <a:ea typeface="Microsoft YaHei"/>
                  <a:cs typeface="Microsoft YaHei"/>
                </a:rPr>
                <a:t>业物资采购（如煤炭</a:t>
              </a:r>
              <a:r>
                <a:rPr sz="900" kern="0" spc="80">
                  <a:solidFill>
                    <a:srgbClr val="595959">
                      <a:alpha val="100000"/>
                    </a:srgbClr>
                  </a:solidFill>
                  <a:latin typeface="Microsoft YaHei"/>
                  <a:ea typeface="Microsoft YaHei"/>
                  <a:cs typeface="Microsoft YaHei"/>
                </a:rPr>
                <a:t>）：</a:t>
              </a:r>
              <a:endParaRPr lang="Microsoft YaHei" altLang="Microsoft YaHei" sz="900"/>
            </a:p>
            <a:p>
              <a:pPr marL="111125" algn="l" rtl="0" eaLnBrk="0">
                <a:lnSpc>
                  <a:spcPts val="1151"/>
                </a:lnSpc>
                <a:spcBef>
                  <a:spcPts val="438"/>
                </a:spcBef>
              </a:pPr>
              <a:r>
                <a:rPr sz="900" kern="0" spc="80">
                  <a:solidFill>
                    <a:srgbClr val="595959">
                      <a:alpha val="100000"/>
                    </a:srgbClr>
                  </a:solidFill>
                  <a:latin typeface="Arial"/>
                  <a:ea typeface="Arial"/>
                  <a:cs typeface="Arial"/>
                </a:rPr>
                <a:t>•</a:t>
              </a:r>
              <a:r>
                <a:rPr sz="900" kern="0" spc="0">
                  <a:solidFill>
                    <a:srgbClr val="595959">
                      <a:alpha val="100000"/>
                    </a:srgbClr>
                  </a:solidFill>
                  <a:latin typeface="Arial"/>
                  <a:ea typeface="Arial"/>
                  <a:cs typeface="Arial"/>
                </a:rPr>
                <a:t>    </a:t>
              </a:r>
              <a:r>
                <a:rPr sz="900" kern="0" spc="80">
                  <a:solidFill>
                    <a:srgbClr val="595959">
                      <a:alpha val="100000"/>
                    </a:srgbClr>
                  </a:solidFill>
                  <a:latin typeface="Microsoft YaHei"/>
                  <a:ea typeface="Microsoft YaHei"/>
                  <a:cs typeface="Microsoft YaHei"/>
                </a:rPr>
                <a:t>满足多种采购需求</a:t>
              </a:r>
              <a:endParaRPr lang="Microsoft YaHei" altLang="Microsoft YaHei" sz="900"/>
            </a:p>
            <a:p>
              <a:pPr algn="l" rtl="0" eaLnBrk="0">
                <a:lnSpc>
                  <a:spcPct val="113000"/>
                </a:lnSpc>
              </a:pPr>
              <a:endParaRPr lang="Arial" altLang="Arial" sz="300"/>
            </a:p>
            <a:p>
              <a:pPr marL="278129" indent="-167004" algn="l" rtl="0" eaLnBrk="0">
                <a:lnSpc>
                  <a:spcPct val="126000"/>
                </a:lnSpc>
                <a:spcBef>
                  <a:spcPts val="1"/>
                </a:spcBef>
              </a:pPr>
              <a:r>
                <a:rPr sz="900" kern="0" spc="80">
                  <a:solidFill>
                    <a:srgbClr val="595959">
                      <a:alpha val="100000"/>
                    </a:srgbClr>
                  </a:solidFill>
                  <a:latin typeface="Arial"/>
                  <a:ea typeface="Arial"/>
                  <a:cs typeface="Arial"/>
                </a:rPr>
                <a:t>•</a:t>
              </a:r>
              <a:r>
                <a:rPr sz="900" kern="0" spc="10">
                  <a:solidFill>
                    <a:srgbClr val="595959">
                      <a:alpha val="100000"/>
                    </a:srgbClr>
                  </a:solidFill>
                  <a:latin typeface="Arial"/>
                  <a:ea typeface="Arial"/>
                  <a:cs typeface="Arial"/>
                </a:rPr>
                <a:t>    </a:t>
              </a:r>
              <a:r>
                <a:rPr sz="900" kern="0" spc="80">
                  <a:solidFill>
                    <a:srgbClr val="595959">
                      <a:alpha val="100000"/>
                    </a:srgbClr>
                  </a:solidFill>
                  <a:latin typeface="Microsoft YaHei"/>
                  <a:ea typeface="Microsoft YaHei"/>
                  <a:cs typeface="Microsoft YaHei"/>
                </a:rPr>
                <a:t>供应链全面整合，协同</a:t>
              </a:r>
              <a:r>
                <a:rPr sz="900" kern="0" spc="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管理</a:t>
              </a:r>
              <a:endParaRPr lang="Microsoft YaHei" altLang="Microsoft YaHei" sz="900"/>
            </a:p>
          </p:txBody>
        </p:sp>
      </p:grpSp>
      <p:grpSp>
        <p:nvGrpSpPr>
          <p:cNvPr id="42" name="group 42"/>
          <p:cNvGrpSpPr/>
          <p:nvPr/>
        </p:nvGrpSpPr>
        <p:grpSpPr>
          <a:xfrm rot="21600000">
            <a:off x="539496" y="3839838"/>
            <a:ext cx="1674876" cy="1943741"/>
            <a:chExt cx="1674876" cy="1943741"/>
          </a:xfrm>
        </p:grpSpPr>
        <p:sp>
          <p:nvSpPr>
            <p:cNvPr id="514" name="rect"/>
            <p:cNvSpPr/>
            <p:nvPr/>
          </p:nvSpPr>
          <p:spPr>
            <a:xfrm>
              <a:off x="0" y="246005"/>
              <a:ext cx="1674876" cy="1697735"/>
            </a:xfrm>
            <a:prstGeom prst="rect">
              <a:avLst/>
            </a:prstGeom>
            <a:solidFill>
              <a:srgbClr val="B2D234">
                <a:alpha val="49803"/>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6" name="textbox 516"/>
            <p:cNvSpPr/>
            <p:nvPr/>
          </p:nvSpPr>
          <p:spPr>
            <a:xfrm>
              <a:off x="-12700" y="-12700"/>
              <a:ext cx="1700529" cy="19818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2"/>
                </a:lnSpc>
              </a:pPr>
              <a:endParaRPr lang="Arial" altLang="Arial" sz="100"/>
            </a:p>
            <a:p>
              <a:pPr marL="106045" algn="l" rtl="0" eaLnBrk="0">
                <a:lnSpc>
                  <a:spcPct val="97000"/>
                </a:lnSpc>
              </a:pPr>
              <a:r>
                <a:rPr sz="1400" b="1" kern="0" spc="-10">
                  <a:solidFill>
                    <a:srgbClr val="595959">
                      <a:alpha val="100000"/>
                    </a:srgbClr>
                  </a:solidFill>
                  <a:latin typeface="Microsoft YaHei"/>
                  <a:ea typeface="Microsoft YaHei"/>
                  <a:cs typeface="Microsoft YaHei"/>
                </a:rPr>
                <a:t>传统化采购</a:t>
              </a:r>
              <a:endParaRPr lang="Microsoft YaHei" altLang="Microsoft YaHei" sz="1400"/>
            </a:p>
            <a:p>
              <a:pPr algn="l" rtl="0" eaLnBrk="0">
                <a:lnSpc>
                  <a:spcPct val="103000"/>
                </a:lnSpc>
              </a:pPr>
              <a:endParaRPr lang="Arial" altLang="Arial" sz="1000"/>
            </a:p>
            <a:p>
              <a:pPr algn="l" rtl="0" eaLnBrk="0">
                <a:lnSpc>
                  <a:spcPct val="103000"/>
                </a:lnSpc>
              </a:pPr>
              <a:endParaRPr lang="Arial" altLang="Arial" sz="1000"/>
            </a:p>
            <a:p>
              <a:pPr marL="106679" indent="-1905" algn="l" rtl="0" eaLnBrk="0">
                <a:lnSpc>
                  <a:spcPct val="126000"/>
                </a:lnSpc>
                <a:spcBef>
                  <a:spcPts val="278"/>
                </a:spcBef>
              </a:pPr>
              <a:r>
                <a:rPr sz="900" kern="0" spc="70">
                  <a:solidFill>
                    <a:srgbClr val="595959">
                      <a:alpha val="100000"/>
                    </a:srgbClr>
                  </a:solidFill>
                  <a:latin typeface="Microsoft YaHei"/>
                  <a:ea typeface="Microsoft YaHei"/>
                  <a:cs typeface="Microsoft YaHei"/>
                </a:rPr>
                <a:t>企业采购仍以</a:t>
              </a:r>
              <a:r>
                <a:rPr sz="900" b="1" kern="0" spc="70">
                  <a:solidFill>
                    <a:srgbClr val="595959">
                      <a:alpha val="100000"/>
                    </a:srgbClr>
                  </a:solidFill>
                  <a:latin typeface="Microsoft YaHei"/>
                  <a:ea typeface="Microsoft YaHei"/>
                  <a:cs typeface="Microsoft YaHei"/>
                </a:rPr>
                <a:t>线下采购为    </a:t>
              </a:r>
              <a:r>
                <a:rPr sz="900" b="1" kern="0" spc="60">
                  <a:solidFill>
                    <a:srgbClr val="595959">
                      <a:alpha val="100000"/>
                    </a:srgbClr>
                  </a:solidFill>
                  <a:latin typeface="Microsoft YaHei"/>
                  <a:ea typeface="Microsoft YaHei"/>
                  <a:cs typeface="Microsoft YaHei"/>
                </a:rPr>
                <a:t>  </a:t>
              </a:r>
              <a:r>
                <a:rPr sz="900" b="1" kern="0" spc="40">
                  <a:solidFill>
                    <a:srgbClr val="595959">
                      <a:alpha val="100000"/>
                    </a:srgbClr>
                  </a:solidFill>
                  <a:latin typeface="Microsoft YaHei"/>
                  <a:ea typeface="Microsoft YaHei"/>
                  <a:cs typeface="Microsoft YaHei"/>
                </a:rPr>
                <a:t>主</a:t>
              </a:r>
              <a:r>
                <a:rPr sz="900" kern="0" spc="40">
                  <a:solidFill>
                    <a:srgbClr val="595959">
                      <a:alpha val="100000"/>
                    </a:srgbClr>
                  </a:solidFill>
                  <a:latin typeface="Microsoft YaHei"/>
                  <a:ea typeface="Microsoft YaHei"/>
                  <a:cs typeface="Microsoft YaHei"/>
                </a:rPr>
                <a:t>，包括线下谈判和交易</a:t>
              </a:r>
              <a:r>
                <a:rPr sz="900" kern="0" spc="30">
                  <a:solidFill>
                    <a:srgbClr val="595959">
                      <a:alpha val="100000"/>
                    </a:srgbClr>
                  </a:solidFill>
                  <a:latin typeface="Microsoft YaHei"/>
                  <a:ea typeface="Microsoft YaHei"/>
                  <a:cs typeface="Microsoft YaHei"/>
                </a:rPr>
                <a:t>：</a:t>
              </a:r>
              <a:endParaRPr lang="Microsoft YaHei" altLang="Microsoft YaHei" sz="900"/>
            </a:p>
            <a:p>
              <a:pPr marL="278765" indent="-167639" algn="l" rtl="0" eaLnBrk="0">
                <a:lnSpc>
                  <a:spcPct val="126000"/>
                </a:lnSpc>
                <a:spcBef>
                  <a:spcPts val="405"/>
                </a:spcBef>
              </a:pPr>
              <a:r>
                <a:rPr sz="900" kern="0" spc="60">
                  <a:solidFill>
                    <a:srgbClr val="595959">
                      <a:alpha val="100000"/>
                    </a:srgbClr>
                  </a:solidFill>
                  <a:latin typeface="Arial"/>
                  <a:ea typeface="Arial"/>
                  <a:cs typeface="Arial"/>
                </a:rPr>
                <a:t>•</a:t>
              </a:r>
              <a:r>
                <a:rPr sz="900" kern="0" spc="0">
                  <a:solidFill>
                    <a:srgbClr val="595959">
                      <a:alpha val="100000"/>
                    </a:srgbClr>
                  </a:solidFill>
                  <a:latin typeface="Arial"/>
                  <a:ea typeface="Arial"/>
                  <a:cs typeface="Arial"/>
                </a:rPr>
                <a:t>    </a:t>
              </a:r>
              <a:r>
                <a:rPr sz="900" kern="0" spc="60">
                  <a:solidFill>
                    <a:srgbClr val="595959">
                      <a:alpha val="100000"/>
                    </a:srgbClr>
                  </a:solidFill>
                  <a:latin typeface="Microsoft YaHei"/>
                  <a:ea typeface="Microsoft YaHei"/>
                  <a:cs typeface="Microsoft YaHei"/>
                </a:rPr>
                <a:t>大批量采购，议价空间    </a:t>
              </a:r>
              <a:r>
                <a:rPr sz="900" kern="0" spc="5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更大</a:t>
              </a:r>
              <a:endParaRPr lang="Microsoft YaHei" altLang="Microsoft YaHei" sz="900"/>
            </a:p>
            <a:p>
              <a:pPr algn="l" rtl="0" eaLnBrk="0">
                <a:lnSpc>
                  <a:spcPct val="110000"/>
                </a:lnSpc>
              </a:pPr>
              <a:endParaRPr lang="Arial" altLang="Arial" sz="300"/>
            </a:p>
            <a:p>
              <a:pPr marL="278129" indent="-167004" algn="l" rtl="0" eaLnBrk="0">
                <a:lnSpc>
                  <a:spcPct val="126000"/>
                </a:lnSpc>
                <a:spcBef>
                  <a:spcPts val="4"/>
                </a:spcBef>
              </a:pPr>
              <a:r>
                <a:rPr sz="900" kern="0" spc="60">
                  <a:solidFill>
                    <a:srgbClr val="595959">
                      <a:alpha val="100000"/>
                    </a:srgbClr>
                  </a:solidFill>
                  <a:latin typeface="Arial"/>
                  <a:ea typeface="Arial"/>
                  <a:cs typeface="Arial"/>
                </a:rPr>
                <a:t>•</a:t>
              </a:r>
              <a:r>
                <a:rPr sz="900" kern="0" spc="0">
                  <a:solidFill>
                    <a:srgbClr val="595959">
                      <a:alpha val="100000"/>
                    </a:srgbClr>
                  </a:solidFill>
                  <a:latin typeface="Arial"/>
                  <a:ea typeface="Arial"/>
                  <a:cs typeface="Arial"/>
                </a:rPr>
                <a:t>    </a:t>
              </a:r>
              <a:r>
                <a:rPr sz="900" kern="0" spc="60">
                  <a:solidFill>
                    <a:srgbClr val="595959">
                      <a:alpha val="100000"/>
                    </a:srgbClr>
                  </a:solidFill>
                  <a:latin typeface="Microsoft YaHei"/>
                  <a:ea typeface="Microsoft YaHei"/>
                  <a:cs typeface="Microsoft YaHei"/>
                </a:rPr>
                <a:t>采购环节多，且透明度    </a:t>
              </a:r>
              <a:r>
                <a:rPr sz="900" kern="0" spc="5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较低</a:t>
              </a:r>
              <a:endParaRPr lang="Microsoft YaHei" altLang="Microsoft YaHei" sz="900"/>
            </a:p>
          </p:txBody>
        </p:sp>
      </p:grpSp>
      <p:grpSp>
        <p:nvGrpSpPr>
          <p:cNvPr id="44" name="group 44"/>
          <p:cNvGrpSpPr/>
          <p:nvPr/>
        </p:nvGrpSpPr>
        <p:grpSpPr>
          <a:xfrm rot="21600000">
            <a:off x="2676144" y="3665849"/>
            <a:ext cx="1673351" cy="1943995"/>
            <a:chExt cx="1673351" cy="1943995"/>
          </a:xfrm>
        </p:grpSpPr>
        <p:sp>
          <p:nvSpPr>
            <p:cNvPr id="518" name="rect"/>
            <p:cNvSpPr/>
            <p:nvPr/>
          </p:nvSpPr>
          <p:spPr>
            <a:xfrm>
              <a:off x="0" y="247783"/>
              <a:ext cx="1673351" cy="1696211"/>
            </a:xfrm>
            <a:prstGeom prst="rect">
              <a:avLst/>
            </a:prstGeom>
            <a:solidFill>
              <a:srgbClr val="8BC53F">
                <a:alpha val="49803"/>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0" name="textbox 520"/>
            <p:cNvSpPr/>
            <p:nvPr/>
          </p:nvSpPr>
          <p:spPr>
            <a:xfrm>
              <a:off x="-12700" y="-12700"/>
              <a:ext cx="1699260" cy="19812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675"/>
                </a:lnSpc>
              </a:pPr>
              <a:endParaRPr lang="Arial" altLang="Arial" sz="100"/>
            </a:p>
            <a:p>
              <a:pPr marL="114300" algn="l" rtl="0" eaLnBrk="0">
                <a:lnSpc>
                  <a:spcPct val="98000"/>
                </a:lnSpc>
              </a:pPr>
              <a:r>
                <a:rPr sz="1400" b="1" kern="0" spc="-20">
                  <a:solidFill>
                    <a:srgbClr val="595959">
                      <a:alpha val="100000"/>
                    </a:srgbClr>
                  </a:solidFill>
                  <a:latin typeface="Microsoft YaHei"/>
                  <a:ea typeface="Microsoft YaHei"/>
                  <a:cs typeface="Microsoft YaHei"/>
                </a:rPr>
                <a:t>电子化采购</a:t>
              </a:r>
              <a:endParaRPr lang="Microsoft YaHei" altLang="Microsoft YaHei" sz="1400"/>
            </a:p>
            <a:p>
              <a:pPr algn="l" rtl="0" eaLnBrk="0">
                <a:lnSpc>
                  <a:spcPct val="103000"/>
                </a:lnSpc>
              </a:pPr>
              <a:endParaRPr lang="Arial" altLang="Arial" sz="1000"/>
            </a:p>
            <a:p>
              <a:pPr algn="l" rtl="0" eaLnBrk="0">
                <a:lnSpc>
                  <a:spcPct val="103000"/>
                </a:lnSpc>
              </a:pPr>
              <a:endParaRPr lang="Arial" altLang="Arial" sz="1000"/>
            </a:p>
            <a:p>
              <a:pPr marL="104775" indent="-635" algn="l" rtl="0" eaLnBrk="0">
                <a:lnSpc>
                  <a:spcPct val="132000"/>
                </a:lnSpc>
                <a:spcBef>
                  <a:spcPts val="277"/>
                </a:spcBef>
              </a:pPr>
              <a:r>
                <a:rPr sz="900" kern="0" spc="70">
                  <a:solidFill>
                    <a:srgbClr val="595959">
                      <a:alpha val="100000"/>
                    </a:srgbClr>
                  </a:solidFill>
                  <a:latin typeface="Microsoft YaHei"/>
                  <a:ea typeface="Microsoft YaHei"/>
                  <a:cs typeface="Microsoft YaHei"/>
                </a:rPr>
                <a:t>企业采购</a:t>
              </a:r>
              <a:r>
                <a:rPr sz="900" b="1" kern="0" spc="70">
                  <a:solidFill>
                    <a:srgbClr val="595959">
                      <a:alpha val="100000"/>
                    </a:srgbClr>
                  </a:solidFill>
                  <a:latin typeface="Microsoft YaHei"/>
                  <a:ea typeface="Microsoft YaHei"/>
                  <a:cs typeface="Microsoft YaHei"/>
                </a:rPr>
                <a:t>初步线上化</a:t>
              </a:r>
              <a:r>
                <a:rPr sz="900" kern="0" spc="70">
                  <a:solidFill>
                    <a:srgbClr val="595959">
                      <a:alpha val="100000"/>
                    </a:srgbClr>
                  </a:solidFill>
                  <a:latin typeface="Microsoft YaHei"/>
                  <a:ea typeface="Microsoft YaHei"/>
                  <a:cs typeface="Microsoft YaHei"/>
                </a:rPr>
                <a:t>，包   </a:t>
              </a:r>
              <a:r>
                <a:rPr sz="900" kern="0" spc="60">
                  <a:solidFill>
                    <a:srgbClr val="595959">
                      <a:alpha val="100000"/>
                    </a:srgbClr>
                  </a:solidFill>
                  <a:latin typeface="Microsoft YaHei"/>
                  <a:ea typeface="Microsoft YaHei"/>
                  <a:cs typeface="Microsoft YaHei"/>
                </a:rPr>
                <a:t>   </a:t>
              </a:r>
              <a:r>
                <a:rPr sz="900" kern="0" spc="70">
                  <a:solidFill>
                    <a:srgbClr val="595959">
                      <a:alpha val="100000"/>
                    </a:srgbClr>
                  </a:solidFill>
                  <a:latin typeface="Microsoft YaHei"/>
                  <a:ea typeface="Microsoft YaHei"/>
                  <a:cs typeface="Microsoft YaHei"/>
                </a:rPr>
                <a:t>含电子招投标，及电商平   </a:t>
              </a:r>
              <a:r>
                <a:rPr sz="900" kern="0" spc="60">
                  <a:solidFill>
                    <a:srgbClr val="595959">
                      <a:alpha val="100000"/>
                    </a:srgbClr>
                  </a:solidFill>
                  <a:latin typeface="Microsoft YaHei"/>
                  <a:ea typeface="Microsoft YaHei"/>
                  <a:cs typeface="Microsoft YaHei"/>
                </a:rPr>
                <a:t>   台两大采购类型：</a:t>
              </a:r>
              <a:endParaRPr lang="Microsoft YaHei" altLang="Microsoft YaHei" sz="900"/>
            </a:p>
            <a:p>
              <a:pPr marL="110489" algn="l" rtl="0" eaLnBrk="0">
                <a:lnSpc>
                  <a:spcPts val="1151"/>
                </a:lnSpc>
                <a:spcBef>
                  <a:spcPts val="409"/>
                </a:spcBef>
              </a:pPr>
              <a:r>
                <a:rPr sz="900" kern="0" spc="80">
                  <a:solidFill>
                    <a:srgbClr val="595959">
                      <a:alpha val="100000"/>
                    </a:srgbClr>
                  </a:solidFill>
                  <a:latin typeface="Arial"/>
                  <a:ea typeface="Arial"/>
                  <a:cs typeface="Arial"/>
                </a:rPr>
                <a:t>•</a:t>
              </a:r>
              <a:r>
                <a:rPr sz="900" kern="0" spc="0">
                  <a:solidFill>
                    <a:srgbClr val="595959">
                      <a:alpha val="100000"/>
                    </a:srgbClr>
                  </a:solidFill>
                  <a:latin typeface="Arial"/>
                  <a:ea typeface="Arial"/>
                  <a:cs typeface="Arial"/>
                </a:rPr>
                <a:t>    </a:t>
              </a:r>
              <a:r>
                <a:rPr sz="900" kern="0" spc="80">
                  <a:solidFill>
                    <a:srgbClr val="595959">
                      <a:alpha val="100000"/>
                    </a:srgbClr>
                  </a:solidFill>
                  <a:latin typeface="Microsoft YaHei"/>
                  <a:ea typeface="Microsoft YaHei"/>
                  <a:cs typeface="Microsoft YaHei"/>
                </a:rPr>
                <a:t>采购留痕，方便审计</a:t>
              </a:r>
              <a:endParaRPr lang="Microsoft YaHei" altLang="Microsoft YaHei" sz="900"/>
            </a:p>
            <a:p>
              <a:pPr algn="l" rtl="0" eaLnBrk="0">
                <a:lnSpc>
                  <a:spcPct val="111000"/>
                </a:lnSpc>
              </a:pPr>
              <a:endParaRPr lang="Arial" altLang="Arial" sz="300"/>
            </a:p>
            <a:p>
              <a:pPr marL="277495" indent="-167004" algn="l" rtl="0" eaLnBrk="0">
                <a:lnSpc>
                  <a:spcPct val="126000"/>
                </a:lnSpc>
                <a:spcBef>
                  <a:spcPts val="3"/>
                </a:spcBef>
              </a:pPr>
              <a:r>
                <a:rPr sz="900" kern="0" spc="80">
                  <a:solidFill>
                    <a:srgbClr val="595959">
                      <a:alpha val="100000"/>
                    </a:srgbClr>
                  </a:solidFill>
                  <a:latin typeface="Arial"/>
                  <a:ea typeface="Arial"/>
                  <a:cs typeface="Arial"/>
                </a:rPr>
                <a:t>•</a:t>
              </a:r>
              <a:r>
                <a:rPr sz="900" kern="0" spc="10">
                  <a:solidFill>
                    <a:srgbClr val="595959">
                      <a:alpha val="100000"/>
                    </a:srgbClr>
                  </a:solidFill>
                  <a:latin typeface="Arial"/>
                  <a:ea typeface="Arial"/>
                  <a:cs typeface="Arial"/>
                </a:rPr>
                <a:t>    </a:t>
              </a:r>
              <a:r>
                <a:rPr sz="900" kern="0" spc="80">
                  <a:solidFill>
                    <a:srgbClr val="595959">
                      <a:alpha val="100000"/>
                    </a:srgbClr>
                  </a:solidFill>
                  <a:latin typeface="Microsoft YaHei"/>
                  <a:ea typeface="Microsoft YaHei"/>
                  <a:cs typeface="Microsoft YaHei"/>
                </a:rPr>
                <a:t>供应链整合，协同性有</a:t>
              </a:r>
              <a:r>
                <a:rPr sz="900" kern="0" spc="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所提升</a:t>
              </a:r>
              <a:endParaRPr lang="Microsoft YaHei" altLang="Microsoft YaHei" sz="900"/>
            </a:p>
          </p:txBody>
        </p:sp>
      </p:grpSp>
      <p:sp>
        <p:nvSpPr>
          <p:cNvPr id="522" name="textbox 522"/>
          <p:cNvSpPr/>
          <p:nvPr/>
        </p:nvSpPr>
        <p:spPr>
          <a:xfrm>
            <a:off x="523850" y="6633805"/>
            <a:ext cx="8513444"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722"/>
              </a:lnSpc>
            </a:pPr>
            <a:endParaRPr lang="Arial" altLang="Arial" sz="100"/>
          </a:p>
          <a:p>
            <a:pPr marL="12700" algn="l" rtl="0" eaLnBrk="0">
              <a:lnSpc>
                <a:spcPct val="98000"/>
              </a:lnSpc>
            </a:pPr>
            <a:r>
              <a:rPr sz="800" kern="0" spc="0">
                <a:solidFill>
                  <a:srgbClr val="7F7F7F">
                    <a:alpha val="100000"/>
                  </a:srgbClr>
                </a:solidFill>
                <a:latin typeface="Arial"/>
                <a:ea typeface="Arial"/>
                <a:cs typeface="Arial"/>
              </a:rPr>
              <a:t>©2024.2</a:t>
            </a:r>
            <a:r>
              <a:rPr sz="800" kern="0" spc="7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Inc.                                                                                                                                                       </a:t>
            </a:r>
            <a:r>
              <a:rPr sz="800" kern="0" spc="-10">
                <a:solidFill>
                  <a:srgbClr val="7F7F7F">
                    <a:alpha val="100000"/>
                  </a:srgbClr>
                </a:solidFill>
                <a:latin typeface="Arial"/>
                <a:ea typeface="Arial"/>
                <a:cs typeface="Arial"/>
              </a:rPr>
              <a:t>                                                              www.iresearch.com.cn          </a:t>
            </a:r>
            <a:r>
              <a:rPr sz="1200" kern="0" spc="-10" baseline="-4340">
                <a:solidFill>
                  <a:srgbClr val="7F7F7F">
                    <a:alpha val="100000"/>
                  </a:srgbClr>
                </a:solidFill>
                <a:latin typeface="Microsoft YaHei"/>
                <a:ea typeface="Microsoft YaHei"/>
                <a:cs typeface="Microsoft YaHei"/>
              </a:rPr>
              <a:t>12</a:t>
            </a:r>
            <a:endParaRPr lang="Microsoft YaHei" altLang="Microsoft YaHei" sz="1200" baseline="-4340"/>
          </a:p>
        </p:txBody>
      </p:sp>
      <p:pic>
        <p:nvPicPr>
          <p:cNvPr id="524" name="picture 524"/>
          <p:cNvPicPr>
            <a:picLocks noChangeAspect="1"/>
          </p:cNvPicPr>
          <p:nvPr/>
        </p:nvPicPr>
        <p:blipFill>
          <a:blip r:embed="rId2"/>
          <a:stretch>
            <a:fillRect/>
          </a:stretch>
        </p:blipFill>
        <p:spPr>
          <a:xfrm rot="21600000">
            <a:off x="7879183" y="289280"/>
            <a:ext cx="988869" cy="490517"/>
          </a:xfrm>
          <a:prstGeom prst="rect">
            <a:avLst/>
          </a:prstGeom>
        </p:spPr>
      </p:pic>
      <p:sp>
        <p:nvSpPr>
          <p:cNvPr id="526" name="textbox 526"/>
          <p:cNvSpPr/>
          <p:nvPr/>
        </p:nvSpPr>
        <p:spPr>
          <a:xfrm>
            <a:off x="533507" y="6417964"/>
            <a:ext cx="2854325"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77"/>
              </a:lnSpc>
            </a:pPr>
            <a:endParaRPr lang="Arial" altLang="Arial" sz="100"/>
          </a:p>
          <a:p>
            <a:pPr marL="12700" algn="l" rtl="0" eaLnBrk="0">
              <a:lnSpc>
                <a:spcPct val="98000"/>
              </a:lnSpc>
            </a:pPr>
            <a:r>
              <a:rPr sz="800" kern="0" spc="-10">
                <a:solidFill>
                  <a:srgbClr val="7F7F7F">
                    <a:alpha val="100000"/>
                  </a:srgbClr>
                </a:solidFill>
                <a:latin typeface="Microsoft YaHei"/>
                <a:ea typeface="Microsoft YaHei"/>
                <a:cs typeface="Microsoft YaHei"/>
              </a:rPr>
              <a:t>来源：专家访谈、公开资料，艾瑞咨询研究院自主研究及绘制。</a:t>
            </a:r>
            <a:endParaRPr lang="Microsoft YaHei" altLang="Microsoft YaHei" sz="800"/>
          </a:p>
        </p:txBody>
      </p:sp>
      <p:sp>
        <p:nvSpPr>
          <p:cNvPr id="528" name="textbox 528"/>
          <p:cNvSpPr/>
          <p:nvPr/>
        </p:nvSpPr>
        <p:spPr>
          <a:xfrm>
            <a:off x="4379925" y="4697247"/>
            <a:ext cx="368300" cy="4883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6189"/>
              </a:lnSpc>
            </a:pPr>
            <a:endParaRPr lang="Arial" altLang="Arial" sz="100"/>
          </a:p>
          <a:p>
            <a:pPr marL="13970" indent="-1270" algn="l" rtl="0" eaLnBrk="0">
              <a:lnSpc>
                <a:spcPct val="112000"/>
              </a:lnSpc>
            </a:pPr>
            <a:r>
              <a:rPr sz="900" kern="0" spc="-10">
                <a:solidFill>
                  <a:srgbClr val="595959">
                    <a:alpha val="100000"/>
                  </a:srgbClr>
                </a:solidFill>
                <a:latin typeface="Microsoft YaHei"/>
                <a:ea typeface="Microsoft YaHei"/>
                <a:cs typeface="Microsoft YaHei"/>
              </a:rPr>
              <a:t>供应链</a:t>
            </a:r>
            <a:r>
              <a:rPr sz="900" kern="0" spc="10">
                <a:solidFill>
                  <a:srgbClr val="595959">
                    <a:alpha val="100000"/>
                  </a:srgbClr>
                </a:solidFill>
                <a:latin typeface="Microsoft YaHei"/>
                <a:ea typeface="Microsoft YaHei"/>
                <a:cs typeface="Microsoft YaHei"/>
              </a:rPr>
              <a:t> </a:t>
            </a:r>
            <a:r>
              <a:rPr sz="900" kern="0" spc="-10">
                <a:solidFill>
                  <a:srgbClr val="595959">
                    <a:alpha val="100000"/>
                  </a:srgbClr>
                </a:solidFill>
                <a:latin typeface="Microsoft YaHei"/>
                <a:ea typeface="Microsoft YaHei"/>
                <a:cs typeface="Microsoft YaHei"/>
              </a:rPr>
              <a:t>管理需</a:t>
            </a:r>
            <a:r>
              <a:rPr sz="900" kern="0" spc="0">
                <a:solidFill>
                  <a:srgbClr val="595959">
                    <a:alpha val="100000"/>
                  </a:srgbClr>
                </a:solidFill>
                <a:latin typeface="Microsoft YaHei"/>
                <a:ea typeface="Microsoft YaHei"/>
                <a:cs typeface="Microsoft YaHei"/>
              </a:rPr>
              <a:t> </a:t>
            </a:r>
            <a:r>
              <a:rPr sz="900" kern="0" spc="-10">
                <a:solidFill>
                  <a:srgbClr val="595959">
                    <a:alpha val="100000"/>
                  </a:srgbClr>
                </a:solidFill>
                <a:latin typeface="Microsoft YaHei"/>
                <a:ea typeface="Microsoft YaHei"/>
                <a:cs typeface="Microsoft YaHei"/>
              </a:rPr>
              <a:t>求增加</a:t>
            </a:r>
            <a:endParaRPr lang="Microsoft YaHei" altLang="Microsoft YaHei" sz="900"/>
          </a:p>
        </p:txBody>
      </p:sp>
      <p:sp>
        <p:nvSpPr>
          <p:cNvPr id="530" name="textbox 530"/>
          <p:cNvSpPr/>
          <p:nvPr/>
        </p:nvSpPr>
        <p:spPr>
          <a:xfrm>
            <a:off x="6518033" y="4399432"/>
            <a:ext cx="367665" cy="4889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391"/>
              </a:lnSpc>
            </a:pPr>
            <a:endParaRPr lang="Arial" altLang="Arial" sz="100"/>
          </a:p>
          <a:p>
            <a:pPr marL="12700" algn="l" rtl="0" eaLnBrk="0">
              <a:lnSpc>
                <a:spcPct val="97000"/>
              </a:lnSpc>
            </a:pPr>
            <a:r>
              <a:rPr sz="900" kern="0" spc="-10">
                <a:solidFill>
                  <a:srgbClr val="595959">
                    <a:alpha val="100000"/>
                  </a:srgbClr>
                </a:solidFill>
                <a:latin typeface="Microsoft YaHei"/>
                <a:ea typeface="Microsoft YaHei"/>
                <a:cs typeface="Microsoft YaHei"/>
              </a:rPr>
              <a:t>数字化</a:t>
            </a:r>
            <a:endParaRPr lang="Microsoft YaHei" altLang="Microsoft YaHei" sz="900"/>
          </a:p>
          <a:p>
            <a:pPr marL="12700" algn="l" rtl="0" eaLnBrk="0">
              <a:lnSpc>
                <a:spcPct val="97000"/>
              </a:lnSpc>
              <a:spcBef>
                <a:spcPts val="254"/>
              </a:spcBef>
            </a:pPr>
            <a:r>
              <a:rPr sz="900" kern="0" spc="-10">
                <a:solidFill>
                  <a:srgbClr val="595959">
                    <a:alpha val="100000"/>
                  </a:srgbClr>
                </a:solidFill>
                <a:latin typeface="Microsoft YaHei"/>
                <a:ea typeface="Microsoft YaHei"/>
                <a:cs typeface="Microsoft YaHei"/>
              </a:rPr>
              <a:t>技术发</a:t>
            </a:r>
            <a:endParaRPr lang="Microsoft YaHei" altLang="Microsoft YaHei" sz="900"/>
          </a:p>
          <a:p>
            <a:pPr marL="127635" algn="l" rtl="0" eaLnBrk="0">
              <a:lnSpc>
                <a:spcPct val="98000"/>
              </a:lnSpc>
              <a:spcBef>
                <a:spcPts val="242"/>
              </a:spcBef>
            </a:pPr>
            <a:r>
              <a:rPr sz="900" kern="0" spc="-10">
                <a:solidFill>
                  <a:srgbClr val="595959">
                    <a:alpha val="100000"/>
                  </a:srgbClr>
                </a:solidFill>
                <a:latin typeface="Microsoft YaHei"/>
                <a:ea typeface="Microsoft YaHei"/>
                <a:cs typeface="Microsoft YaHei"/>
              </a:rPr>
              <a:t>展</a:t>
            </a:r>
            <a:endParaRPr lang="Microsoft YaHei" altLang="Microsoft YaHei" sz="900"/>
          </a:p>
        </p:txBody>
      </p:sp>
      <p:sp>
        <p:nvSpPr>
          <p:cNvPr id="532" name="rect"/>
          <p:cNvSpPr/>
          <p:nvPr/>
        </p:nvSpPr>
        <p:spPr>
          <a:xfrm>
            <a:off x="539496" y="3634740"/>
            <a:ext cx="1694687" cy="89916"/>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4" name="rect"/>
          <p:cNvSpPr/>
          <p:nvPr/>
        </p:nvSpPr>
        <p:spPr>
          <a:xfrm>
            <a:off x="2676144" y="3462528"/>
            <a:ext cx="1693164" cy="89915"/>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6" name="rect"/>
          <p:cNvSpPr/>
          <p:nvPr/>
        </p:nvSpPr>
        <p:spPr>
          <a:xfrm>
            <a:off x="4811267" y="3290316"/>
            <a:ext cx="1674876" cy="89915"/>
          </a:xfrm>
          <a:prstGeom prst="rect">
            <a:avLst/>
          </a:pr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8" name="rect"/>
          <p:cNvSpPr/>
          <p:nvPr/>
        </p:nvSpPr>
        <p:spPr>
          <a:xfrm>
            <a:off x="6946392" y="3118104"/>
            <a:ext cx="1674876" cy="89915"/>
          </a:xfrm>
          <a:prstGeom prst="rect">
            <a:avLst/>
          </a:pr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0" name="textbox 540"/>
          <p:cNvSpPr/>
          <p:nvPr/>
        </p:nvSpPr>
        <p:spPr>
          <a:xfrm>
            <a:off x="7524243" y="2811900"/>
            <a:ext cx="551815" cy="2343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559"/>
              </a:lnSpc>
            </a:pPr>
            <a:endParaRPr lang="Arial" altLang="Arial" sz="100"/>
          </a:p>
          <a:p>
            <a:pPr marL="12700" algn="l" rtl="0" eaLnBrk="0">
              <a:lnSpc>
                <a:spcPct val="98000"/>
              </a:lnSpc>
            </a:pPr>
            <a:r>
              <a:rPr sz="1400" b="1" kern="0" spc="-20">
                <a:solidFill>
                  <a:srgbClr val="1EC8F3">
                    <a:alpha val="100000"/>
                  </a:srgbClr>
                </a:solidFill>
                <a:latin typeface="Microsoft YaHei"/>
                <a:ea typeface="Microsoft YaHei"/>
                <a:cs typeface="Microsoft YaHei"/>
              </a:rPr>
              <a:t>阶段四</a:t>
            </a:r>
            <a:endParaRPr lang="Microsoft YaHei" altLang="Microsoft YaHei" sz="1400"/>
          </a:p>
        </p:txBody>
      </p:sp>
      <p:sp>
        <p:nvSpPr>
          <p:cNvPr id="542" name="textbox 542"/>
          <p:cNvSpPr/>
          <p:nvPr/>
        </p:nvSpPr>
        <p:spPr>
          <a:xfrm>
            <a:off x="1148715" y="3342252"/>
            <a:ext cx="551180" cy="2343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559"/>
              </a:lnSpc>
            </a:pPr>
            <a:endParaRPr lang="Arial" altLang="Arial" sz="100"/>
          </a:p>
          <a:p>
            <a:pPr marL="12700" algn="l" rtl="0" eaLnBrk="0">
              <a:lnSpc>
                <a:spcPct val="98000"/>
              </a:lnSpc>
            </a:pPr>
            <a:r>
              <a:rPr sz="1400" b="1" kern="0" spc="-30">
                <a:solidFill>
                  <a:srgbClr val="B2D234">
                    <a:alpha val="100000"/>
                  </a:srgbClr>
                </a:solidFill>
                <a:latin typeface="Microsoft YaHei"/>
                <a:ea typeface="Microsoft YaHei"/>
                <a:cs typeface="Microsoft YaHei"/>
              </a:rPr>
              <a:t>阶段一</a:t>
            </a:r>
            <a:endParaRPr lang="Microsoft YaHei" altLang="Microsoft YaHei" sz="1400"/>
          </a:p>
        </p:txBody>
      </p:sp>
      <p:sp>
        <p:nvSpPr>
          <p:cNvPr id="544" name="textbox 544"/>
          <p:cNvSpPr/>
          <p:nvPr/>
        </p:nvSpPr>
        <p:spPr>
          <a:xfrm>
            <a:off x="3252089" y="3165469"/>
            <a:ext cx="551180" cy="2343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559"/>
              </a:lnSpc>
            </a:pPr>
            <a:endParaRPr lang="Arial" altLang="Arial" sz="100"/>
          </a:p>
          <a:p>
            <a:pPr marL="12700" algn="l" rtl="0" eaLnBrk="0">
              <a:lnSpc>
                <a:spcPct val="98000"/>
              </a:lnSpc>
            </a:pPr>
            <a:r>
              <a:rPr sz="1400" b="1" kern="0" spc="-20">
                <a:solidFill>
                  <a:srgbClr val="8BC53F">
                    <a:alpha val="100000"/>
                  </a:srgbClr>
                </a:solidFill>
                <a:latin typeface="Microsoft YaHei"/>
                <a:ea typeface="Microsoft YaHei"/>
                <a:cs typeface="Microsoft YaHei"/>
              </a:rPr>
              <a:t>阶段二</a:t>
            </a:r>
            <a:endParaRPr lang="Microsoft YaHei" altLang="Microsoft YaHei" sz="1400"/>
          </a:p>
        </p:txBody>
      </p:sp>
      <p:sp>
        <p:nvSpPr>
          <p:cNvPr id="546" name="textbox 546"/>
          <p:cNvSpPr/>
          <p:nvPr/>
        </p:nvSpPr>
        <p:spPr>
          <a:xfrm>
            <a:off x="5388230" y="2988684"/>
            <a:ext cx="551180" cy="2343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559"/>
              </a:lnSpc>
            </a:pPr>
            <a:endParaRPr lang="Arial" altLang="Arial" sz="100"/>
          </a:p>
          <a:p>
            <a:pPr marL="12700" algn="l" rtl="0" eaLnBrk="0">
              <a:lnSpc>
                <a:spcPct val="98000"/>
              </a:lnSpc>
            </a:pPr>
            <a:r>
              <a:rPr sz="1400" b="1" kern="0" spc="-20">
                <a:solidFill>
                  <a:srgbClr val="65AF45">
                    <a:alpha val="100000"/>
                  </a:srgbClr>
                </a:solidFill>
                <a:latin typeface="Microsoft YaHei"/>
                <a:ea typeface="Microsoft YaHei"/>
                <a:cs typeface="Microsoft YaHei"/>
              </a:rPr>
              <a:t>阶段三</a:t>
            </a:r>
            <a:endParaRPr lang="Microsoft YaHei" altLang="Microsoft YaHei" sz="1400"/>
          </a:p>
        </p:txBody>
      </p:sp>
      <p:sp>
        <p:nvSpPr>
          <p:cNvPr id="548" name="textbox 548"/>
          <p:cNvSpPr/>
          <p:nvPr/>
        </p:nvSpPr>
        <p:spPr>
          <a:xfrm>
            <a:off x="2245855" y="5189118"/>
            <a:ext cx="367665" cy="3244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85"/>
              </a:lnSpc>
            </a:pPr>
            <a:endParaRPr lang="Arial" altLang="Arial" sz="100"/>
          </a:p>
          <a:p>
            <a:pPr marL="12700" indent="5714" algn="l" rtl="0" eaLnBrk="0">
              <a:lnSpc>
                <a:spcPct val="109000"/>
              </a:lnSpc>
            </a:pPr>
            <a:r>
              <a:rPr sz="900" kern="0" spc="-30">
                <a:solidFill>
                  <a:srgbClr val="595959">
                    <a:alpha val="100000"/>
                  </a:srgbClr>
                </a:solidFill>
                <a:latin typeface="Microsoft YaHei"/>
                <a:ea typeface="Microsoft YaHei"/>
                <a:cs typeface="Microsoft YaHei"/>
              </a:rPr>
              <a:t>电商采</a:t>
            </a:r>
            <a:r>
              <a:rPr sz="900" kern="0" spc="10">
                <a:solidFill>
                  <a:srgbClr val="595959">
                    <a:alpha val="100000"/>
                  </a:srgbClr>
                </a:solidFill>
                <a:latin typeface="Microsoft YaHei"/>
                <a:ea typeface="Microsoft YaHei"/>
                <a:cs typeface="Microsoft YaHei"/>
              </a:rPr>
              <a:t> </a:t>
            </a:r>
            <a:r>
              <a:rPr sz="900" kern="0" spc="-10">
                <a:solidFill>
                  <a:srgbClr val="595959">
                    <a:alpha val="100000"/>
                  </a:srgbClr>
                </a:solidFill>
                <a:latin typeface="Microsoft YaHei"/>
                <a:ea typeface="Microsoft YaHei"/>
                <a:cs typeface="Microsoft YaHei"/>
              </a:rPr>
              <a:t>购兴盛</a:t>
            </a:r>
            <a:endParaRPr lang="Microsoft YaHei" altLang="Microsoft YaHei" sz="900"/>
          </a:p>
        </p:txBody>
      </p:sp>
      <p:sp>
        <p:nvSpPr>
          <p:cNvPr id="550" name="path"/>
          <p:cNvSpPr/>
          <p:nvPr/>
        </p:nvSpPr>
        <p:spPr>
          <a:xfrm>
            <a:off x="539496" y="6588125"/>
            <a:ext cx="8093329" cy="6350"/>
          </a:xfrm>
          <a:custGeom>
            <a:rect l="0" t="0" r="0" b="0"/>
            <a:pathLst>
              <a:path w="12745" h="10">
                <a:moveTo>
                  <a:pt x="0" y="5"/>
                </a:moveTo>
                <a:lnTo>
                  <a:pt x="12745" y="5"/>
                </a:lnTo>
              </a:path>
            </a:pathLst>
          </a:custGeom>
          <a:noFill/>
          <a:ln w="635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52" name="picture 552"/>
          <p:cNvPicPr>
            <a:picLocks noChangeAspect="1"/>
          </p:cNvPicPr>
          <p:nvPr/>
        </p:nvPicPr>
        <p:blipFill>
          <a:blip r:embed="rId3"/>
          <a:stretch>
            <a:fillRect/>
          </a:stretch>
        </p:blipFill>
        <p:spPr>
          <a:xfrm rot="21600000">
            <a:off x="4421378" y="4483989"/>
            <a:ext cx="314705" cy="157225"/>
          </a:xfrm>
          <a:prstGeom prst="rect">
            <a:avLst/>
          </a:prstGeom>
        </p:spPr>
      </p:pic>
      <p:pic>
        <p:nvPicPr>
          <p:cNvPr id="554" name="picture 554"/>
          <p:cNvPicPr>
            <a:picLocks noChangeAspect="1"/>
          </p:cNvPicPr>
          <p:nvPr/>
        </p:nvPicPr>
        <p:blipFill>
          <a:blip r:embed="rId4"/>
          <a:stretch>
            <a:fillRect/>
          </a:stretch>
        </p:blipFill>
        <p:spPr>
          <a:xfrm rot="21600000">
            <a:off x="6564121" y="4158233"/>
            <a:ext cx="314579" cy="157226"/>
          </a:xfrm>
          <a:prstGeom prst="rect">
            <a:avLst/>
          </a:prstGeom>
        </p:spPr>
      </p:pic>
      <p:pic>
        <p:nvPicPr>
          <p:cNvPr id="556" name="picture 556"/>
          <p:cNvPicPr>
            <a:picLocks noChangeAspect="1"/>
          </p:cNvPicPr>
          <p:nvPr/>
        </p:nvPicPr>
        <p:blipFill>
          <a:blip r:embed="rId5"/>
          <a:stretch>
            <a:fillRect/>
          </a:stretch>
        </p:blipFill>
        <p:spPr>
          <a:xfrm rot="21600000">
            <a:off x="2292604" y="4927472"/>
            <a:ext cx="314578" cy="157225"/>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58" name="picture 558"/>
          <p:cNvPicPr>
            <a:picLocks noChangeAspect="1"/>
          </p:cNvPicPr>
          <p:nvPr/>
        </p:nvPicPr>
        <p:blipFill>
          <a:blip r:embed="rId2"/>
          <a:stretch>
            <a:fillRect/>
          </a:stretch>
        </p:blipFill>
        <p:spPr>
          <a:xfrm rot="21600000">
            <a:off x="1109472" y="3873245"/>
            <a:ext cx="5553455" cy="251967"/>
          </a:xfrm>
          <a:prstGeom prst="rect">
            <a:avLst/>
          </a:prstGeom>
        </p:spPr>
      </p:pic>
      <p:sp>
        <p:nvSpPr>
          <p:cNvPr id="560" name="rect"/>
          <p:cNvSpPr/>
          <p:nvPr/>
        </p:nvSpPr>
        <p:spPr>
          <a:xfrm>
            <a:off x="6806184" y="4114800"/>
            <a:ext cx="1783080" cy="283463"/>
          </a:xfrm>
          <a:prstGeom prst="rect">
            <a:avLst/>
          </a:prstGeom>
          <a:solidFill>
            <a:srgbClr val="1EC8F3">
              <a:alpha val="49803"/>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562" name="table 562"/>
          <p:cNvGraphicFramePr>
            <a:graphicFrameLocks noGrp="1"/>
          </p:cNvGraphicFramePr>
          <p:nvPr/>
        </p:nvGraphicFramePr>
        <p:xfrm>
          <a:off x="499872" y="3828034"/>
          <a:ext cx="8127364" cy="2567940"/>
        </p:xfrm>
        <a:graphic>
          <a:graphicData uri="http://schemas.openxmlformats.org/drawingml/2006/table">
            <a:tbl>
              <a:tblPr/>
              <a:tblGrid>
                <a:gridCol w="375919"/>
                <a:gridCol w="198120"/>
                <a:gridCol w="5655309"/>
                <a:gridCol w="1898014"/>
              </a:tblGrid>
              <a:tr h="652144">
                <a:tc rowSpan="2">
                  <a:txBody>
                    <a:bodyPr vert="eaVert" wrap="square"/>
                    <a:lstStyle/>
                    <a:p>
                      <a:pPr algn="l" rtl="0" eaLnBrk="0">
                        <a:lnSpc>
                          <a:spcPct val="107000"/>
                        </a:lnSpc>
                      </a:pPr>
                      <a:endParaRPr lang="Arial" altLang="Arial" sz="700"/>
                    </a:p>
                    <a:p>
                      <a:pPr marL="454659" algn="l" rtl="0" eaLnBrk="0">
                        <a:lnSpc>
                          <a:spcPct val="90000"/>
                        </a:lnSpc>
                        <a:spcBef>
                          <a:spcPts val="7"/>
                        </a:spcBef>
                      </a:pPr>
                      <a:r>
                        <a:rPr sz="1400" b="1" kern="0" spc="250">
                          <a:solidFill>
                            <a:srgbClr val="FFFFFF">
                              <a:alpha val="100000"/>
                            </a:srgbClr>
                          </a:solidFill>
                          <a:latin typeface="Microsoft YaHei"/>
                          <a:ea typeface="Microsoft YaHei"/>
                          <a:cs typeface="Microsoft YaHei"/>
                        </a:rPr>
                        <a:t>电商平台运营模式</a:t>
                      </a:r>
                      <a:endParaRPr lang="Microsoft YaHei" altLang="Microsoft YaHei" sz="1400"/>
                    </a:p>
                  </a:txBody>
                  <a:tcPr marL="0" marR="0" marT="0" marB="0" vert="eaVert">
                    <a:lnL>
                      <a:noFill/>
                    </a:lnL>
                    <a:lnR>
                      <a:noFill/>
                    </a:lnR>
                    <a:lnT w="12700" cap="flat" cmpd="sng" algn="ctr">
                      <a:solidFill>
                        <a:srgbClr val="1EC8F3"/>
                      </a:solidFill>
                      <a:prstDash val="solid"/>
                      <a:round/>
                      <a:headEnd type="none" w="med" len="med"/>
                      <a:tailEnd type="none" w="med" len="med"/>
                    </a:lnT>
                    <a:lnB w="12700" cap="flat" cmpd="sng" algn="ctr">
                      <a:solidFill>
                        <a:srgbClr val="1EC8F3"/>
                      </a:solidFill>
                      <a:prstDash val="solid"/>
                      <a:round/>
                      <a:headEnd type="none" w="med" len="med"/>
                      <a:tailEnd type="none" w="med" len="med"/>
                    </a:lnB>
                    <a:solidFill>
                      <a:srgbClr val="1EC8F3"/>
                    </a:solidFill>
                  </a:tcPr>
                </a:tc>
                <a:tc rowSpan="2">
                  <a:txBody>
                    <a:bodyPr vert="eaVert" wrap="square"/>
                    <a:lstStyle/>
                    <a:p>
                      <a:pPr algn="l" rtl="0" eaLnBrk="0">
                        <a:lnSpc>
                          <a:spcPct val="110000"/>
                        </a:lnSpc>
                      </a:pPr>
                      <a:endParaRPr lang="Arial" altLang="Arial" sz="200"/>
                    </a:p>
                    <a:p>
                      <a:pPr marL="764540" algn="l" rtl="0" eaLnBrk="0">
                        <a:lnSpc>
                          <a:spcPct val="98000"/>
                        </a:lnSpc>
                        <a:spcBef>
                          <a:spcPts val="1"/>
                        </a:spcBef>
                      </a:pPr>
                      <a:r>
                        <a:rPr sz="900" b="1" kern="0" spc="100">
                          <a:solidFill>
                            <a:srgbClr val="595959">
                              <a:alpha val="100000"/>
                            </a:srgbClr>
                          </a:solidFill>
                          <a:latin typeface="Microsoft YaHei"/>
                          <a:ea typeface="Microsoft YaHei"/>
                          <a:cs typeface="Microsoft YaHei"/>
                        </a:rPr>
                        <a:t>模</a:t>
                      </a:r>
                      <a:r>
                        <a:rPr sz="900" b="1" kern="0" spc="-140">
                          <a:solidFill>
                            <a:srgbClr val="595959">
                              <a:alpha val="100000"/>
                            </a:srgbClr>
                          </a:solidFill>
                          <a:latin typeface="Microsoft YaHei"/>
                          <a:ea typeface="Microsoft YaHei"/>
                          <a:cs typeface="Microsoft YaHei"/>
                        </a:rPr>
                        <a:t> </a:t>
                      </a:r>
                      <a:r>
                        <a:rPr sz="900" b="1" kern="0" spc="100">
                          <a:solidFill>
                            <a:srgbClr val="595959">
                              <a:alpha val="100000"/>
                            </a:srgbClr>
                          </a:solidFill>
                          <a:latin typeface="Microsoft YaHei"/>
                          <a:ea typeface="Microsoft YaHei"/>
                          <a:cs typeface="Microsoft YaHei"/>
                        </a:rPr>
                        <a:t>式</a:t>
                      </a:r>
                      <a:r>
                        <a:rPr sz="900" b="1" kern="0" spc="-130">
                          <a:solidFill>
                            <a:srgbClr val="595959">
                              <a:alpha val="100000"/>
                            </a:srgbClr>
                          </a:solidFill>
                          <a:latin typeface="Microsoft YaHei"/>
                          <a:ea typeface="Microsoft YaHei"/>
                          <a:cs typeface="Microsoft YaHei"/>
                        </a:rPr>
                        <a:t> </a:t>
                      </a:r>
                      <a:r>
                        <a:rPr sz="900" b="1" kern="0" spc="100">
                          <a:solidFill>
                            <a:srgbClr val="595959">
                              <a:alpha val="100000"/>
                            </a:srgbClr>
                          </a:solidFill>
                          <a:latin typeface="Microsoft YaHei"/>
                          <a:ea typeface="Microsoft YaHei"/>
                          <a:cs typeface="Microsoft YaHei"/>
                        </a:rPr>
                        <a:t>特</a:t>
                      </a:r>
                      <a:r>
                        <a:rPr sz="900" b="1" kern="0" spc="-130">
                          <a:solidFill>
                            <a:srgbClr val="595959">
                              <a:alpha val="100000"/>
                            </a:srgbClr>
                          </a:solidFill>
                          <a:latin typeface="Microsoft YaHei"/>
                          <a:ea typeface="Microsoft YaHei"/>
                          <a:cs typeface="Microsoft YaHei"/>
                        </a:rPr>
                        <a:t> </a:t>
                      </a:r>
                      <a:r>
                        <a:rPr sz="900" b="1" kern="0" spc="100">
                          <a:solidFill>
                            <a:srgbClr val="595959">
                              <a:alpha val="100000"/>
                            </a:srgbClr>
                          </a:solidFill>
                          <a:latin typeface="Microsoft YaHei"/>
                          <a:ea typeface="Microsoft YaHei"/>
                          <a:cs typeface="Microsoft YaHei"/>
                        </a:rPr>
                        <a:t>点          服</a:t>
                      </a:r>
                      <a:r>
                        <a:rPr sz="900" b="1" kern="0" spc="-130">
                          <a:solidFill>
                            <a:srgbClr val="595959">
                              <a:alpha val="100000"/>
                            </a:srgbClr>
                          </a:solidFill>
                          <a:latin typeface="Microsoft YaHei"/>
                          <a:ea typeface="Microsoft YaHei"/>
                          <a:cs typeface="Microsoft YaHei"/>
                        </a:rPr>
                        <a:t> </a:t>
                      </a:r>
                      <a:r>
                        <a:rPr sz="900" b="1" kern="0" spc="100">
                          <a:solidFill>
                            <a:srgbClr val="595959">
                              <a:alpha val="100000"/>
                            </a:srgbClr>
                          </a:solidFill>
                          <a:latin typeface="Microsoft YaHei"/>
                          <a:ea typeface="Microsoft YaHei"/>
                          <a:cs typeface="Microsoft YaHei"/>
                        </a:rPr>
                        <a:t>务</a:t>
                      </a:r>
                      <a:r>
                        <a:rPr sz="900" b="1" kern="0" spc="-130">
                          <a:solidFill>
                            <a:srgbClr val="595959">
                              <a:alpha val="100000"/>
                            </a:srgbClr>
                          </a:solidFill>
                          <a:latin typeface="Microsoft YaHei"/>
                          <a:ea typeface="Microsoft YaHei"/>
                          <a:cs typeface="Microsoft YaHei"/>
                        </a:rPr>
                        <a:t> </a:t>
                      </a:r>
                      <a:r>
                        <a:rPr sz="900" b="1" kern="0" spc="100">
                          <a:solidFill>
                            <a:srgbClr val="595959">
                              <a:alpha val="100000"/>
                            </a:srgbClr>
                          </a:solidFill>
                          <a:latin typeface="Microsoft YaHei"/>
                          <a:ea typeface="Microsoft YaHei"/>
                          <a:cs typeface="Microsoft YaHei"/>
                        </a:rPr>
                        <a:t>链</a:t>
                      </a:r>
                      <a:r>
                        <a:rPr sz="900" b="1" kern="0" spc="-130">
                          <a:solidFill>
                            <a:srgbClr val="595959">
                              <a:alpha val="100000"/>
                            </a:srgbClr>
                          </a:solidFill>
                          <a:latin typeface="Microsoft YaHei"/>
                          <a:ea typeface="Microsoft YaHei"/>
                          <a:cs typeface="Microsoft YaHei"/>
                        </a:rPr>
                        <a:t> </a:t>
                      </a:r>
                      <a:r>
                        <a:rPr sz="900" b="1" kern="0" spc="90">
                          <a:solidFill>
                            <a:srgbClr val="595959">
                              <a:alpha val="100000"/>
                            </a:srgbClr>
                          </a:solidFill>
                          <a:latin typeface="Microsoft YaHei"/>
                          <a:ea typeface="Microsoft YaHei"/>
                          <a:cs typeface="Microsoft YaHei"/>
                        </a:rPr>
                        <a:t>条</a:t>
                      </a:r>
                      <a:endParaRPr lang="Microsoft YaHei" altLang="Microsoft YaHei" sz="900"/>
                    </a:p>
                  </a:txBody>
                  <a:tcPr marL="0" marR="0" marT="0" marB="0" vert="eaVert">
                    <a:lnL>
                      <a:noFill/>
                    </a:lnL>
                    <a:lnR>
                      <a:noFill/>
                    </a:lnR>
                    <a:lnT w="12700" cap="flat" cmpd="sng" algn="ctr">
                      <a:solidFill>
                        <a:srgbClr val="1EC8F3"/>
                      </a:solidFill>
                      <a:prstDash val="solid"/>
                      <a:round/>
                      <a:headEnd type="none" w="med" len="med"/>
                      <a:tailEnd type="none" w="med" len="med"/>
                    </a:lnT>
                    <a:lnB w="12700" cap="flat" cmpd="sng" algn="ctr">
                      <a:solidFill>
                        <a:srgbClr val="1EC8F3"/>
                      </a:solidFill>
                      <a:prstDash val="solid"/>
                      <a:round/>
                      <a:headEnd type="none" w="med" len="med"/>
                      <a:tailEnd type="none" w="med" len="med"/>
                    </a:lnB>
                  </a:tcPr>
                </a:tc>
                <a:tc>
                  <a:txBody>
                    <a:bodyPr vert="horz" wrap="square"/>
                    <a:lstStyle/>
                    <a:p>
                      <a:pPr algn="l" rtl="0" eaLnBrk="0">
                        <a:lnSpc>
                          <a:spcPct val="112000"/>
                        </a:lnSpc>
                      </a:pPr>
                      <a:endParaRPr lang="Arial" altLang="Arial" sz="600"/>
                    </a:p>
                    <a:p>
                      <a:pPr marL="2728595" algn="l" rtl="0" eaLnBrk="0">
                        <a:lnSpc>
                          <a:spcPct val="98000"/>
                        </a:lnSpc>
                        <a:spcBef>
                          <a:spcPts val="6"/>
                        </a:spcBef>
                      </a:pPr>
                      <a:r>
                        <a:rPr sz="1100" b="1" kern="0" spc="-20">
                          <a:solidFill>
                            <a:srgbClr val="595959">
                              <a:alpha val="100000"/>
                            </a:srgbClr>
                          </a:solidFill>
                          <a:latin typeface="Microsoft YaHei"/>
                          <a:ea typeface="Microsoft YaHei"/>
                          <a:cs typeface="Microsoft YaHei"/>
                        </a:rPr>
                        <a:t>当前</a:t>
                      </a:r>
                      <a:endParaRPr lang="Microsoft YaHei" altLang="Microsoft YaHei" sz="1100"/>
                    </a:p>
                  </a:txBody>
                  <a:tcPr marL="0" marR="0" marT="0" marB="0">
                    <a:lnL>
                      <a:noFill/>
                    </a:lnL>
                    <a:lnR>
                      <a:noFill/>
                    </a:lnR>
                    <a:lnT w="12700" cap="flat" cmpd="sng" algn="ctr">
                      <a:solidFill>
                        <a:srgbClr val="1EC8F3"/>
                      </a:solidFill>
                      <a:prstDash val="solid"/>
                      <a:round/>
                      <a:headEnd type="none" w="med" len="med"/>
                      <a:tailEnd type="none" w="med" len="med"/>
                    </a:lnT>
                    <a:lnB>
                      <a:noFill/>
                    </a:lnB>
                  </a:tcPr>
                </a:tc>
                <a:tc>
                  <a:txBody>
                    <a:bodyPr vert="horz" wrap="square"/>
                    <a:lstStyle/>
                    <a:p>
                      <a:pPr algn="l" rtl="0" eaLnBrk="0">
                        <a:lnSpc>
                          <a:spcPct val="114000"/>
                        </a:lnSpc>
                      </a:pPr>
                      <a:endParaRPr lang="Arial" altLang="Arial" sz="600"/>
                    </a:p>
                    <a:p>
                      <a:pPr marL="592455" algn="l" rtl="0" eaLnBrk="0">
                        <a:lnSpc>
                          <a:spcPct val="89000"/>
                        </a:lnSpc>
                        <a:spcBef>
                          <a:spcPts val="7"/>
                        </a:spcBef>
                        <a:tabLst>
                          <a:tab pos="831850"/>
                        </a:tabLst>
                      </a:pPr>
                      <a:r>
                        <a:rPr sz="1100" kern="0" spc="0">
                          <a:solidFill>
                            <a:srgbClr val="1EC8F3">
                              <a:alpha val="100000"/>
                            </a:srgbClr>
                          </a:solidFill>
                          <a:latin typeface="Microsoft YaHei"/>
                          <a:ea typeface="Microsoft YaHei"/>
                          <a:cs typeface="Microsoft YaHei"/>
                        </a:rPr>
                        <a:t>	</a:t>
                      </a:r>
                      <a:r>
                        <a:rPr sz="1100" b="1" kern="0" spc="-10">
                          <a:solidFill>
                            <a:srgbClr val="1EC8F3">
                              <a:alpha val="100000"/>
                            </a:srgbClr>
                          </a:solidFill>
                          <a:latin typeface="Microsoft YaHei"/>
                          <a:ea typeface="Microsoft YaHei"/>
                          <a:cs typeface="Microsoft YaHei"/>
                        </a:rPr>
                        <a:t>新型</a:t>
                      </a:r>
                      <a:r>
                        <a:rPr sz="1100" b="1" kern="0" spc="0">
                          <a:solidFill>
                            <a:srgbClr val="1EC8F3">
                              <a:alpha val="100000"/>
                            </a:srgbClr>
                          </a:solidFill>
                          <a:latin typeface="Microsoft YaHei"/>
                          <a:ea typeface="Microsoft YaHei"/>
                          <a:cs typeface="Microsoft YaHei"/>
                        </a:rPr>
                        <a:t>      </a:t>
                      </a:r>
                      <a:endParaRPr lang="Microsoft YaHei" altLang="Microsoft YaHei" sz="1100"/>
                    </a:p>
                    <a:p>
                      <a:pPr algn="l" rtl="0" eaLnBrk="0">
                        <a:lnSpc>
                          <a:spcPct val="116000"/>
                        </a:lnSpc>
                      </a:pPr>
                      <a:endParaRPr lang="Arial" altLang="Arial" sz="600"/>
                    </a:p>
                    <a:p>
                      <a:pPr marL="76835" algn="l" rtl="0" eaLnBrk="0">
                        <a:lnSpc>
                          <a:spcPct val="97000"/>
                        </a:lnSpc>
                        <a:spcBef>
                          <a:spcPts val="2"/>
                        </a:spcBef>
                        <a:tabLst>
                          <a:tab pos="190500"/>
                        </a:tabLst>
                      </a:pPr>
                      <a:r>
                        <a:rPr sz="1200" kern="0" spc="0">
                          <a:solidFill>
                            <a:srgbClr val="595959">
                              <a:alpha val="100000"/>
                            </a:srgbClr>
                          </a:solidFill>
                          <a:latin typeface="Microsoft YaHei"/>
                          <a:ea typeface="Microsoft YaHei"/>
                          <a:cs typeface="Microsoft YaHei"/>
                        </a:rPr>
                        <a:t>	</a:t>
                      </a:r>
                      <a:r>
                        <a:rPr sz="1200" b="1" kern="0" spc="-40">
                          <a:solidFill>
                            <a:srgbClr val="595959">
                              <a:alpha val="100000"/>
                            </a:srgbClr>
                          </a:solidFill>
                          <a:latin typeface="Microsoft YaHei"/>
                          <a:ea typeface="Microsoft YaHei"/>
                          <a:cs typeface="Microsoft YaHei"/>
                        </a:rPr>
                        <a:t>04  “平台+厂商”模式   </a:t>
                      </a:r>
                      <a:endParaRPr lang="Microsoft YaHei" altLang="Microsoft YaHei" sz="1200"/>
                    </a:p>
                  </a:txBody>
                  <a:tcPr marL="0" marR="0" marT="0" marB="0">
                    <a:lnL>
                      <a:noFill/>
                    </a:lnL>
                    <a:lnR w="1270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a:noFill/>
                    </a:lnB>
                  </a:tcPr>
                </a:tc>
              </a:tr>
              <a:tr h="1915795">
                <a:tc vMerge="1">
                  <a:txBody>
                    <a:bodyPr vert="eaVert" wrap="square"/>
                    <a:lstStyle/>
                    <a:p>
                      <a:pPr algn="l" rtl="0" eaLnBrk="0">
                        <a:lnSpc>
                          <a:spcPct val="100000"/>
                        </a:lnSpc>
                      </a:pPr>
                      <a:endParaRPr lang="Arial" altLang="Arial" sz="1000"/>
                    </a:p>
                  </a:txBody>
                  <a:tcPr marL="0" marR="0" marT="0" marB="0" vert="eaVert">
                    <a:lnL>
                      <a:noFill/>
                    </a:lnL>
                    <a:lnR>
                      <a:noFill/>
                    </a:lnR>
                    <a:lnT w="12700" cap="flat" cmpd="sng" algn="ctr">
                      <a:solidFill>
                        <a:srgbClr val="1EC8F3"/>
                      </a:solidFill>
                      <a:prstDash val="solid"/>
                      <a:round/>
                      <a:headEnd type="none" w="med" len="med"/>
                      <a:tailEnd type="none" w="med" len="med"/>
                    </a:lnT>
                    <a:lnB w="12700" cap="flat" cmpd="sng" algn="ctr">
                      <a:solidFill>
                        <a:srgbClr val="1EC8F3"/>
                      </a:solidFill>
                      <a:prstDash val="solid"/>
                      <a:round/>
                      <a:headEnd type="none" w="med" len="med"/>
                      <a:tailEnd type="none" w="med" len="med"/>
                    </a:lnB>
                  </a:tcPr>
                </a:tc>
                <a:tc vMerge="1">
                  <a:txBody>
                    <a:bodyPr vert="eaVert" wrap="square"/>
                    <a:lstStyle/>
                    <a:p>
                      <a:pPr algn="l" rtl="0" eaLnBrk="0">
                        <a:lnSpc>
                          <a:spcPct val="100000"/>
                        </a:lnSpc>
                      </a:pPr>
                      <a:endParaRPr lang="Arial" altLang="Arial" sz="1000"/>
                    </a:p>
                  </a:txBody>
                  <a:tcPr marL="0" marR="0" marT="0" marB="0" vert="eaVert">
                    <a:lnL>
                      <a:noFill/>
                    </a:lnL>
                    <a:lnR>
                      <a:noFill/>
                    </a:lnR>
                    <a:lnT w="12700" cap="flat" cmpd="sng" algn="ctr">
                      <a:solidFill>
                        <a:srgbClr val="1EC8F3"/>
                      </a:solidFill>
                      <a:prstDash val="solid"/>
                      <a:round/>
                      <a:headEnd type="none" w="med" len="med"/>
                      <a:tailEnd type="none" w="med" len="med"/>
                    </a:lnT>
                    <a:lnB w="12700" cap="flat" cmpd="sng" algn="ctr">
                      <a:solidFill>
                        <a:srgbClr val="1EC8F3"/>
                      </a:solidFill>
                      <a:prstDash val="solid"/>
                      <a:round/>
                      <a:headEnd type="none" w="med" len="med"/>
                      <a:tailEnd type="none" w="med" len="med"/>
                    </a:lnB>
                  </a:tcPr>
                </a:tc>
                <a:tc gridSpan="2">
                  <a:txBody>
                    <a:bodyPr vert="horz" wrap="square"/>
                    <a:lstStyle/>
                    <a:p>
                      <a:pPr algn="l" rtl="0" eaLnBrk="0">
                        <a:lnSpc>
                          <a:spcPct val="100000"/>
                        </a:lnSpc>
                      </a:pPr>
                      <a:endParaRPr lang="Arial" altLang="Arial" sz="1000"/>
                    </a:p>
                  </a:txBody>
                  <a:tcPr marL="0" marR="0" marT="0" marB="0">
                    <a:lnL>
                      <a:noFill/>
                    </a:lnL>
                    <a:lnR w="12700" cap="flat" cmpd="sng" algn="ctr">
                      <a:solidFill>
                        <a:srgbClr val="1EC8F3"/>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c hMerge="1">
                  <a:txBody>
                    <a:bodyPr vert="horz" wrap="square"/>
                    <a:lstStyle/>
                    <a:p>
                      <a:endParaRPr/>
                    </a:p>
                  </a:txBody>
                  <a:tcPr marL="0" marR="0" marT="0" marB="0">
                    <a:lnL>
                      <a:noFill/>
                    </a:lnL>
                    <a:lnR w="12700" cap="flat" cmpd="sng" algn="ctr">
                      <a:solidFill>
                        <a:srgbClr val="1EC8F3"/>
                      </a:solidFill>
                      <a:prstDash val="solid"/>
                      <a:round/>
                      <a:headEnd type="none" w="med" len="med"/>
                      <a:tailEnd type="none" w="med" len="med"/>
                    </a:lnR>
                    <a:lnT>
                      <a:noFill/>
                    </a:lnT>
                    <a:lnB w="12700" cap="flat" cmpd="sng" algn="ctr">
                      <a:solidFill>
                        <a:srgbClr val="1EC8F3"/>
                      </a:solidFill>
                      <a:prstDash val="solid"/>
                      <a:round/>
                      <a:headEnd type="none" w="med" len="med"/>
                      <a:tailEnd type="none" w="med" len="med"/>
                    </a:lnB>
                  </a:tcPr>
                </a:tc>
              </a:tr>
            </a:tbl>
          </a:graphicData>
        </a:graphic>
      </p:graphicFrame>
      <p:pic>
        <p:nvPicPr>
          <p:cNvPr id="564" name="picture 564"/>
          <p:cNvPicPr>
            <a:picLocks noChangeAspect="1"/>
          </p:cNvPicPr>
          <p:nvPr/>
        </p:nvPicPr>
        <p:blipFill>
          <a:blip r:embed="rId3"/>
          <a:stretch>
            <a:fillRect/>
          </a:stretch>
        </p:blipFill>
        <p:spPr>
          <a:xfrm rot="21600000">
            <a:off x="8071993" y="3873245"/>
            <a:ext cx="513270" cy="251967"/>
          </a:xfrm>
          <a:prstGeom prst="rect">
            <a:avLst/>
          </a:prstGeom>
        </p:spPr>
      </p:pic>
      <p:pic>
        <p:nvPicPr>
          <p:cNvPr id="566" name="picture 566"/>
          <p:cNvPicPr>
            <a:picLocks noChangeAspect="1"/>
          </p:cNvPicPr>
          <p:nvPr/>
        </p:nvPicPr>
        <p:blipFill>
          <a:blip r:embed="rId4"/>
          <a:stretch>
            <a:fillRect/>
          </a:stretch>
        </p:blipFill>
        <p:spPr>
          <a:xfrm rot="21600000">
            <a:off x="6795834" y="3873245"/>
            <a:ext cx="526223" cy="251967"/>
          </a:xfrm>
          <a:prstGeom prst="rect">
            <a:avLst/>
          </a:prstGeom>
        </p:spPr>
      </p:pic>
      <p:graphicFrame>
        <p:nvGraphicFramePr>
          <p:cNvPr id="568" name="table 568"/>
          <p:cNvGraphicFramePr>
            <a:graphicFrameLocks noGrp="1"/>
          </p:cNvGraphicFramePr>
          <p:nvPr/>
        </p:nvGraphicFramePr>
        <p:xfrm>
          <a:off x="1130553" y="4562252"/>
          <a:ext cx="7459980" cy="1720850"/>
        </p:xfrm>
        <a:graphic>
          <a:graphicData uri="http://schemas.openxmlformats.org/drawingml/2006/table">
            <a:tbl>
              <a:tblPr/>
              <a:tblGrid>
                <a:gridCol w="1795145"/>
                <a:gridCol w="1874520"/>
                <a:gridCol w="1824989"/>
                <a:gridCol w="215265"/>
                <a:gridCol w="1750060"/>
              </a:tblGrid>
              <a:tr h="1720850">
                <a:tc>
                  <a:txBody>
                    <a:bodyPr vert="horz" wrap="square"/>
                    <a:lstStyle/>
                    <a:p>
                      <a:pPr algn="l" rtl="0" eaLnBrk="0">
                        <a:lnSpc>
                          <a:spcPct val="15661"/>
                        </a:lnSpc>
                      </a:pPr>
                      <a:endParaRPr lang="Arial" altLang="Arial" sz="100"/>
                    </a:p>
                    <a:p>
                      <a:pPr marL="180339" indent="-165100" algn="l" rtl="0" eaLnBrk="0">
                        <a:lnSpc>
                          <a:spcPct val="136000"/>
                        </a:lnSpc>
                        <a:tabLst>
                          <a:tab pos="105410"/>
                        </a:tabLst>
                      </a:pPr>
                      <a:r>
                        <a:rPr sz="900" kern="0" spc="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对电商平台自身的供应链</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能力要求较高</a:t>
                      </a:r>
                      <a:endParaRPr lang="Microsoft YaHei" altLang="Microsoft YaHei" sz="900"/>
                    </a:p>
                    <a:p>
                      <a:pPr algn="l" rtl="0" eaLnBrk="0">
                        <a:lnSpc>
                          <a:spcPct val="107000"/>
                        </a:lnSpc>
                      </a:pPr>
                      <a:endParaRPr lang="Arial" altLang="Arial" sz="500"/>
                    </a:p>
                    <a:p>
                      <a:pPr marL="185420" indent="-170179" algn="l" rtl="0" eaLnBrk="0">
                        <a:lnSpc>
                          <a:spcPct val="137000"/>
                        </a:lnSpc>
                        <a:spcBef>
                          <a:spcPts val="1"/>
                        </a:spcBef>
                        <a:tabLst>
                          <a:tab pos="105410"/>
                        </a:tabLst>
                      </a:pPr>
                      <a:r>
                        <a:rPr sz="900" kern="0" spc="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交付履约率高，品质有保</a:t>
                      </a:r>
                      <a:r>
                        <a:rPr sz="900" kern="0" spc="0">
                          <a:solidFill>
                            <a:srgbClr val="595959">
                              <a:alpha val="100000"/>
                            </a:srgbClr>
                          </a:solidFill>
                          <a:latin typeface="Microsoft YaHei"/>
                          <a:ea typeface="Microsoft YaHei"/>
                          <a:cs typeface="Microsoft YaHei"/>
                        </a:rPr>
                        <a:t>        </a:t>
                      </a:r>
                      <a:r>
                        <a:rPr sz="900" kern="0" spc="30">
                          <a:solidFill>
                            <a:srgbClr val="595959">
                              <a:alpha val="100000"/>
                            </a:srgbClr>
                          </a:solidFill>
                          <a:latin typeface="Microsoft YaHei"/>
                          <a:ea typeface="Microsoft YaHei"/>
                          <a:cs typeface="Microsoft YaHei"/>
                        </a:rPr>
                        <a:t>障</a:t>
                      </a:r>
                      <a:endParaRPr lang="Microsoft YaHei" altLang="Microsoft YaHei" sz="900"/>
                    </a:p>
                  </a:txBody>
                  <a:tcPr marL="0" marR="0" marT="0" marB="0">
                    <a:lnL>
                      <a:noFill/>
                    </a:lnL>
                    <a:lnR>
                      <a:noFill/>
                    </a:lnR>
                    <a:lnT>
                      <a:noFill/>
                    </a:lnT>
                    <a:lnB>
                      <a:noFill/>
                    </a:lnB>
                  </a:tcPr>
                </a:tc>
                <a:tc>
                  <a:txBody>
                    <a:bodyPr vert="horz" wrap="square"/>
                    <a:lstStyle/>
                    <a:p>
                      <a:pPr algn="l" rtl="0" eaLnBrk="0">
                        <a:lnSpc>
                          <a:spcPct val="13464"/>
                        </a:lnSpc>
                      </a:pPr>
                      <a:endParaRPr lang="Arial" altLang="Arial" sz="100"/>
                    </a:p>
                    <a:p>
                      <a:pPr marL="288925" indent="-165100" algn="l" rtl="0" eaLnBrk="0">
                        <a:lnSpc>
                          <a:spcPct val="136000"/>
                        </a:lnSpc>
                        <a:tabLst>
                          <a:tab pos="214629"/>
                        </a:tabLst>
                      </a:pPr>
                      <a:r>
                        <a:rPr sz="900" kern="0" spc="0">
                          <a:solidFill>
                            <a:srgbClr val="595959">
                              <a:alpha val="100000"/>
                            </a:srgbClr>
                          </a:solidFill>
                          <a:latin typeface="Microsoft YaHei"/>
                          <a:ea typeface="Microsoft YaHei"/>
                          <a:cs typeface="Microsoft YaHei"/>
                        </a:rPr>
                        <a:t>	</a:t>
                      </a:r>
                      <a:r>
                        <a:rPr sz="900" kern="0" spc="60">
                          <a:solidFill>
                            <a:srgbClr val="595959">
                              <a:alpha val="100000"/>
                            </a:srgbClr>
                          </a:solidFill>
                          <a:latin typeface="Microsoft YaHei"/>
                          <a:ea typeface="Microsoft YaHei"/>
                          <a:cs typeface="Microsoft YaHei"/>
                        </a:rPr>
                        <a:t>  对平台的服务能力要求更      </a:t>
                      </a:r>
                      <a:r>
                        <a:rPr sz="900" kern="0" spc="90">
                          <a:solidFill>
                            <a:srgbClr val="595959">
                              <a:alpha val="100000"/>
                            </a:srgbClr>
                          </a:solidFill>
                          <a:latin typeface="Microsoft YaHei"/>
                          <a:ea typeface="Microsoft YaHei"/>
                          <a:cs typeface="Microsoft YaHei"/>
                        </a:rPr>
                        <a:t>高，供应链能力次之</a:t>
                      </a:r>
                      <a:endParaRPr lang="Microsoft YaHei" altLang="Microsoft YaHei" sz="900"/>
                    </a:p>
                    <a:p>
                      <a:pPr algn="l" rtl="0" eaLnBrk="0">
                        <a:lnSpc>
                          <a:spcPct val="107000"/>
                        </a:lnSpc>
                      </a:pPr>
                      <a:endParaRPr lang="Arial" altLang="Arial" sz="500"/>
                    </a:p>
                    <a:p>
                      <a:pPr marL="287020" indent="-163195" algn="l" rtl="0" eaLnBrk="0">
                        <a:lnSpc>
                          <a:spcPct val="137000"/>
                        </a:lnSpc>
                        <a:spcBef>
                          <a:spcPts val="3"/>
                        </a:spcBef>
                        <a:tabLst>
                          <a:tab pos="214629"/>
                        </a:tabLst>
                      </a:pPr>
                      <a:r>
                        <a:rPr sz="900" kern="0" spc="0">
                          <a:solidFill>
                            <a:srgbClr val="595959">
                              <a:alpha val="100000"/>
                            </a:srgbClr>
                          </a:solidFill>
                          <a:latin typeface="Microsoft YaHei"/>
                          <a:ea typeface="Microsoft YaHei"/>
                          <a:cs typeface="Microsoft YaHei"/>
                        </a:rPr>
                        <a:t>	</a:t>
                      </a:r>
                      <a:r>
                        <a:rPr sz="900" kern="0" spc="60">
                          <a:solidFill>
                            <a:srgbClr val="595959">
                              <a:alpha val="100000"/>
                            </a:srgbClr>
                          </a:solidFill>
                          <a:latin typeface="Microsoft YaHei"/>
                          <a:ea typeface="Microsoft YaHei"/>
                          <a:cs typeface="Microsoft YaHei"/>
                        </a:rPr>
                        <a:t>  交付履约率及产品品质参      </a:t>
                      </a:r>
                      <a:r>
                        <a:rPr sz="900" kern="0" spc="90">
                          <a:solidFill>
                            <a:srgbClr val="595959">
                              <a:alpha val="100000"/>
                            </a:srgbClr>
                          </a:solidFill>
                          <a:latin typeface="Microsoft YaHei"/>
                          <a:ea typeface="Microsoft YaHei"/>
                          <a:cs typeface="Microsoft YaHei"/>
                        </a:rPr>
                        <a:t>差不齐</a:t>
                      </a:r>
                      <a:endParaRPr lang="Microsoft YaHei" altLang="Microsoft YaHei" sz="900"/>
                    </a:p>
                  </a:txBody>
                  <a:tcPr marL="0" marR="0" marT="0" marB="0">
                    <a:lnL>
                      <a:noFill/>
                    </a:lnL>
                    <a:lnR>
                      <a:noFill/>
                    </a:lnR>
                    <a:lnT>
                      <a:noFill/>
                    </a:lnT>
                    <a:lnB>
                      <a:noFill/>
                    </a:lnB>
                  </a:tcPr>
                </a:tc>
                <a:tc>
                  <a:txBody>
                    <a:bodyPr vert="horz" wrap="square"/>
                    <a:lstStyle/>
                    <a:p>
                      <a:pPr algn="l" rtl="0" eaLnBrk="0">
                        <a:lnSpc>
                          <a:spcPct val="15661"/>
                        </a:lnSpc>
                      </a:pPr>
                      <a:endParaRPr lang="Arial" altLang="Arial" sz="100"/>
                    </a:p>
                    <a:p>
                      <a:pPr marL="320675" indent="-164464" algn="l" rtl="0" eaLnBrk="0">
                        <a:lnSpc>
                          <a:spcPct val="136000"/>
                        </a:lnSpc>
                        <a:tabLst>
                          <a:tab pos="246379"/>
                        </a:tabLst>
                      </a:pPr>
                      <a:r>
                        <a:rPr sz="900" kern="0" spc="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对平台的供应链管理能力</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要求相对较低</a:t>
                      </a:r>
                      <a:endParaRPr lang="Microsoft YaHei" altLang="Microsoft YaHei" sz="900"/>
                    </a:p>
                    <a:p>
                      <a:pPr algn="l" rtl="0" eaLnBrk="0">
                        <a:lnSpc>
                          <a:spcPct val="106000"/>
                        </a:lnSpc>
                      </a:pPr>
                      <a:endParaRPr lang="Arial" altLang="Arial" sz="500"/>
                    </a:p>
                    <a:p>
                      <a:pPr marL="320675" indent="-164464" algn="l" rtl="0" eaLnBrk="0">
                        <a:lnSpc>
                          <a:spcPct val="137000"/>
                        </a:lnSpc>
                        <a:spcBef>
                          <a:spcPts val="5"/>
                        </a:spcBef>
                        <a:tabLst>
                          <a:tab pos="246379"/>
                        </a:tabLst>
                      </a:pPr>
                      <a:r>
                        <a:rPr sz="900" kern="0" spc="0">
                          <a:solidFill>
                            <a:srgbClr val="595959">
                              <a:alpha val="100000"/>
                            </a:srgbClr>
                          </a:solidFill>
                          <a:latin typeface="Microsoft YaHei"/>
                          <a:ea typeface="Microsoft YaHei"/>
                          <a:cs typeface="Microsoft YaHei"/>
                        </a:rPr>
                        <a:t>	</a:t>
                      </a:r>
                      <a:r>
                        <a:rPr sz="900" kern="0" spc="30">
                          <a:solidFill>
                            <a:srgbClr val="595959">
                              <a:alpha val="100000"/>
                            </a:srgbClr>
                          </a:solidFill>
                          <a:latin typeface="Microsoft YaHei"/>
                          <a:ea typeface="Microsoft YaHei"/>
                          <a:cs typeface="Microsoft YaHei"/>
                        </a:rPr>
                        <a:t>  企业下单时间不可预估，</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按时交付难度较高</a:t>
                      </a:r>
                      <a:endParaRPr lang="Microsoft YaHei" altLang="Microsoft YaHei" sz="900"/>
                    </a:p>
                  </a:txBody>
                  <a:tcPr marL="0" marR="0" marT="0" marB="0">
                    <a:lnL>
                      <a:noFill/>
                    </a:lnL>
                    <a:lnR>
                      <a:noFill/>
                    </a:lnR>
                    <a:lnT>
                      <a:noFill/>
                    </a:lnT>
                    <a:lnB>
                      <a:noFill/>
                    </a:lnB>
                  </a:tcPr>
                </a:tc>
                <a:tc>
                  <a:txBody>
                    <a:bodyPr vert="horz" wrap="square"/>
                    <a:lstStyle/>
                    <a:p>
                      <a:pPr algn="l" rtl="0" eaLnBrk="0">
                        <a:lnSpc>
                          <a:spcPct val="100000"/>
                        </a:lnSpc>
                      </a:pPr>
                      <a:endParaRPr lang="Arial" altLang="Arial" sz="1000"/>
                    </a:p>
                  </a:txBody>
                  <a:tcPr marL="0" marR="0" marT="0" marB="0">
                    <a:lnL>
                      <a:noFill/>
                    </a:lnL>
                    <a:lnR>
                      <a:noFill/>
                    </a:lnR>
                    <a:lnT>
                      <a:noFill/>
                    </a:lnT>
                    <a:lnB>
                      <a:noFill/>
                    </a:lnB>
                  </a:tcPr>
                </a:tc>
                <a:tc>
                  <a:txBody>
                    <a:bodyPr vert="horz" wrap="square"/>
                    <a:lstStyle/>
                    <a:p>
                      <a:pPr algn="l" rtl="0" eaLnBrk="0">
                        <a:lnSpc>
                          <a:spcPct val="18873"/>
                        </a:lnSpc>
                      </a:pPr>
                      <a:endParaRPr lang="Arial" altLang="Arial" sz="100"/>
                    </a:p>
                    <a:p>
                      <a:pPr marL="278765" indent="-164464" algn="l" rtl="0" eaLnBrk="0">
                        <a:lnSpc>
                          <a:spcPct val="146000"/>
                        </a:lnSpc>
                        <a:tabLst>
                          <a:tab pos="204470"/>
                        </a:tabLst>
                      </a:pPr>
                      <a:r>
                        <a:rPr sz="900" kern="0" spc="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不仅对平台的供应链整合</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能力要求极高，且对合作</a:t>
                      </a:r>
                      <a:r>
                        <a:rPr sz="900" kern="0" spc="1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厂商的服务能力也有要求</a:t>
                      </a:r>
                      <a:endParaRPr lang="Microsoft YaHei" altLang="Microsoft YaHei" sz="900"/>
                    </a:p>
                    <a:p>
                      <a:pPr algn="l" rtl="0" eaLnBrk="0">
                        <a:lnSpc>
                          <a:spcPct val="108000"/>
                        </a:lnSpc>
                      </a:pPr>
                      <a:endParaRPr lang="Arial" altLang="Arial" sz="500"/>
                    </a:p>
                    <a:p>
                      <a:pPr marL="114300" algn="l" rtl="0" eaLnBrk="0">
                        <a:lnSpc>
                          <a:spcPts val="1154"/>
                        </a:lnSpc>
                        <a:spcBef>
                          <a:spcPts val="1"/>
                        </a:spcBef>
                        <a:tabLst>
                          <a:tab pos="204470"/>
                        </a:tabLst>
                      </a:pPr>
                      <a:r>
                        <a:rPr sz="900" kern="0" spc="0">
                          <a:solidFill>
                            <a:srgbClr val="595959">
                              <a:alpha val="100000"/>
                            </a:srgbClr>
                          </a:solidFill>
                          <a:latin typeface="Microsoft YaHei"/>
                          <a:ea typeface="Microsoft YaHei"/>
                          <a:cs typeface="Microsoft YaHei"/>
                        </a:rPr>
                        <a:t>	</a:t>
                      </a:r>
                      <a:r>
                        <a:rPr sz="900" kern="0" spc="3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定制需求满足度高</a:t>
                      </a:r>
                      <a:endParaRPr lang="Microsoft YaHei" altLang="Microsoft YaHei" sz="900"/>
                    </a:p>
                  </a:txBody>
                  <a:tcPr marL="0" marR="0" marT="0" marB="0">
                    <a:lnL>
                      <a:noFill/>
                    </a:lnL>
                    <a:lnR>
                      <a:noFill/>
                    </a:lnR>
                    <a:lnT>
                      <a:noFill/>
                    </a:lnT>
                    <a:lnB>
                      <a:noFill/>
                    </a:lnB>
                  </a:tcPr>
                </a:tc>
              </a:tr>
            </a:tbl>
          </a:graphicData>
        </a:graphic>
      </p:graphicFrame>
      <p:pic>
        <p:nvPicPr>
          <p:cNvPr id="570" name="picture 570"/>
          <p:cNvPicPr>
            <a:picLocks noChangeAspect="1"/>
          </p:cNvPicPr>
          <p:nvPr/>
        </p:nvPicPr>
        <p:blipFill>
          <a:blip r:embed="rId5"/>
          <a:stretch>
            <a:fillRect/>
          </a:stretch>
        </p:blipFill>
        <p:spPr>
          <a:xfrm rot="21600000">
            <a:off x="6954864" y="5252733"/>
            <a:ext cx="90315" cy="82725"/>
          </a:xfrm>
          <a:prstGeom prst="rect">
            <a:avLst/>
          </a:prstGeom>
        </p:spPr>
      </p:pic>
      <p:pic>
        <p:nvPicPr>
          <p:cNvPr id="572" name="picture 572"/>
          <p:cNvPicPr>
            <a:picLocks noChangeAspect="1"/>
          </p:cNvPicPr>
          <p:nvPr/>
        </p:nvPicPr>
        <p:blipFill>
          <a:blip r:embed="rId5"/>
          <a:stretch>
            <a:fillRect/>
          </a:stretch>
        </p:blipFill>
        <p:spPr>
          <a:xfrm rot="21600000">
            <a:off x="6954864" y="4566679"/>
            <a:ext cx="90315" cy="82725"/>
          </a:xfrm>
          <a:prstGeom prst="rect">
            <a:avLst/>
          </a:prstGeom>
        </p:spPr>
      </p:pic>
      <p:pic>
        <p:nvPicPr>
          <p:cNvPr id="574" name="picture 574"/>
          <p:cNvPicPr>
            <a:picLocks noChangeAspect="1"/>
          </p:cNvPicPr>
          <p:nvPr/>
        </p:nvPicPr>
        <p:blipFill>
          <a:blip r:embed="rId5"/>
          <a:stretch>
            <a:fillRect/>
          </a:stretch>
        </p:blipFill>
        <p:spPr>
          <a:xfrm rot="21600000">
            <a:off x="4956646" y="5024133"/>
            <a:ext cx="90315" cy="82725"/>
          </a:xfrm>
          <a:prstGeom prst="rect">
            <a:avLst/>
          </a:prstGeom>
        </p:spPr>
      </p:pic>
      <p:pic>
        <p:nvPicPr>
          <p:cNvPr id="576" name="picture 576"/>
          <p:cNvPicPr>
            <a:picLocks noChangeAspect="1"/>
          </p:cNvPicPr>
          <p:nvPr/>
        </p:nvPicPr>
        <p:blipFill>
          <a:blip r:embed="rId5"/>
          <a:stretch>
            <a:fillRect/>
          </a:stretch>
        </p:blipFill>
        <p:spPr>
          <a:xfrm rot="21600000">
            <a:off x="4956646" y="4566679"/>
            <a:ext cx="90315" cy="82725"/>
          </a:xfrm>
          <a:prstGeom prst="rect">
            <a:avLst/>
          </a:prstGeom>
        </p:spPr>
      </p:pic>
      <p:pic>
        <p:nvPicPr>
          <p:cNvPr id="578" name="picture 578"/>
          <p:cNvPicPr>
            <a:picLocks noChangeAspect="1"/>
          </p:cNvPicPr>
          <p:nvPr/>
        </p:nvPicPr>
        <p:blipFill>
          <a:blip r:embed="rId5"/>
          <a:stretch>
            <a:fillRect/>
          </a:stretch>
        </p:blipFill>
        <p:spPr>
          <a:xfrm rot="21600000">
            <a:off x="3050122" y="5024133"/>
            <a:ext cx="90315" cy="82725"/>
          </a:xfrm>
          <a:prstGeom prst="rect">
            <a:avLst/>
          </a:prstGeom>
        </p:spPr>
      </p:pic>
      <p:pic>
        <p:nvPicPr>
          <p:cNvPr id="580" name="picture 580"/>
          <p:cNvPicPr>
            <a:picLocks noChangeAspect="1"/>
          </p:cNvPicPr>
          <p:nvPr/>
        </p:nvPicPr>
        <p:blipFill>
          <a:blip r:embed="rId5"/>
          <a:stretch>
            <a:fillRect/>
          </a:stretch>
        </p:blipFill>
        <p:spPr>
          <a:xfrm rot="21600000">
            <a:off x="3050122" y="4566679"/>
            <a:ext cx="90315" cy="82725"/>
          </a:xfrm>
          <a:prstGeom prst="rect">
            <a:avLst/>
          </a:prstGeom>
        </p:spPr>
      </p:pic>
      <p:pic>
        <p:nvPicPr>
          <p:cNvPr id="582" name="picture 582"/>
          <p:cNvPicPr>
            <a:picLocks noChangeAspect="1"/>
          </p:cNvPicPr>
          <p:nvPr/>
        </p:nvPicPr>
        <p:blipFill>
          <a:blip r:embed="rId5"/>
          <a:stretch>
            <a:fillRect/>
          </a:stretch>
        </p:blipFill>
        <p:spPr>
          <a:xfrm rot="21600000">
            <a:off x="1146011" y="5024133"/>
            <a:ext cx="90315" cy="82725"/>
          </a:xfrm>
          <a:prstGeom prst="rect">
            <a:avLst/>
          </a:prstGeom>
        </p:spPr>
      </p:pic>
      <p:pic>
        <p:nvPicPr>
          <p:cNvPr id="584" name="picture 584"/>
          <p:cNvPicPr>
            <a:picLocks noChangeAspect="1"/>
          </p:cNvPicPr>
          <p:nvPr/>
        </p:nvPicPr>
        <p:blipFill>
          <a:blip r:embed="rId5"/>
          <a:stretch>
            <a:fillRect/>
          </a:stretch>
        </p:blipFill>
        <p:spPr>
          <a:xfrm rot="21600000">
            <a:off x="1146011" y="4566679"/>
            <a:ext cx="90315" cy="82725"/>
          </a:xfrm>
          <a:prstGeom prst="rect">
            <a:avLst/>
          </a:prstGeom>
        </p:spPr>
      </p:pic>
      <p:sp>
        <p:nvSpPr>
          <p:cNvPr id="586" name="textbox 586"/>
          <p:cNvSpPr/>
          <p:nvPr/>
        </p:nvSpPr>
        <p:spPr>
          <a:xfrm>
            <a:off x="527356" y="983075"/>
            <a:ext cx="7992109" cy="1369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50"/>
              </a:lnSpc>
            </a:pPr>
            <a:endParaRPr lang="Arial" altLang="Arial" sz="100"/>
          </a:p>
          <a:p>
            <a:pPr marL="27940" algn="l" rtl="0" eaLnBrk="0">
              <a:lnSpc>
                <a:spcPct val="97000"/>
              </a:lnSpc>
            </a:pPr>
            <a:r>
              <a:rPr sz="2000" kern="0" spc="0">
                <a:solidFill>
                  <a:srgbClr val="595959">
                    <a:alpha val="100000"/>
                  </a:srgbClr>
                </a:solidFill>
                <a:latin typeface="Microsoft YaHei"/>
                <a:ea typeface="Microsoft YaHei"/>
                <a:cs typeface="Microsoft YaHei"/>
              </a:rPr>
              <a:t>电商平台将以“平台+厂商”的全新运营模式为企业客户提</a:t>
            </a:r>
            <a:r>
              <a:rPr sz="2000" kern="0" spc="-10">
                <a:solidFill>
                  <a:srgbClr val="595959">
                    <a:alpha val="100000"/>
                  </a:srgbClr>
                </a:solidFill>
                <a:latin typeface="Microsoft YaHei"/>
                <a:ea typeface="Microsoft YaHei"/>
                <a:cs typeface="Microsoft YaHei"/>
              </a:rPr>
              <a:t>供解决方案</a:t>
            </a:r>
            <a:endParaRPr lang="Microsoft YaHei" altLang="Microsoft YaHei" sz="2000"/>
          </a:p>
          <a:p>
            <a:pPr algn="l" rtl="0" eaLnBrk="0">
              <a:lnSpc>
                <a:spcPct val="110000"/>
              </a:lnSpc>
            </a:pPr>
            <a:endParaRPr lang="Arial" altLang="Arial" sz="1000"/>
          </a:p>
          <a:p>
            <a:pPr marL="12700" indent="6985" algn="l" rtl="0" eaLnBrk="0">
              <a:lnSpc>
                <a:spcPct val="112000"/>
              </a:lnSpc>
              <a:spcBef>
                <a:spcPts val="330"/>
              </a:spcBef>
            </a:pPr>
            <a:r>
              <a:rPr sz="1100" kern="0" spc="0">
                <a:solidFill>
                  <a:srgbClr val="595959">
                    <a:alpha val="100000"/>
                  </a:srgbClr>
                </a:solidFill>
                <a:latin typeface="Microsoft YaHei"/>
                <a:ea typeface="Microsoft YaHei"/>
                <a:cs typeface="Microsoft YaHei"/>
              </a:rPr>
              <a:t>当前的电商平台运营模式仍有一些难点和痛点，如自营模式对平台的体量、供应链等要求较高；服务商模式对平台的服务</a:t>
            </a:r>
            <a:r>
              <a:rPr sz="1100" kern="0" spc="-10">
                <a:solidFill>
                  <a:srgbClr val="595959">
                    <a:alpha val="100000"/>
                  </a:srgbClr>
                </a:solidFill>
                <a:latin typeface="Microsoft YaHei"/>
                <a:ea typeface="Microsoft YaHei"/>
                <a:cs typeface="Microsoft YaHei"/>
              </a:rPr>
              <a:t>能力和供 </a:t>
            </a:r>
            <a:r>
              <a:rPr sz="1100" kern="0" spc="0">
                <a:solidFill>
                  <a:srgbClr val="595959">
                    <a:alpha val="100000"/>
                  </a:srgbClr>
                </a:solidFill>
                <a:latin typeface="Microsoft YaHei"/>
                <a:ea typeface="Microsoft YaHei"/>
                <a:cs typeface="Microsoft YaHei"/>
              </a:rPr>
              <a:t>应链管理均要求较高；而厂直模式对平台的供应链响应速度要求较高。少数电商平台已经率先发起了新型服务模式的变革，打造全</a:t>
            </a:r>
            <a:r>
              <a:rPr sz="1100" kern="0" spc="10">
                <a:solidFill>
                  <a:srgbClr val="595959">
                    <a:alpha val="100000"/>
                  </a:srgbClr>
                </a:solidFill>
                <a:latin typeface="Microsoft YaHei"/>
                <a:ea typeface="Microsoft YaHei"/>
                <a:cs typeface="Microsoft YaHei"/>
              </a:rPr>
              <a:t> </a:t>
            </a:r>
            <a:r>
              <a:rPr sz="1100" kern="0" spc="0">
                <a:solidFill>
                  <a:srgbClr val="595959">
                    <a:alpha val="100000"/>
                  </a:srgbClr>
                </a:solidFill>
                <a:latin typeface="Microsoft YaHei"/>
                <a:ea typeface="Microsoft YaHei"/>
                <a:cs typeface="Microsoft YaHei"/>
              </a:rPr>
              <a:t>新商采供应链，协同3C数码厂商进行用户需求的分析、定制化服务的匹配、属地化的交付，全</a:t>
            </a:r>
            <a:r>
              <a:rPr sz="1100" kern="0" spc="-10">
                <a:solidFill>
                  <a:srgbClr val="595959">
                    <a:alpha val="100000"/>
                  </a:srgbClr>
                </a:solidFill>
                <a:latin typeface="Microsoft YaHei"/>
                <a:ea typeface="Microsoft YaHei"/>
                <a:cs typeface="Microsoft YaHei"/>
              </a:rPr>
              <a:t>方位优化企业的采购体验。</a:t>
            </a:r>
            <a:endParaRPr lang="Microsoft YaHei" altLang="Microsoft YaHei" sz="1100"/>
          </a:p>
          <a:p>
            <a:pPr algn="l" rtl="0" eaLnBrk="0">
              <a:lnSpc>
                <a:spcPct val="111000"/>
              </a:lnSpc>
            </a:pPr>
            <a:endParaRPr lang="Arial" altLang="Arial" sz="400"/>
          </a:p>
          <a:p>
            <a:pPr marL="2616200" algn="l" rtl="0" eaLnBrk="0">
              <a:lnSpc>
                <a:spcPct val="97000"/>
              </a:lnSpc>
              <a:spcBef>
                <a:spcPts val="4"/>
              </a:spcBef>
            </a:pPr>
            <a:r>
              <a:rPr sz="1400" b="1" kern="0" spc="0">
                <a:solidFill>
                  <a:srgbClr val="404040">
                    <a:alpha val="100000"/>
                  </a:srgbClr>
                </a:solidFill>
                <a:latin typeface="Microsoft YaHei"/>
                <a:ea typeface="Microsoft YaHei"/>
                <a:cs typeface="Microsoft YaHei"/>
              </a:rPr>
              <a:t>中国企业3C数码商用品</a:t>
            </a:r>
            <a:r>
              <a:rPr sz="1400" b="1" kern="0" spc="-10">
                <a:solidFill>
                  <a:srgbClr val="404040">
                    <a:alpha val="100000"/>
                  </a:srgbClr>
                </a:solidFill>
                <a:latin typeface="Microsoft YaHei"/>
                <a:ea typeface="Microsoft YaHei"/>
                <a:cs typeface="Microsoft YaHei"/>
              </a:rPr>
              <a:t>电商采购模式</a:t>
            </a:r>
            <a:endParaRPr lang="Microsoft YaHei" altLang="Microsoft YaHei" sz="1400"/>
          </a:p>
        </p:txBody>
      </p:sp>
      <p:sp>
        <p:nvSpPr>
          <p:cNvPr id="588" name="textbox 588"/>
          <p:cNvSpPr/>
          <p:nvPr/>
        </p:nvSpPr>
        <p:spPr>
          <a:xfrm>
            <a:off x="555279" y="431082"/>
            <a:ext cx="5798820" cy="4978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404"/>
              </a:lnSpc>
            </a:pPr>
            <a:endParaRPr lang="Arial" altLang="Arial" sz="100"/>
          </a:p>
          <a:p>
            <a:pPr marL="12700" algn="l" rtl="0" eaLnBrk="0">
              <a:lnSpc>
                <a:spcPct val="97000"/>
              </a:lnSpc>
            </a:pPr>
            <a:r>
              <a:rPr sz="3200" kern="0" spc="-10">
                <a:solidFill>
                  <a:srgbClr val="8BC53F">
                    <a:alpha val="100000"/>
                  </a:srgbClr>
                </a:solidFill>
                <a:latin typeface="Microsoft YaHei"/>
                <a:ea typeface="Microsoft YaHei"/>
                <a:cs typeface="Microsoft YaHei"/>
              </a:rPr>
              <a:t>3C数码商用品电商采购模式</a:t>
            </a:r>
            <a:r>
              <a:rPr sz="3200" kern="0" spc="-20">
                <a:solidFill>
                  <a:srgbClr val="8BC53F">
                    <a:alpha val="100000"/>
                  </a:srgbClr>
                </a:solidFill>
                <a:latin typeface="Microsoft YaHei"/>
                <a:ea typeface="Microsoft YaHei"/>
                <a:cs typeface="Microsoft YaHei"/>
              </a:rPr>
              <a:t>梳理</a:t>
            </a:r>
            <a:endParaRPr lang="Microsoft YaHei" altLang="Microsoft YaHei" sz="3200"/>
          </a:p>
        </p:txBody>
      </p:sp>
      <p:grpSp>
        <p:nvGrpSpPr>
          <p:cNvPr id="46" name="group 46"/>
          <p:cNvGrpSpPr/>
          <p:nvPr/>
        </p:nvGrpSpPr>
        <p:grpSpPr>
          <a:xfrm rot="21600000">
            <a:off x="3571689" y="3534409"/>
            <a:ext cx="235829" cy="238119"/>
            <a:chExt cx="235829" cy="238119"/>
          </a:xfrm>
        </p:grpSpPr>
        <p:sp>
          <p:nvSpPr>
            <p:cNvPr id="590" name="path"/>
            <p:cNvSpPr/>
            <p:nvPr/>
          </p:nvSpPr>
          <p:spPr>
            <a:xfrm>
              <a:off x="8948" y="12700"/>
              <a:ext cx="217932" cy="216408"/>
            </a:xfrm>
            <a:custGeom>
              <a:rect l="0" t="0" r="0" b="0"/>
              <a:pathLst>
                <a:path w="343" h="340">
                  <a:moveTo>
                    <a:pt x="0" y="170"/>
                  </a:moveTo>
                  <a:lnTo>
                    <a:pt x="85" y="170"/>
                  </a:lnTo>
                  <a:lnTo>
                    <a:pt x="85" y="0"/>
                  </a:lnTo>
                  <a:lnTo>
                    <a:pt x="257" y="0"/>
                  </a:lnTo>
                  <a:lnTo>
                    <a:pt x="257" y="170"/>
                  </a:lnTo>
                  <a:lnTo>
                    <a:pt x="343" y="170"/>
                  </a:lnTo>
                  <a:lnTo>
                    <a:pt x="171" y="340"/>
                  </a:lnTo>
                  <a:lnTo>
                    <a:pt x="0" y="170"/>
                  </a:lnTo>
                  <a:close/>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2" name="path"/>
            <p:cNvSpPr/>
            <p:nvPr/>
          </p:nvSpPr>
          <p:spPr>
            <a:xfrm>
              <a:off x="0" y="0"/>
              <a:ext cx="235829" cy="238119"/>
            </a:xfrm>
            <a:custGeom>
              <a:rect l="0" t="0" r="0" b="0"/>
              <a:pathLst>
                <a:path w="371" h="374">
                  <a:moveTo>
                    <a:pt x="14" y="190"/>
                  </a:moveTo>
                  <a:lnTo>
                    <a:pt x="99" y="190"/>
                  </a:lnTo>
                  <a:lnTo>
                    <a:pt x="99" y="20"/>
                  </a:lnTo>
                  <a:lnTo>
                    <a:pt x="271" y="20"/>
                  </a:lnTo>
                  <a:lnTo>
                    <a:pt x="271" y="190"/>
                  </a:lnTo>
                  <a:lnTo>
                    <a:pt x="357" y="190"/>
                  </a:lnTo>
                  <a:lnTo>
                    <a:pt x="185" y="360"/>
                  </a:lnTo>
                  <a:lnTo>
                    <a:pt x="14" y="190"/>
                  </a:lnTo>
                  <a:close/>
                </a:path>
              </a:pathLst>
            </a:custGeom>
            <a:noFill/>
            <a:ln w="25400" cap="flat">
              <a:solidFill>
                <a:srgbClr val="1EC8F3">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8" name="group 48"/>
          <p:cNvGrpSpPr/>
          <p:nvPr/>
        </p:nvGrpSpPr>
        <p:grpSpPr>
          <a:xfrm rot="21600000">
            <a:off x="3692652" y="3302508"/>
            <a:ext cx="4220717" cy="325373"/>
            <a:chExt cx="4220717" cy="325373"/>
          </a:xfrm>
        </p:grpSpPr>
        <p:pic>
          <p:nvPicPr>
            <p:cNvPr id="594" name="picture 594"/>
            <p:cNvPicPr>
              <a:picLocks noChangeAspect="1"/>
            </p:cNvPicPr>
            <p:nvPr/>
          </p:nvPicPr>
          <p:blipFill>
            <a:blip r:embed="rId6"/>
            <a:stretch>
              <a:fillRect/>
            </a:stretch>
          </p:blipFill>
          <p:spPr>
            <a:xfrm rot="21600000">
              <a:off x="0" y="0"/>
              <a:ext cx="4220717" cy="325373"/>
            </a:xfrm>
            <a:prstGeom prst="rect">
              <a:avLst/>
            </a:prstGeom>
          </p:spPr>
        </p:pic>
        <p:sp>
          <p:nvSpPr>
            <p:cNvPr id="596" name="textbox 596"/>
            <p:cNvSpPr/>
            <p:nvPr/>
          </p:nvSpPr>
          <p:spPr>
            <a:xfrm>
              <a:off x="-12700" y="-12700"/>
              <a:ext cx="4246245" cy="363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3000"/>
                </a:lnSpc>
              </a:pPr>
              <a:endParaRPr lang="Arial" altLang="Arial" sz="1000"/>
            </a:p>
            <a:p>
              <a:pPr marL="1882139" algn="l" rtl="0" eaLnBrk="0">
                <a:lnSpc>
                  <a:spcPts val="1156"/>
                </a:lnSpc>
                <a:spcBef>
                  <a:spcPts val="1"/>
                </a:spcBef>
              </a:pPr>
              <a:r>
                <a:rPr sz="900" kern="0" spc="90">
                  <a:solidFill>
                    <a:srgbClr val="595959">
                      <a:alpha val="100000"/>
                    </a:srgbClr>
                  </a:solidFill>
                  <a:latin typeface="Microsoft YaHei"/>
                  <a:ea typeface="Microsoft YaHei"/>
                  <a:cs typeface="Microsoft YaHei"/>
                </a:rPr>
                <a:t>各大企业购电商平台</a:t>
              </a:r>
              <a:endParaRPr lang="Microsoft YaHei" altLang="Microsoft YaHei" sz="900"/>
            </a:p>
          </p:txBody>
        </p:sp>
      </p:grpSp>
      <p:graphicFrame>
        <p:nvGraphicFramePr>
          <p:cNvPr id="598" name="table 598"/>
          <p:cNvGraphicFramePr>
            <a:graphicFrameLocks noGrp="1"/>
          </p:cNvGraphicFramePr>
          <p:nvPr/>
        </p:nvGraphicFramePr>
        <p:xfrm>
          <a:off x="1130553" y="5521197"/>
          <a:ext cx="1729740" cy="762000"/>
        </p:xfrm>
        <a:graphic>
          <a:graphicData uri="http://schemas.openxmlformats.org/drawingml/2006/table">
            <a:tbl>
              <a:tblPr/>
              <a:tblGrid>
                <a:gridCol w="478790"/>
                <a:gridCol w="772159"/>
                <a:gridCol w="478790"/>
              </a:tblGrid>
              <a:tr h="303529">
                <a:tc>
                  <a:txBody>
                    <a:bodyPr vert="horz" wrap="square"/>
                    <a:lstStyle/>
                    <a:p>
                      <a:pPr algn="l" rtl="0" eaLnBrk="0">
                        <a:lnSpc>
                          <a:spcPct val="117000"/>
                        </a:lnSpc>
                      </a:pPr>
                      <a:endParaRPr lang="Arial" altLang="Arial" sz="200"/>
                    </a:p>
                    <a:p>
                      <a:pPr marL="131445" algn="l" rtl="0" eaLnBrk="0">
                        <a:lnSpc>
                          <a:spcPct val="89000"/>
                        </a:lnSpc>
                        <a:spcBef>
                          <a:spcPts val="1"/>
                        </a:spcBef>
                      </a:pPr>
                      <a:r>
                        <a:rPr sz="900" kern="0" spc="-20">
                          <a:solidFill>
                            <a:srgbClr val="595959">
                              <a:alpha val="100000"/>
                            </a:srgbClr>
                          </a:solidFill>
                          <a:latin typeface="Microsoft YaHei"/>
                          <a:ea typeface="Microsoft YaHei"/>
                          <a:cs typeface="Microsoft YaHei"/>
                        </a:rPr>
                        <a:t>平台</a:t>
                      </a:r>
                      <a:endParaRPr lang="Microsoft YaHei" altLang="Microsoft YaHei" sz="900"/>
                    </a:p>
                    <a:p>
                      <a:pPr marL="129539" algn="l" rtl="0" eaLnBrk="0">
                        <a:lnSpc>
                          <a:spcPts val="1097"/>
                        </a:lnSpc>
                      </a:pPr>
                      <a:r>
                        <a:rPr sz="900" kern="0" spc="-10">
                          <a:solidFill>
                            <a:srgbClr val="595959">
                              <a:alpha val="100000"/>
                            </a:srgbClr>
                          </a:solidFill>
                          <a:latin typeface="Microsoft YaHei"/>
                          <a:ea typeface="Microsoft YaHei"/>
                          <a:cs typeface="Microsoft YaHei"/>
                        </a:rPr>
                        <a:t>采购</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c rowSpan="3">
                  <a:txBody>
                    <a:bodyPr vert="horz" wrap="square"/>
                    <a:lstStyle/>
                    <a:p>
                      <a:pPr algn="l" rtl="0" eaLnBrk="0">
                        <a:lnSpc>
                          <a:spcPct val="100000"/>
                        </a:lnSpc>
                      </a:pPr>
                      <a:endParaRPr lang="Arial" altLang="Arial" sz="10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c>
                  <a:txBody>
                    <a:bodyPr vert="horz" wrap="square"/>
                    <a:lstStyle/>
                    <a:p>
                      <a:pPr algn="l" rtl="0" eaLnBrk="0">
                        <a:lnSpc>
                          <a:spcPct val="109000"/>
                        </a:lnSpc>
                      </a:pPr>
                      <a:endParaRPr lang="Arial" altLang="Arial" sz="200"/>
                    </a:p>
                    <a:p>
                      <a:pPr marL="123189" algn="l" rtl="0" eaLnBrk="0">
                        <a:lnSpc>
                          <a:spcPct val="77000"/>
                        </a:lnSpc>
                      </a:pPr>
                      <a:r>
                        <a:rPr sz="900" kern="0" spc="-10">
                          <a:solidFill>
                            <a:srgbClr val="595959">
                              <a:alpha val="100000"/>
                            </a:srgbClr>
                          </a:solidFill>
                          <a:latin typeface="Microsoft YaHei"/>
                          <a:ea typeface="Microsoft YaHei"/>
                          <a:cs typeface="Microsoft YaHei"/>
                        </a:rPr>
                        <a:t>企业</a:t>
                      </a:r>
                      <a:endParaRPr lang="Microsoft YaHei" altLang="Microsoft YaHei" sz="900"/>
                    </a:p>
                    <a:p>
                      <a:pPr marL="125729" algn="l" rtl="0" eaLnBrk="0">
                        <a:lnSpc>
                          <a:spcPts val="1229"/>
                        </a:lnSpc>
                      </a:pPr>
                      <a:r>
                        <a:rPr sz="900" kern="0" spc="-20">
                          <a:solidFill>
                            <a:srgbClr val="595959">
                              <a:alpha val="100000"/>
                            </a:srgbClr>
                          </a:solidFill>
                          <a:latin typeface="Microsoft YaHei"/>
                          <a:ea typeface="Microsoft YaHei"/>
                          <a:cs typeface="Microsoft YaHei"/>
                        </a:rPr>
                        <a:t>下单</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r>
              <a:tr h="156845">
                <a:tc>
                  <a:txBody>
                    <a:bodyPr vert="horz" wrap="square"/>
                    <a:lstStyle/>
                    <a:p>
                      <a:pPr algn="l" rtl="0" eaLnBrk="0">
                        <a:lnSpc>
                          <a:spcPts val="1184"/>
                        </a:lnSpc>
                      </a:pPr>
                      <a:endParaRPr lang="Arial" altLang="Arial" sz="900"/>
                    </a:p>
                  </a:txBody>
                  <a:tcPr marL="0" marR="0" marT="0" marB="0">
                    <a:lnL>
                      <a:noFill/>
                    </a:lnL>
                    <a:lnR>
                      <a:noFill/>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c vMerge="1">
                  <a:txBody>
                    <a:bodyPr vert="horz" wrap="square"/>
                    <a:lstStyle/>
                    <a:p>
                      <a:pPr algn="l" rtl="0" eaLnBrk="0">
                        <a:lnSpc>
                          <a:spcPct val="100000"/>
                        </a:lnSpc>
                      </a:pPr>
                      <a:endParaRPr lang="Arial" altLang="Arial" sz="10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c>
                  <a:txBody>
                    <a:bodyPr vert="horz" wrap="square"/>
                    <a:lstStyle/>
                    <a:p>
                      <a:pPr algn="l" rtl="0" eaLnBrk="0">
                        <a:lnSpc>
                          <a:spcPts val="1184"/>
                        </a:lnSpc>
                      </a:pPr>
                      <a:endParaRPr lang="Arial" altLang="Arial" sz="900"/>
                    </a:p>
                  </a:txBody>
                  <a:tcPr marL="0" marR="0" marT="0" marB="0">
                    <a:lnL>
                      <a:noFill/>
                    </a:lnL>
                    <a:lnR>
                      <a:noFill/>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r>
              <a:tr h="301625">
                <a:tc>
                  <a:txBody>
                    <a:bodyPr vert="horz" wrap="square"/>
                    <a:lstStyle/>
                    <a:p>
                      <a:pPr algn="l" rtl="0" eaLnBrk="0">
                        <a:lnSpc>
                          <a:spcPct val="187000"/>
                        </a:lnSpc>
                      </a:pPr>
                      <a:endParaRPr lang="Arial" altLang="Arial" sz="100"/>
                    </a:p>
                    <a:p>
                      <a:pPr marL="129539" algn="l" rtl="0" eaLnBrk="0">
                        <a:lnSpc>
                          <a:spcPct val="89000"/>
                        </a:lnSpc>
                        <a:spcBef>
                          <a:spcPts val="1"/>
                        </a:spcBef>
                      </a:pPr>
                      <a:r>
                        <a:rPr sz="900" kern="0" spc="-10">
                          <a:solidFill>
                            <a:srgbClr val="595959">
                              <a:alpha val="100000"/>
                            </a:srgbClr>
                          </a:solidFill>
                          <a:latin typeface="Microsoft YaHei"/>
                          <a:ea typeface="Microsoft YaHei"/>
                          <a:cs typeface="Microsoft YaHei"/>
                        </a:rPr>
                        <a:t>数据</a:t>
                      </a:r>
                      <a:endParaRPr lang="Microsoft YaHei" altLang="Microsoft YaHei" sz="900"/>
                    </a:p>
                    <a:p>
                      <a:pPr marL="128904" algn="l" rtl="0" eaLnBrk="0">
                        <a:lnSpc>
                          <a:spcPts val="1138"/>
                        </a:lnSpc>
                      </a:pPr>
                      <a:r>
                        <a:rPr sz="900" kern="0" spc="-10">
                          <a:solidFill>
                            <a:srgbClr val="595959">
                              <a:alpha val="100000"/>
                            </a:srgbClr>
                          </a:solidFill>
                          <a:latin typeface="Microsoft YaHei"/>
                          <a:ea typeface="Microsoft YaHei"/>
                          <a:cs typeface="Microsoft YaHei"/>
                        </a:rPr>
                        <a:t>分析</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c vMerge="1">
                  <a:txBody>
                    <a:bodyPr vert="horz" wrap="square"/>
                    <a:lstStyle/>
                    <a:p>
                      <a:pPr algn="l" rtl="0" eaLnBrk="0">
                        <a:lnSpc>
                          <a:spcPct val="100000"/>
                        </a:lnSpc>
                      </a:pPr>
                      <a:endParaRPr lang="Arial" altLang="Arial" sz="10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c>
                  <a:txBody>
                    <a:bodyPr vert="horz" wrap="square"/>
                    <a:lstStyle/>
                    <a:p>
                      <a:pPr algn="l" rtl="0" eaLnBrk="0">
                        <a:lnSpc>
                          <a:spcPct val="187000"/>
                        </a:lnSpc>
                      </a:pPr>
                      <a:endParaRPr lang="Arial" altLang="Arial" sz="100"/>
                    </a:p>
                    <a:p>
                      <a:pPr marL="125729" algn="l" rtl="0" eaLnBrk="0">
                        <a:lnSpc>
                          <a:spcPct val="89000"/>
                        </a:lnSpc>
                        <a:spcBef>
                          <a:spcPts val="1"/>
                        </a:spcBef>
                      </a:pPr>
                      <a:r>
                        <a:rPr sz="900" kern="0" spc="-20">
                          <a:solidFill>
                            <a:srgbClr val="595959">
                              <a:alpha val="100000"/>
                            </a:srgbClr>
                          </a:solidFill>
                          <a:latin typeface="Microsoft YaHei"/>
                          <a:ea typeface="Microsoft YaHei"/>
                          <a:cs typeface="Microsoft YaHei"/>
                        </a:rPr>
                        <a:t>平台</a:t>
                      </a:r>
                      <a:endParaRPr lang="Microsoft YaHei" altLang="Microsoft YaHei" sz="900"/>
                    </a:p>
                    <a:p>
                      <a:pPr marL="125095" algn="l" rtl="0" eaLnBrk="0">
                        <a:lnSpc>
                          <a:spcPts val="1138"/>
                        </a:lnSpc>
                      </a:pPr>
                      <a:r>
                        <a:rPr sz="900" kern="0" spc="-20">
                          <a:solidFill>
                            <a:srgbClr val="595959">
                              <a:alpha val="100000"/>
                            </a:srgbClr>
                          </a:solidFill>
                          <a:latin typeface="Microsoft YaHei"/>
                          <a:ea typeface="Microsoft YaHei"/>
                          <a:cs typeface="Microsoft YaHei"/>
                        </a:rPr>
                        <a:t>交付</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r>
            </a:tbl>
          </a:graphicData>
        </a:graphic>
      </p:graphicFrame>
      <p:pic>
        <p:nvPicPr>
          <p:cNvPr id="600" name="picture 600"/>
          <p:cNvPicPr>
            <a:picLocks noChangeAspect="1"/>
          </p:cNvPicPr>
          <p:nvPr/>
        </p:nvPicPr>
        <p:blipFill>
          <a:blip r:embed="rId7"/>
          <a:stretch>
            <a:fillRect/>
          </a:stretch>
        </p:blipFill>
        <p:spPr>
          <a:xfrm rot="21600000">
            <a:off x="3686555" y="2770378"/>
            <a:ext cx="4220717" cy="236473"/>
          </a:xfrm>
          <a:prstGeom prst="rect">
            <a:avLst/>
          </a:prstGeom>
        </p:spPr>
      </p:pic>
      <p:sp>
        <p:nvSpPr>
          <p:cNvPr id="602" name="textbox 602"/>
          <p:cNvSpPr/>
          <p:nvPr/>
        </p:nvSpPr>
        <p:spPr>
          <a:xfrm>
            <a:off x="523850" y="6633805"/>
            <a:ext cx="8513444"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608"/>
              </a:lnSpc>
            </a:pPr>
            <a:endParaRPr lang="Arial" altLang="Arial" sz="100"/>
          </a:p>
          <a:p>
            <a:pPr marL="12700" algn="l" rtl="0" eaLnBrk="0">
              <a:lnSpc>
                <a:spcPct val="98000"/>
              </a:lnSpc>
            </a:pPr>
            <a:r>
              <a:rPr sz="800" kern="0" spc="0">
                <a:solidFill>
                  <a:srgbClr val="7F7F7F">
                    <a:alpha val="100000"/>
                  </a:srgbClr>
                </a:solidFill>
                <a:latin typeface="Arial"/>
                <a:ea typeface="Arial"/>
                <a:cs typeface="Arial"/>
              </a:rPr>
              <a:t>©2024.2</a:t>
            </a:r>
            <a:r>
              <a:rPr sz="800" kern="0" spc="7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Inc.                                                                                                                                                       </a:t>
            </a:r>
            <a:r>
              <a:rPr sz="800" kern="0" spc="-10">
                <a:solidFill>
                  <a:srgbClr val="7F7F7F">
                    <a:alpha val="100000"/>
                  </a:srgbClr>
                </a:solidFill>
                <a:latin typeface="Arial"/>
                <a:ea typeface="Arial"/>
                <a:cs typeface="Arial"/>
              </a:rPr>
              <a:t>                                                              www.iresearch.com.cn          </a:t>
            </a:r>
            <a:r>
              <a:rPr sz="1200" kern="0" spc="-10" baseline="-4340">
                <a:solidFill>
                  <a:srgbClr val="7F7F7F">
                    <a:alpha val="100000"/>
                  </a:srgbClr>
                </a:solidFill>
                <a:latin typeface="Microsoft YaHei"/>
                <a:ea typeface="Microsoft YaHei"/>
                <a:cs typeface="Microsoft YaHei"/>
              </a:rPr>
              <a:t>13</a:t>
            </a:r>
            <a:endParaRPr lang="Microsoft YaHei" altLang="Microsoft YaHei" sz="1200" baseline="-4340"/>
          </a:p>
        </p:txBody>
      </p:sp>
      <p:sp>
        <p:nvSpPr>
          <p:cNvPr id="604" name="textbox 604"/>
          <p:cNvSpPr/>
          <p:nvPr/>
        </p:nvSpPr>
        <p:spPr>
          <a:xfrm>
            <a:off x="1822696" y="2483643"/>
            <a:ext cx="1624964" cy="5213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algn="r" rtl="0" eaLnBrk="0">
              <a:lnSpc>
                <a:spcPts val="1157"/>
              </a:lnSpc>
            </a:pPr>
            <a:r>
              <a:rPr sz="900" kern="0" spc="70">
                <a:solidFill>
                  <a:srgbClr val="595959">
                    <a:alpha val="100000"/>
                  </a:srgbClr>
                </a:solidFill>
                <a:latin typeface="Microsoft YaHei"/>
                <a:ea typeface="Microsoft YaHei"/>
                <a:cs typeface="Microsoft YaHei"/>
              </a:rPr>
              <a:t>渠道1:直销</a:t>
            </a:r>
            <a:endParaRPr lang="Microsoft YaHei" altLang="Microsoft YaHei" sz="900"/>
          </a:p>
          <a:p>
            <a:pPr algn="l" rtl="0" eaLnBrk="0">
              <a:lnSpc>
                <a:spcPct val="109000"/>
              </a:lnSpc>
            </a:pPr>
            <a:endParaRPr lang="Arial" altLang="Arial" sz="1000"/>
          </a:p>
          <a:p>
            <a:pPr algn="l" rtl="0" eaLnBrk="0">
              <a:lnSpc>
                <a:spcPct val="115000"/>
              </a:lnSpc>
            </a:pPr>
            <a:endParaRPr lang="Arial" altLang="Arial" sz="200"/>
          </a:p>
          <a:p>
            <a:pPr marL="12700" algn="l" rtl="0" eaLnBrk="0">
              <a:lnSpc>
                <a:spcPts val="1157"/>
              </a:lnSpc>
              <a:spcBef>
                <a:spcPts val="2"/>
              </a:spcBef>
            </a:pPr>
            <a:r>
              <a:rPr sz="900" kern="0" spc="70">
                <a:solidFill>
                  <a:srgbClr val="595959">
                    <a:alpha val="100000"/>
                  </a:srgbClr>
                </a:solidFill>
                <a:latin typeface="Microsoft YaHei"/>
                <a:ea typeface="Microsoft YaHei"/>
                <a:cs typeface="Microsoft YaHei"/>
              </a:rPr>
              <a:t>渠道2:经销</a:t>
            </a:r>
            <a:endParaRPr lang="Microsoft YaHei" altLang="Microsoft YaHei" sz="900"/>
          </a:p>
        </p:txBody>
      </p:sp>
      <p:graphicFrame>
        <p:nvGraphicFramePr>
          <p:cNvPr id="606" name="table 606"/>
          <p:cNvGraphicFramePr>
            <a:graphicFrameLocks noGrp="1"/>
          </p:cNvGraphicFramePr>
          <p:nvPr/>
        </p:nvGraphicFramePr>
        <p:xfrm>
          <a:off x="4879594" y="5521197"/>
          <a:ext cx="485140" cy="309880"/>
        </p:xfrm>
        <a:graphic>
          <a:graphicData uri="http://schemas.openxmlformats.org/drawingml/2006/table">
            <a:tbl>
              <a:tblPr/>
              <a:tblGrid>
                <a:gridCol w="485140"/>
              </a:tblGrid>
              <a:tr h="297180">
                <a:tc>
                  <a:txBody>
                    <a:bodyPr vert="horz" wrap="square"/>
                    <a:lstStyle/>
                    <a:p>
                      <a:pPr algn="l" rtl="0" eaLnBrk="0">
                        <a:lnSpc>
                          <a:spcPct val="109000"/>
                        </a:lnSpc>
                      </a:pPr>
                      <a:endParaRPr lang="Arial" altLang="Arial" sz="200"/>
                    </a:p>
                    <a:p>
                      <a:pPr marL="130175" algn="l" rtl="0" eaLnBrk="0">
                        <a:lnSpc>
                          <a:spcPct val="77000"/>
                        </a:lnSpc>
                      </a:pPr>
                      <a:r>
                        <a:rPr sz="900" kern="0" spc="-10">
                          <a:solidFill>
                            <a:srgbClr val="595959">
                              <a:alpha val="100000"/>
                            </a:srgbClr>
                          </a:solidFill>
                          <a:latin typeface="Microsoft YaHei"/>
                          <a:ea typeface="Microsoft YaHei"/>
                          <a:cs typeface="Microsoft YaHei"/>
                        </a:rPr>
                        <a:t>企业</a:t>
                      </a:r>
                      <a:endParaRPr lang="Microsoft YaHei" altLang="Microsoft YaHei" sz="900"/>
                    </a:p>
                    <a:p>
                      <a:pPr marL="132079" algn="l" rtl="0" eaLnBrk="0">
                        <a:lnSpc>
                          <a:spcPts val="1229"/>
                        </a:lnSpc>
                      </a:pPr>
                      <a:r>
                        <a:rPr sz="900" kern="0" spc="-20">
                          <a:solidFill>
                            <a:srgbClr val="595959">
                              <a:alpha val="100000"/>
                            </a:srgbClr>
                          </a:solidFill>
                          <a:latin typeface="Microsoft YaHei"/>
                          <a:ea typeface="Microsoft YaHei"/>
                          <a:cs typeface="Microsoft YaHei"/>
                        </a:rPr>
                        <a:t>下单</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r>
            </a:tbl>
          </a:graphicData>
        </a:graphic>
      </p:graphicFrame>
      <p:graphicFrame>
        <p:nvGraphicFramePr>
          <p:cNvPr id="608" name="table 608"/>
          <p:cNvGraphicFramePr>
            <a:graphicFrameLocks noGrp="1"/>
          </p:cNvGraphicFramePr>
          <p:nvPr/>
        </p:nvGraphicFramePr>
        <p:xfrm>
          <a:off x="6124702" y="5975350"/>
          <a:ext cx="485140" cy="307975"/>
        </p:xfrm>
        <a:graphic>
          <a:graphicData uri="http://schemas.openxmlformats.org/drawingml/2006/table">
            <a:tbl>
              <a:tblPr/>
              <a:tblGrid>
                <a:gridCol w="485140"/>
              </a:tblGrid>
              <a:tr h="295275">
                <a:tc>
                  <a:txBody>
                    <a:bodyPr vert="horz" wrap="square"/>
                    <a:lstStyle/>
                    <a:p>
                      <a:pPr algn="l" rtl="0" eaLnBrk="0">
                        <a:lnSpc>
                          <a:spcPct val="114000"/>
                        </a:lnSpc>
                      </a:pPr>
                      <a:endParaRPr lang="Arial" altLang="Arial" sz="200"/>
                    </a:p>
                    <a:p>
                      <a:pPr marL="132714" algn="l" rtl="0" eaLnBrk="0">
                        <a:lnSpc>
                          <a:spcPct val="89000"/>
                        </a:lnSpc>
                        <a:spcBef>
                          <a:spcPts val="1"/>
                        </a:spcBef>
                      </a:pPr>
                      <a:r>
                        <a:rPr sz="900" kern="0" spc="-20">
                          <a:solidFill>
                            <a:srgbClr val="595959">
                              <a:alpha val="100000"/>
                            </a:srgbClr>
                          </a:solidFill>
                          <a:latin typeface="Microsoft YaHei"/>
                          <a:ea typeface="Microsoft YaHei"/>
                          <a:cs typeface="Microsoft YaHei"/>
                        </a:rPr>
                        <a:t>平台</a:t>
                      </a:r>
                      <a:endParaRPr lang="Microsoft YaHei" altLang="Microsoft YaHei" sz="900"/>
                    </a:p>
                    <a:p>
                      <a:pPr marL="130175" algn="l" rtl="0" eaLnBrk="0">
                        <a:lnSpc>
                          <a:spcPts val="1139"/>
                        </a:lnSpc>
                      </a:pPr>
                      <a:r>
                        <a:rPr sz="900" kern="0" spc="-10">
                          <a:solidFill>
                            <a:srgbClr val="595959">
                              <a:alpha val="100000"/>
                            </a:srgbClr>
                          </a:solidFill>
                          <a:latin typeface="Microsoft YaHei"/>
                          <a:ea typeface="Microsoft YaHei"/>
                          <a:cs typeface="Microsoft YaHei"/>
                        </a:rPr>
                        <a:t>售后</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r>
            </a:tbl>
          </a:graphicData>
        </a:graphic>
      </p:graphicFrame>
      <p:graphicFrame>
        <p:nvGraphicFramePr>
          <p:cNvPr id="610" name="table 610"/>
          <p:cNvGraphicFramePr>
            <a:graphicFrameLocks noGrp="1"/>
          </p:cNvGraphicFramePr>
          <p:nvPr/>
        </p:nvGraphicFramePr>
        <p:xfrm>
          <a:off x="5502909" y="5521197"/>
          <a:ext cx="485140" cy="309880"/>
        </p:xfrm>
        <a:graphic>
          <a:graphicData uri="http://schemas.openxmlformats.org/drawingml/2006/table">
            <a:tbl>
              <a:tblPr/>
              <a:tblGrid>
                <a:gridCol w="485140"/>
              </a:tblGrid>
              <a:tr h="297180">
                <a:tc>
                  <a:txBody>
                    <a:bodyPr vert="horz" wrap="square"/>
                    <a:lstStyle/>
                    <a:p>
                      <a:pPr algn="l" rtl="0" eaLnBrk="0">
                        <a:lnSpc>
                          <a:spcPct val="117000"/>
                        </a:lnSpc>
                      </a:pPr>
                      <a:endParaRPr lang="Arial" altLang="Arial" sz="200"/>
                    </a:p>
                    <a:p>
                      <a:pPr marL="132079" algn="l" rtl="0" eaLnBrk="0">
                        <a:lnSpc>
                          <a:spcPct val="89000"/>
                        </a:lnSpc>
                        <a:spcBef>
                          <a:spcPts val="1"/>
                        </a:spcBef>
                      </a:pPr>
                      <a:r>
                        <a:rPr sz="900" kern="0" spc="-20">
                          <a:solidFill>
                            <a:srgbClr val="595959">
                              <a:alpha val="100000"/>
                            </a:srgbClr>
                          </a:solidFill>
                          <a:latin typeface="Microsoft YaHei"/>
                          <a:ea typeface="Microsoft YaHei"/>
                          <a:cs typeface="Microsoft YaHei"/>
                        </a:rPr>
                        <a:t>平台</a:t>
                      </a:r>
                      <a:endParaRPr lang="Microsoft YaHei" altLang="Microsoft YaHei" sz="900"/>
                    </a:p>
                    <a:p>
                      <a:pPr marL="130175" algn="l" rtl="0" eaLnBrk="0">
                        <a:lnSpc>
                          <a:spcPts val="1147"/>
                        </a:lnSpc>
                      </a:pPr>
                      <a:r>
                        <a:rPr sz="900" kern="0" spc="-10">
                          <a:solidFill>
                            <a:srgbClr val="595959">
                              <a:alpha val="100000"/>
                            </a:srgbClr>
                          </a:solidFill>
                          <a:latin typeface="Microsoft YaHei"/>
                          <a:ea typeface="Microsoft YaHei"/>
                          <a:cs typeface="Microsoft YaHei"/>
                        </a:rPr>
                        <a:t>采购</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r>
            </a:tbl>
          </a:graphicData>
        </a:graphic>
      </p:graphicFrame>
      <p:graphicFrame>
        <p:nvGraphicFramePr>
          <p:cNvPr id="612" name="table 612"/>
          <p:cNvGraphicFramePr>
            <a:graphicFrameLocks noGrp="1"/>
          </p:cNvGraphicFramePr>
          <p:nvPr/>
        </p:nvGraphicFramePr>
        <p:xfrm>
          <a:off x="6124702" y="5521197"/>
          <a:ext cx="485140" cy="309880"/>
        </p:xfrm>
        <a:graphic>
          <a:graphicData uri="http://schemas.openxmlformats.org/drawingml/2006/table">
            <a:tbl>
              <a:tblPr/>
              <a:tblGrid>
                <a:gridCol w="485140"/>
              </a:tblGrid>
              <a:tr h="297180">
                <a:tc>
                  <a:txBody>
                    <a:bodyPr vert="horz" wrap="square"/>
                    <a:lstStyle/>
                    <a:p>
                      <a:pPr algn="l" rtl="0" eaLnBrk="0">
                        <a:lnSpc>
                          <a:spcPct val="117000"/>
                        </a:lnSpc>
                      </a:pPr>
                      <a:endParaRPr lang="Arial" altLang="Arial" sz="200"/>
                    </a:p>
                    <a:p>
                      <a:pPr marL="132714" algn="l" rtl="0" eaLnBrk="0">
                        <a:lnSpc>
                          <a:spcPct val="89000"/>
                        </a:lnSpc>
                        <a:spcBef>
                          <a:spcPts val="1"/>
                        </a:spcBef>
                      </a:pPr>
                      <a:r>
                        <a:rPr sz="900" kern="0" spc="-20">
                          <a:solidFill>
                            <a:srgbClr val="595959">
                              <a:alpha val="100000"/>
                            </a:srgbClr>
                          </a:solidFill>
                          <a:latin typeface="Microsoft YaHei"/>
                          <a:ea typeface="Microsoft YaHei"/>
                          <a:cs typeface="Microsoft YaHei"/>
                        </a:rPr>
                        <a:t>平台</a:t>
                      </a:r>
                      <a:endParaRPr lang="Microsoft YaHei" altLang="Microsoft YaHei" sz="900"/>
                    </a:p>
                    <a:p>
                      <a:pPr marL="132079" algn="l" rtl="0" eaLnBrk="0">
                        <a:lnSpc>
                          <a:spcPts val="1147"/>
                        </a:lnSpc>
                      </a:pPr>
                      <a:r>
                        <a:rPr sz="900" kern="0" spc="-20">
                          <a:solidFill>
                            <a:srgbClr val="595959">
                              <a:alpha val="100000"/>
                            </a:srgbClr>
                          </a:solidFill>
                          <a:latin typeface="Microsoft YaHei"/>
                          <a:ea typeface="Microsoft YaHei"/>
                          <a:cs typeface="Microsoft YaHei"/>
                        </a:rPr>
                        <a:t>交付</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r>
            </a:tbl>
          </a:graphicData>
        </a:graphic>
      </p:graphicFrame>
      <p:graphicFrame>
        <p:nvGraphicFramePr>
          <p:cNvPr id="614" name="table 614"/>
          <p:cNvGraphicFramePr>
            <a:graphicFrameLocks noGrp="1"/>
          </p:cNvGraphicFramePr>
          <p:nvPr/>
        </p:nvGraphicFramePr>
        <p:xfrm>
          <a:off x="5502909" y="5975350"/>
          <a:ext cx="485140" cy="307975"/>
        </p:xfrm>
        <a:graphic>
          <a:graphicData uri="http://schemas.openxmlformats.org/drawingml/2006/table">
            <a:tbl>
              <a:tblPr/>
              <a:tblGrid>
                <a:gridCol w="485140"/>
              </a:tblGrid>
              <a:tr h="295275">
                <a:tc>
                  <a:txBody>
                    <a:bodyPr vert="horz" wrap="square"/>
                    <a:lstStyle/>
                    <a:p>
                      <a:pPr algn="l" rtl="0" eaLnBrk="0">
                        <a:lnSpc>
                          <a:spcPct val="114000"/>
                        </a:lnSpc>
                      </a:pPr>
                      <a:endParaRPr lang="Arial" altLang="Arial" sz="200"/>
                    </a:p>
                    <a:p>
                      <a:pPr marL="130175" algn="l" rtl="0" eaLnBrk="0">
                        <a:lnSpc>
                          <a:spcPct val="89000"/>
                        </a:lnSpc>
                        <a:spcBef>
                          <a:spcPts val="1"/>
                        </a:spcBef>
                      </a:pPr>
                      <a:r>
                        <a:rPr sz="900" kern="0" spc="-10">
                          <a:solidFill>
                            <a:srgbClr val="595959">
                              <a:alpha val="100000"/>
                            </a:srgbClr>
                          </a:solidFill>
                          <a:latin typeface="Microsoft YaHei"/>
                          <a:ea typeface="Microsoft YaHei"/>
                          <a:cs typeface="Microsoft YaHei"/>
                        </a:rPr>
                        <a:t>数据</a:t>
                      </a:r>
                      <a:endParaRPr lang="Microsoft YaHei" altLang="Microsoft YaHei" sz="900"/>
                    </a:p>
                    <a:p>
                      <a:pPr marL="129539" algn="l" rtl="0" eaLnBrk="0">
                        <a:lnSpc>
                          <a:spcPts val="1139"/>
                        </a:lnSpc>
                      </a:pPr>
                      <a:r>
                        <a:rPr sz="900" kern="0" spc="-10">
                          <a:solidFill>
                            <a:srgbClr val="595959">
                              <a:alpha val="100000"/>
                            </a:srgbClr>
                          </a:solidFill>
                          <a:latin typeface="Microsoft YaHei"/>
                          <a:ea typeface="Microsoft YaHei"/>
                          <a:cs typeface="Microsoft YaHei"/>
                        </a:rPr>
                        <a:t>分析</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r>
            </a:tbl>
          </a:graphicData>
        </a:graphic>
      </p:graphicFrame>
      <p:pic>
        <p:nvPicPr>
          <p:cNvPr id="616" name="picture 616"/>
          <p:cNvPicPr>
            <a:picLocks noChangeAspect="1"/>
          </p:cNvPicPr>
          <p:nvPr/>
        </p:nvPicPr>
        <p:blipFill>
          <a:blip r:embed="rId8"/>
          <a:stretch>
            <a:fillRect/>
          </a:stretch>
        </p:blipFill>
        <p:spPr>
          <a:xfrm rot="21600000">
            <a:off x="5358383" y="5638800"/>
            <a:ext cx="1039368" cy="528827"/>
          </a:xfrm>
          <a:prstGeom prst="rect">
            <a:avLst/>
          </a:prstGeom>
        </p:spPr>
      </p:pic>
      <p:sp>
        <p:nvSpPr>
          <p:cNvPr id="618" name="textbox 618"/>
          <p:cNvSpPr/>
          <p:nvPr/>
        </p:nvSpPr>
        <p:spPr>
          <a:xfrm>
            <a:off x="2993136" y="4114800"/>
            <a:ext cx="1783714" cy="283845"/>
          </a:xfrm>
          <a:prstGeom prst="rect">
            <a:avLst/>
          </a:prstGeom>
          <a:solidFill>
            <a:srgbClr val="BFBFBF">
              <a:alpha val="29803"/>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1000"/>
              </a:lnSpc>
            </a:pPr>
            <a:endParaRPr lang="Arial" altLang="Arial" sz="400"/>
          </a:p>
          <a:p>
            <a:pPr marL="400050" algn="l" rtl="0" eaLnBrk="0">
              <a:lnSpc>
                <a:spcPct val="97000"/>
              </a:lnSpc>
              <a:spcBef>
                <a:spcPts val="1"/>
              </a:spcBef>
            </a:pPr>
            <a:r>
              <a:rPr sz="1200" b="1" kern="0" spc="-10">
                <a:solidFill>
                  <a:srgbClr val="595959">
                    <a:alpha val="100000"/>
                  </a:srgbClr>
                </a:solidFill>
                <a:latin typeface="Microsoft YaHei"/>
                <a:ea typeface="Microsoft YaHei"/>
                <a:cs typeface="Microsoft YaHei"/>
              </a:rPr>
              <a:t>02 服务商模式</a:t>
            </a:r>
            <a:endParaRPr lang="Microsoft YaHei" altLang="Microsoft YaHei" sz="1200"/>
          </a:p>
        </p:txBody>
      </p:sp>
      <p:sp>
        <p:nvSpPr>
          <p:cNvPr id="620" name="textbox 620"/>
          <p:cNvSpPr/>
          <p:nvPr/>
        </p:nvSpPr>
        <p:spPr>
          <a:xfrm>
            <a:off x="4881371" y="4114800"/>
            <a:ext cx="1781810" cy="283845"/>
          </a:xfrm>
          <a:prstGeom prst="rect">
            <a:avLst/>
          </a:prstGeom>
          <a:solidFill>
            <a:srgbClr val="BFBFBF">
              <a:alpha val="29803"/>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1000"/>
              </a:lnSpc>
            </a:pPr>
            <a:endParaRPr lang="Arial" altLang="Arial" sz="400"/>
          </a:p>
          <a:p>
            <a:pPr marL="475615" algn="l" rtl="0" eaLnBrk="0">
              <a:lnSpc>
                <a:spcPct val="97000"/>
              </a:lnSpc>
              <a:spcBef>
                <a:spcPts val="1"/>
              </a:spcBef>
            </a:pPr>
            <a:r>
              <a:rPr sz="1200" b="1" kern="0" spc="-10">
                <a:solidFill>
                  <a:srgbClr val="595959">
                    <a:alpha val="100000"/>
                  </a:srgbClr>
                </a:solidFill>
                <a:latin typeface="Microsoft YaHei"/>
                <a:ea typeface="Microsoft YaHei"/>
                <a:cs typeface="Microsoft YaHei"/>
              </a:rPr>
              <a:t>03 厂直模式</a:t>
            </a:r>
            <a:endParaRPr lang="Microsoft YaHei" altLang="Microsoft YaHei" sz="1200"/>
          </a:p>
        </p:txBody>
      </p:sp>
      <p:sp>
        <p:nvSpPr>
          <p:cNvPr id="622" name="textbox 622"/>
          <p:cNvSpPr/>
          <p:nvPr/>
        </p:nvSpPr>
        <p:spPr>
          <a:xfrm>
            <a:off x="1107947" y="4116323"/>
            <a:ext cx="1783079" cy="281940"/>
          </a:xfrm>
          <a:prstGeom prst="rect">
            <a:avLst/>
          </a:prstGeom>
          <a:solidFill>
            <a:srgbClr val="BFBFBF">
              <a:alpha val="29803"/>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9000"/>
              </a:lnSpc>
            </a:pPr>
            <a:endParaRPr lang="Arial" altLang="Arial" sz="400"/>
          </a:p>
          <a:p>
            <a:pPr marL="476250" algn="l" rtl="0" eaLnBrk="0">
              <a:lnSpc>
                <a:spcPct val="97000"/>
              </a:lnSpc>
              <a:spcBef>
                <a:spcPts val="4"/>
              </a:spcBef>
            </a:pPr>
            <a:r>
              <a:rPr sz="1200" b="1" kern="0" spc="-30">
                <a:solidFill>
                  <a:srgbClr val="595959">
                    <a:alpha val="100000"/>
                  </a:srgbClr>
                </a:solidFill>
                <a:latin typeface="Microsoft YaHei"/>
                <a:ea typeface="Microsoft YaHei"/>
                <a:cs typeface="Microsoft YaHei"/>
              </a:rPr>
              <a:t>01</a:t>
            </a:r>
            <a:r>
              <a:rPr sz="1200" b="1" kern="0" spc="140">
                <a:solidFill>
                  <a:srgbClr val="595959">
                    <a:alpha val="100000"/>
                  </a:srgbClr>
                </a:solidFill>
                <a:latin typeface="Microsoft YaHei"/>
                <a:ea typeface="Microsoft YaHei"/>
                <a:cs typeface="Microsoft YaHei"/>
              </a:rPr>
              <a:t> </a:t>
            </a:r>
            <a:r>
              <a:rPr sz="1200" b="1" kern="0" spc="-30">
                <a:solidFill>
                  <a:srgbClr val="595959">
                    <a:alpha val="100000"/>
                  </a:srgbClr>
                </a:solidFill>
                <a:latin typeface="Microsoft YaHei"/>
                <a:ea typeface="Microsoft YaHei"/>
                <a:cs typeface="Microsoft YaHei"/>
              </a:rPr>
              <a:t>自营模式</a:t>
            </a:r>
            <a:endParaRPr lang="Microsoft YaHei" altLang="Microsoft YaHei" sz="1200"/>
          </a:p>
        </p:txBody>
      </p:sp>
      <p:pic>
        <p:nvPicPr>
          <p:cNvPr id="624" name="picture 624"/>
          <p:cNvPicPr>
            <a:picLocks noChangeAspect="1"/>
          </p:cNvPicPr>
          <p:nvPr/>
        </p:nvPicPr>
        <p:blipFill>
          <a:blip r:embed="rId9"/>
          <a:stretch>
            <a:fillRect/>
          </a:stretch>
        </p:blipFill>
        <p:spPr>
          <a:xfrm rot="21600000">
            <a:off x="7879183" y="289280"/>
            <a:ext cx="988869" cy="490517"/>
          </a:xfrm>
          <a:prstGeom prst="rect">
            <a:avLst/>
          </a:prstGeom>
        </p:spPr>
      </p:pic>
      <p:pic>
        <p:nvPicPr>
          <p:cNvPr id="626" name="picture 626"/>
          <p:cNvPicPr>
            <a:picLocks noChangeAspect="1"/>
          </p:cNvPicPr>
          <p:nvPr/>
        </p:nvPicPr>
        <p:blipFill>
          <a:blip r:embed="rId10"/>
          <a:stretch>
            <a:fillRect/>
          </a:stretch>
        </p:blipFill>
        <p:spPr>
          <a:xfrm rot="21600000">
            <a:off x="1237170" y="3320796"/>
            <a:ext cx="2459164" cy="185928"/>
          </a:xfrm>
          <a:prstGeom prst="rect">
            <a:avLst/>
          </a:prstGeom>
        </p:spPr>
      </p:pic>
      <p:sp>
        <p:nvSpPr>
          <p:cNvPr id="628" name="textbox 628"/>
          <p:cNvSpPr/>
          <p:nvPr/>
        </p:nvSpPr>
        <p:spPr>
          <a:xfrm>
            <a:off x="679704" y="3006852"/>
            <a:ext cx="1195069" cy="302259"/>
          </a:xfrm>
          <a:prstGeom prst="rect">
            <a:avLst/>
          </a:prstGeom>
          <a:solidFill>
            <a:srgbClr val="B2D234"/>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Arial" altLang="Arial" sz="500"/>
          </a:p>
          <a:p>
            <a:pPr marL="149860" algn="l" rtl="0" eaLnBrk="0">
              <a:lnSpc>
                <a:spcPts val="1504"/>
              </a:lnSpc>
              <a:spcBef>
                <a:spcPts val="3"/>
              </a:spcBef>
            </a:pPr>
            <a:r>
              <a:rPr sz="1200" b="1" kern="0" spc="80">
                <a:solidFill>
                  <a:srgbClr val="595959">
                    <a:alpha val="100000"/>
                  </a:srgbClr>
                </a:solidFill>
                <a:latin typeface="Microsoft YaHei"/>
                <a:ea typeface="Microsoft YaHei"/>
                <a:cs typeface="Microsoft YaHei"/>
              </a:rPr>
              <a:t>厂商/品牌商</a:t>
            </a:r>
            <a:endParaRPr lang="Microsoft YaHei" altLang="Microsoft YaHei" sz="1200"/>
          </a:p>
        </p:txBody>
      </p:sp>
      <p:graphicFrame>
        <p:nvGraphicFramePr>
          <p:cNvPr id="630" name="table 630"/>
          <p:cNvGraphicFramePr>
            <a:graphicFrameLocks noGrp="1"/>
          </p:cNvGraphicFramePr>
          <p:nvPr/>
        </p:nvGraphicFramePr>
        <p:xfrm>
          <a:off x="3614673" y="5521197"/>
          <a:ext cx="485140" cy="309880"/>
        </p:xfrm>
        <a:graphic>
          <a:graphicData uri="http://schemas.openxmlformats.org/drawingml/2006/table">
            <a:tbl>
              <a:tblPr/>
              <a:tblGrid>
                <a:gridCol w="485140"/>
              </a:tblGrid>
              <a:tr h="297180">
                <a:tc>
                  <a:txBody>
                    <a:bodyPr vert="horz" wrap="square"/>
                    <a:lstStyle/>
                    <a:p>
                      <a:pPr algn="l" rtl="0" eaLnBrk="0">
                        <a:lnSpc>
                          <a:spcPct val="117000"/>
                        </a:lnSpc>
                      </a:pPr>
                      <a:endParaRPr lang="Arial" altLang="Arial" sz="200"/>
                    </a:p>
                    <a:p>
                      <a:pPr marL="130175" algn="l" rtl="0" eaLnBrk="0">
                        <a:lnSpc>
                          <a:spcPct val="89000"/>
                        </a:lnSpc>
                        <a:spcBef>
                          <a:spcPts val="1"/>
                        </a:spcBef>
                      </a:pPr>
                      <a:r>
                        <a:rPr sz="900" kern="0" spc="-10">
                          <a:solidFill>
                            <a:srgbClr val="595959">
                              <a:alpha val="100000"/>
                            </a:srgbClr>
                          </a:solidFill>
                          <a:latin typeface="Microsoft YaHei"/>
                          <a:ea typeface="Microsoft YaHei"/>
                          <a:cs typeface="Microsoft YaHei"/>
                        </a:rPr>
                        <a:t>厂商</a:t>
                      </a:r>
                      <a:endParaRPr lang="Microsoft YaHei" altLang="Microsoft YaHei" sz="900"/>
                    </a:p>
                    <a:p>
                      <a:pPr marL="131445" algn="l" rtl="0" eaLnBrk="0">
                        <a:lnSpc>
                          <a:spcPts val="1147"/>
                        </a:lnSpc>
                      </a:pPr>
                      <a:r>
                        <a:rPr sz="900" kern="0" spc="-20">
                          <a:solidFill>
                            <a:srgbClr val="595959">
                              <a:alpha val="100000"/>
                            </a:srgbClr>
                          </a:solidFill>
                          <a:latin typeface="Microsoft YaHei"/>
                          <a:ea typeface="Microsoft YaHei"/>
                          <a:cs typeface="Microsoft YaHei"/>
                        </a:rPr>
                        <a:t>交付</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r>
            </a:tbl>
          </a:graphicData>
        </a:graphic>
      </p:graphicFrame>
      <p:graphicFrame>
        <p:nvGraphicFramePr>
          <p:cNvPr id="632" name="table 632"/>
          <p:cNvGraphicFramePr>
            <a:graphicFrameLocks noGrp="1"/>
          </p:cNvGraphicFramePr>
          <p:nvPr/>
        </p:nvGraphicFramePr>
        <p:xfrm>
          <a:off x="2991357" y="5521197"/>
          <a:ext cx="484505" cy="309880"/>
        </p:xfrm>
        <a:graphic>
          <a:graphicData uri="http://schemas.openxmlformats.org/drawingml/2006/table">
            <a:tbl>
              <a:tblPr/>
              <a:tblGrid>
                <a:gridCol w="484505"/>
              </a:tblGrid>
              <a:tr h="297180">
                <a:tc>
                  <a:txBody>
                    <a:bodyPr vert="horz" wrap="square"/>
                    <a:lstStyle/>
                    <a:p>
                      <a:pPr algn="l" rtl="0" eaLnBrk="0">
                        <a:lnSpc>
                          <a:spcPct val="109000"/>
                        </a:lnSpc>
                      </a:pPr>
                      <a:endParaRPr lang="Arial" altLang="Arial" sz="200"/>
                    </a:p>
                    <a:p>
                      <a:pPr marL="129539" algn="l" rtl="0" eaLnBrk="0">
                        <a:lnSpc>
                          <a:spcPct val="77000"/>
                        </a:lnSpc>
                      </a:pPr>
                      <a:r>
                        <a:rPr sz="900" kern="0" spc="-10">
                          <a:solidFill>
                            <a:srgbClr val="595959">
                              <a:alpha val="100000"/>
                            </a:srgbClr>
                          </a:solidFill>
                          <a:latin typeface="Microsoft YaHei"/>
                          <a:ea typeface="Microsoft YaHei"/>
                          <a:cs typeface="Microsoft YaHei"/>
                        </a:rPr>
                        <a:t>企业</a:t>
                      </a:r>
                      <a:endParaRPr lang="Microsoft YaHei" altLang="Microsoft YaHei" sz="900"/>
                    </a:p>
                    <a:p>
                      <a:pPr marL="132079" algn="l" rtl="0" eaLnBrk="0">
                        <a:lnSpc>
                          <a:spcPts val="1229"/>
                        </a:lnSpc>
                      </a:pPr>
                      <a:r>
                        <a:rPr sz="900" kern="0" spc="-20">
                          <a:solidFill>
                            <a:srgbClr val="595959">
                              <a:alpha val="100000"/>
                            </a:srgbClr>
                          </a:solidFill>
                          <a:latin typeface="Microsoft YaHei"/>
                          <a:ea typeface="Microsoft YaHei"/>
                          <a:cs typeface="Microsoft YaHei"/>
                        </a:rPr>
                        <a:t>下单</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r>
            </a:tbl>
          </a:graphicData>
        </a:graphic>
      </p:graphicFrame>
      <p:graphicFrame>
        <p:nvGraphicFramePr>
          <p:cNvPr id="634" name="table 634"/>
          <p:cNvGraphicFramePr>
            <a:graphicFrameLocks noGrp="1"/>
          </p:cNvGraphicFramePr>
          <p:nvPr/>
        </p:nvGraphicFramePr>
        <p:xfrm>
          <a:off x="4236465" y="5975350"/>
          <a:ext cx="485140" cy="307975"/>
        </p:xfrm>
        <a:graphic>
          <a:graphicData uri="http://schemas.openxmlformats.org/drawingml/2006/table">
            <a:tbl>
              <a:tblPr/>
              <a:tblGrid>
                <a:gridCol w="485140"/>
              </a:tblGrid>
              <a:tr h="295275">
                <a:tc>
                  <a:txBody>
                    <a:bodyPr vert="horz" wrap="square"/>
                    <a:lstStyle/>
                    <a:p>
                      <a:pPr algn="l" rtl="0" eaLnBrk="0">
                        <a:lnSpc>
                          <a:spcPct val="114000"/>
                        </a:lnSpc>
                      </a:pPr>
                      <a:endParaRPr lang="Arial" altLang="Arial" sz="200"/>
                    </a:p>
                    <a:p>
                      <a:pPr marL="130810" algn="l" rtl="0" eaLnBrk="0">
                        <a:lnSpc>
                          <a:spcPct val="89000"/>
                        </a:lnSpc>
                        <a:spcBef>
                          <a:spcPts val="1"/>
                        </a:spcBef>
                      </a:pPr>
                      <a:r>
                        <a:rPr sz="900" kern="0" spc="-10">
                          <a:solidFill>
                            <a:srgbClr val="595959">
                              <a:alpha val="100000"/>
                            </a:srgbClr>
                          </a:solidFill>
                          <a:latin typeface="Microsoft YaHei"/>
                          <a:ea typeface="Microsoft YaHei"/>
                          <a:cs typeface="Microsoft YaHei"/>
                        </a:rPr>
                        <a:t>数据</a:t>
                      </a:r>
                      <a:endParaRPr lang="Microsoft YaHei" altLang="Microsoft YaHei" sz="900"/>
                    </a:p>
                    <a:p>
                      <a:pPr marL="130175" algn="l" rtl="0" eaLnBrk="0">
                        <a:lnSpc>
                          <a:spcPts val="1139"/>
                        </a:lnSpc>
                      </a:pPr>
                      <a:r>
                        <a:rPr sz="900" kern="0" spc="-10">
                          <a:solidFill>
                            <a:srgbClr val="595959">
                              <a:alpha val="100000"/>
                            </a:srgbClr>
                          </a:solidFill>
                          <a:latin typeface="Microsoft YaHei"/>
                          <a:ea typeface="Microsoft YaHei"/>
                          <a:cs typeface="Microsoft YaHei"/>
                        </a:rPr>
                        <a:t>分析</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r>
            </a:tbl>
          </a:graphicData>
        </a:graphic>
      </p:graphicFrame>
      <p:graphicFrame>
        <p:nvGraphicFramePr>
          <p:cNvPr id="636" name="table 636"/>
          <p:cNvGraphicFramePr>
            <a:graphicFrameLocks noGrp="1"/>
          </p:cNvGraphicFramePr>
          <p:nvPr/>
        </p:nvGraphicFramePr>
        <p:xfrm>
          <a:off x="4236465" y="5521197"/>
          <a:ext cx="485140" cy="309880"/>
        </p:xfrm>
        <a:graphic>
          <a:graphicData uri="http://schemas.openxmlformats.org/drawingml/2006/table">
            <a:tbl>
              <a:tblPr/>
              <a:tblGrid>
                <a:gridCol w="485140"/>
              </a:tblGrid>
              <a:tr h="297180">
                <a:tc>
                  <a:txBody>
                    <a:bodyPr vert="horz" wrap="square"/>
                    <a:lstStyle/>
                    <a:p>
                      <a:pPr algn="l" rtl="0" eaLnBrk="0">
                        <a:lnSpc>
                          <a:spcPct val="117000"/>
                        </a:lnSpc>
                      </a:pPr>
                      <a:endParaRPr lang="Arial" altLang="Arial" sz="200"/>
                    </a:p>
                    <a:p>
                      <a:pPr marL="132714" algn="l" rtl="0" eaLnBrk="0">
                        <a:lnSpc>
                          <a:spcPct val="89000"/>
                        </a:lnSpc>
                        <a:spcBef>
                          <a:spcPts val="1"/>
                        </a:spcBef>
                      </a:pPr>
                      <a:r>
                        <a:rPr sz="900" kern="0" spc="-20">
                          <a:solidFill>
                            <a:srgbClr val="595959">
                              <a:alpha val="100000"/>
                            </a:srgbClr>
                          </a:solidFill>
                          <a:latin typeface="Microsoft YaHei"/>
                          <a:ea typeface="Microsoft YaHei"/>
                          <a:cs typeface="Microsoft YaHei"/>
                        </a:rPr>
                        <a:t>平台</a:t>
                      </a:r>
                      <a:endParaRPr lang="Microsoft YaHei" altLang="Microsoft YaHei" sz="900"/>
                    </a:p>
                    <a:p>
                      <a:pPr marL="130175" algn="l" rtl="0" eaLnBrk="0">
                        <a:lnSpc>
                          <a:spcPts val="1147"/>
                        </a:lnSpc>
                      </a:pPr>
                      <a:r>
                        <a:rPr sz="900" kern="0" spc="-10">
                          <a:solidFill>
                            <a:srgbClr val="595959">
                              <a:alpha val="100000"/>
                            </a:srgbClr>
                          </a:solidFill>
                          <a:latin typeface="Microsoft YaHei"/>
                          <a:ea typeface="Microsoft YaHei"/>
                          <a:cs typeface="Microsoft YaHei"/>
                        </a:rPr>
                        <a:t>售后</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w="12700" cap="flat" cmpd="sng" algn="ctr">
                      <a:solidFill>
                        <a:srgbClr val="BFBFBF"/>
                      </a:solidFill>
                      <a:prstDash val="solid"/>
                      <a:round/>
                      <a:headEnd type="none" w="med" len="med"/>
                      <a:tailEnd type="none" w="med" len="med"/>
                    </a:lnB>
                  </a:tcPr>
                </a:tc>
              </a:tr>
            </a:tbl>
          </a:graphicData>
        </a:graphic>
      </p:graphicFrame>
      <p:pic>
        <p:nvPicPr>
          <p:cNvPr id="638" name="picture 638"/>
          <p:cNvPicPr>
            <a:picLocks noChangeAspect="1"/>
          </p:cNvPicPr>
          <p:nvPr/>
        </p:nvPicPr>
        <p:blipFill>
          <a:blip r:embed="rId11"/>
          <a:stretch>
            <a:fillRect/>
          </a:stretch>
        </p:blipFill>
        <p:spPr>
          <a:xfrm rot="21600000">
            <a:off x="3470148" y="5638800"/>
            <a:ext cx="1039367" cy="339585"/>
          </a:xfrm>
          <a:prstGeom prst="rect">
            <a:avLst/>
          </a:prstGeom>
        </p:spPr>
      </p:pic>
      <p:sp>
        <p:nvSpPr>
          <p:cNvPr id="640" name="textbox 640"/>
          <p:cNvSpPr/>
          <p:nvPr/>
        </p:nvSpPr>
        <p:spPr>
          <a:xfrm>
            <a:off x="3243072" y="3006852"/>
            <a:ext cx="963294" cy="302259"/>
          </a:xfrm>
          <a:prstGeom prst="rect">
            <a:avLst/>
          </a:prstGeom>
          <a:solidFill>
            <a:srgbClr val="1EC8F3"/>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Arial" altLang="Arial" sz="500"/>
          </a:p>
          <a:p>
            <a:pPr marL="161289" algn="l" rtl="0" eaLnBrk="0">
              <a:lnSpc>
                <a:spcPts val="1512"/>
              </a:lnSpc>
              <a:spcBef>
                <a:spcPts val="5"/>
              </a:spcBef>
            </a:pPr>
            <a:r>
              <a:rPr sz="1200" b="1" kern="0" spc="70">
                <a:solidFill>
                  <a:srgbClr val="595959">
                    <a:alpha val="100000"/>
                  </a:srgbClr>
                </a:solidFill>
                <a:latin typeface="Microsoft YaHei"/>
                <a:ea typeface="Microsoft YaHei"/>
                <a:cs typeface="Microsoft YaHei"/>
              </a:rPr>
              <a:t>电商平台</a:t>
            </a:r>
            <a:endParaRPr lang="Microsoft YaHei" altLang="Microsoft YaHei" sz="1200"/>
          </a:p>
        </p:txBody>
      </p:sp>
      <p:sp>
        <p:nvSpPr>
          <p:cNvPr id="642" name="textbox 642"/>
          <p:cNvSpPr/>
          <p:nvPr/>
        </p:nvSpPr>
        <p:spPr>
          <a:xfrm>
            <a:off x="5457444" y="2650235"/>
            <a:ext cx="1292860" cy="216534"/>
          </a:xfrm>
          <a:prstGeom prst="rect">
            <a:avLst/>
          </a:prstGeom>
          <a:solidFill>
            <a:srgbClr val="D9D9D9"/>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4000"/>
              </a:lnSpc>
            </a:pPr>
            <a:endParaRPr lang="Arial" altLang="Arial" sz="300"/>
          </a:p>
          <a:p>
            <a:pPr marL="140970" algn="l" rtl="0" eaLnBrk="0">
              <a:lnSpc>
                <a:spcPts val="1154"/>
              </a:lnSpc>
              <a:spcBef>
                <a:spcPts val="3"/>
              </a:spcBef>
            </a:pPr>
            <a:r>
              <a:rPr sz="900" kern="0" spc="90">
                <a:solidFill>
                  <a:srgbClr val="595959">
                    <a:alpha val="100000"/>
                  </a:srgbClr>
                </a:solidFill>
                <a:latin typeface="Microsoft YaHei"/>
                <a:ea typeface="Microsoft YaHei"/>
                <a:cs typeface="Microsoft YaHei"/>
              </a:rPr>
              <a:t>企业线上采购平台</a:t>
            </a:r>
            <a:endParaRPr lang="Microsoft YaHei" altLang="Microsoft YaHei" sz="900"/>
          </a:p>
        </p:txBody>
      </p:sp>
      <p:sp>
        <p:nvSpPr>
          <p:cNvPr id="644" name="textbox 644"/>
          <p:cNvSpPr/>
          <p:nvPr/>
        </p:nvSpPr>
        <p:spPr>
          <a:xfrm>
            <a:off x="7441692" y="3006852"/>
            <a:ext cx="914400" cy="302259"/>
          </a:xfrm>
          <a:prstGeom prst="rect">
            <a:avLst/>
          </a:prstGeom>
          <a:solidFill>
            <a:srgbClr val="B2D234"/>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Arial" altLang="Arial" sz="500"/>
          </a:p>
          <a:p>
            <a:pPr marL="130175" algn="l" rtl="0" eaLnBrk="0">
              <a:lnSpc>
                <a:spcPts val="1514"/>
              </a:lnSpc>
              <a:spcBef>
                <a:spcPts val="5"/>
              </a:spcBef>
            </a:pPr>
            <a:r>
              <a:rPr sz="1200" b="1" kern="0" spc="90">
                <a:solidFill>
                  <a:srgbClr val="595959">
                    <a:alpha val="100000"/>
                  </a:srgbClr>
                </a:solidFill>
                <a:latin typeface="Microsoft YaHei"/>
                <a:ea typeface="Microsoft YaHei"/>
                <a:cs typeface="Microsoft YaHei"/>
              </a:rPr>
              <a:t>采购企业</a:t>
            </a:r>
            <a:endParaRPr lang="Microsoft YaHei" altLang="Microsoft YaHei" sz="1200"/>
          </a:p>
        </p:txBody>
      </p:sp>
      <p:pic>
        <p:nvPicPr>
          <p:cNvPr id="646" name="picture 646"/>
          <p:cNvPicPr>
            <a:picLocks noChangeAspect="1"/>
          </p:cNvPicPr>
          <p:nvPr/>
        </p:nvPicPr>
        <p:blipFill>
          <a:blip r:embed="rId12"/>
          <a:stretch>
            <a:fillRect/>
          </a:stretch>
        </p:blipFill>
        <p:spPr>
          <a:xfrm rot="21600000">
            <a:off x="7612380" y="2411095"/>
            <a:ext cx="408177" cy="643382"/>
          </a:xfrm>
          <a:prstGeom prst="rect">
            <a:avLst/>
          </a:prstGeom>
        </p:spPr>
      </p:pic>
      <p:sp>
        <p:nvSpPr>
          <p:cNvPr id="648" name="textbox 648"/>
          <p:cNvSpPr/>
          <p:nvPr/>
        </p:nvSpPr>
        <p:spPr>
          <a:xfrm>
            <a:off x="533507" y="6417964"/>
            <a:ext cx="2346960"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177"/>
              </a:lnSpc>
            </a:pPr>
            <a:endParaRPr lang="Arial" altLang="Arial" sz="100"/>
          </a:p>
          <a:p>
            <a:pPr marL="12700" algn="l" rtl="0" eaLnBrk="0">
              <a:lnSpc>
                <a:spcPct val="98000"/>
              </a:lnSpc>
            </a:pPr>
            <a:r>
              <a:rPr sz="800" kern="0" spc="-10">
                <a:solidFill>
                  <a:srgbClr val="7F7F7F">
                    <a:alpha val="100000"/>
                  </a:srgbClr>
                </a:solidFill>
                <a:latin typeface="Microsoft YaHei"/>
                <a:ea typeface="Microsoft YaHei"/>
                <a:cs typeface="Microsoft YaHei"/>
              </a:rPr>
              <a:t>来源：专家访谈，艾瑞咨</a:t>
            </a:r>
            <a:r>
              <a:rPr sz="800" kern="0" spc="-20">
                <a:solidFill>
                  <a:srgbClr val="7F7F7F">
                    <a:alpha val="100000"/>
                  </a:srgbClr>
                </a:solidFill>
                <a:latin typeface="Microsoft YaHei"/>
                <a:ea typeface="Microsoft YaHei"/>
                <a:cs typeface="Microsoft YaHei"/>
              </a:rPr>
              <a:t>询研究院自主研究及绘制。</a:t>
            </a:r>
            <a:endParaRPr lang="Microsoft YaHei" altLang="Microsoft YaHei" sz="800"/>
          </a:p>
        </p:txBody>
      </p:sp>
      <p:sp>
        <p:nvSpPr>
          <p:cNvPr id="650" name="textbox 650"/>
          <p:cNvSpPr/>
          <p:nvPr/>
        </p:nvSpPr>
        <p:spPr>
          <a:xfrm>
            <a:off x="2197607" y="3006852"/>
            <a:ext cx="768350" cy="302259"/>
          </a:xfrm>
          <a:prstGeom prst="rect">
            <a:avLst/>
          </a:prstGeom>
          <a:solidFill>
            <a:srgbClr val="D9D9D9"/>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5000"/>
              </a:lnSpc>
            </a:pPr>
            <a:endParaRPr lang="Arial" altLang="Arial" sz="500"/>
          </a:p>
          <a:p>
            <a:pPr marL="173989" algn="l" rtl="0" eaLnBrk="0">
              <a:lnSpc>
                <a:spcPct val="98000"/>
              </a:lnSpc>
              <a:spcBef>
                <a:spcPts val="3"/>
              </a:spcBef>
            </a:pPr>
            <a:r>
              <a:rPr sz="1100" b="1" kern="0" spc="-10">
                <a:solidFill>
                  <a:srgbClr val="595959">
                    <a:alpha val="100000"/>
                  </a:srgbClr>
                </a:solidFill>
                <a:latin typeface="Microsoft YaHei"/>
                <a:ea typeface="Microsoft YaHei"/>
                <a:cs typeface="Microsoft YaHei"/>
              </a:rPr>
              <a:t>经销商</a:t>
            </a:r>
            <a:endParaRPr lang="Microsoft YaHei" altLang="Microsoft YaHei" sz="1100"/>
          </a:p>
        </p:txBody>
      </p:sp>
      <p:sp>
        <p:nvSpPr>
          <p:cNvPr id="652" name="path"/>
          <p:cNvSpPr/>
          <p:nvPr/>
        </p:nvSpPr>
        <p:spPr>
          <a:xfrm>
            <a:off x="6641592" y="4582667"/>
            <a:ext cx="179831" cy="958596"/>
          </a:xfrm>
          <a:custGeom>
            <a:rect l="0" t="0" r="0" b="0"/>
            <a:pathLst>
              <a:path w="283" h="1509">
                <a:moveTo>
                  <a:pt x="54" y="273"/>
                </a:moveTo>
                <a:cubicBezTo>
                  <a:pt x="46" y="273"/>
                  <a:pt x="39" y="271"/>
                  <a:pt x="32" y="265"/>
                </a:cubicBezTo>
                <a:cubicBezTo>
                  <a:pt x="17" y="252"/>
                  <a:pt x="16" y="229"/>
                  <a:pt x="29" y="214"/>
                </a:cubicBezTo>
                <a:lnTo>
                  <a:pt x="90" y="138"/>
                </a:lnTo>
                <a:lnTo>
                  <a:pt x="29" y="63"/>
                </a:lnTo>
                <a:cubicBezTo>
                  <a:pt x="16" y="47"/>
                  <a:pt x="17" y="25"/>
                  <a:pt x="32" y="12"/>
                </a:cubicBezTo>
                <a:cubicBezTo>
                  <a:pt x="46" y="0"/>
                  <a:pt x="68" y="1"/>
                  <a:pt x="80" y="16"/>
                </a:cubicBezTo>
                <a:lnTo>
                  <a:pt x="161" y="116"/>
                </a:lnTo>
                <a:cubicBezTo>
                  <a:pt x="172" y="129"/>
                  <a:pt x="172" y="149"/>
                  <a:pt x="161" y="162"/>
                </a:cubicBezTo>
                <a:lnTo>
                  <a:pt x="80" y="261"/>
                </a:lnTo>
                <a:cubicBezTo>
                  <a:pt x="73" y="269"/>
                  <a:pt x="64" y="273"/>
                  <a:pt x="54" y="273"/>
                </a:cubicBezTo>
                <a:moveTo>
                  <a:pt x="191" y="261"/>
                </a:moveTo>
                <a:lnTo>
                  <a:pt x="272" y="162"/>
                </a:lnTo>
                <a:cubicBezTo>
                  <a:pt x="283" y="149"/>
                  <a:pt x="283" y="129"/>
                  <a:pt x="272" y="116"/>
                </a:cubicBezTo>
                <a:lnTo>
                  <a:pt x="191" y="16"/>
                </a:lnTo>
                <a:cubicBezTo>
                  <a:pt x="179" y="1"/>
                  <a:pt x="157" y="0"/>
                  <a:pt x="143" y="12"/>
                </a:cubicBezTo>
                <a:cubicBezTo>
                  <a:pt x="129" y="25"/>
                  <a:pt x="127" y="47"/>
                  <a:pt x="140" y="63"/>
                </a:cubicBezTo>
                <a:lnTo>
                  <a:pt x="200" y="138"/>
                </a:lnTo>
                <a:lnTo>
                  <a:pt x="140" y="214"/>
                </a:lnTo>
                <a:cubicBezTo>
                  <a:pt x="127" y="229"/>
                  <a:pt x="129" y="252"/>
                  <a:pt x="143" y="265"/>
                </a:cubicBezTo>
                <a:cubicBezTo>
                  <a:pt x="150" y="271"/>
                  <a:pt x="157" y="273"/>
                  <a:pt x="165" y="273"/>
                </a:cubicBezTo>
                <a:cubicBezTo>
                  <a:pt x="175" y="273"/>
                  <a:pt x="185" y="269"/>
                  <a:pt x="191" y="261"/>
                </a:cubicBezTo>
              </a:path>
              <a:path w="283" h="1509">
                <a:moveTo>
                  <a:pt x="37" y="1509"/>
                </a:moveTo>
                <a:cubicBezTo>
                  <a:pt x="30" y="1509"/>
                  <a:pt x="22" y="1506"/>
                  <a:pt x="15" y="1501"/>
                </a:cubicBezTo>
                <a:cubicBezTo>
                  <a:pt x="1" y="1488"/>
                  <a:pt x="0" y="1465"/>
                  <a:pt x="12" y="1450"/>
                </a:cubicBezTo>
                <a:lnTo>
                  <a:pt x="73" y="1374"/>
                </a:lnTo>
                <a:lnTo>
                  <a:pt x="12" y="1299"/>
                </a:lnTo>
                <a:cubicBezTo>
                  <a:pt x="0" y="1283"/>
                  <a:pt x="1" y="1261"/>
                  <a:pt x="15" y="1248"/>
                </a:cubicBezTo>
                <a:cubicBezTo>
                  <a:pt x="30" y="1236"/>
                  <a:pt x="51" y="1237"/>
                  <a:pt x="64" y="1252"/>
                </a:cubicBezTo>
                <a:lnTo>
                  <a:pt x="144" y="1352"/>
                </a:lnTo>
                <a:cubicBezTo>
                  <a:pt x="155" y="1365"/>
                  <a:pt x="155" y="1385"/>
                  <a:pt x="144" y="1398"/>
                </a:cubicBezTo>
                <a:lnTo>
                  <a:pt x="64" y="1497"/>
                </a:lnTo>
                <a:cubicBezTo>
                  <a:pt x="57" y="1505"/>
                  <a:pt x="47" y="1509"/>
                  <a:pt x="37" y="1509"/>
                </a:cubicBezTo>
                <a:moveTo>
                  <a:pt x="175" y="1497"/>
                </a:moveTo>
                <a:lnTo>
                  <a:pt x="255" y="1398"/>
                </a:lnTo>
                <a:cubicBezTo>
                  <a:pt x="266" y="1385"/>
                  <a:pt x="266" y="1365"/>
                  <a:pt x="255" y="1352"/>
                </a:cubicBezTo>
                <a:lnTo>
                  <a:pt x="175" y="1252"/>
                </a:lnTo>
                <a:cubicBezTo>
                  <a:pt x="162" y="1237"/>
                  <a:pt x="141" y="1236"/>
                  <a:pt x="127" y="1248"/>
                </a:cubicBezTo>
                <a:cubicBezTo>
                  <a:pt x="112" y="1261"/>
                  <a:pt x="110" y="1283"/>
                  <a:pt x="123" y="1299"/>
                </a:cubicBezTo>
                <a:lnTo>
                  <a:pt x="184" y="1374"/>
                </a:lnTo>
                <a:lnTo>
                  <a:pt x="123" y="1450"/>
                </a:lnTo>
                <a:cubicBezTo>
                  <a:pt x="110" y="1465"/>
                  <a:pt x="112" y="1488"/>
                  <a:pt x="127" y="1501"/>
                </a:cubicBezTo>
                <a:cubicBezTo>
                  <a:pt x="133" y="1506"/>
                  <a:pt x="141" y="1509"/>
                  <a:pt x="149" y="1509"/>
                </a:cubicBezTo>
                <a:cubicBezTo>
                  <a:pt x="158" y="1509"/>
                  <a:pt x="168" y="1505"/>
                  <a:pt x="175" y="1497"/>
                </a:cubicBezTo>
              </a:path>
            </a:pathLst>
          </a:custGeom>
          <a:solidFill>
            <a:srgbClr val="1EC8F3">
              <a:alpha val="5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4" name="textbox 654"/>
          <p:cNvSpPr/>
          <p:nvPr/>
        </p:nvSpPr>
        <p:spPr>
          <a:xfrm>
            <a:off x="1897372" y="3571779"/>
            <a:ext cx="1194435" cy="1727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57"/>
              </a:lnSpc>
            </a:pPr>
            <a:r>
              <a:rPr sz="900" kern="0" spc="70">
                <a:solidFill>
                  <a:srgbClr val="595959">
                    <a:alpha val="100000"/>
                  </a:srgbClr>
                </a:solidFill>
                <a:latin typeface="Microsoft YaHei"/>
                <a:ea typeface="Microsoft YaHei"/>
                <a:cs typeface="Microsoft YaHei"/>
              </a:rPr>
              <a:t>渠道3:平台入驻/入仓</a:t>
            </a:r>
            <a:endParaRPr lang="Microsoft YaHei" altLang="Microsoft YaHei" sz="900"/>
          </a:p>
        </p:txBody>
      </p:sp>
      <p:graphicFrame>
        <p:nvGraphicFramePr>
          <p:cNvPr id="656" name="table 656"/>
          <p:cNvGraphicFramePr>
            <a:graphicFrameLocks noGrp="1"/>
          </p:cNvGraphicFramePr>
          <p:nvPr/>
        </p:nvGraphicFramePr>
        <p:xfrm>
          <a:off x="6860794" y="5521197"/>
          <a:ext cx="485140" cy="309880"/>
        </p:xfrm>
        <a:graphic>
          <a:graphicData uri="http://schemas.openxmlformats.org/drawingml/2006/table">
            <a:tbl>
              <a:tblPr/>
              <a:tblGrid>
                <a:gridCol w="485140"/>
              </a:tblGrid>
              <a:tr h="297180">
                <a:tc>
                  <a:txBody>
                    <a:bodyPr vert="horz" wrap="square"/>
                    <a:lstStyle/>
                    <a:p>
                      <a:pPr algn="l" rtl="0" eaLnBrk="0">
                        <a:lnSpc>
                          <a:spcPct val="117000"/>
                        </a:lnSpc>
                      </a:pPr>
                      <a:endParaRPr lang="Arial" altLang="Arial" sz="200"/>
                    </a:p>
                    <a:p>
                      <a:pPr marL="132079" algn="l" rtl="0" eaLnBrk="0">
                        <a:lnSpc>
                          <a:spcPct val="89000"/>
                        </a:lnSpc>
                        <a:spcBef>
                          <a:spcPts val="1"/>
                        </a:spcBef>
                      </a:pPr>
                      <a:r>
                        <a:rPr sz="900" kern="0" spc="-20">
                          <a:solidFill>
                            <a:srgbClr val="595959">
                              <a:alpha val="100000"/>
                            </a:srgbClr>
                          </a:solidFill>
                          <a:latin typeface="Microsoft YaHei"/>
                          <a:ea typeface="Microsoft YaHei"/>
                          <a:cs typeface="Microsoft YaHei"/>
                        </a:rPr>
                        <a:t>三方</a:t>
                      </a:r>
                      <a:endParaRPr lang="Microsoft YaHei" altLang="Microsoft YaHei" sz="900"/>
                    </a:p>
                    <a:p>
                      <a:pPr marL="130810" algn="l" rtl="0" eaLnBrk="0">
                        <a:lnSpc>
                          <a:spcPts val="1147"/>
                        </a:lnSpc>
                      </a:pPr>
                      <a:r>
                        <a:rPr sz="900" kern="0" spc="-10">
                          <a:solidFill>
                            <a:srgbClr val="595959">
                              <a:alpha val="100000"/>
                            </a:srgbClr>
                          </a:solidFill>
                          <a:latin typeface="Microsoft YaHei"/>
                          <a:ea typeface="Microsoft YaHei"/>
                          <a:cs typeface="Microsoft YaHei"/>
                        </a:rPr>
                        <a:t>沟通</a:t>
                      </a:r>
                      <a:endParaRPr lang="Microsoft YaHei" altLang="Microsoft YaHei" sz="900"/>
                    </a:p>
                  </a:txBody>
                  <a:tcPr marL="0" marR="0" marT="0" marB="0">
                    <a:lnL w="12700" cap="flat" cmpd="sng" algn="ctr">
                      <a:solidFill>
                        <a:srgbClr val="1EC8F3"/>
                      </a:solidFill>
                      <a:prstDash val="solid"/>
                      <a:round/>
                      <a:headEnd type="none" w="med" len="med"/>
                      <a:tailEnd type="none" w="med" len="med"/>
                    </a:lnL>
                    <a:lnR w="1270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2700" cap="flat" cmpd="sng" algn="ctr">
                      <a:solidFill>
                        <a:srgbClr val="1EC8F3"/>
                      </a:solidFill>
                      <a:prstDash val="solid"/>
                      <a:round/>
                      <a:headEnd type="none" w="med" len="med"/>
                      <a:tailEnd type="none" w="med" len="med"/>
                    </a:lnB>
                  </a:tcPr>
                </a:tc>
              </a:tr>
            </a:tbl>
          </a:graphicData>
        </a:graphic>
      </p:graphicFrame>
      <p:graphicFrame>
        <p:nvGraphicFramePr>
          <p:cNvPr id="658" name="table 658"/>
          <p:cNvGraphicFramePr>
            <a:graphicFrameLocks noGrp="1"/>
          </p:cNvGraphicFramePr>
          <p:nvPr/>
        </p:nvGraphicFramePr>
        <p:xfrm>
          <a:off x="7482585" y="5521197"/>
          <a:ext cx="485140" cy="309880"/>
        </p:xfrm>
        <a:graphic>
          <a:graphicData uri="http://schemas.openxmlformats.org/drawingml/2006/table">
            <a:tbl>
              <a:tblPr/>
              <a:tblGrid>
                <a:gridCol w="485140"/>
              </a:tblGrid>
              <a:tr h="297180">
                <a:tc>
                  <a:txBody>
                    <a:bodyPr vert="horz" wrap="square"/>
                    <a:lstStyle/>
                    <a:p>
                      <a:pPr algn="l" rtl="0" eaLnBrk="0">
                        <a:lnSpc>
                          <a:spcPct val="109000"/>
                        </a:lnSpc>
                      </a:pPr>
                      <a:endParaRPr lang="Arial" altLang="Arial" sz="200"/>
                    </a:p>
                    <a:p>
                      <a:pPr marL="130175" algn="l" rtl="0" eaLnBrk="0">
                        <a:lnSpc>
                          <a:spcPct val="77000"/>
                        </a:lnSpc>
                      </a:pPr>
                      <a:r>
                        <a:rPr sz="900" kern="0" spc="-10">
                          <a:solidFill>
                            <a:srgbClr val="595959">
                              <a:alpha val="100000"/>
                            </a:srgbClr>
                          </a:solidFill>
                          <a:latin typeface="Microsoft YaHei"/>
                          <a:ea typeface="Microsoft YaHei"/>
                          <a:cs typeface="Microsoft YaHei"/>
                        </a:rPr>
                        <a:t>企业</a:t>
                      </a:r>
                      <a:endParaRPr lang="Microsoft YaHei" altLang="Microsoft YaHei" sz="900"/>
                    </a:p>
                    <a:p>
                      <a:pPr marL="132714" algn="l" rtl="0" eaLnBrk="0">
                        <a:lnSpc>
                          <a:spcPts val="1229"/>
                        </a:lnSpc>
                      </a:pPr>
                      <a:r>
                        <a:rPr sz="900" kern="0" spc="-20">
                          <a:solidFill>
                            <a:srgbClr val="595959">
                              <a:alpha val="100000"/>
                            </a:srgbClr>
                          </a:solidFill>
                          <a:latin typeface="Microsoft YaHei"/>
                          <a:ea typeface="Microsoft YaHei"/>
                          <a:cs typeface="Microsoft YaHei"/>
                        </a:rPr>
                        <a:t>下单</a:t>
                      </a:r>
                      <a:endParaRPr lang="Microsoft YaHei" altLang="Microsoft YaHei" sz="900"/>
                    </a:p>
                  </a:txBody>
                  <a:tcPr marL="0" marR="0" marT="0" marB="0">
                    <a:lnL w="12700" cap="flat" cmpd="sng" algn="ctr">
                      <a:solidFill>
                        <a:srgbClr val="1EC8F3"/>
                      </a:solidFill>
                      <a:prstDash val="solid"/>
                      <a:round/>
                      <a:headEnd type="none" w="med" len="med"/>
                      <a:tailEnd type="none" w="med" len="med"/>
                    </a:lnL>
                    <a:lnR w="1270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2700" cap="flat" cmpd="sng" algn="ctr">
                      <a:solidFill>
                        <a:srgbClr val="1EC8F3"/>
                      </a:solidFill>
                      <a:prstDash val="solid"/>
                      <a:round/>
                      <a:headEnd type="none" w="med" len="med"/>
                      <a:tailEnd type="none" w="med" len="med"/>
                    </a:lnB>
                  </a:tcPr>
                </a:tc>
              </a:tr>
            </a:tbl>
          </a:graphicData>
        </a:graphic>
      </p:graphicFrame>
      <p:graphicFrame>
        <p:nvGraphicFramePr>
          <p:cNvPr id="660" name="table 660"/>
          <p:cNvGraphicFramePr>
            <a:graphicFrameLocks noGrp="1"/>
          </p:cNvGraphicFramePr>
          <p:nvPr/>
        </p:nvGraphicFramePr>
        <p:xfrm>
          <a:off x="8105902" y="5521197"/>
          <a:ext cx="485140" cy="309880"/>
        </p:xfrm>
        <a:graphic>
          <a:graphicData uri="http://schemas.openxmlformats.org/drawingml/2006/table">
            <a:tbl>
              <a:tblPr/>
              <a:tblGrid>
                <a:gridCol w="485140"/>
              </a:tblGrid>
              <a:tr h="297180">
                <a:tc>
                  <a:txBody>
                    <a:bodyPr vert="horz" wrap="square"/>
                    <a:lstStyle/>
                    <a:p>
                      <a:pPr algn="l" rtl="0" eaLnBrk="0">
                        <a:lnSpc>
                          <a:spcPct val="117000"/>
                        </a:lnSpc>
                      </a:pPr>
                      <a:endParaRPr lang="Arial" altLang="Arial" sz="200"/>
                    </a:p>
                    <a:p>
                      <a:pPr marL="132079" algn="l" rtl="0" eaLnBrk="0">
                        <a:lnSpc>
                          <a:spcPct val="89000"/>
                        </a:lnSpc>
                        <a:spcBef>
                          <a:spcPts val="1"/>
                        </a:spcBef>
                      </a:pPr>
                      <a:r>
                        <a:rPr sz="900" kern="0" spc="-20">
                          <a:solidFill>
                            <a:srgbClr val="595959">
                              <a:alpha val="100000"/>
                            </a:srgbClr>
                          </a:solidFill>
                          <a:latin typeface="Microsoft YaHei"/>
                          <a:ea typeface="Microsoft YaHei"/>
                          <a:cs typeface="Microsoft YaHei"/>
                        </a:rPr>
                        <a:t>平台</a:t>
                      </a:r>
                      <a:endParaRPr lang="Microsoft YaHei" altLang="Microsoft YaHei" sz="900"/>
                    </a:p>
                    <a:p>
                      <a:pPr marL="132079" algn="l" rtl="0" eaLnBrk="0">
                        <a:lnSpc>
                          <a:spcPts val="1147"/>
                        </a:lnSpc>
                      </a:pPr>
                      <a:r>
                        <a:rPr sz="900" kern="0" spc="-20">
                          <a:solidFill>
                            <a:srgbClr val="595959">
                              <a:alpha val="100000"/>
                            </a:srgbClr>
                          </a:solidFill>
                          <a:latin typeface="Microsoft YaHei"/>
                          <a:ea typeface="Microsoft YaHei"/>
                          <a:cs typeface="Microsoft YaHei"/>
                        </a:rPr>
                        <a:t>交付</a:t>
                      </a:r>
                      <a:endParaRPr lang="Microsoft YaHei" altLang="Microsoft YaHei" sz="900"/>
                    </a:p>
                  </a:txBody>
                  <a:tcPr marL="0" marR="0" marT="0" marB="0">
                    <a:lnL w="12700" cap="flat" cmpd="sng" algn="ctr">
                      <a:solidFill>
                        <a:srgbClr val="1EC8F3"/>
                      </a:solidFill>
                      <a:prstDash val="solid"/>
                      <a:round/>
                      <a:headEnd type="none" w="med" len="med"/>
                      <a:tailEnd type="none" w="med" len="med"/>
                    </a:lnL>
                    <a:lnR w="1270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2700" cap="flat" cmpd="sng" algn="ctr">
                      <a:solidFill>
                        <a:srgbClr val="1EC8F3"/>
                      </a:solidFill>
                      <a:prstDash val="solid"/>
                      <a:round/>
                      <a:headEnd type="none" w="med" len="med"/>
                      <a:tailEnd type="none" w="med" len="med"/>
                    </a:lnB>
                  </a:tcPr>
                </a:tc>
              </a:tr>
            </a:tbl>
          </a:graphicData>
        </a:graphic>
      </p:graphicFrame>
      <p:graphicFrame>
        <p:nvGraphicFramePr>
          <p:cNvPr id="662" name="table 662"/>
          <p:cNvGraphicFramePr>
            <a:graphicFrameLocks noGrp="1"/>
          </p:cNvGraphicFramePr>
          <p:nvPr/>
        </p:nvGraphicFramePr>
        <p:xfrm>
          <a:off x="7482585" y="5966205"/>
          <a:ext cx="485140" cy="309880"/>
        </p:xfrm>
        <a:graphic>
          <a:graphicData uri="http://schemas.openxmlformats.org/drawingml/2006/table">
            <a:tbl>
              <a:tblPr/>
              <a:tblGrid>
                <a:gridCol w="485140"/>
              </a:tblGrid>
              <a:tr h="297180">
                <a:tc>
                  <a:txBody>
                    <a:bodyPr vert="horz" wrap="square"/>
                    <a:lstStyle/>
                    <a:p>
                      <a:pPr algn="l" rtl="0" eaLnBrk="0">
                        <a:lnSpc>
                          <a:spcPct val="117000"/>
                        </a:lnSpc>
                      </a:pPr>
                      <a:endParaRPr lang="Arial" altLang="Arial" sz="200"/>
                    </a:p>
                    <a:p>
                      <a:pPr marL="130810" algn="l" rtl="0" eaLnBrk="0">
                        <a:lnSpc>
                          <a:spcPct val="89000"/>
                        </a:lnSpc>
                        <a:spcBef>
                          <a:spcPts val="1"/>
                        </a:spcBef>
                      </a:pPr>
                      <a:r>
                        <a:rPr sz="900" kern="0" spc="-10">
                          <a:solidFill>
                            <a:srgbClr val="595959">
                              <a:alpha val="100000"/>
                            </a:srgbClr>
                          </a:solidFill>
                          <a:latin typeface="Microsoft YaHei"/>
                          <a:ea typeface="Microsoft YaHei"/>
                          <a:cs typeface="Microsoft YaHei"/>
                        </a:rPr>
                        <a:t>数据</a:t>
                      </a:r>
                      <a:endParaRPr lang="Microsoft YaHei" altLang="Microsoft YaHei" sz="900"/>
                    </a:p>
                    <a:p>
                      <a:pPr marL="130810" algn="l" rtl="0" eaLnBrk="0">
                        <a:lnSpc>
                          <a:spcPts val="1147"/>
                        </a:lnSpc>
                      </a:pPr>
                      <a:r>
                        <a:rPr sz="900" kern="0" spc="-10">
                          <a:solidFill>
                            <a:srgbClr val="595959">
                              <a:alpha val="100000"/>
                            </a:srgbClr>
                          </a:solidFill>
                          <a:latin typeface="Microsoft YaHei"/>
                          <a:ea typeface="Microsoft YaHei"/>
                          <a:cs typeface="Microsoft YaHei"/>
                        </a:rPr>
                        <a:t>分析</a:t>
                      </a:r>
                      <a:endParaRPr lang="Microsoft YaHei" altLang="Microsoft YaHei" sz="900"/>
                    </a:p>
                  </a:txBody>
                  <a:tcPr marL="0" marR="0" marT="0" marB="0">
                    <a:lnL w="12700" cap="flat" cmpd="sng" algn="ctr">
                      <a:solidFill>
                        <a:srgbClr val="1EC8F3"/>
                      </a:solidFill>
                      <a:prstDash val="solid"/>
                      <a:round/>
                      <a:headEnd type="none" w="med" len="med"/>
                      <a:tailEnd type="none" w="med" len="med"/>
                    </a:lnL>
                    <a:lnR w="1270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2700" cap="flat" cmpd="sng" algn="ctr">
                      <a:solidFill>
                        <a:srgbClr val="1EC8F3"/>
                      </a:solidFill>
                      <a:prstDash val="solid"/>
                      <a:round/>
                      <a:headEnd type="none" w="med" len="med"/>
                      <a:tailEnd type="none" w="med" len="med"/>
                    </a:lnB>
                  </a:tcPr>
                </a:tc>
              </a:tr>
            </a:tbl>
          </a:graphicData>
        </a:graphic>
      </p:graphicFrame>
      <p:graphicFrame>
        <p:nvGraphicFramePr>
          <p:cNvPr id="664" name="table 664"/>
          <p:cNvGraphicFramePr>
            <a:graphicFrameLocks noGrp="1"/>
          </p:cNvGraphicFramePr>
          <p:nvPr/>
        </p:nvGraphicFramePr>
        <p:xfrm>
          <a:off x="8105902" y="5975350"/>
          <a:ext cx="485140" cy="307975"/>
        </p:xfrm>
        <a:graphic>
          <a:graphicData uri="http://schemas.openxmlformats.org/drawingml/2006/table">
            <a:tbl>
              <a:tblPr/>
              <a:tblGrid>
                <a:gridCol w="485140"/>
              </a:tblGrid>
              <a:tr h="295275">
                <a:tc>
                  <a:txBody>
                    <a:bodyPr vert="horz" wrap="square"/>
                    <a:lstStyle/>
                    <a:p>
                      <a:pPr algn="l" rtl="0" eaLnBrk="0">
                        <a:lnSpc>
                          <a:spcPct val="114000"/>
                        </a:lnSpc>
                      </a:pPr>
                      <a:endParaRPr lang="Arial" altLang="Arial" sz="200"/>
                    </a:p>
                    <a:p>
                      <a:pPr marL="132079" algn="l" rtl="0" eaLnBrk="0">
                        <a:lnSpc>
                          <a:spcPct val="89000"/>
                        </a:lnSpc>
                        <a:spcBef>
                          <a:spcPts val="1"/>
                        </a:spcBef>
                      </a:pPr>
                      <a:r>
                        <a:rPr sz="900" kern="0" spc="-20">
                          <a:solidFill>
                            <a:srgbClr val="595959">
                              <a:alpha val="100000"/>
                            </a:srgbClr>
                          </a:solidFill>
                          <a:latin typeface="Microsoft YaHei"/>
                          <a:ea typeface="Microsoft YaHei"/>
                          <a:cs typeface="Microsoft YaHei"/>
                        </a:rPr>
                        <a:t>平台</a:t>
                      </a:r>
                      <a:endParaRPr lang="Microsoft YaHei" altLang="Microsoft YaHei" sz="900"/>
                    </a:p>
                    <a:p>
                      <a:pPr marL="130175" algn="l" rtl="0" eaLnBrk="0">
                        <a:lnSpc>
                          <a:spcPts val="1139"/>
                        </a:lnSpc>
                      </a:pPr>
                      <a:r>
                        <a:rPr sz="900" kern="0" spc="-10">
                          <a:solidFill>
                            <a:srgbClr val="595959">
                              <a:alpha val="100000"/>
                            </a:srgbClr>
                          </a:solidFill>
                          <a:latin typeface="Microsoft YaHei"/>
                          <a:ea typeface="Microsoft YaHei"/>
                          <a:cs typeface="Microsoft YaHei"/>
                        </a:rPr>
                        <a:t>售后</a:t>
                      </a:r>
                      <a:endParaRPr lang="Microsoft YaHei" altLang="Microsoft YaHei" sz="900"/>
                    </a:p>
                  </a:txBody>
                  <a:tcPr marL="0" marR="0" marT="0" marB="0">
                    <a:lnL w="12700" cap="flat" cmpd="sng" algn="ctr">
                      <a:solidFill>
                        <a:srgbClr val="1EC8F3"/>
                      </a:solidFill>
                      <a:prstDash val="solid"/>
                      <a:round/>
                      <a:headEnd type="none" w="med" len="med"/>
                      <a:tailEnd type="none" w="med" len="med"/>
                    </a:lnL>
                    <a:lnR w="1270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2700" cap="flat" cmpd="sng" algn="ctr">
                      <a:solidFill>
                        <a:srgbClr val="1EC8F3"/>
                      </a:solidFill>
                      <a:prstDash val="solid"/>
                      <a:round/>
                      <a:headEnd type="none" w="med" len="med"/>
                      <a:tailEnd type="none" w="med" len="med"/>
                    </a:lnB>
                  </a:tcPr>
                </a:tc>
              </a:tr>
            </a:tbl>
          </a:graphicData>
        </a:graphic>
      </p:graphicFrame>
      <p:graphicFrame>
        <p:nvGraphicFramePr>
          <p:cNvPr id="666" name="table 666"/>
          <p:cNvGraphicFramePr>
            <a:graphicFrameLocks noGrp="1"/>
          </p:cNvGraphicFramePr>
          <p:nvPr/>
        </p:nvGraphicFramePr>
        <p:xfrm>
          <a:off x="1752345" y="5527547"/>
          <a:ext cx="486410" cy="303530"/>
        </p:xfrm>
        <a:graphic>
          <a:graphicData uri="http://schemas.openxmlformats.org/drawingml/2006/table">
            <a:tbl>
              <a:tblPr/>
              <a:tblGrid>
                <a:gridCol w="486410"/>
              </a:tblGrid>
              <a:tr h="303530">
                <a:tc>
                  <a:txBody>
                    <a:bodyPr vert="horz" wrap="square"/>
                    <a:lstStyle/>
                    <a:p>
                      <a:pPr algn="l" rtl="0" eaLnBrk="0">
                        <a:lnSpc>
                          <a:spcPct val="192000"/>
                        </a:lnSpc>
                      </a:pPr>
                      <a:endParaRPr lang="Arial" altLang="Arial" sz="100"/>
                    </a:p>
                    <a:p>
                      <a:pPr marL="132079" algn="l" rtl="0" eaLnBrk="0">
                        <a:lnSpc>
                          <a:spcPct val="89000"/>
                        </a:lnSpc>
                        <a:spcBef>
                          <a:spcPts val="1"/>
                        </a:spcBef>
                      </a:pPr>
                      <a:r>
                        <a:rPr sz="900" kern="0" spc="-20">
                          <a:solidFill>
                            <a:srgbClr val="595959">
                              <a:alpha val="100000"/>
                            </a:srgbClr>
                          </a:solidFill>
                          <a:latin typeface="Microsoft YaHei"/>
                          <a:ea typeface="Microsoft YaHei"/>
                          <a:cs typeface="Microsoft YaHei"/>
                        </a:rPr>
                        <a:t>货品</a:t>
                      </a:r>
                      <a:endParaRPr lang="Microsoft YaHei" altLang="Microsoft YaHei" sz="900"/>
                    </a:p>
                    <a:p>
                      <a:pPr marL="130810" algn="l" rtl="0" eaLnBrk="0">
                        <a:lnSpc>
                          <a:spcPts val="1147"/>
                        </a:lnSpc>
                      </a:pPr>
                      <a:r>
                        <a:rPr sz="900" kern="0" spc="-10">
                          <a:solidFill>
                            <a:srgbClr val="595959">
                              <a:alpha val="100000"/>
                            </a:srgbClr>
                          </a:solidFill>
                          <a:latin typeface="Microsoft YaHei"/>
                          <a:ea typeface="Microsoft YaHei"/>
                          <a:cs typeface="Microsoft YaHei"/>
                        </a:rPr>
                        <a:t>入仓</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a:noFill/>
                    </a:lnT>
                    <a:lnB w="12700" cap="flat" cmpd="sng" algn="ctr">
                      <a:solidFill>
                        <a:srgbClr val="BFBFBF"/>
                      </a:solidFill>
                      <a:prstDash val="solid"/>
                      <a:round/>
                      <a:headEnd type="none" w="med" len="med"/>
                      <a:tailEnd type="none" w="med" len="med"/>
                    </a:lnB>
                  </a:tcPr>
                </a:tc>
              </a:tr>
            </a:tbl>
          </a:graphicData>
        </a:graphic>
      </p:graphicFrame>
      <p:graphicFrame>
        <p:nvGraphicFramePr>
          <p:cNvPr id="668" name="table 668"/>
          <p:cNvGraphicFramePr>
            <a:graphicFrameLocks noGrp="1"/>
          </p:cNvGraphicFramePr>
          <p:nvPr/>
        </p:nvGraphicFramePr>
        <p:xfrm>
          <a:off x="1752345" y="5975350"/>
          <a:ext cx="486410" cy="301625"/>
        </p:xfrm>
        <a:graphic>
          <a:graphicData uri="http://schemas.openxmlformats.org/drawingml/2006/table">
            <a:tbl>
              <a:tblPr/>
              <a:tblGrid>
                <a:gridCol w="486410"/>
              </a:tblGrid>
              <a:tr h="288925">
                <a:tc>
                  <a:txBody>
                    <a:bodyPr vert="horz" wrap="square"/>
                    <a:lstStyle/>
                    <a:p>
                      <a:pPr algn="l" rtl="0" eaLnBrk="0">
                        <a:lnSpc>
                          <a:spcPct val="114000"/>
                        </a:lnSpc>
                      </a:pPr>
                      <a:endParaRPr lang="Arial" altLang="Arial" sz="200"/>
                    </a:p>
                    <a:p>
                      <a:pPr marL="130175" algn="l" rtl="0" eaLnBrk="0">
                        <a:lnSpc>
                          <a:spcPct val="89000"/>
                        </a:lnSpc>
                        <a:spcBef>
                          <a:spcPts val="1"/>
                        </a:spcBef>
                      </a:pPr>
                      <a:r>
                        <a:rPr sz="900" kern="0" spc="-10">
                          <a:solidFill>
                            <a:srgbClr val="595959">
                              <a:alpha val="100000"/>
                            </a:srgbClr>
                          </a:solidFill>
                          <a:latin typeface="Microsoft YaHei"/>
                          <a:ea typeface="Microsoft YaHei"/>
                          <a:cs typeface="Microsoft YaHei"/>
                        </a:rPr>
                        <a:t>售后</a:t>
                      </a:r>
                      <a:endParaRPr lang="Microsoft YaHei" altLang="Microsoft YaHei" sz="900"/>
                    </a:p>
                    <a:p>
                      <a:pPr marL="131445" algn="l" rtl="0" eaLnBrk="0">
                        <a:lnSpc>
                          <a:spcPct val="100000"/>
                        </a:lnSpc>
                        <a:spcBef>
                          <a:spcPts val="10"/>
                        </a:spcBef>
                      </a:pPr>
                      <a:r>
                        <a:rPr sz="900" kern="0" spc="-10">
                          <a:solidFill>
                            <a:srgbClr val="595959">
                              <a:alpha val="100000"/>
                            </a:srgbClr>
                          </a:solidFill>
                          <a:latin typeface="Microsoft YaHei"/>
                          <a:ea typeface="Microsoft YaHei"/>
                          <a:cs typeface="Microsoft YaHei"/>
                        </a:rPr>
                        <a:t>服务</a:t>
                      </a:r>
                      <a:endParaRPr lang="Microsoft YaHei" altLang="Microsoft YaHei"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12700" cap="flat" cmpd="sng" algn="ctr">
                      <a:solidFill>
                        <a:srgbClr val="BFBFBF"/>
                      </a:solidFill>
                      <a:prstDash val="solid"/>
                      <a:round/>
                      <a:headEnd type="none" w="med" len="med"/>
                      <a:tailEnd type="none" w="med" len="med"/>
                    </a:lnT>
                    <a:lnB>
                      <a:noFill/>
                    </a:lnB>
                  </a:tcPr>
                </a:tc>
              </a:tr>
            </a:tbl>
          </a:graphicData>
        </a:graphic>
      </p:graphicFrame>
      <p:sp>
        <p:nvSpPr>
          <p:cNvPr id="670" name="rect"/>
          <p:cNvSpPr/>
          <p:nvPr/>
        </p:nvSpPr>
        <p:spPr>
          <a:xfrm>
            <a:off x="4206240" y="3149790"/>
            <a:ext cx="3235197" cy="15875"/>
          </a:xfrm>
          <a:prstGeom prst="rect">
            <a:avLst/>
          </a:prstGeom>
          <a:solidFill>
            <a:srgbClr val="BFBFB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50"/>
          <p:cNvGrpSpPr/>
          <p:nvPr/>
        </p:nvGrpSpPr>
        <p:grpSpPr>
          <a:xfrm rot="21600000">
            <a:off x="4639055" y="3003804"/>
            <a:ext cx="379476" cy="335279"/>
            <a:chExt cx="379476" cy="335279"/>
          </a:xfrm>
        </p:grpSpPr>
        <p:sp>
          <p:nvSpPr>
            <p:cNvPr id="672" name="path"/>
            <p:cNvSpPr/>
            <p:nvPr/>
          </p:nvSpPr>
          <p:spPr>
            <a:xfrm>
              <a:off x="0" y="0"/>
              <a:ext cx="379476" cy="335279"/>
            </a:xfrm>
            <a:custGeom>
              <a:rect l="0" t="0" r="0" b="0"/>
              <a:pathLst>
                <a:path w="597" h="527">
                  <a:moveTo>
                    <a:pt x="0" y="263"/>
                  </a:moveTo>
                  <a:cubicBezTo>
                    <a:pt x="0" y="118"/>
                    <a:pt x="133" y="0"/>
                    <a:pt x="298" y="0"/>
                  </a:cubicBezTo>
                  <a:cubicBezTo>
                    <a:pt x="463" y="0"/>
                    <a:pt x="597" y="118"/>
                    <a:pt x="597" y="263"/>
                  </a:cubicBezTo>
                  <a:cubicBezTo>
                    <a:pt x="597" y="409"/>
                    <a:pt x="463" y="527"/>
                    <a:pt x="298" y="527"/>
                  </a:cubicBezTo>
                  <a:cubicBezTo>
                    <a:pt x="133" y="527"/>
                    <a:pt x="0" y="409"/>
                    <a:pt x="0" y="263"/>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4" name="textbox 674"/>
            <p:cNvSpPr/>
            <p:nvPr/>
          </p:nvSpPr>
          <p:spPr>
            <a:xfrm>
              <a:off x="-12700" y="-12700"/>
              <a:ext cx="405129" cy="3721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2000"/>
                </a:lnSpc>
              </a:pPr>
              <a:endParaRPr lang="Arial" altLang="Arial" sz="300"/>
            </a:p>
            <a:p>
              <a:pPr marL="88900" algn="l" rtl="0" eaLnBrk="0">
                <a:lnSpc>
                  <a:spcPct val="89000"/>
                </a:lnSpc>
              </a:pPr>
              <a:r>
                <a:rPr sz="900" b="1" kern="0" spc="-10">
                  <a:solidFill>
                    <a:srgbClr val="FFFFFF">
                      <a:alpha val="100000"/>
                    </a:srgbClr>
                  </a:solidFill>
                  <a:latin typeface="Microsoft YaHei"/>
                  <a:ea typeface="Microsoft YaHei"/>
                  <a:cs typeface="Microsoft YaHei"/>
                </a:rPr>
                <a:t>支付</a:t>
              </a:r>
              <a:endParaRPr lang="Microsoft YaHei" altLang="Microsoft YaHei" sz="900"/>
            </a:p>
            <a:p>
              <a:pPr marL="89535" algn="l" rtl="0" eaLnBrk="0">
                <a:lnSpc>
                  <a:spcPts val="1167"/>
                </a:lnSpc>
              </a:pPr>
              <a:r>
                <a:rPr sz="900" b="1" kern="0" spc="-10">
                  <a:solidFill>
                    <a:srgbClr val="FFFFFF">
                      <a:alpha val="100000"/>
                    </a:srgbClr>
                  </a:solidFill>
                  <a:latin typeface="Microsoft YaHei"/>
                  <a:ea typeface="Microsoft YaHei"/>
                  <a:cs typeface="Microsoft YaHei"/>
                </a:rPr>
                <a:t>履约</a:t>
              </a:r>
              <a:endParaRPr lang="Microsoft YaHei" altLang="Microsoft YaHei" sz="900"/>
            </a:p>
          </p:txBody>
        </p:sp>
      </p:grpSp>
      <p:grpSp>
        <p:nvGrpSpPr>
          <p:cNvPr id="52" name="group 52"/>
          <p:cNvGrpSpPr/>
          <p:nvPr/>
        </p:nvGrpSpPr>
        <p:grpSpPr>
          <a:xfrm rot="21600000">
            <a:off x="6051803" y="3003804"/>
            <a:ext cx="379476" cy="335279"/>
            <a:chExt cx="379476" cy="335279"/>
          </a:xfrm>
        </p:grpSpPr>
        <p:sp>
          <p:nvSpPr>
            <p:cNvPr id="676" name="path"/>
            <p:cNvSpPr/>
            <p:nvPr/>
          </p:nvSpPr>
          <p:spPr>
            <a:xfrm>
              <a:off x="0" y="0"/>
              <a:ext cx="379476" cy="335279"/>
            </a:xfrm>
            <a:custGeom>
              <a:rect l="0" t="0" r="0" b="0"/>
              <a:pathLst>
                <a:path w="597" h="527">
                  <a:moveTo>
                    <a:pt x="0" y="263"/>
                  </a:moveTo>
                  <a:cubicBezTo>
                    <a:pt x="0" y="118"/>
                    <a:pt x="133" y="0"/>
                    <a:pt x="298" y="0"/>
                  </a:cubicBezTo>
                  <a:cubicBezTo>
                    <a:pt x="463" y="0"/>
                    <a:pt x="597" y="118"/>
                    <a:pt x="597" y="263"/>
                  </a:cubicBezTo>
                  <a:cubicBezTo>
                    <a:pt x="597" y="409"/>
                    <a:pt x="463" y="527"/>
                    <a:pt x="298" y="527"/>
                  </a:cubicBezTo>
                  <a:cubicBezTo>
                    <a:pt x="133" y="527"/>
                    <a:pt x="0" y="409"/>
                    <a:pt x="0" y="263"/>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8" name="textbox 678"/>
            <p:cNvSpPr/>
            <p:nvPr/>
          </p:nvSpPr>
          <p:spPr>
            <a:xfrm>
              <a:off x="-12700" y="-12700"/>
              <a:ext cx="405129" cy="3727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2000"/>
                </a:lnSpc>
              </a:pPr>
              <a:endParaRPr lang="Arial" altLang="Arial" sz="300"/>
            </a:p>
            <a:p>
              <a:pPr marL="89535" algn="l" rtl="0" eaLnBrk="0">
                <a:lnSpc>
                  <a:spcPct val="89000"/>
                </a:lnSpc>
              </a:pPr>
              <a:r>
                <a:rPr sz="900" b="1" kern="0" spc="-10">
                  <a:solidFill>
                    <a:srgbClr val="FFFFFF">
                      <a:alpha val="100000"/>
                    </a:srgbClr>
                  </a:solidFill>
                  <a:latin typeface="Microsoft YaHei"/>
                  <a:ea typeface="Microsoft YaHei"/>
                  <a:cs typeface="Microsoft YaHei"/>
                </a:rPr>
                <a:t>售后</a:t>
              </a:r>
              <a:endParaRPr lang="Microsoft YaHei" altLang="Microsoft YaHei" sz="900"/>
            </a:p>
            <a:p>
              <a:pPr marL="90169" algn="l" rtl="0" eaLnBrk="0">
                <a:lnSpc>
                  <a:spcPts val="1173"/>
                </a:lnSpc>
              </a:pPr>
              <a:r>
                <a:rPr sz="900" b="1" kern="0" spc="-10">
                  <a:solidFill>
                    <a:srgbClr val="FFFFFF">
                      <a:alpha val="100000"/>
                    </a:srgbClr>
                  </a:solidFill>
                  <a:latin typeface="Microsoft YaHei"/>
                  <a:ea typeface="Microsoft YaHei"/>
                  <a:cs typeface="Microsoft YaHei"/>
                </a:rPr>
                <a:t>服务</a:t>
              </a:r>
              <a:endParaRPr lang="Microsoft YaHei" altLang="Microsoft YaHei" sz="900"/>
            </a:p>
          </p:txBody>
        </p:sp>
      </p:grpSp>
      <p:grpSp>
        <p:nvGrpSpPr>
          <p:cNvPr id="54" name="group 54"/>
          <p:cNvGrpSpPr/>
          <p:nvPr/>
        </p:nvGrpSpPr>
        <p:grpSpPr>
          <a:xfrm rot="21600000">
            <a:off x="6711696" y="3003804"/>
            <a:ext cx="379475" cy="335279"/>
            <a:chExt cx="379475" cy="335279"/>
          </a:xfrm>
        </p:grpSpPr>
        <p:sp>
          <p:nvSpPr>
            <p:cNvPr id="680" name="path"/>
            <p:cNvSpPr/>
            <p:nvPr/>
          </p:nvSpPr>
          <p:spPr>
            <a:xfrm>
              <a:off x="0" y="0"/>
              <a:ext cx="379475" cy="335279"/>
            </a:xfrm>
            <a:custGeom>
              <a:rect l="0" t="0" r="0" b="0"/>
              <a:pathLst>
                <a:path w="597" h="527">
                  <a:moveTo>
                    <a:pt x="0" y="263"/>
                  </a:moveTo>
                  <a:cubicBezTo>
                    <a:pt x="0" y="118"/>
                    <a:pt x="133" y="0"/>
                    <a:pt x="298" y="0"/>
                  </a:cubicBezTo>
                  <a:cubicBezTo>
                    <a:pt x="463" y="0"/>
                    <a:pt x="597" y="118"/>
                    <a:pt x="597" y="263"/>
                  </a:cubicBezTo>
                  <a:cubicBezTo>
                    <a:pt x="597" y="409"/>
                    <a:pt x="463" y="527"/>
                    <a:pt x="298" y="527"/>
                  </a:cubicBezTo>
                  <a:cubicBezTo>
                    <a:pt x="133" y="527"/>
                    <a:pt x="0" y="409"/>
                    <a:pt x="0" y="263"/>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2" name="textbox 682"/>
            <p:cNvSpPr/>
            <p:nvPr/>
          </p:nvSpPr>
          <p:spPr>
            <a:xfrm>
              <a:off x="-12700" y="-12700"/>
              <a:ext cx="405129" cy="3727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2000"/>
                </a:lnSpc>
              </a:pPr>
              <a:endParaRPr lang="Arial" altLang="Arial" sz="300"/>
            </a:p>
            <a:p>
              <a:pPr marL="88900" algn="l" rtl="0" eaLnBrk="0">
                <a:lnSpc>
                  <a:spcPct val="89000"/>
                </a:lnSpc>
              </a:pPr>
              <a:r>
                <a:rPr sz="900" b="1" kern="0" spc="-10">
                  <a:solidFill>
                    <a:srgbClr val="FFFFFF">
                      <a:alpha val="100000"/>
                    </a:srgbClr>
                  </a:solidFill>
                  <a:latin typeface="Microsoft YaHei"/>
                  <a:ea typeface="Microsoft YaHei"/>
                  <a:cs typeface="Microsoft YaHei"/>
                </a:rPr>
                <a:t>数据</a:t>
              </a:r>
              <a:endParaRPr lang="Microsoft YaHei" altLang="Microsoft YaHei" sz="900"/>
            </a:p>
            <a:p>
              <a:pPr marL="88900" algn="l" rtl="0" eaLnBrk="0">
                <a:lnSpc>
                  <a:spcPts val="1173"/>
                </a:lnSpc>
              </a:pPr>
              <a:r>
                <a:rPr sz="900" b="1" kern="0" spc="-10">
                  <a:solidFill>
                    <a:srgbClr val="FFFFFF">
                      <a:alpha val="100000"/>
                    </a:srgbClr>
                  </a:solidFill>
                  <a:latin typeface="Microsoft YaHei"/>
                  <a:ea typeface="Microsoft YaHei"/>
                  <a:cs typeface="Microsoft YaHei"/>
                </a:rPr>
                <a:t>分析</a:t>
              </a:r>
              <a:endParaRPr lang="Microsoft YaHei" altLang="Microsoft YaHei" sz="900"/>
            </a:p>
          </p:txBody>
        </p:sp>
      </p:grpSp>
      <p:grpSp>
        <p:nvGrpSpPr>
          <p:cNvPr id="56" name="group 56"/>
          <p:cNvGrpSpPr/>
          <p:nvPr/>
        </p:nvGrpSpPr>
        <p:grpSpPr>
          <a:xfrm rot="21600000">
            <a:off x="5393435" y="3003804"/>
            <a:ext cx="377952" cy="335279"/>
            <a:chExt cx="377952" cy="335279"/>
          </a:xfrm>
        </p:grpSpPr>
        <p:sp>
          <p:nvSpPr>
            <p:cNvPr id="684" name="path"/>
            <p:cNvSpPr/>
            <p:nvPr/>
          </p:nvSpPr>
          <p:spPr>
            <a:xfrm>
              <a:off x="0" y="0"/>
              <a:ext cx="377952" cy="335279"/>
            </a:xfrm>
            <a:custGeom>
              <a:rect l="0" t="0" r="0" b="0"/>
              <a:pathLst>
                <a:path w="595" h="527">
                  <a:moveTo>
                    <a:pt x="0" y="263"/>
                  </a:moveTo>
                  <a:cubicBezTo>
                    <a:pt x="0" y="118"/>
                    <a:pt x="133" y="0"/>
                    <a:pt x="297" y="0"/>
                  </a:cubicBezTo>
                  <a:cubicBezTo>
                    <a:pt x="462" y="0"/>
                    <a:pt x="595" y="118"/>
                    <a:pt x="595" y="263"/>
                  </a:cubicBezTo>
                  <a:cubicBezTo>
                    <a:pt x="595" y="409"/>
                    <a:pt x="462" y="527"/>
                    <a:pt x="297" y="527"/>
                  </a:cubicBezTo>
                  <a:cubicBezTo>
                    <a:pt x="133" y="527"/>
                    <a:pt x="0" y="409"/>
                    <a:pt x="0" y="263"/>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6" name="textbox 686"/>
            <p:cNvSpPr/>
            <p:nvPr/>
          </p:nvSpPr>
          <p:spPr>
            <a:xfrm>
              <a:off x="-12700" y="-12700"/>
              <a:ext cx="403859" cy="3727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2000"/>
                </a:lnSpc>
              </a:pPr>
              <a:endParaRPr lang="Arial" altLang="Arial" sz="300"/>
            </a:p>
            <a:p>
              <a:pPr marL="88264" algn="l" rtl="0" eaLnBrk="0">
                <a:lnSpc>
                  <a:spcPct val="89000"/>
                </a:lnSpc>
              </a:pPr>
              <a:r>
                <a:rPr sz="900" b="1" kern="0" spc="-10">
                  <a:solidFill>
                    <a:srgbClr val="FFFFFF">
                      <a:alpha val="100000"/>
                    </a:srgbClr>
                  </a:solidFill>
                  <a:latin typeface="Microsoft YaHei"/>
                  <a:ea typeface="Microsoft YaHei"/>
                  <a:cs typeface="Microsoft YaHei"/>
                </a:rPr>
                <a:t>发票</a:t>
              </a:r>
              <a:endParaRPr lang="Microsoft YaHei" altLang="Microsoft YaHei" sz="900"/>
            </a:p>
            <a:p>
              <a:pPr marL="88900" algn="l" rtl="0" eaLnBrk="0">
                <a:lnSpc>
                  <a:spcPts val="1170"/>
                </a:lnSpc>
              </a:pPr>
              <a:r>
                <a:rPr sz="900" b="1" kern="0" spc="-10">
                  <a:solidFill>
                    <a:srgbClr val="FFFFFF">
                      <a:alpha val="100000"/>
                    </a:srgbClr>
                  </a:solidFill>
                  <a:latin typeface="Microsoft YaHei"/>
                  <a:ea typeface="Microsoft YaHei"/>
                  <a:cs typeface="Microsoft YaHei"/>
                </a:rPr>
                <a:t>对账</a:t>
              </a:r>
              <a:endParaRPr lang="Microsoft YaHei" altLang="Microsoft YaHei" sz="900"/>
            </a:p>
          </p:txBody>
        </p:sp>
      </p:grpSp>
      <p:pic>
        <p:nvPicPr>
          <p:cNvPr id="688" name="picture 688"/>
          <p:cNvPicPr>
            <a:picLocks noChangeAspect="1"/>
          </p:cNvPicPr>
          <p:nvPr/>
        </p:nvPicPr>
        <p:blipFill>
          <a:blip r:embed="rId13"/>
          <a:stretch>
            <a:fillRect/>
          </a:stretch>
        </p:blipFill>
        <p:spPr>
          <a:xfrm rot="21600000">
            <a:off x="5078729" y="2411095"/>
            <a:ext cx="2501900" cy="31750"/>
          </a:xfrm>
          <a:prstGeom prst="rect">
            <a:avLst/>
          </a:prstGeom>
        </p:spPr>
      </p:pic>
      <p:pic>
        <p:nvPicPr>
          <p:cNvPr id="690" name="picture 690"/>
          <p:cNvPicPr>
            <a:picLocks noChangeAspect="1"/>
          </p:cNvPicPr>
          <p:nvPr/>
        </p:nvPicPr>
        <p:blipFill>
          <a:blip r:embed="rId13"/>
          <a:stretch>
            <a:fillRect/>
          </a:stretch>
        </p:blipFill>
        <p:spPr>
          <a:xfrm rot="21600000">
            <a:off x="2545079" y="2411095"/>
            <a:ext cx="2501900" cy="31750"/>
          </a:xfrm>
          <a:prstGeom prst="rect">
            <a:avLst/>
          </a:prstGeom>
        </p:spPr>
      </p:pic>
      <p:sp>
        <p:nvSpPr>
          <p:cNvPr id="692" name="path"/>
          <p:cNvSpPr/>
          <p:nvPr/>
        </p:nvSpPr>
        <p:spPr>
          <a:xfrm>
            <a:off x="539496" y="6588125"/>
            <a:ext cx="8093329" cy="6350"/>
          </a:xfrm>
          <a:custGeom>
            <a:rect l="0" t="0" r="0" b="0"/>
            <a:pathLst>
              <a:path w="12745" h="10">
                <a:moveTo>
                  <a:pt x="0" y="5"/>
                </a:moveTo>
                <a:lnTo>
                  <a:pt x="12745" y="5"/>
                </a:lnTo>
              </a:path>
            </a:pathLst>
          </a:custGeom>
          <a:noFill/>
          <a:ln w="635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4" name="rect"/>
          <p:cNvSpPr/>
          <p:nvPr/>
        </p:nvSpPr>
        <p:spPr>
          <a:xfrm>
            <a:off x="5424678" y="3615182"/>
            <a:ext cx="1414271" cy="25400"/>
          </a:xfrm>
          <a:prstGeom prst="rect">
            <a:avLst/>
          </a:prstGeom>
          <a:solidFill>
            <a:srgbClr val="D9D9D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6" name="path"/>
          <p:cNvSpPr/>
          <p:nvPr/>
        </p:nvSpPr>
        <p:spPr>
          <a:xfrm>
            <a:off x="6483095" y="3073908"/>
            <a:ext cx="169164" cy="173735"/>
          </a:xfrm>
          <a:custGeom>
            <a:rect l="0" t="0" r="0" b="0"/>
            <a:pathLst>
              <a:path w="266" h="273">
                <a:moveTo>
                  <a:pt x="37" y="273"/>
                </a:moveTo>
                <a:cubicBezTo>
                  <a:pt x="30" y="273"/>
                  <a:pt x="22" y="270"/>
                  <a:pt x="16" y="265"/>
                </a:cubicBezTo>
                <a:cubicBezTo>
                  <a:pt x="1" y="252"/>
                  <a:pt x="0" y="229"/>
                  <a:pt x="12" y="214"/>
                </a:cubicBezTo>
                <a:lnTo>
                  <a:pt x="73" y="138"/>
                </a:lnTo>
                <a:lnTo>
                  <a:pt x="12" y="63"/>
                </a:lnTo>
                <a:cubicBezTo>
                  <a:pt x="0" y="47"/>
                  <a:pt x="1" y="25"/>
                  <a:pt x="16" y="12"/>
                </a:cubicBezTo>
                <a:cubicBezTo>
                  <a:pt x="30" y="0"/>
                  <a:pt x="52" y="1"/>
                  <a:pt x="64" y="16"/>
                </a:cubicBezTo>
                <a:lnTo>
                  <a:pt x="144" y="115"/>
                </a:lnTo>
                <a:cubicBezTo>
                  <a:pt x="155" y="129"/>
                  <a:pt x="155" y="148"/>
                  <a:pt x="144" y="162"/>
                </a:cubicBezTo>
                <a:lnTo>
                  <a:pt x="64" y="261"/>
                </a:lnTo>
                <a:cubicBezTo>
                  <a:pt x="57" y="269"/>
                  <a:pt x="47" y="273"/>
                  <a:pt x="37" y="273"/>
                </a:cubicBezTo>
                <a:moveTo>
                  <a:pt x="175" y="261"/>
                </a:moveTo>
                <a:lnTo>
                  <a:pt x="255" y="162"/>
                </a:lnTo>
                <a:cubicBezTo>
                  <a:pt x="266" y="148"/>
                  <a:pt x="266" y="129"/>
                  <a:pt x="255" y="115"/>
                </a:cubicBezTo>
                <a:lnTo>
                  <a:pt x="175" y="16"/>
                </a:lnTo>
                <a:cubicBezTo>
                  <a:pt x="163" y="1"/>
                  <a:pt x="141" y="0"/>
                  <a:pt x="127" y="12"/>
                </a:cubicBezTo>
                <a:cubicBezTo>
                  <a:pt x="112" y="25"/>
                  <a:pt x="111" y="47"/>
                  <a:pt x="123" y="63"/>
                </a:cubicBezTo>
                <a:lnTo>
                  <a:pt x="184" y="138"/>
                </a:lnTo>
                <a:lnTo>
                  <a:pt x="123" y="214"/>
                </a:lnTo>
                <a:cubicBezTo>
                  <a:pt x="111" y="229"/>
                  <a:pt x="112" y="252"/>
                  <a:pt x="127" y="265"/>
                </a:cubicBezTo>
                <a:cubicBezTo>
                  <a:pt x="133" y="270"/>
                  <a:pt x="141" y="273"/>
                  <a:pt x="149" y="273"/>
                </a:cubicBezTo>
                <a:cubicBezTo>
                  <a:pt x="158" y="273"/>
                  <a:pt x="168" y="269"/>
                  <a:pt x="175" y="261"/>
                </a:cubicBezTo>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8" name="path"/>
          <p:cNvSpPr/>
          <p:nvPr/>
        </p:nvSpPr>
        <p:spPr>
          <a:xfrm>
            <a:off x="5826252" y="3073908"/>
            <a:ext cx="169163" cy="173735"/>
          </a:xfrm>
          <a:custGeom>
            <a:rect l="0" t="0" r="0" b="0"/>
            <a:pathLst>
              <a:path w="266" h="273">
                <a:moveTo>
                  <a:pt x="37" y="273"/>
                </a:moveTo>
                <a:cubicBezTo>
                  <a:pt x="30" y="273"/>
                  <a:pt x="22" y="270"/>
                  <a:pt x="15" y="265"/>
                </a:cubicBezTo>
                <a:cubicBezTo>
                  <a:pt x="1" y="252"/>
                  <a:pt x="0" y="229"/>
                  <a:pt x="12" y="214"/>
                </a:cubicBezTo>
                <a:lnTo>
                  <a:pt x="73" y="138"/>
                </a:lnTo>
                <a:lnTo>
                  <a:pt x="12" y="63"/>
                </a:lnTo>
                <a:cubicBezTo>
                  <a:pt x="0" y="47"/>
                  <a:pt x="1" y="25"/>
                  <a:pt x="15" y="12"/>
                </a:cubicBezTo>
                <a:cubicBezTo>
                  <a:pt x="30" y="0"/>
                  <a:pt x="51" y="1"/>
                  <a:pt x="64" y="16"/>
                </a:cubicBezTo>
                <a:lnTo>
                  <a:pt x="144" y="115"/>
                </a:lnTo>
                <a:cubicBezTo>
                  <a:pt x="155" y="129"/>
                  <a:pt x="155" y="148"/>
                  <a:pt x="144" y="162"/>
                </a:cubicBezTo>
                <a:lnTo>
                  <a:pt x="64" y="261"/>
                </a:lnTo>
                <a:cubicBezTo>
                  <a:pt x="57" y="269"/>
                  <a:pt x="47" y="273"/>
                  <a:pt x="37" y="273"/>
                </a:cubicBezTo>
                <a:moveTo>
                  <a:pt x="175" y="261"/>
                </a:moveTo>
                <a:lnTo>
                  <a:pt x="255" y="162"/>
                </a:lnTo>
                <a:cubicBezTo>
                  <a:pt x="266" y="148"/>
                  <a:pt x="266" y="129"/>
                  <a:pt x="255" y="115"/>
                </a:cubicBezTo>
                <a:lnTo>
                  <a:pt x="175" y="16"/>
                </a:lnTo>
                <a:cubicBezTo>
                  <a:pt x="162" y="1"/>
                  <a:pt x="141" y="0"/>
                  <a:pt x="127" y="12"/>
                </a:cubicBezTo>
                <a:cubicBezTo>
                  <a:pt x="112" y="25"/>
                  <a:pt x="110" y="47"/>
                  <a:pt x="123" y="63"/>
                </a:cubicBezTo>
                <a:lnTo>
                  <a:pt x="184" y="138"/>
                </a:lnTo>
                <a:lnTo>
                  <a:pt x="123" y="214"/>
                </a:lnTo>
                <a:cubicBezTo>
                  <a:pt x="110" y="229"/>
                  <a:pt x="112" y="252"/>
                  <a:pt x="127" y="265"/>
                </a:cubicBezTo>
                <a:cubicBezTo>
                  <a:pt x="133" y="270"/>
                  <a:pt x="141" y="273"/>
                  <a:pt x="149" y="273"/>
                </a:cubicBezTo>
                <a:cubicBezTo>
                  <a:pt x="158" y="273"/>
                  <a:pt x="168" y="269"/>
                  <a:pt x="175" y="261"/>
                </a:cubicBezTo>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0" name="path"/>
          <p:cNvSpPr/>
          <p:nvPr/>
        </p:nvSpPr>
        <p:spPr>
          <a:xfrm>
            <a:off x="5120640" y="3073908"/>
            <a:ext cx="169163" cy="173735"/>
          </a:xfrm>
          <a:custGeom>
            <a:rect l="0" t="0" r="0" b="0"/>
            <a:pathLst>
              <a:path w="266" h="273">
                <a:moveTo>
                  <a:pt x="37" y="273"/>
                </a:moveTo>
                <a:cubicBezTo>
                  <a:pt x="30" y="273"/>
                  <a:pt x="22" y="270"/>
                  <a:pt x="15" y="265"/>
                </a:cubicBezTo>
                <a:cubicBezTo>
                  <a:pt x="1" y="252"/>
                  <a:pt x="0" y="229"/>
                  <a:pt x="12" y="214"/>
                </a:cubicBezTo>
                <a:lnTo>
                  <a:pt x="73" y="138"/>
                </a:lnTo>
                <a:lnTo>
                  <a:pt x="12" y="63"/>
                </a:lnTo>
                <a:cubicBezTo>
                  <a:pt x="0" y="47"/>
                  <a:pt x="1" y="25"/>
                  <a:pt x="15" y="12"/>
                </a:cubicBezTo>
                <a:cubicBezTo>
                  <a:pt x="30" y="0"/>
                  <a:pt x="51" y="1"/>
                  <a:pt x="64" y="16"/>
                </a:cubicBezTo>
                <a:lnTo>
                  <a:pt x="144" y="115"/>
                </a:lnTo>
                <a:cubicBezTo>
                  <a:pt x="155" y="129"/>
                  <a:pt x="155" y="148"/>
                  <a:pt x="144" y="162"/>
                </a:cubicBezTo>
                <a:lnTo>
                  <a:pt x="64" y="261"/>
                </a:lnTo>
                <a:cubicBezTo>
                  <a:pt x="57" y="269"/>
                  <a:pt x="47" y="273"/>
                  <a:pt x="37" y="273"/>
                </a:cubicBezTo>
                <a:moveTo>
                  <a:pt x="175" y="261"/>
                </a:moveTo>
                <a:lnTo>
                  <a:pt x="255" y="162"/>
                </a:lnTo>
                <a:cubicBezTo>
                  <a:pt x="266" y="148"/>
                  <a:pt x="266" y="129"/>
                  <a:pt x="255" y="115"/>
                </a:cubicBezTo>
                <a:lnTo>
                  <a:pt x="175" y="16"/>
                </a:lnTo>
                <a:cubicBezTo>
                  <a:pt x="162" y="1"/>
                  <a:pt x="141" y="0"/>
                  <a:pt x="127" y="12"/>
                </a:cubicBezTo>
                <a:cubicBezTo>
                  <a:pt x="112" y="25"/>
                  <a:pt x="110" y="47"/>
                  <a:pt x="123" y="63"/>
                </a:cubicBezTo>
                <a:lnTo>
                  <a:pt x="184" y="138"/>
                </a:lnTo>
                <a:lnTo>
                  <a:pt x="123" y="214"/>
                </a:lnTo>
                <a:cubicBezTo>
                  <a:pt x="110" y="229"/>
                  <a:pt x="112" y="252"/>
                  <a:pt x="127" y="265"/>
                </a:cubicBezTo>
                <a:cubicBezTo>
                  <a:pt x="133" y="270"/>
                  <a:pt x="141" y="273"/>
                  <a:pt x="148" y="273"/>
                </a:cubicBezTo>
                <a:cubicBezTo>
                  <a:pt x="158" y="273"/>
                  <a:pt x="168" y="269"/>
                  <a:pt x="175" y="261"/>
                </a:cubicBezTo>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2" name="path"/>
          <p:cNvSpPr/>
          <p:nvPr/>
        </p:nvSpPr>
        <p:spPr>
          <a:xfrm>
            <a:off x="4347971" y="3073908"/>
            <a:ext cx="167640" cy="173735"/>
          </a:xfrm>
          <a:custGeom>
            <a:rect l="0" t="0" r="0" b="0"/>
            <a:pathLst>
              <a:path w="264" h="273">
                <a:moveTo>
                  <a:pt x="37" y="273"/>
                </a:moveTo>
                <a:cubicBezTo>
                  <a:pt x="29" y="273"/>
                  <a:pt x="22" y="270"/>
                  <a:pt x="16" y="265"/>
                </a:cubicBezTo>
                <a:cubicBezTo>
                  <a:pt x="1" y="252"/>
                  <a:pt x="0" y="229"/>
                  <a:pt x="12" y="214"/>
                </a:cubicBezTo>
                <a:lnTo>
                  <a:pt x="72" y="138"/>
                </a:lnTo>
                <a:lnTo>
                  <a:pt x="12" y="63"/>
                </a:lnTo>
                <a:cubicBezTo>
                  <a:pt x="0" y="47"/>
                  <a:pt x="1" y="25"/>
                  <a:pt x="16" y="12"/>
                </a:cubicBezTo>
                <a:cubicBezTo>
                  <a:pt x="29" y="0"/>
                  <a:pt x="51" y="1"/>
                  <a:pt x="63" y="16"/>
                </a:cubicBezTo>
                <a:lnTo>
                  <a:pt x="143" y="115"/>
                </a:lnTo>
                <a:cubicBezTo>
                  <a:pt x="154" y="129"/>
                  <a:pt x="154" y="148"/>
                  <a:pt x="143" y="162"/>
                </a:cubicBezTo>
                <a:lnTo>
                  <a:pt x="63" y="261"/>
                </a:lnTo>
                <a:cubicBezTo>
                  <a:pt x="56" y="269"/>
                  <a:pt x="47" y="273"/>
                  <a:pt x="37" y="273"/>
                </a:cubicBezTo>
                <a:moveTo>
                  <a:pt x="173" y="261"/>
                </a:moveTo>
                <a:lnTo>
                  <a:pt x="253" y="162"/>
                </a:lnTo>
                <a:cubicBezTo>
                  <a:pt x="264" y="148"/>
                  <a:pt x="264" y="129"/>
                  <a:pt x="253" y="115"/>
                </a:cubicBezTo>
                <a:lnTo>
                  <a:pt x="173" y="16"/>
                </a:lnTo>
                <a:cubicBezTo>
                  <a:pt x="161" y="1"/>
                  <a:pt x="140" y="0"/>
                  <a:pt x="126" y="12"/>
                </a:cubicBezTo>
                <a:cubicBezTo>
                  <a:pt x="111" y="25"/>
                  <a:pt x="110" y="47"/>
                  <a:pt x="122" y="63"/>
                </a:cubicBezTo>
                <a:lnTo>
                  <a:pt x="182" y="138"/>
                </a:lnTo>
                <a:lnTo>
                  <a:pt x="122" y="214"/>
                </a:lnTo>
                <a:cubicBezTo>
                  <a:pt x="110" y="229"/>
                  <a:pt x="111" y="252"/>
                  <a:pt x="126" y="265"/>
                </a:cubicBezTo>
                <a:cubicBezTo>
                  <a:pt x="132" y="270"/>
                  <a:pt x="140" y="273"/>
                  <a:pt x="147" y="273"/>
                </a:cubicBezTo>
                <a:cubicBezTo>
                  <a:pt x="157" y="273"/>
                  <a:pt x="166" y="269"/>
                  <a:pt x="173" y="261"/>
                </a:cubicBezTo>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4" name="path"/>
          <p:cNvSpPr/>
          <p:nvPr/>
        </p:nvSpPr>
        <p:spPr>
          <a:xfrm>
            <a:off x="7150607" y="3073908"/>
            <a:ext cx="167640" cy="173735"/>
          </a:xfrm>
          <a:custGeom>
            <a:rect l="0" t="0" r="0" b="0"/>
            <a:pathLst>
              <a:path w="264" h="273">
                <a:moveTo>
                  <a:pt x="37" y="273"/>
                </a:moveTo>
                <a:cubicBezTo>
                  <a:pt x="29" y="273"/>
                  <a:pt x="22" y="270"/>
                  <a:pt x="15" y="265"/>
                </a:cubicBezTo>
                <a:cubicBezTo>
                  <a:pt x="1" y="252"/>
                  <a:pt x="0" y="229"/>
                  <a:pt x="11" y="214"/>
                </a:cubicBezTo>
                <a:lnTo>
                  <a:pt x="72" y="138"/>
                </a:lnTo>
                <a:lnTo>
                  <a:pt x="11" y="63"/>
                </a:lnTo>
                <a:cubicBezTo>
                  <a:pt x="0" y="47"/>
                  <a:pt x="1" y="25"/>
                  <a:pt x="15" y="12"/>
                </a:cubicBezTo>
                <a:cubicBezTo>
                  <a:pt x="29" y="0"/>
                  <a:pt x="51" y="1"/>
                  <a:pt x="63" y="16"/>
                </a:cubicBezTo>
                <a:lnTo>
                  <a:pt x="143" y="115"/>
                </a:lnTo>
                <a:cubicBezTo>
                  <a:pt x="154" y="129"/>
                  <a:pt x="154" y="148"/>
                  <a:pt x="143" y="162"/>
                </a:cubicBezTo>
                <a:lnTo>
                  <a:pt x="63" y="261"/>
                </a:lnTo>
                <a:cubicBezTo>
                  <a:pt x="56" y="269"/>
                  <a:pt x="47" y="273"/>
                  <a:pt x="37" y="273"/>
                </a:cubicBezTo>
                <a:moveTo>
                  <a:pt x="173" y="261"/>
                </a:moveTo>
                <a:lnTo>
                  <a:pt x="253" y="162"/>
                </a:lnTo>
                <a:cubicBezTo>
                  <a:pt x="264" y="148"/>
                  <a:pt x="264" y="129"/>
                  <a:pt x="253" y="115"/>
                </a:cubicBezTo>
                <a:lnTo>
                  <a:pt x="173" y="16"/>
                </a:lnTo>
                <a:cubicBezTo>
                  <a:pt x="161" y="1"/>
                  <a:pt x="140" y="0"/>
                  <a:pt x="125" y="12"/>
                </a:cubicBezTo>
                <a:cubicBezTo>
                  <a:pt x="111" y="25"/>
                  <a:pt x="110" y="47"/>
                  <a:pt x="122" y="63"/>
                </a:cubicBezTo>
                <a:lnTo>
                  <a:pt x="182" y="138"/>
                </a:lnTo>
                <a:lnTo>
                  <a:pt x="122" y="214"/>
                </a:lnTo>
                <a:cubicBezTo>
                  <a:pt x="110" y="229"/>
                  <a:pt x="111" y="252"/>
                  <a:pt x="125" y="265"/>
                </a:cubicBezTo>
                <a:cubicBezTo>
                  <a:pt x="132" y="270"/>
                  <a:pt x="140" y="273"/>
                  <a:pt x="147" y="273"/>
                </a:cubicBezTo>
                <a:cubicBezTo>
                  <a:pt x="157" y="273"/>
                  <a:pt x="166" y="269"/>
                  <a:pt x="173" y="261"/>
                </a:cubicBezTo>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706" name="picture 706"/>
          <p:cNvPicPr>
            <a:picLocks noChangeAspect="1"/>
          </p:cNvPicPr>
          <p:nvPr/>
        </p:nvPicPr>
        <p:blipFill>
          <a:blip r:embed="rId14"/>
          <a:stretch>
            <a:fillRect/>
          </a:stretch>
        </p:blipFill>
        <p:spPr>
          <a:xfrm rot="21600000">
            <a:off x="1874520" y="3119882"/>
            <a:ext cx="321817" cy="76200"/>
          </a:xfrm>
          <a:prstGeom prst="rect">
            <a:avLst/>
          </a:prstGeom>
        </p:spPr>
      </p:pic>
      <p:pic>
        <p:nvPicPr>
          <p:cNvPr id="708" name="picture 708"/>
          <p:cNvPicPr>
            <a:picLocks noChangeAspect="1"/>
          </p:cNvPicPr>
          <p:nvPr/>
        </p:nvPicPr>
        <p:blipFill>
          <a:blip r:embed="rId15"/>
          <a:stretch>
            <a:fillRect/>
          </a:stretch>
        </p:blipFill>
        <p:spPr>
          <a:xfrm rot="21600000">
            <a:off x="2967227" y="3119628"/>
            <a:ext cx="321817" cy="76200"/>
          </a:xfrm>
          <a:prstGeom prst="rect">
            <a:avLst/>
          </a:prstGeom>
        </p:spPr>
      </p:pic>
      <p:pic>
        <p:nvPicPr>
          <p:cNvPr id="710" name="picture 710"/>
          <p:cNvPicPr>
            <a:picLocks noChangeAspect="1"/>
          </p:cNvPicPr>
          <p:nvPr/>
        </p:nvPicPr>
        <p:blipFill>
          <a:blip r:embed="rId16"/>
          <a:stretch>
            <a:fillRect/>
          </a:stretch>
        </p:blipFill>
        <p:spPr>
          <a:xfrm rot="21600000">
            <a:off x="2572511" y="5820155"/>
            <a:ext cx="76200" cy="158229"/>
          </a:xfrm>
          <a:prstGeom prst="rect">
            <a:avLst/>
          </a:prstGeom>
        </p:spPr>
      </p:pic>
      <p:pic>
        <p:nvPicPr>
          <p:cNvPr id="712" name="picture 712"/>
          <p:cNvPicPr>
            <a:picLocks noChangeAspect="1"/>
          </p:cNvPicPr>
          <p:nvPr/>
        </p:nvPicPr>
        <p:blipFill>
          <a:blip r:embed="rId17"/>
          <a:stretch>
            <a:fillRect/>
          </a:stretch>
        </p:blipFill>
        <p:spPr>
          <a:xfrm rot="21600000">
            <a:off x="8302752" y="5820155"/>
            <a:ext cx="76200" cy="158229"/>
          </a:xfrm>
          <a:prstGeom prst="rect">
            <a:avLst/>
          </a:prstGeom>
        </p:spPr>
      </p:pic>
      <p:pic>
        <p:nvPicPr>
          <p:cNvPr id="714" name="picture 714"/>
          <p:cNvPicPr>
            <a:picLocks noChangeAspect="1"/>
          </p:cNvPicPr>
          <p:nvPr/>
        </p:nvPicPr>
        <p:blipFill>
          <a:blip r:embed="rId18"/>
          <a:stretch>
            <a:fillRect/>
          </a:stretch>
        </p:blipFill>
        <p:spPr>
          <a:xfrm rot="21600000">
            <a:off x="1609343" y="5638800"/>
            <a:ext cx="149606" cy="76200"/>
          </a:xfrm>
          <a:prstGeom prst="rect">
            <a:avLst/>
          </a:prstGeom>
        </p:spPr>
      </p:pic>
      <p:pic>
        <p:nvPicPr>
          <p:cNvPr id="716" name="picture 716"/>
          <p:cNvPicPr>
            <a:picLocks noChangeAspect="1"/>
          </p:cNvPicPr>
          <p:nvPr/>
        </p:nvPicPr>
        <p:blipFill>
          <a:blip r:embed="rId19"/>
          <a:stretch>
            <a:fillRect/>
          </a:stretch>
        </p:blipFill>
        <p:spPr>
          <a:xfrm rot="21600000">
            <a:off x="1594103" y="6091428"/>
            <a:ext cx="149606" cy="76200"/>
          </a:xfrm>
          <a:prstGeom prst="rect">
            <a:avLst/>
          </a:prstGeom>
        </p:spPr>
      </p:pic>
      <p:pic>
        <p:nvPicPr>
          <p:cNvPr id="718" name="picture 718"/>
          <p:cNvPicPr>
            <a:picLocks noChangeAspect="1"/>
          </p:cNvPicPr>
          <p:nvPr/>
        </p:nvPicPr>
        <p:blipFill>
          <a:blip r:embed="rId20"/>
          <a:stretch>
            <a:fillRect/>
          </a:stretch>
        </p:blipFill>
        <p:spPr>
          <a:xfrm rot="21600000">
            <a:off x="2232660" y="5638800"/>
            <a:ext cx="149605" cy="76200"/>
          </a:xfrm>
          <a:prstGeom prst="rect">
            <a:avLst/>
          </a:prstGeom>
        </p:spPr>
      </p:pic>
      <p:pic>
        <p:nvPicPr>
          <p:cNvPr id="720" name="picture 720"/>
          <p:cNvPicPr>
            <a:picLocks noChangeAspect="1"/>
          </p:cNvPicPr>
          <p:nvPr/>
        </p:nvPicPr>
        <p:blipFill>
          <a:blip r:embed="rId21"/>
          <a:stretch>
            <a:fillRect/>
          </a:stretch>
        </p:blipFill>
        <p:spPr>
          <a:xfrm rot="21600000">
            <a:off x="2232660" y="6091428"/>
            <a:ext cx="149605" cy="76200"/>
          </a:xfrm>
          <a:prstGeom prst="rect">
            <a:avLst/>
          </a:prstGeom>
        </p:spPr>
      </p:pic>
      <p:pic>
        <p:nvPicPr>
          <p:cNvPr id="722" name="picture 722"/>
          <p:cNvPicPr>
            <a:picLocks noChangeAspect="1"/>
          </p:cNvPicPr>
          <p:nvPr/>
        </p:nvPicPr>
        <p:blipFill>
          <a:blip r:embed="rId22"/>
          <a:stretch>
            <a:fillRect/>
          </a:stretch>
        </p:blipFill>
        <p:spPr>
          <a:xfrm rot="21600000">
            <a:off x="7339584" y="5638800"/>
            <a:ext cx="149605" cy="76200"/>
          </a:xfrm>
          <a:prstGeom prst="rect">
            <a:avLst/>
          </a:prstGeom>
        </p:spPr>
      </p:pic>
      <p:pic>
        <p:nvPicPr>
          <p:cNvPr id="724" name="picture 724"/>
          <p:cNvPicPr>
            <a:picLocks noChangeAspect="1"/>
          </p:cNvPicPr>
          <p:nvPr/>
        </p:nvPicPr>
        <p:blipFill>
          <a:blip r:embed="rId23"/>
          <a:stretch>
            <a:fillRect/>
          </a:stretch>
        </p:blipFill>
        <p:spPr>
          <a:xfrm rot="21600000">
            <a:off x="7961376" y="5638800"/>
            <a:ext cx="149605" cy="76200"/>
          </a:xfrm>
          <a:prstGeom prst="rect">
            <a:avLst/>
          </a:prstGeom>
        </p:spPr>
      </p:pic>
      <p:pic>
        <p:nvPicPr>
          <p:cNvPr id="726" name="picture 726"/>
          <p:cNvPicPr>
            <a:picLocks noChangeAspect="1"/>
          </p:cNvPicPr>
          <p:nvPr/>
        </p:nvPicPr>
        <p:blipFill>
          <a:blip r:embed="rId24"/>
          <a:stretch>
            <a:fillRect/>
          </a:stretch>
        </p:blipFill>
        <p:spPr>
          <a:xfrm rot="21600000">
            <a:off x="7961376" y="6082283"/>
            <a:ext cx="149605" cy="762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8" name="textbox 728"/>
          <p:cNvSpPr/>
          <p:nvPr/>
        </p:nvSpPr>
        <p:spPr>
          <a:xfrm>
            <a:off x="528478" y="983075"/>
            <a:ext cx="8027669" cy="15855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339"/>
              </a:lnSpc>
            </a:pPr>
            <a:endParaRPr lang="Arial" altLang="Arial" sz="100"/>
          </a:p>
          <a:p>
            <a:pPr marL="13970" algn="l" rtl="0" eaLnBrk="0">
              <a:lnSpc>
                <a:spcPct val="97000"/>
              </a:lnSpc>
            </a:pPr>
            <a:r>
              <a:rPr sz="2000" kern="0" spc="-50">
                <a:solidFill>
                  <a:srgbClr val="595959">
                    <a:alpha val="100000"/>
                  </a:srgbClr>
                </a:solidFill>
                <a:latin typeface="Microsoft YaHei"/>
                <a:ea typeface="Microsoft YaHei"/>
                <a:cs typeface="Microsoft YaHei"/>
              </a:rPr>
              <a:t>新型模式下，</a:t>
            </a:r>
            <a:r>
              <a:rPr sz="2000" kern="0" spc="170">
                <a:solidFill>
                  <a:srgbClr val="595959">
                    <a:alpha val="100000"/>
                  </a:srgbClr>
                </a:solidFill>
                <a:latin typeface="Microsoft YaHei"/>
                <a:ea typeface="Microsoft YaHei"/>
                <a:cs typeface="Microsoft YaHei"/>
              </a:rPr>
              <a:t>  </a:t>
            </a:r>
            <a:r>
              <a:rPr sz="2000" kern="0" spc="-50">
                <a:solidFill>
                  <a:srgbClr val="595959">
                    <a:alpha val="100000"/>
                  </a:srgbClr>
                </a:solidFill>
                <a:latin typeface="Microsoft YaHei"/>
                <a:ea typeface="Microsoft YaHei"/>
                <a:cs typeface="Microsoft YaHei"/>
              </a:rPr>
              <a:t>3C数码商用品电商采购中的供应链的协同性</a:t>
            </a:r>
            <a:r>
              <a:rPr sz="2000" kern="0" spc="-60">
                <a:solidFill>
                  <a:srgbClr val="595959">
                    <a:alpha val="100000"/>
                  </a:srgbClr>
                </a:solidFill>
                <a:latin typeface="Microsoft YaHei"/>
                <a:ea typeface="Microsoft YaHei"/>
                <a:cs typeface="Microsoft YaHei"/>
              </a:rPr>
              <a:t>得到提升</a:t>
            </a:r>
            <a:endParaRPr lang="Microsoft YaHei" altLang="Microsoft YaHei" sz="2000"/>
          </a:p>
          <a:p>
            <a:pPr algn="l" rtl="0" eaLnBrk="0">
              <a:lnSpc>
                <a:spcPct val="111000"/>
              </a:lnSpc>
            </a:pPr>
            <a:endParaRPr lang="Arial" altLang="Arial" sz="1000"/>
          </a:p>
          <a:p>
            <a:pPr marL="12700" algn="l" rtl="0" eaLnBrk="0">
              <a:lnSpc>
                <a:spcPct val="114000"/>
              </a:lnSpc>
              <a:spcBef>
                <a:spcPts val="331"/>
              </a:spcBef>
            </a:pPr>
            <a:r>
              <a:rPr sz="1100" kern="0" spc="-10">
                <a:solidFill>
                  <a:srgbClr val="595959">
                    <a:alpha val="100000"/>
                  </a:srgbClr>
                </a:solidFill>
                <a:latin typeface="Microsoft YaHei"/>
                <a:ea typeface="Microsoft YaHei"/>
                <a:cs typeface="Microsoft YaHei"/>
              </a:rPr>
              <a:t>在3C数码商用品电商的传统采购模式中，供应链存在断点，</a:t>
            </a:r>
            <a:r>
              <a:rPr sz="1100" kern="0" spc="260">
                <a:solidFill>
                  <a:srgbClr val="595959">
                    <a:alpha val="100000"/>
                  </a:srgbClr>
                </a:solidFill>
                <a:latin typeface="Microsoft YaHei"/>
                <a:ea typeface="Microsoft YaHei"/>
                <a:cs typeface="Microsoft YaHei"/>
              </a:rPr>
              <a:t> </a:t>
            </a:r>
            <a:r>
              <a:rPr sz="1100" kern="0" spc="-10">
                <a:solidFill>
                  <a:srgbClr val="595959">
                    <a:alpha val="100000"/>
                  </a:srgbClr>
                </a:solidFill>
                <a:latin typeface="Microsoft YaHei"/>
                <a:ea typeface="Microsoft YaHei"/>
                <a:cs typeface="Microsoft YaHei"/>
              </a:rPr>
              <a:t>产业链上下游缺少有效的沟通，这也会导致对企业用户需求的满足存在</a:t>
            </a:r>
            <a:r>
              <a:rPr sz="1100" kern="0" spc="0">
                <a:solidFill>
                  <a:srgbClr val="595959">
                    <a:alpha val="100000"/>
                  </a:srgbClr>
                </a:solidFill>
                <a:latin typeface="Microsoft YaHei"/>
                <a:ea typeface="Microsoft YaHei"/>
                <a:cs typeface="Microsoft YaHei"/>
              </a:rPr>
              <a:t> </a:t>
            </a:r>
            <a:r>
              <a:rPr sz="1100" kern="0" spc="-20">
                <a:solidFill>
                  <a:srgbClr val="595959">
                    <a:alpha val="100000"/>
                  </a:srgbClr>
                </a:solidFill>
                <a:latin typeface="Microsoft YaHei"/>
                <a:ea typeface="Microsoft YaHei"/>
                <a:cs typeface="Microsoft YaHei"/>
              </a:rPr>
              <a:t>一定滞后性和延迟。而新型模式则是很大程度上提升了厂商、平台及企业用户三方的协同性，</a:t>
            </a:r>
            <a:r>
              <a:rPr sz="1100" kern="0" spc="240">
                <a:solidFill>
                  <a:srgbClr val="595959">
                    <a:alpha val="100000"/>
                  </a:srgbClr>
                </a:solidFill>
                <a:latin typeface="Microsoft YaHei"/>
                <a:ea typeface="Microsoft YaHei"/>
                <a:cs typeface="Microsoft YaHei"/>
              </a:rPr>
              <a:t> </a:t>
            </a:r>
            <a:r>
              <a:rPr sz="1100" kern="0" spc="-20">
                <a:solidFill>
                  <a:srgbClr val="595959">
                    <a:alpha val="100000"/>
                  </a:srgbClr>
                </a:solidFill>
                <a:latin typeface="Microsoft YaHei"/>
                <a:ea typeface="Microsoft YaHei"/>
                <a:cs typeface="Microsoft YaHei"/>
              </a:rPr>
              <a:t>主要表现在，</a:t>
            </a:r>
            <a:r>
              <a:rPr sz="1100" kern="0" spc="250">
                <a:solidFill>
                  <a:srgbClr val="595959">
                    <a:alpha val="100000"/>
                  </a:srgbClr>
                </a:solidFill>
                <a:latin typeface="Microsoft YaHei"/>
                <a:ea typeface="Microsoft YaHei"/>
                <a:cs typeface="Microsoft YaHei"/>
              </a:rPr>
              <a:t> </a:t>
            </a:r>
            <a:r>
              <a:rPr sz="1100" kern="0" spc="-20">
                <a:solidFill>
                  <a:srgbClr val="595959">
                    <a:alpha val="100000"/>
                  </a:srgbClr>
                </a:solidFill>
                <a:latin typeface="Microsoft YaHei"/>
                <a:ea typeface="Microsoft YaHei"/>
                <a:cs typeface="Microsoft YaHei"/>
              </a:rPr>
              <a:t>电商平台通过对销售数</a:t>
            </a:r>
            <a:r>
              <a:rPr sz="1100" kern="0" spc="0">
                <a:solidFill>
                  <a:srgbClr val="595959">
                    <a:alpha val="100000"/>
                  </a:srgbClr>
                </a:solidFill>
                <a:latin typeface="Microsoft YaHei"/>
                <a:ea typeface="Microsoft YaHei"/>
                <a:cs typeface="Microsoft YaHei"/>
              </a:rPr>
              <a:t>  </a:t>
            </a:r>
            <a:r>
              <a:rPr sz="1100" kern="0" spc="-30">
                <a:solidFill>
                  <a:srgbClr val="595959">
                    <a:alpha val="100000"/>
                  </a:srgbClr>
                </a:solidFill>
                <a:latin typeface="Microsoft YaHei"/>
                <a:ea typeface="Microsoft YaHei"/>
                <a:cs typeface="Microsoft YaHei"/>
              </a:rPr>
              <a:t>据的分析反向助力厂商侧的货品管理、营销动作，高效链接产业链上下游两端，</a:t>
            </a:r>
            <a:r>
              <a:rPr sz="1100" kern="0" spc="330">
                <a:solidFill>
                  <a:srgbClr val="595959">
                    <a:alpha val="100000"/>
                  </a:srgbClr>
                </a:solidFill>
                <a:latin typeface="Microsoft YaHei"/>
                <a:ea typeface="Microsoft YaHei"/>
                <a:cs typeface="Microsoft YaHei"/>
              </a:rPr>
              <a:t> </a:t>
            </a:r>
            <a:r>
              <a:rPr sz="1100" kern="0" spc="-30">
                <a:solidFill>
                  <a:srgbClr val="595959">
                    <a:alpha val="100000"/>
                  </a:srgbClr>
                </a:solidFill>
                <a:latin typeface="Microsoft YaHei"/>
                <a:ea typeface="Microsoft YaHei"/>
                <a:cs typeface="Microsoft YaHei"/>
              </a:rPr>
              <a:t>同时也开发更多合作伙伴，</a:t>
            </a:r>
            <a:r>
              <a:rPr sz="1100" kern="0" spc="190">
                <a:solidFill>
                  <a:srgbClr val="595959">
                    <a:alpha val="100000"/>
                  </a:srgbClr>
                </a:solidFill>
                <a:latin typeface="Microsoft YaHei"/>
                <a:ea typeface="Microsoft YaHei"/>
                <a:cs typeface="Microsoft YaHei"/>
              </a:rPr>
              <a:t> </a:t>
            </a:r>
            <a:r>
              <a:rPr sz="1100" kern="0" spc="-30">
                <a:solidFill>
                  <a:srgbClr val="595959">
                    <a:alpha val="100000"/>
                  </a:srgbClr>
                </a:solidFill>
                <a:latin typeface="Microsoft YaHei"/>
                <a:ea typeface="Microsoft YaHei"/>
                <a:cs typeface="Microsoft YaHei"/>
              </a:rPr>
              <a:t>扩充服务能力储备，</a:t>
            </a:r>
            <a:r>
              <a:rPr sz="1100" kern="0" spc="220">
                <a:solidFill>
                  <a:srgbClr val="595959">
                    <a:alpha val="100000"/>
                  </a:srgbClr>
                </a:solidFill>
                <a:latin typeface="Microsoft YaHei"/>
                <a:ea typeface="Microsoft YaHei"/>
                <a:cs typeface="Microsoft YaHei"/>
              </a:rPr>
              <a:t> </a:t>
            </a:r>
            <a:r>
              <a:rPr sz="1100" kern="0" spc="-30">
                <a:solidFill>
                  <a:srgbClr val="595959">
                    <a:alpha val="100000"/>
                  </a:srgbClr>
                </a:solidFill>
                <a:latin typeface="Microsoft YaHei"/>
                <a:ea typeface="Microsoft YaHei"/>
                <a:cs typeface="Microsoft YaHei"/>
              </a:rPr>
              <a:t>为</a:t>
            </a:r>
            <a:r>
              <a:rPr sz="1100" kern="0" spc="0">
                <a:solidFill>
                  <a:srgbClr val="595959">
                    <a:alpha val="100000"/>
                  </a:srgbClr>
                </a:solidFill>
                <a:latin typeface="Microsoft YaHei"/>
                <a:ea typeface="Microsoft YaHei"/>
                <a:cs typeface="Microsoft YaHei"/>
              </a:rPr>
              <a:t>  </a:t>
            </a:r>
            <a:r>
              <a:rPr sz="1100" kern="0" spc="-20">
                <a:solidFill>
                  <a:srgbClr val="595959">
                    <a:alpha val="100000"/>
                  </a:srgbClr>
                </a:solidFill>
                <a:latin typeface="Microsoft YaHei"/>
                <a:ea typeface="Microsoft YaHei"/>
                <a:cs typeface="Microsoft YaHei"/>
              </a:rPr>
              <a:t>解决客户采购痛点赋能。</a:t>
            </a:r>
            <a:endParaRPr lang="Microsoft YaHei" altLang="Microsoft YaHei" sz="1100"/>
          </a:p>
          <a:p>
            <a:pPr algn="l" rtl="0" eaLnBrk="0">
              <a:lnSpc>
                <a:spcPct val="108000"/>
              </a:lnSpc>
            </a:pPr>
            <a:endParaRPr lang="Arial" altLang="Arial" sz="500"/>
          </a:p>
          <a:p>
            <a:pPr marL="2709545" algn="l" rtl="0" eaLnBrk="0">
              <a:lnSpc>
                <a:spcPct val="97000"/>
              </a:lnSpc>
              <a:spcBef>
                <a:spcPts val="2"/>
              </a:spcBef>
            </a:pPr>
            <a:r>
              <a:rPr sz="1400" b="1" kern="0" spc="0">
                <a:solidFill>
                  <a:srgbClr val="404040">
                    <a:alpha val="100000"/>
                  </a:srgbClr>
                </a:solidFill>
                <a:latin typeface="Microsoft YaHei"/>
                <a:ea typeface="Microsoft YaHei"/>
                <a:cs typeface="Microsoft YaHei"/>
              </a:rPr>
              <a:t>传统模式的痛点与新型模式的补足</a:t>
            </a:r>
            <a:endParaRPr lang="Microsoft YaHei" altLang="Microsoft YaHei" sz="1400"/>
          </a:p>
        </p:txBody>
      </p:sp>
      <p:graphicFrame>
        <p:nvGraphicFramePr>
          <p:cNvPr id="730" name="table 730"/>
          <p:cNvGraphicFramePr>
            <a:graphicFrameLocks noGrp="1"/>
          </p:cNvGraphicFramePr>
          <p:nvPr/>
        </p:nvGraphicFramePr>
        <p:xfrm>
          <a:off x="4718684" y="2896361"/>
          <a:ext cx="3618230" cy="3295014"/>
        </p:xfrm>
        <a:graphic>
          <a:graphicData uri="http://schemas.openxmlformats.org/drawingml/2006/table">
            <a:tbl>
              <a:tblPr/>
              <a:tblGrid>
                <a:gridCol w="1801495"/>
                <a:gridCol w="1816735"/>
              </a:tblGrid>
              <a:tr h="2073275">
                <a:tc>
                  <a:txBody>
                    <a:bodyPr vert="horz" wrap="square"/>
                    <a:lstStyle/>
                    <a:p>
                      <a:pPr algn="l" rtl="0" eaLnBrk="0">
                        <a:lnSpc>
                          <a:spcPct val="112000"/>
                        </a:lnSpc>
                      </a:pPr>
                      <a:endParaRPr lang="Arial" altLang="Arial" sz="1000"/>
                    </a:p>
                    <a:p>
                      <a:pPr algn="l" rtl="0" eaLnBrk="0">
                        <a:lnSpc>
                          <a:spcPct val="112000"/>
                        </a:lnSpc>
                      </a:pPr>
                      <a:endParaRPr lang="Arial" altLang="Arial" sz="1000"/>
                    </a:p>
                    <a:p>
                      <a:pPr algn="l" rtl="0" eaLnBrk="0">
                        <a:lnSpc>
                          <a:spcPct val="112000"/>
                        </a:lnSpc>
                      </a:pPr>
                      <a:endParaRPr lang="Arial" altLang="Arial" sz="1000"/>
                    </a:p>
                    <a:p>
                      <a:pPr algn="l" rtl="0" eaLnBrk="0">
                        <a:lnSpc>
                          <a:spcPct val="113000"/>
                        </a:lnSpc>
                      </a:pPr>
                      <a:endParaRPr lang="Arial" altLang="Arial" sz="1000"/>
                    </a:p>
                    <a:p>
                      <a:pPr marL="170179" algn="l" rtl="0" eaLnBrk="0">
                        <a:lnSpc>
                          <a:spcPct val="97000"/>
                        </a:lnSpc>
                        <a:spcBef>
                          <a:spcPts val="3"/>
                        </a:spcBef>
                      </a:pPr>
                      <a:r>
                        <a:rPr sz="1200" b="1" kern="0" spc="-10">
                          <a:solidFill>
                            <a:srgbClr val="595959">
                              <a:alpha val="100000"/>
                            </a:srgbClr>
                          </a:solidFill>
                          <a:latin typeface="Microsoft YaHei"/>
                          <a:ea typeface="Microsoft YaHei"/>
                          <a:cs typeface="Microsoft YaHei"/>
                        </a:rPr>
                        <a:t>定制需求沟通成本高</a:t>
                      </a:r>
                      <a:endParaRPr lang="Microsoft YaHei" altLang="Microsoft YaHei" sz="1200"/>
                    </a:p>
                    <a:p>
                      <a:pPr algn="l" rtl="0" eaLnBrk="0">
                        <a:lnSpc>
                          <a:spcPct val="108000"/>
                        </a:lnSpc>
                      </a:pPr>
                      <a:endParaRPr lang="Arial" altLang="Arial" sz="1100"/>
                    </a:p>
                    <a:p>
                      <a:pPr marL="177800" indent="6985" algn="l" rtl="0" eaLnBrk="0">
                        <a:lnSpc>
                          <a:spcPct val="152000"/>
                        </a:lnSpc>
                        <a:spcBef>
                          <a:spcPts val="2"/>
                        </a:spcBef>
                      </a:pPr>
                      <a:r>
                        <a:rPr sz="900" kern="0" spc="80">
                          <a:solidFill>
                            <a:srgbClr val="595959">
                              <a:alpha val="100000"/>
                            </a:srgbClr>
                          </a:solidFill>
                          <a:latin typeface="Microsoft YaHei"/>
                          <a:ea typeface="Microsoft YaHei"/>
                          <a:cs typeface="Microsoft YaHei"/>
                        </a:rPr>
                        <a:t>电商平台的3C数码商用</a:t>
                      </a:r>
                      <a:r>
                        <a:rPr sz="900" kern="0" spc="0">
                          <a:solidFill>
                            <a:srgbClr val="595959">
                              <a:alpha val="100000"/>
                            </a:srgbClr>
                          </a:solidFill>
                          <a:latin typeface="Microsoft YaHei"/>
                          <a:ea typeface="Microsoft YaHei"/>
                          <a:cs typeface="Microsoft YaHei"/>
                        </a:rPr>
                        <a:t>           </a:t>
                      </a:r>
                      <a:r>
                        <a:rPr sz="900" kern="0" spc="60">
                          <a:solidFill>
                            <a:srgbClr val="595959">
                              <a:alpha val="100000"/>
                            </a:srgbClr>
                          </a:solidFill>
                          <a:latin typeface="Microsoft YaHei"/>
                          <a:ea typeface="Microsoft YaHei"/>
                          <a:cs typeface="Microsoft YaHei"/>
                        </a:rPr>
                        <a:t>品的个性化选择较少，需       </a:t>
                      </a:r>
                      <a:r>
                        <a:rPr sz="900" kern="0" spc="50">
                          <a:solidFill>
                            <a:srgbClr val="595959">
                              <a:alpha val="100000"/>
                            </a:srgbClr>
                          </a:solidFill>
                          <a:latin typeface="Microsoft YaHei"/>
                          <a:ea typeface="Microsoft YaHei"/>
                          <a:cs typeface="Microsoft YaHei"/>
                        </a:rPr>
                        <a:t>要通过客服跟厂商沟通，</a:t>
                      </a:r>
                      <a:r>
                        <a:rPr sz="900" kern="0" spc="4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效率较低</a:t>
                      </a:r>
                      <a:endParaRPr lang="Microsoft YaHei" altLang="Microsoft YaHei" sz="900"/>
                    </a:p>
                  </a:txBody>
                  <a:tcPr marL="0" marR="0" marT="0" marB="0">
                    <a:lnL w="19050" cap="flat" cmpd="sng" algn="ctr">
                      <a:solidFill>
                        <a:srgbClr val="1EC8F3"/>
                      </a:solidFill>
                      <a:prstDash val="dash"/>
                      <a:round/>
                      <a:headEnd type="none" w="med" len="med"/>
                      <a:tailEnd type="none" w="med" len="med"/>
                    </a:lnL>
                    <a:lnR>
                      <a:noFill/>
                    </a:lnR>
                    <a:lnT w="15875" cap="flat" cmpd="sng" algn="ctr">
                      <a:solidFill>
                        <a:srgbClr val="1EC8F3"/>
                      </a:solidFill>
                      <a:prstDash val="dash"/>
                      <a:round/>
                      <a:headEnd type="none" w="med" len="med"/>
                      <a:tailEnd type="none" w="med" len="med"/>
                    </a:lnT>
                    <a:lnB>
                      <a:noFill/>
                    </a:lnB>
                  </a:tcPr>
                </a:tc>
                <a:tc>
                  <a:txBody>
                    <a:bodyPr vert="horz" wrap="square"/>
                    <a:lstStyle/>
                    <a:p>
                      <a:pPr algn="l" rtl="0" eaLnBrk="0">
                        <a:lnSpc>
                          <a:spcPct val="112000"/>
                        </a:lnSpc>
                      </a:pPr>
                      <a:endParaRPr lang="Arial" altLang="Arial" sz="1000"/>
                    </a:p>
                    <a:p>
                      <a:pPr algn="l" rtl="0" eaLnBrk="0">
                        <a:lnSpc>
                          <a:spcPct val="112000"/>
                        </a:lnSpc>
                      </a:pPr>
                      <a:endParaRPr lang="Arial" altLang="Arial" sz="1000"/>
                    </a:p>
                    <a:p>
                      <a:pPr algn="l" rtl="0" eaLnBrk="0">
                        <a:lnSpc>
                          <a:spcPct val="112000"/>
                        </a:lnSpc>
                      </a:pPr>
                      <a:endParaRPr lang="Arial" altLang="Arial" sz="1000"/>
                    </a:p>
                    <a:p>
                      <a:pPr algn="l" rtl="0" eaLnBrk="0">
                        <a:lnSpc>
                          <a:spcPct val="113000"/>
                        </a:lnSpc>
                      </a:pPr>
                      <a:endParaRPr lang="Arial" altLang="Arial" sz="1000"/>
                    </a:p>
                    <a:p>
                      <a:pPr marL="402590" algn="l" rtl="0" eaLnBrk="0">
                        <a:lnSpc>
                          <a:spcPct val="97000"/>
                        </a:lnSpc>
                      </a:pPr>
                      <a:r>
                        <a:rPr sz="1200" b="1" kern="0" spc="-10">
                          <a:solidFill>
                            <a:srgbClr val="595959">
                              <a:alpha val="100000"/>
                            </a:srgbClr>
                          </a:solidFill>
                          <a:latin typeface="Microsoft YaHei"/>
                          <a:ea typeface="Microsoft YaHei"/>
                          <a:cs typeface="Microsoft YaHei"/>
                        </a:rPr>
                        <a:t>售后流畅性稍差</a:t>
                      </a:r>
                      <a:endParaRPr lang="Microsoft YaHei" altLang="Microsoft YaHei" sz="1200"/>
                    </a:p>
                    <a:p>
                      <a:pPr algn="l" rtl="0" eaLnBrk="0">
                        <a:lnSpc>
                          <a:spcPct val="108000"/>
                        </a:lnSpc>
                      </a:pPr>
                      <a:endParaRPr lang="Arial" altLang="Arial" sz="1100"/>
                    </a:p>
                    <a:p>
                      <a:pPr marL="229870" algn="l" rtl="0" eaLnBrk="0">
                        <a:lnSpc>
                          <a:spcPct val="147000"/>
                        </a:lnSpc>
                        <a:spcBef>
                          <a:spcPts val="6"/>
                        </a:spcBef>
                      </a:pPr>
                      <a:r>
                        <a:rPr sz="900" kern="0" spc="90">
                          <a:solidFill>
                            <a:srgbClr val="595959">
                              <a:alpha val="100000"/>
                            </a:srgbClr>
                          </a:solidFill>
                          <a:latin typeface="Microsoft YaHei"/>
                          <a:ea typeface="Microsoft YaHei"/>
                          <a:cs typeface="Microsoft YaHei"/>
                        </a:rPr>
                        <a:t>涉及到不同品牌的售后问</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题需要单独找品牌客服沟</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通，售后问题处理时间长</a:t>
                      </a:r>
                      <a:endParaRPr lang="Microsoft YaHei" altLang="Microsoft YaHei" sz="900"/>
                    </a:p>
                  </a:txBody>
                  <a:tcPr marL="0" marR="0" marT="0" marB="0">
                    <a:lnL>
                      <a:noFill/>
                    </a:lnL>
                    <a:lnR w="19050" cap="flat" cmpd="sng" algn="ctr">
                      <a:solidFill>
                        <a:srgbClr val="1EC8F3"/>
                      </a:solidFill>
                      <a:prstDash val="dash"/>
                      <a:round/>
                      <a:headEnd type="none" w="med" len="med"/>
                      <a:tailEnd type="none" w="med" len="med"/>
                    </a:lnR>
                    <a:lnT w="15875" cap="flat" cmpd="sng" algn="ctr">
                      <a:solidFill>
                        <a:srgbClr val="1EC8F3"/>
                      </a:solidFill>
                      <a:prstDash val="dash"/>
                      <a:round/>
                      <a:headEnd type="none" w="med" len="med"/>
                      <a:tailEnd type="none" w="med" len="med"/>
                    </a:lnT>
                    <a:lnB>
                      <a:noFill/>
                    </a:lnB>
                  </a:tcPr>
                </a:tc>
              </a:tr>
              <a:tr h="1221740">
                <a:tc>
                  <a:txBody>
                    <a:bodyPr vert="horz" wrap="square"/>
                    <a:lstStyle/>
                    <a:p>
                      <a:pPr algn="l" rtl="0" eaLnBrk="0">
                        <a:lnSpc>
                          <a:spcPct val="136000"/>
                        </a:lnSpc>
                      </a:pPr>
                      <a:endParaRPr lang="Arial" altLang="Arial" sz="1000"/>
                    </a:p>
                    <a:p>
                      <a:pPr marL="177164" indent="1905" algn="l" rtl="0" eaLnBrk="0">
                        <a:lnSpc>
                          <a:spcPct val="147000"/>
                        </a:lnSpc>
                        <a:spcBef>
                          <a:spcPts val="5"/>
                        </a:spcBef>
                      </a:pPr>
                      <a:r>
                        <a:rPr sz="900" kern="0" spc="60">
                          <a:solidFill>
                            <a:srgbClr val="595959">
                              <a:alpha val="100000"/>
                            </a:srgbClr>
                          </a:solidFill>
                          <a:latin typeface="Microsoft YaHei"/>
                          <a:ea typeface="Microsoft YaHei"/>
                          <a:cs typeface="Microsoft YaHei"/>
                        </a:rPr>
                        <a:t>开发集成商合作伙伴，为       客户提供更多定制化的解       </a:t>
                      </a:r>
                      <a:r>
                        <a:rPr sz="900" kern="0" spc="90">
                          <a:solidFill>
                            <a:srgbClr val="595959">
                              <a:alpha val="100000"/>
                            </a:srgbClr>
                          </a:solidFill>
                          <a:latin typeface="Microsoft YaHei"/>
                          <a:ea typeface="Microsoft YaHei"/>
                          <a:cs typeface="Microsoft YaHei"/>
                        </a:rPr>
                        <a:t>决方案</a:t>
                      </a:r>
                      <a:endParaRPr lang="Microsoft YaHei" altLang="Microsoft YaHei" sz="900"/>
                    </a:p>
                    <a:p>
                      <a:pPr algn="l" rtl="0" eaLnBrk="0">
                        <a:lnSpc>
                          <a:spcPct val="103000"/>
                        </a:lnSpc>
                      </a:pPr>
                      <a:endParaRPr lang="Arial" altLang="Arial" sz="600"/>
                    </a:p>
                    <a:p>
                      <a:pPr marL="268604" algn="l" rtl="0" eaLnBrk="0">
                        <a:lnSpc>
                          <a:spcPct val="97000"/>
                        </a:lnSpc>
                        <a:spcBef>
                          <a:spcPts val="4"/>
                        </a:spcBef>
                      </a:pPr>
                      <a:r>
                        <a:rPr sz="1200" b="1" kern="0" spc="-10">
                          <a:solidFill>
                            <a:srgbClr val="1EC8F3">
                              <a:alpha val="100000"/>
                            </a:srgbClr>
                          </a:solidFill>
                          <a:latin typeface="Microsoft YaHei"/>
                          <a:ea typeface="Microsoft YaHei"/>
                          <a:cs typeface="Microsoft YaHei"/>
                        </a:rPr>
                        <a:t>丰富非标解决方案</a:t>
                      </a:r>
                      <a:endParaRPr lang="Microsoft YaHei" altLang="Microsoft YaHei" sz="1200"/>
                    </a:p>
                  </a:txBody>
                  <a:tcPr marL="0" marR="0" marT="0" marB="0">
                    <a:lnL w="19050" cap="flat" cmpd="sng" algn="ctr">
                      <a:solidFill>
                        <a:srgbClr val="1EC8F3"/>
                      </a:solidFill>
                      <a:prstDash val="dash"/>
                      <a:round/>
                      <a:headEnd type="none" w="med" len="med"/>
                      <a:tailEnd type="none" w="med" len="med"/>
                    </a:lnL>
                    <a:lnR>
                      <a:noFill/>
                    </a:lnR>
                    <a:lnT>
                      <a:noFill/>
                    </a:lnT>
                    <a:lnB w="19050" cap="flat" cmpd="sng" algn="ctr">
                      <a:solidFill>
                        <a:srgbClr val="1EC8F3"/>
                      </a:solidFill>
                      <a:prstDash val="dash"/>
                      <a:round/>
                      <a:headEnd type="none" w="med" len="med"/>
                      <a:tailEnd type="none" w="med" len="med"/>
                    </a:lnB>
                  </a:tcPr>
                </a:tc>
                <a:tc>
                  <a:txBody>
                    <a:bodyPr vert="horz" wrap="square"/>
                    <a:lstStyle/>
                    <a:p>
                      <a:pPr algn="l" rtl="0" eaLnBrk="0">
                        <a:lnSpc>
                          <a:spcPct val="136000"/>
                        </a:lnSpc>
                      </a:pPr>
                      <a:endParaRPr lang="Arial" altLang="Arial" sz="1000"/>
                    </a:p>
                    <a:p>
                      <a:pPr marL="233045" algn="l" rtl="0" eaLnBrk="0">
                        <a:lnSpc>
                          <a:spcPct val="147000"/>
                        </a:lnSpc>
                        <a:spcBef>
                          <a:spcPts val="1"/>
                        </a:spcBef>
                      </a:pPr>
                      <a:r>
                        <a:rPr sz="900" kern="0" spc="90">
                          <a:solidFill>
                            <a:srgbClr val="595959">
                              <a:alpha val="100000"/>
                            </a:srgbClr>
                          </a:solidFill>
                          <a:latin typeface="Microsoft YaHei"/>
                          <a:ea typeface="Microsoft YaHei"/>
                          <a:cs typeface="Microsoft YaHei"/>
                        </a:rPr>
                        <a:t>线上有顺畅、专一的售后</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渠道，线下有当地专业的</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技术人快速上门处理问题</a:t>
                      </a:r>
                      <a:endParaRPr lang="Microsoft YaHei" altLang="Microsoft YaHei" sz="900"/>
                    </a:p>
                    <a:p>
                      <a:pPr algn="l" rtl="0" eaLnBrk="0">
                        <a:lnSpc>
                          <a:spcPct val="104000"/>
                        </a:lnSpc>
                      </a:pPr>
                      <a:endParaRPr lang="Arial" altLang="Arial" sz="600"/>
                    </a:p>
                    <a:p>
                      <a:pPr marL="320675" algn="l" rtl="0" eaLnBrk="0">
                        <a:lnSpc>
                          <a:spcPct val="97000"/>
                        </a:lnSpc>
                        <a:spcBef>
                          <a:spcPts val="1"/>
                        </a:spcBef>
                      </a:pPr>
                      <a:r>
                        <a:rPr sz="1200" b="1" kern="0" spc="-10">
                          <a:solidFill>
                            <a:srgbClr val="1EC8F3">
                              <a:alpha val="100000"/>
                            </a:srgbClr>
                          </a:solidFill>
                          <a:latin typeface="Microsoft YaHei"/>
                          <a:ea typeface="Microsoft YaHei"/>
                          <a:cs typeface="Microsoft YaHei"/>
                        </a:rPr>
                        <a:t>提高售后处理时效</a:t>
                      </a:r>
                      <a:endParaRPr lang="Microsoft YaHei" altLang="Microsoft YaHei" sz="1200"/>
                    </a:p>
                  </a:txBody>
                  <a:tcPr marL="0" marR="0" marT="0" marB="0">
                    <a:lnL>
                      <a:noFill/>
                    </a:lnL>
                    <a:lnR w="19050" cap="flat" cmpd="sng" algn="ctr">
                      <a:solidFill>
                        <a:srgbClr val="1EC8F3"/>
                      </a:solidFill>
                      <a:prstDash val="dash"/>
                      <a:round/>
                      <a:headEnd type="none" w="med" len="med"/>
                      <a:tailEnd type="none" w="med" len="med"/>
                    </a:lnR>
                    <a:lnT>
                      <a:noFill/>
                    </a:lnT>
                    <a:lnB w="19050" cap="flat" cmpd="sng" algn="ctr">
                      <a:solidFill>
                        <a:srgbClr val="1EC8F3"/>
                      </a:solidFill>
                      <a:prstDash val="dash"/>
                      <a:round/>
                      <a:headEnd type="none" w="med" len="med"/>
                      <a:tailEnd type="none" w="med" len="med"/>
                    </a:lnB>
                  </a:tcPr>
                </a:tc>
              </a:tr>
            </a:tbl>
          </a:graphicData>
        </a:graphic>
      </p:graphicFrame>
      <p:graphicFrame>
        <p:nvGraphicFramePr>
          <p:cNvPr id="732" name="table 732"/>
          <p:cNvGraphicFramePr>
            <a:graphicFrameLocks noGrp="1"/>
          </p:cNvGraphicFramePr>
          <p:nvPr/>
        </p:nvGraphicFramePr>
        <p:xfrm>
          <a:off x="919352" y="2898034"/>
          <a:ext cx="3507104" cy="3293109"/>
        </p:xfrm>
        <a:graphic>
          <a:graphicData uri="http://schemas.openxmlformats.org/drawingml/2006/table">
            <a:tbl>
              <a:tblPr/>
              <a:tblGrid>
                <a:gridCol w="1748154"/>
                <a:gridCol w="1758950"/>
              </a:tblGrid>
              <a:tr h="2072005">
                <a:tc>
                  <a:txBody>
                    <a:bodyPr vert="horz" wrap="square"/>
                    <a:lstStyle/>
                    <a:p>
                      <a:pPr algn="l" rtl="0" eaLnBrk="0">
                        <a:lnSpc>
                          <a:spcPct val="112000"/>
                        </a:lnSpc>
                      </a:pPr>
                      <a:endParaRPr lang="Arial" altLang="Arial" sz="1000"/>
                    </a:p>
                    <a:p>
                      <a:pPr algn="l" rtl="0" eaLnBrk="0">
                        <a:lnSpc>
                          <a:spcPct val="112000"/>
                        </a:lnSpc>
                      </a:pPr>
                      <a:endParaRPr lang="Arial" altLang="Arial" sz="1000"/>
                    </a:p>
                    <a:p>
                      <a:pPr algn="l" rtl="0" eaLnBrk="0">
                        <a:lnSpc>
                          <a:spcPct val="112000"/>
                        </a:lnSpc>
                      </a:pPr>
                      <a:endParaRPr lang="Arial" altLang="Arial" sz="1000"/>
                    </a:p>
                    <a:p>
                      <a:pPr algn="l" rtl="0" eaLnBrk="0">
                        <a:lnSpc>
                          <a:spcPct val="112000"/>
                        </a:lnSpc>
                      </a:pPr>
                      <a:endParaRPr lang="Arial" altLang="Arial" sz="1000"/>
                    </a:p>
                    <a:p>
                      <a:pPr marL="342265" algn="l" rtl="0" eaLnBrk="0">
                        <a:lnSpc>
                          <a:spcPct val="97000"/>
                        </a:lnSpc>
                        <a:spcBef>
                          <a:spcPts val="4"/>
                        </a:spcBef>
                      </a:pPr>
                      <a:r>
                        <a:rPr sz="1200" b="1" kern="0" spc="-10">
                          <a:solidFill>
                            <a:srgbClr val="595959">
                              <a:alpha val="100000"/>
                            </a:srgbClr>
                          </a:solidFill>
                          <a:latin typeface="Microsoft YaHei"/>
                          <a:ea typeface="Microsoft YaHei"/>
                          <a:cs typeface="Microsoft YaHei"/>
                        </a:rPr>
                        <a:t>营销动作有限</a:t>
                      </a:r>
                      <a:endParaRPr lang="Microsoft YaHei" altLang="Microsoft YaHei" sz="1200"/>
                    </a:p>
                    <a:p>
                      <a:pPr algn="l" rtl="0" eaLnBrk="0">
                        <a:lnSpc>
                          <a:spcPct val="108000"/>
                        </a:lnSpc>
                      </a:pPr>
                      <a:endParaRPr lang="Arial" altLang="Arial" sz="1100"/>
                    </a:p>
                    <a:p>
                      <a:pPr marL="147320" indent="10160" algn="l" rtl="0" eaLnBrk="0">
                        <a:lnSpc>
                          <a:spcPct val="152000"/>
                        </a:lnSpc>
                        <a:spcBef>
                          <a:spcPts val="4"/>
                        </a:spcBef>
                      </a:pPr>
                      <a:r>
                        <a:rPr sz="900" kern="0" spc="80">
                          <a:solidFill>
                            <a:srgbClr val="595959">
                              <a:alpha val="100000"/>
                            </a:srgbClr>
                          </a:solidFill>
                          <a:latin typeface="Microsoft YaHei"/>
                          <a:ea typeface="Microsoft YaHei"/>
                          <a:cs typeface="Microsoft YaHei"/>
                        </a:rPr>
                        <a:t>B端用户的触达链路</a:t>
                      </a:r>
                      <a:r>
                        <a:rPr sz="900" kern="0" spc="70">
                          <a:solidFill>
                            <a:srgbClr val="595959">
                              <a:alpha val="100000"/>
                            </a:srgbClr>
                          </a:solidFill>
                          <a:latin typeface="Microsoft YaHei"/>
                          <a:ea typeface="Microsoft YaHei"/>
                          <a:cs typeface="Microsoft YaHei"/>
                        </a:rPr>
                        <a:t>较长，</a:t>
                      </a:r>
                      <a:r>
                        <a:rPr sz="900" kern="0" spc="-1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厂商无法直接影响客户的</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决策，需借助电商平台的</a:t>
                      </a:r>
                      <a:r>
                        <a:rPr sz="900" kern="0" spc="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推广</a:t>
                      </a:r>
                      <a:endParaRPr lang="Microsoft YaHei" altLang="Microsoft YaHei" sz="900"/>
                    </a:p>
                  </a:txBody>
                  <a:tcPr marL="0" marR="0" marT="0" marB="0">
                    <a:lnL w="19050" cap="flat" cmpd="sng" algn="ctr">
                      <a:solidFill>
                        <a:srgbClr val="B2D234"/>
                      </a:solidFill>
                      <a:prstDash val="dash"/>
                      <a:round/>
                      <a:headEnd type="none" w="med" len="med"/>
                      <a:tailEnd type="none" w="med" len="med"/>
                    </a:lnL>
                    <a:lnR>
                      <a:noFill/>
                    </a:lnR>
                    <a:lnT w="15875" cap="flat" cmpd="sng" algn="ctr">
                      <a:solidFill>
                        <a:srgbClr val="B2D234"/>
                      </a:solidFill>
                      <a:prstDash val="dash"/>
                      <a:round/>
                      <a:headEnd type="none" w="med" len="med"/>
                      <a:tailEnd type="none" w="med" len="med"/>
                    </a:lnT>
                    <a:lnB>
                      <a:noFill/>
                    </a:lnB>
                  </a:tcPr>
                </a:tc>
                <a:tc>
                  <a:txBody>
                    <a:bodyPr vert="horz" wrap="square"/>
                    <a:lstStyle/>
                    <a:p>
                      <a:pPr algn="l" rtl="0" eaLnBrk="0">
                        <a:lnSpc>
                          <a:spcPct val="111000"/>
                        </a:lnSpc>
                      </a:pPr>
                      <a:endParaRPr lang="Arial" altLang="Arial" sz="1000"/>
                    </a:p>
                    <a:p>
                      <a:pPr algn="l" rtl="0" eaLnBrk="0">
                        <a:lnSpc>
                          <a:spcPct val="112000"/>
                        </a:lnSpc>
                      </a:pPr>
                      <a:endParaRPr lang="Arial" altLang="Arial" sz="1000"/>
                    </a:p>
                    <a:p>
                      <a:pPr algn="l" rtl="0" eaLnBrk="0">
                        <a:lnSpc>
                          <a:spcPct val="112000"/>
                        </a:lnSpc>
                      </a:pPr>
                      <a:endParaRPr lang="Arial" altLang="Arial" sz="1000"/>
                    </a:p>
                    <a:p>
                      <a:pPr algn="l" rtl="0" eaLnBrk="0">
                        <a:lnSpc>
                          <a:spcPct val="112000"/>
                        </a:lnSpc>
                      </a:pPr>
                      <a:endParaRPr lang="Arial" altLang="Arial" sz="1000"/>
                    </a:p>
                    <a:p>
                      <a:pPr algn="l" rtl="0" eaLnBrk="0">
                        <a:lnSpc>
                          <a:spcPct val="9233"/>
                        </a:lnSpc>
                      </a:pPr>
                      <a:endParaRPr lang="Arial" altLang="Arial" sz="100"/>
                    </a:p>
                    <a:p>
                      <a:pPr marL="134620" algn="l" rtl="0" eaLnBrk="0">
                        <a:lnSpc>
                          <a:spcPct val="97000"/>
                        </a:lnSpc>
                      </a:pPr>
                      <a:r>
                        <a:rPr sz="1200" b="1" kern="0" spc="-10">
                          <a:solidFill>
                            <a:srgbClr val="595959">
                              <a:alpha val="100000"/>
                            </a:srgbClr>
                          </a:solidFill>
                          <a:latin typeface="Microsoft YaHei"/>
                          <a:ea typeface="Microsoft YaHei"/>
                          <a:cs typeface="Microsoft YaHei"/>
                        </a:rPr>
                        <a:t>技术服务能力有待提升</a:t>
                      </a:r>
                      <a:endParaRPr lang="Microsoft YaHei" altLang="Microsoft YaHei" sz="1200"/>
                    </a:p>
                    <a:p>
                      <a:pPr algn="l" rtl="0" eaLnBrk="0">
                        <a:lnSpc>
                          <a:spcPct val="108000"/>
                        </a:lnSpc>
                      </a:pPr>
                      <a:endParaRPr lang="Arial" altLang="Arial" sz="1100"/>
                    </a:p>
                    <a:p>
                      <a:pPr marL="212090" indent="6350" algn="l" rtl="0" eaLnBrk="0">
                        <a:lnSpc>
                          <a:spcPct val="152000"/>
                        </a:lnSpc>
                        <a:spcBef>
                          <a:spcPts val="2"/>
                        </a:spcBef>
                      </a:pPr>
                      <a:r>
                        <a:rPr sz="900" kern="0" spc="90">
                          <a:solidFill>
                            <a:srgbClr val="595959">
                              <a:alpha val="100000"/>
                            </a:srgbClr>
                          </a:solidFill>
                          <a:latin typeface="Microsoft YaHei"/>
                          <a:ea typeface="Microsoft YaHei"/>
                          <a:cs typeface="Microsoft YaHei"/>
                        </a:rPr>
                        <a:t>电商平台在各区域之间</a:t>
                      </a:r>
                      <a:r>
                        <a:rPr sz="900" kern="0" spc="80">
                          <a:solidFill>
                            <a:srgbClr val="595959">
                              <a:alpha val="100000"/>
                            </a:srgbClr>
                          </a:solidFill>
                          <a:latin typeface="Microsoft YaHei"/>
                          <a:ea typeface="Microsoft YaHei"/>
                          <a:cs typeface="Microsoft YaHei"/>
                        </a:rPr>
                        <a:t>的</a:t>
                      </a:r>
                      <a:r>
                        <a:rPr sz="900" kern="0" spc="-1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服务能力参差不齐，在下</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沉市场中更依赖厂商为客</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户提供技术服务</a:t>
                      </a:r>
                      <a:endParaRPr lang="Microsoft YaHei" altLang="Microsoft YaHei" sz="900"/>
                    </a:p>
                  </a:txBody>
                  <a:tcPr marL="0" marR="0" marT="0" marB="0">
                    <a:lnL>
                      <a:noFill/>
                    </a:lnL>
                    <a:lnR w="19050" cap="flat" cmpd="sng" algn="ctr">
                      <a:solidFill>
                        <a:srgbClr val="B2D234"/>
                      </a:solidFill>
                      <a:prstDash val="dash"/>
                      <a:round/>
                      <a:headEnd type="none" w="med" len="med"/>
                      <a:tailEnd type="none" w="med" len="med"/>
                    </a:lnR>
                    <a:lnT w="15875" cap="flat" cmpd="sng" algn="ctr">
                      <a:solidFill>
                        <a:srgbClr val="B2D234"/>
                      </a:solidFill>
                      <a:prstDash val="dash"/>
                      <a:round/>
                      <a:headEnd type="none" w="med" len="med"/>
                      <a:tailEnd type="none" w="med" len="med"/>
                    </a:lnT>
                    <a:lnB>
                      <a:noFill/>
                    </a:lnB>
                  </a:tcPr>
                </a:tc>
              </a:tr>
              <a:tr h="1221105">
                <a:tc>
                  <a:txBody>
                    <a:bodyPr vert="horz" wrap="square"/>
                    <a:lstStyle/>
                    <a:p>
                      <a:pPr algn="l" rtl="0" eaLnBrk="0">
                        <a:lnSpc>
                          <a:spcPct val="135000"/>
                        </a:lnSpc>
                      </a:pPr>
                      <a:endParaRPr lang="Arial" altLang="Arial" sz="1000"/>
                    </a:p>
                    <a:p>
                      <a:pPr algn="l" rtl="0" eaLnBrk="0">
                        <a:lnSpc>
                          <a:spcPct val="7833"/>
                        </a:lnSpc>
                      </a:pPr>
                      <a:endParaRPr lang="Arial" altLang="Arial" sz="100"/>
                    </a:p>
                    <a:p>
                      <a:pPr marL="146050" indent="635" algn="l" rtl="0" eaLnBrk="0">
                        <a:lnSpc>
                          <a:spcPct val="147000"/>
                        </a:lnSpc>
                      </a:pPr>
                      <a:r>
                        <a:rPr sz="900" kern="0" spc="90">
                          <a:solidFill>
                            <a:srgbClr val="595959">
                              <a:alpha val="100000"/>
                            </a:srgbClr>
                          </a:solidFill>
                          <a:latin typeface="Microsoft YaHei"/>
                          <a:ea typeface="Microsoft YaHei"/>
                          <a:cs typeface="Microsoft YaHei"/>
                        </a:rPr>
                        <a:t>提升销售数据、用户需求</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信息的流动性，高效链接</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企业客户与厂商</a:t>
                      </a:r>
                      <a:endParaRPr lang="Microsoft YaHei" altLang="Microsoft YaHei" sz="900"/>
                    </a:p>
                    <a:p>
                      <a:pPr algn="l" rtl="0" eaLnBrk="0">
                        <a:lnSpc>
                          <a:spcPct val="103000"/>
                        </a:lnSpc>
                      </a:pPr>
                      <a:endParaRPr lang="Arial" altLang="Arial" sz="600"/>
                    </a:p>
                    <a:p>
                      <a:pPr marL="388620" algn="l" rtl="0" eaLnBrk="0">
                        <a:lnSpc>
                          <a:spcPct val="98000"/>
                        </a:lnSpc>
                        <a:spcBef>
                          <a:spcPts val="2"/>
                        </a:spcBef>
                      </a:pPr>
                      <a:r>
                        <a:rPr sz="1200" b="1" kern="0" spc="-10">
                          <a:solidFill>
                            <a:srgbClr val="B2D234">
                              <a:alpha val="100000"/>
                            </a:srgbClr>
                          </a:solidFill>
                          <a:latin typeface="Microsoft YaHei"/>
                          <a:ea typeface="Microsoft YaHei"/>
                          <a:cs typeface="Microsoft YaHei"/>
                        </a:rPr>
                        <a:t>缩短采购链路</a:t>
                      </a:r>
                      <a:endParaRPr lang="Microsoft YaHei" altLang="Microsoft YaHei" sz="1200"/>
                    </a:p>
                  </a:txBody>
                  <a:tcPr marL="0" marR="0" marT="0" marB="0">
                    <a:lnL w="19050" cap="flat" cmpd="sng" algn="ctr">
                      <a:solidFill>
                        <a:srgbClr val="B2D234"/>
                      </a:solidFill>
                      <a:prstDash val="dash"/>
                      <a:round/>
                      <a:headEnd type="none" w="med" len="med"/>
                      <a:tailEnd type="none" w="med" len="med"/>
                    </a:lnL>
                    <a:lnR>
                      <a:noFill/>
                    </a:lnR>
                    <a:lnT>
                      <a:noFill/>
                    </a:lnT>
                    <a:lnB w="19050" cap="flat" cmpd="sng" algn="ctr">
                      <a:solidFill>
                        <a:srgbClr val="B2D234"/>
                      </a:solidFill>
                      <a:prstDash val="dash"/>
                      <a:round/>
                      <a:headEnd type="none" w="med" len="med"/>
                      <a:tailEnd type="none" w="med" len="med"/>
                    </a:lnB>
                  </a:tcPr>
                </a:tc>
                <a:tc>
                  <a:txBody>
                    <a:bodyPr vert="horz" wrap="square"/>
                    <a:lstStyle/>
                    <a:p>
                      <a:pPr algn="l" rtl="0" eaLnBrk="0">
                        <a:lnSpc>
                          <a:spcPct val="136000"/>
                        </a:lnSpc>
                      </a:pPr>
                      <a:endParaRPr lang="Arial" altLang="Arial" sz="1000"/>
                    </a:p>
                    <a:p>
                      <a:pPr algn="l" rtl="0" eaLnBrk="0">
                        <a:lnSpc>
                          <a:spcPct val="9552"/>
                        </a:lnSpc>
                      </a:pPr>
                      <a:endParaRPr lang="Arial" altLang="Arial" sz="100"/>
                    </a:p>
                    <a:p>
                      <a:pPr marL="212090" indent="-635" algn="l" rtl="0" eaLnBrk="0">
                        <a:lnSpc>
                          <a:spcPct val="147000"/>
                        </a:lnSpc>
                      </a:pPr>
                      <a:r>
                        <a:rPr sz="900" kern="0" spc="90">
                          <a:solidFill>
                            <a:srgbClr val="595959">
                              <a:alpha val="100000"/>
                            </a:srgbClr>
                          </a:solidFill>
                          <a:latin typeface="Microsoft YaHei"/>
                          <a:ea typeface="Microsoft YaHei"/>
                          <a:cs typeface="Microsoft YaHei"/>
                        </a:rPr>
                        <a:t>整合集成供应商和厂商资</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源，缓解厂商技术服务的</a:t>
                      </a:r>
                      <a:r>
                        <a:rPr sz="900" kern="0" spc="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压力</a:t>
                      </a:r>
                      <a:endParaRPr lang="Microsoft YaHei" altLang="Microsoft YaHei" sz="900"/>
                    </a:p>
                    <a:p>
                      <a:pPr algn="l" rtl="0" eaLnBrk="0">
                        <a:lnSpc>
                          <a:spcPct val="102000"/>
                        </a:lnSpc>
                      </a:pPr>
                      <a:endParaRPr lang="Arial" altLang="Arial" sz="600"/>
                    </a:p>
                    <a:p>
                      <a:pPr marL="302895" algn="l" rtl="0" eaLnBrk="0">
                        <a:lnSpc>
                          <a:spcPct val="97000"/>
                        </a:lnSpc>
                        <a:spcBef>
                          <a:spcPts val="5"/>
                        </a:spcBef>
                      </a:pPr>
                      <a:r>
                        <a:rPr sz="1200" b="1" kern="0" spc="-10">
                          <a:solidFill>
                            <a:srgbClr val="B2D234">
                              <a:alpha val="100000"/>
                            </a:srgbClr>
                          </a:solidFill>
                          <a:latin typeface="Microsoft YaHei"/>
                          <a:ea typeface="Microsoft YaHei"/>
                          <a:cs typeface="Microsoft YaHei"/>
                        </a:rPr>
                        <a:t>扩充技术服务储备</a:t>
                      </a:r>
                      <a:endParaRPr lang="Microsoft YaHei" altLang="Microsoft YaHei" sz="1200"/>
                    </a:p>
                  </a:txBody>
                  <a:tcPr marL="0" marR="0" marT="0" marB="0">
                    <a:lnL>
                      <a:noFill/>
                    </a:lnL>
                    <a:lnR w="19050" cap="flat" cmpd="sng" algn="ctr">
                      <a:solidFill>
                        <a:srgbClr val="B2D234"/>
                      </a:solidFill>
                      <a:prstDash val="dash"/>
                      <a:round/>
                      <a:headEnd type="none" w="med" len="med"/>
                      <a:tailEnd type="none" w="med" len="med"/>
                    </a:lnR>
                    <a:lnT>
                      <a:noFill/>
                    </a:lnT>
                    <a:lnB w="19050" cap="flat" cmpd="sng" algn="ctr">
                      <a:solidFill>
                        <a:srgbClr val="B2D234"/>
                      </a:solidFill>
                      <a:prstDash val="dash"/>
                      <a:round/>
                      <a:headEnd type="none" w="med" len="med"/>
                      <a:tailEnd type="none" w="med" len="med"/>
                    </a:lnB>
                  </a:tcPr>
                </a:tc>
              </a:tr>
            </a:tbl>
          </a:graphicData>
        </a:graphic>
      </p:graphicFrame>
      <p:sp>
        <p:nvSpPr>
          <p:cNvPr id="734" name="textbox 734"/>
          <p:cNvSpPr/>
          <p:nvPr/>
        </p:nvSpPr>
        <p:spPr>
          <a:xfrm>
            <a:off x="532492" y="431082"/>
            <a:ext cx="6527165" cy="4997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427"/>
              </a:lnSpc>
            </a:pPr>
            <a:endParaRPr lang="Arial" altLang="Arial" sz="100"/>
          </a:p>
          <a:p>
            <a:pPr marL="12700" algn="l" rtl="0" eaLnBrk="0">
              <a:lnSpc>
                <a:spcPct val="97000"/>
              </a:lnSpc>
            </a:pPr>
            <a:r>
              <a:rPr sz="3200" kern="0" spc="0">
                <a:solidFill>
                  <a:srgbClr val="8BC53F">
                    <a:alpha val="100000"/>
                  </a:srgbClr>
                </a:solidFill>
                <a:latin typeface="Microsoft YaHei"/>
                <a:ea typeface="Microsoft YaHei"/>
                <a:cs typeface="Microsoft YaHei"/>
              </a:rPr>
              <a:t>新型服务模式对传统服务模式的</a:t>
            </a:r>
            <a:r>
              <a:rPr sz="3200" kern="0" spc="-10">
                <a:solidFill>
                  <a:srgbClr val="8BC53F">
                    <a:alpha val="100000"/>
                  </a:srgbClr>
                </a:solidFill>
                <a:latin typeface="Microsoft YaHei"/>
                <a:ea typeface="Microsoft YaHei"/>
                <a:cs typeface="Microsoft YaHei"/>
              </a:rPr>
              <a:t>补足</a:t>
            </a:r>
            <a:endParaRPr lang="Microsoft YaHei" altLang="Microsoft YaHei" sz="3200"/>
          </a:p>
        </p:txBody>
      </p:sp>
      <p:sp>
        <p:nvSpPr>
          <p:cNvPr id="736" name="textbox 736"/>
          <p:cNvSpPr/>
          <p:nvPr/>
        </p:nvSpPr>
        <p:spPr>
          <a:xfrm>
            <a:off x="485834" y="3297168"/>
            <a:ext cx="222250" cy="2905760"/>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415"/>
              </a:lnSpc>
            </a:pPr>
            <a:endParaRPr lang="Arial" altLang="Arial" sz="100"/>
          </a:p>
          <a:p>
            <a:pPr marL="12700" algn="l" rtl="0" eaLnBrk="0">
              <a:lnSpc>
                <a:spcPct val="90000"/>
              </a:lnSpc>
            </a:pPr>
            <a:r>
              <a:rPr sz="1400" b="1" kern="0" spc="80">
                <a:solidFill>
                  <a:srgbClr val="595959">
                    <a:alpha val="100000"/>
                  </a:srgbClr>
                </a:solidFill>
                <a:latin typeface="Microsoft YaHei"/>
                <a:ea typeface="Microsoft YaHei"/>
                <a:cs typeface="Microsoft YaHei"/>
              </a:rPr>
              <a:t>传</a:t>
            </a:r>
            <a:r>
              <a:rPr sz="1400" b="1" kern="0" spc="-190">
                <a:solidFill>
                  <a:srgbClr val="595959">
                    <a:alpha val="100000"/>
                  </a:srgbClr>
                </a:solidFill>
                <a:latin typeface="Microsoft YaHei"/>
                <a:ea typeface="Microsoft YaHei"/>
                <a:cs typeface="Microsoft YaHei"/>
              </a:rPr>
              <a:t> </a:t>
            </a:r>
            <a:r>
              <a:rPr sz="1400" b="1" kern="0" spc="80">
                <a:solidFill>
                  <a:srgbClr val="595959">
                    <a:alpha val="100000"/>
                  </a:srgbClr>
                </a:solidFill>
                <a:latin typeface="Microsoft YaHei"/>
                <a:ea typeface="Microsoft YaHei"/>
                <a:cs typeface="Microsoft YaHei"/>
              </a:rPr>
              <a:t>统</a:t>
            </a:r>
            <a:r>
              <a:rPr sz="1400" b="1" kern="0" spc="-230">
                <a:solidFill>
                  <a:srgbClr val="595959">
                    <a:alpha val="100000"/>
                  </a:srgbClr>
                </a:solidFill>
                <a:latin typeface="Microsoft YaHei"/>
                <a:ea typeface="Microsoft YaHei"/>
                <a:cs typeface="Microsoft YaHei"/>
              </a:rPr>
              <a:t> </a:t>
            </a:r>
            <a:r>
              <a:rPr sz="1400" b="1" kern="0" spc="80">
                <a:solidFill>
                  <a:srgbClr val="595959">
                    <a:alpha val="100000"/>
                  </a:srgbClr>
                </a:solidFill>
                <a:latin typeface="Microsoft YaHei"/>
                <a:ea typeface="Microsoft YaHei"/>
                <a:cs typeface="Microsoft YaHei"/>
              </a:rPr>
              <a:t>模</a:t>
            </a:r>
            <a:r>
              <a:rPr sz="1400" b="1" kern="0" spc="-230">
                <a:solidFill>
                  <a:srgbClr val="595959">
                    <a:alpha val="100000"/>
                  </a:srgbClr>
                </a:solidFill>
                <a:latin typeface="Microsoft YaHei"/>
                <a:ea typeface="Microsoft YaHei"/>
                <a:cs typeface="Microsoft YaHei"/>
              </a:rPr>
              <a:t> </a:t>
            </a:r>
            <a:r>
              <a:rPr sz="1400" b="1" kern="0" spc="80">
                <a:solidFill>
                  <a:srgbClr val="595959">
                    <a:alpha val="100000"/>
                  </a:srgbClr>
                </a:solidFill>
                <a:latin typeface="Microsoft YaHei"/>
                <a:ea typeface="Microsoft YaHei"/>
                <a:cs typeface="Microsoft YaHei"/>
              </a:rPr>
              <a:t>式</a:t>
            </a:r>
            <a:r>
              <a:rPr sz="1400" b="1" kern="0" spc="-230">
                <a:solidFill>
                  <a:srgbClr val="595959">
                    <a:alpha val="100000"/>
                  </a:srgbClr>
                </a:solidFill>
                <a:latin typeface="Microsoft YaHei"/>
                <a:ea typeface="Microsoft YaHei"/>
                <a:cs typeface="Microsoft YaHei"/>
              </a:rPr>
              <a:t> </a:t>
            </a:r>
            <a:r>
              <a:rPr sz="1400" b="1" kern="0" spc="80">
                <a:solidFill>
                  <a:srgbClr val="595959">
                    <a:alpha val="100000"/>
                  </a:srgbClr>
                </a:solidFill>
                <a:latin typeface="Microsoft YaHei"/>
                <a:ea typeface="Microsoft YaHei"/>
                <a:cs typeface="Microsoft YaHei"/>
              </a:rPr>
              <a:t>痛</a:t>
            </a:r>
            <a:r>
              <a:rPr sz="1400" b="1" kern="0" spc="-230">
                <a:solidFill>
                  <a:srgbClr val="595959">
                    <a:alpha val="100000"/>
                  </a:srgbClr>
                </a:solidFill>
                <a:latin typeface="Microsoft YaHei"/>
                <a:ea typeface="Microsoft YaHei"/>
                <a:cs typeface="Microsoft YaHei"/>
              </a:rPr>
              <a:t> </a:t>
            </a:r>
            <a:r>
              <a:rPr sz="1400" b="1" kern="0" spc="80">
                <a:solidFill>
                  <a:srgbClr val="595959">
                    <a:alpha val="100000"/>
                  </a:srgbClr>
                </a:solidFill>
                <a:latin typeface="Microsoft YaHei"/>
                <a:ea typeface="Microsoft YaHei"/>
                <a:cs typeface="Microsoft YaHei"/>
              </a:rPr>
              <a:t>点</a:t>
            </a:r>
            <a:r>
              <a:rPr sz="1400" b="1" kern="0" spc="60">
                <a:solidFill>
                  <a:srgbClr val="595959">
                    <a:alpha val="100000"/>
                  </a:srgbClr>
                </a:solidFill>
                <a:latin typeface="Microsoft YaHei"/>
                <a:ea typeface="Microsoft YaHei"/>
                <a:cs typeface="Microsoft YaHei"/>
              </a:rPr>
              <a:t>      </a:t>
            </a:r>
            <a:r>
              <a:rPr sz="1400" b="1" kern="0" spc="80">
                <a:solidFill>
                  <a:srgbClr val="595959">
                    <a:alpha val="100000"/>
                  </a:srgbClr>
                </a:solidFill>
                <a:latin typeface="Microsoft YaHei"/>
                <a:ea typeface="Microsoft YaHei"/>
                <a:cs typeface="Microsoft YaHei"/>
              </a:rPr>
              <a:t>新型 模</a:t>
            </a:r>
            <a:r>
              <a:rPr sz="1400" b="1" kern="0" spc="-200">
                <a:solidFill>
                  <a:srgbClr val="595959">
                    <a:alpha val="100000"/>
                  </a:srgbClr>
                </a:solidFill>
                <a:latin typeface="Microsoft YaHei"/>
                <a:ea typeface="Microsoft YaHei"/>
                <a:cs typeface="Microsoft YaHei"/>
              </a:rPr>
              <a:t> </a:t>
            </a:r>
            <a:r>
              <a:rPr sz="1400" b="1" kern="0" spc="80">
                <a:solidFill>
                  <a:srgbClr val="595959">
                    <a:alpha val="100000"/>
                  </a:srgbClr>
                </a:solidFill>
                <a:latin typeface="Microsoft YaHei"/>
                <a:ea typeface="Microsoft YaHei"/>
                <a:cs typeface="Microsoft YaHei"/>
              </a:rPr>
              <a:t>式</a:t>
            </a:r>
            <a:r>
              <a:rPr sz="1400" b="1" kern="0" spc="-230">
                <a:solidFill>
                  <a:srgbClr val="595959">
                    <a:alpha val="100000"/>
                  </a:srgbClr>
                </a:solidFill>
                <a:latin typeface="Microsoft YaHei"/>
                <a:ea typeface="Microsoft YaHei"/>
                <a:cs typeface="Microsoft YaHei"/>
              </a:rPr>
              <a:t> </a:t>
            </a:r>
            <a:r>
              <a:rPr sz="1400" b="1" kern="0" spc="80">
                <a:solidFill>
                  <a:srgbClr val="595959">
                    <a:alpha val="100000"/>
                  </a:srgbClr>
                </a:solidFill>
                <a:latin typeface="Microsoft YaHei"/>
                <a:ea typeface="Microsoft YaHei"/>
                <a:cs typeface="Microsoft YaHei"/>
              </a:rPr>
              <a:t>补</a:t>
            </a:r>
            <a:r>
              <a:rPr sz="1400" b="1" kern="0" spc="-230">
                <a:solidFill>
                  <a:srgbClr val="595959">
                    <a:alpha val="100000"/>
                  </a:srgbClr>
                </a:solidFill>
                <a:latin typeface="Microsoft YaHei"/>
                <a:ea typeface="Microsoft YaHei"/>
                <a:cs typeface="Microsoft YaHei"/>
              </a:rPr>
              <a:t> </a:t>
            </a:r>
            <a:r>
              <a:rPr sz="1400" b="1" kern="0" spc="80">
                <a:solidFill>
                  <a:srgbClr val="595959">
                    <a:alpha val="100000"/>
                  </a:srgbClr>
                </a:solidFill>
                <a:latin typeface="Microsoft YaHei"/>
                <a:ea typeface="Microsoft YaHei"/>
                <a:cs typeface="Microsoft YaHei"/>
              </a:rPr>
              <a:t>足</a:t>
            </a:r>
            <a:endParaRPr lang="Microsoft YaHei" altLang="Microsoft YaHei" sz="1400"/>
          </a:p>
        </p:txBody>
      </p:sp>
      <p:pic>
        <p:nvPicPr>
          <p:cNvPr id="738" name="picture 738"/>
          <p:cNvPicPr>
            <a:picLocks noChangeAspect="1"/>
          </p:cNvPicPr>
          <p:nvPr/>
        </p:nvPicPr>
        <p:blipFill>
          <a:blip r:embed="rId2"/>
          <a:stretch>
            <a:fillRect/>
          </a:stretch>
        </p:blipFill>
        <p:spPr>
          <a:xfrm rot="21600000">
            <a:off x="7879183" y="289280"/>
            <a:ext cx="988869" cy="490517"/>
          </a:xfrm>
          <a:prstGeom prst="rect">
            <a:avLst/>
          </a:prstGeom>
        </p:spPr>
      </p:pic>
      <p:sp>
        <p:nvSpPr>
          <p:cNvPr id="740" name="textbox 740"/>
          <p:cNvSpPr/>
          <p:nvPr/>
        </p:nvSpPr>
        <p:spPr>
          <a:xfrm>
            <a:off x="2218944" y="2758440"/>
            <a:ext cx="1193800" cy="277495"/>
          </a:xfrm>
          <a:prstGeom prst="rect">
            <a:avLst/>
          </a:prstGeom>
          <a:solidFill>
            <a:srgbClr val="FFFFFF"/>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Arial" altLang="Arial" sz="400"/>
          </a:p>
          <a:p>
            <a:pPr marL="186054" algn="l" rtl="0" eaLnBrk="0">
              <a:lnSpc>
                <a:spcPct val="97000"/>
              </a:lnSpc>
              <a:spcBef>
                <a:spcPts val="3"/>
              </a:spcBef>
            </a:pPr>
            <a:r>
              <a:rPr sz="1200" b="1" kern="0" spc="-20">
                <a:solidFill>
                  <a:srgbClr val="595959">
                    <a:alpha val="100000"/>
                  </a:srgbClr>
                </a:solidFill>
                <a:latin typeface="Microsoft YaHei"/>
                <a:ea typeface="Microsoft YaHei"/>
                <a:cs typeface="Microsoft YaHei"/>
              </a:rPr>
              <a:t>上游</a:t>
            </a:r>
            <a:r>
              <a:rPr sz="1200" b="1" kern="0" spc="220">
                <a:solidFill>
                  <a:srgbClr val="595959">
                    <a:alpha val="100000"/>
                  </a:srgbClr>
                </a:solidFill>
                <a:latin typeface="Microsoft YaHei"/>
                <a:ea typeface="Microsoft YaHei"/>
                <a:cs typeface="Microsoft YaHei"/>
              </a:rPr>
              <a:t> </a:t>
            </a:r>
            <a:r>
              <a:rPr sz="1200" b="1" kern="0" spc="-20">
                <a:solidFill>
                  <a:srgbClr val="595959">
                    <a:alpha val="100000"/>
                  </a:srgbClr>
                </a:solidFill>
                <a:latin typeface="Microsoft YaHei"/>
                <a:ea typeface="Microsoft YaHei"/>
                <a:cs typeface="Microsoft YaHei"/>
              </a:rPr>
              <a:t>厂商侧</a:t>
            </a:r>
            <a:endParaRPr lang="Microsoft YaHei" altLang="Microsoft YaHei" sz="1200"/>
          </a:p>
        </p:txBody>
      </p:sp>
      <p:sp>
        <p:nvSpPr>
          <p:cNvPr id="742" name="textbox 742"/>
          <p:cNvSpPr/>
          <p:nvPr/>
        </p:nvSpPr>
        <p:spPr>
          <a:xfrm>
            <a:off x="5875020" y="2756915"/>
            <a:ext cx="1193800" cy="276225"/>
          </a:xfrm>
          <a:prstGeom prst="rect">
            <a:avLst/>
          </a:prstGeom>
          <a:solidFill>
            <a:srgbClr val="FFFFFF"/>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Arial" altLang="Arial" sz="400"/>
          </a:p>
          <a:p>
            <a:pPr marL="186689" algn="l" rtl="0" eaLnBrk="0">
              <a:lnSpc>
                <a:spcPct val="97000"/>
              </a:lnSpc>
            </a:pPr>
            <a:r>
              <a:rPr sz="1200" b="1" kern="0" spc="-20">
                <a:solidFill>
                  <a:srgbClr val="595959">
                    <a:alpha val="100000"/>
                  </a:srgbClr>
                </a:solidFill>
                <a:latin typeface="Microsoft YaHei"/>
                <a:ea typeface="Microsoft YaHei"/>
                <a:cs typeface="Microsoft YaHei"/>
              </a:rPr>
              <a:t>下游</a:t>
            </a:r>
            <a:r>
              <a:rPr sz="1200" b="1" kern="0" spc="220">
                <a:solidFill>
                  <a:srgbClr val="595959">
                    <a:alpha val="100000"/>
                  </a:srgbClr>
                </a:solidFill>
                <a:latin typeface="Microsoft YaHei"/>
                <a:ea typeface="Microsoft YaHei"/>
                <a:cs typeface="Microsoft YaHei"/>
              </a:rPr>
              <a:t> </a:t>
            </a:r>
            <a:r>
              <a:rPr sz="1200" b="1" kern="0" spc="-20">
                <a:solidFill>
                  <a:srgbClr val="595959">
                    <a:alpha val="100000"/>
                  </a:srgbClr>
                </a:solidFill>
                <a:latin typeface="Microsoft YaHei"/>
                <a:ea typeface="Microsoft YaHei"/>
                <a:cs typeface="Microsoft YaHei"/>
              </a:rPr>
              <a:t>企业侧</a:t>
            </a:r>
            <a:endParaRPr lang="Microsoft YaHei" altLang="Microsoft YaHei" sz="1200"/>
          </a:p>
        </p:txBody>
      </p:sp>
      <p:sp>
        <p:nvSpPr>
          <p:cNvPr id="744" name="textbox 744"/>
          <p:cNvSpPr/>
          <p:nvPr/>
        </p:nvSpPr>
        <p:spPr>
          <a:xfrm>
            <a:off x="533507" y="6417964"/>
            <a:ext cx="3019425"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74"/>
              </a:lnSpc>
            </a:pPr>
            <a:endParaRPr lang="Arial" altLang="Arial" sz="100"/>
          </a:p>
          <a:p>
            <a:pPr algn="r" rtl="0" eaLnBrk="0">
              <a:lnSpc>
                <a:spcPct val="97000"/>
              </a:lnSpc>
            </a:pPr>
            <a:r>
              <a:rPr sz="800" kern="0" spc="-40">
                <a:solidFill>
                  <a:srgbClr val="7F7F7F">
                    <a:alpha val="100000"/>
                  </a:srgbClr>
                </a:solidFill>
                <a:latin typeface="Microsoft YaHei"/>
                <a:ea typeface="Microsoft YaHei"/>
                <a:cs typeface="Microsoft YaHei"/>
              </a:rPr>
              <a:t>来源：专家访谈、</a:t>
            </a:r>
            <a:r>
              <a:rPr sz="800" kern="0" spc="90">
                <a:solidFill>
                  <a:srgbClr val="7F7F7F">
                    <a:alpha val="100000"/>
                  </a:srgbClr>
                </a:solidFill>
                <a:latin typeface="Microsoft YaHei"/>
                <a:ea typeface="Microsoft YaHei"/>
                <a:cs typeface="Microsoft YaHei"/>
              </a:rPr>
              <a:t>  </a:t>
            </a:r>
            <a:r>
              <a:rPr sz="800" kern="0" spc="-40">
                <a:solidFill>
                  <a:srgbClr val="7F7F7F">
                    <a:alpha val="100000"/>
                  </a:srgbClr>
                </a:solidFill>
                <a:latin typeface="Microsoft YaHei"/>
                <a:ea typeface="Microsoft YaHei"/>
                <a:cs typeface="Microsoft YaHei"/>
              </a:rPr>
              <a:t>B端用户深访，艾瑞咨询研究院自主研究及绘制。</a:t>
            </a:r>
            <a:endParaRPr lang="Microsoft YaHei" altLang="Microsoft YaHei" sz="800"/>
          </a:p>
        </p:txBody>
      </p:sp>
      <p:sp>
        <p:nvSpPr>
          <p:cNvPr id="746" name="textbox 746"/>
          <p:cNvSpPr/>
          <p:nvPr/>
        </p:nvSpPr>
        <p:spPr>
          <a:xfrm>
            <a:off x="7596683" y="6633805"/>
            <a:ext cx="1049019"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48"/>
              </a:lnSpc>
            </a:pPr>
            <a:endParaRPr lang="Arial" altLang="Arial" sz="100"/>
          </a:p>
          <a:p>
            <a:pPr marL="12700" algn="l" rtl="0" eaLnBrk="0">
              <a:lnSpc>
                <a:spcPct val="98000"/>
              </a:lnSpc>
            </a:pPr>
            <a:r>
              <a:rPr sz="800" kern="0" spc="0">
                <a:solidFill>
                  <a:srgbClr val="7F7F7F">
                    <a:alpha val="100000"/>
                  </a:srgbClr>
                </a:solidFill>
                <a:latin typeface="Arial"/>
                <a:ea typeface="Arial"/>
                <a:cs typeface="Arial"/>
              </a:rPr>
              <a:t>www.iresearch.c</a:t>
            </a:r>
            <a:r>
              <a:rPr sz="800" kern="0" spc="-10">
                <a:solidFill>
                  <a:srgbClr val="7F7F7F">
                    <a:alpha val="100000"/>
                  </a:srgbClr>
                </a:solidFill>
                <a:latin typeface="Arial"/>
                <a:ea typeface="Arial"/>
                <a:cs typeface="Arial"/>
              </a:rPr>
              <a:t>om.cn</a:t>
            </a:r>
            <a:endParaRPr lang="Arial" altLang="Arial" sz="800"/>
          </a:p>
        </p:txBody>
      </p:sp>
      <p:grpSp>
        <p:nvGrpSpPr>
          <p:cNvPr id="58" name="group 58"/>
          <p:cNvGrpSpPr/>
          <p:nvPr/>
        </p:nvGrpSpPr>
        <p:grpSpPr>
          <a:xfrm rot="21600000">
            <a:off x="1604772" y="3086100"/>
            <a:ext cx="307848" cy="307847"/>
            <a:chExt cx="307848" cy="307847"/>
          </a:xfrm>
        </p:grpSpPr>
        <p:sp>
          <p:nvSpPr>
            <p:cNvPr id="748" name="path"/>
            <p:cNvSpPr/>
            <p:nvPr/>
          </p:nvSpPr>
          <p:spPr>
            <a:xfrm>
              <a:off x="0" y="0"/>
              <a:ext cx="307848" cy="307847"/>
            </a:xfrm>
            <a:custGeom>
              <a:rect l="0" t="0" r="0" b="0"/>
              <a:pathLst>
                <a:path w="482" h="482">
                  <a:moveTo>
                    <a:pt x="0" y="484"/>
                  </a:moveTo>
                  <a:lnTo>
                    <a:pt x="484" y="484"/>
                  </a:lnTo>
                  <a:lnTo>
                    <a:pt x="484" y="0"/>
                  </a:lnTo>
                  <a:lnTo>
                    <a:pt x="0" y="0"/>
                  </a:lnTo>
                  <a:lnTo>
                    <a:pt x="0" y="484"/>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50" name="path"/>
            <p:cNvSpPr/>
            <p:nvPr/>
          </p:nvSpPr>
          <p:spPr>
            <a:xfrm>
              <a:off x="87122" y="105282"/>
              <a:ext cx="134111" cy="106680"/>
            </a:xfrm>
            <a:custGeom>
              <a:rect l="0" t="0" r="0" b="0"/>
              <a:pathLst>
                <a:path w="211" h="168">
                  <a:moveTo>
                    <a:pt x="199" y="0"/>
                  </a:moveTo>
                  <a:cubicBezTo>
                    <a:pt x="206" y="0"/>
                    <a:pt x="211" y="5"/>
                    <a:pt x="211" y="11"/>
                  </a:cubicBezTo>
                  <a:lnTo>
                    <a:pt x="211" y="132"/>
                  </a:lnTo>
                  <a:cubicBezTo>
                    <a:pt x="211" y="139"/>
                    <a:pt x="206" y="144"/>
                    <a:pt x="199" y="144"/>
                  </a:cubicBezTo>
                  <a:lnTo>
                    <a:pt x="78" y="144"/>
                  </a:lnTo>
                  <a:lnTo>
                    <a:pt x="47" y="168"/>
                  </a:lnTo>
                  <a:lnTo>
                    <a:pt x="47" y="144"/>
                  </a:lnTo>
                  <a:lnTo>
                    <a:pt x="11" y="144"/>
                  </a:lnTo>
                  <a:cubicBezTo>
                    <a:pt x="5" y="144"/>
                    <a:pt x="0" y="139"/>
                    <a:pt x="0" y="132"/>
                  </a:cubicBezTo>
                  <a:lnTo>
                    <a:pt x="0" y="11"/>
                  </a:lnTo>
                  <a:cubicBezTo>
                    <a:pt x="0" y="5"/>
                    <a:pt x="5" y="0"/>
                    <a:pt x="11" y="0"/>
                  </a:cubicBezTo>
                  <a:lnTo>
                    <a:pt x="199" y="0"/>
                  </a:lnTo>
                  <a:close/>
                  <a:moveTo>
                    <a:pt x="50" y="58"/>
                  </a:moveTo>
                  <a:cubicBezTo>
                    <a:pt x="43" y="58"/>
                    <a:pt x="37" y="64"/>
                    <a:pt x="37" y="72"/>
                  </a:cubicBezTo>
                  <a:cubicBezTo>
                    <a:pt x="37" y="79"/>
                    <a:pt x="43" y="86"/>
                    <a:pt x="50" y="86"/>
                  </a:cubicBezTo>
                  <a:cubicBezTo>
                    <a:pt x="58" y="86"/>
                    <a:pt x="64" y="79"/>
                    <a:pt x="64" y="72"/>
                  </a:cubicBezTo>
                  <a:cubicBezTo>
                    <a:pt x="64" y="64"/>
                    <a:pt x="58" y="58"/>
                    <a:pt x="50" y="58"/>
                  </a:cubicBezTo>
                  <a:moveTo>
                    <a:pt x="105" y="58"/>
                  </a:moveTo>
                  <a:cubicBezTo>
                    <a:pt x="98" y="58"/>
                    <a:pt x="92" y="64"/>
                    <a:pt x="92" y="72"/>
                  </a:cubicBezTo>
                  <a:cubicBezTo>
                    <a:pt x="92" y="79"/>
                    <a:pt x="98" y="86"/>
                    <a:pt x="105" y="86"/>
                  </a:cubicBezTo>
                  <a:cubicBezTo>
                    <a:pt x="113" y="86"/>
                    <a:pt x="119" y="79"/>
                    <a:pt x="119" y="72"/>
                  </a:cubicBezTo>
                  <a:cubicBezTo>
                    <a:pt x="119" y="64"/>
                    <a:pt x="113" y="58"/>
                    <a:pt x="105" y="58"/>
                  </a:cubicBezTo>
                  <a:moveTo>
                    <a:pt x="160" y="58"/>
                  </a:moveTo>
                  <a:cubicBezTo>
                    <a:pt x="152" y="58"/>
                    <a:pt x="146" y="64"/>
                    <a:pt x="146" y="72"/>
                  </a:cubicBezTo>
                  <a:cubicBezTo>
                    <a:pt x="146" y="79"/>
                    <a:pt x="152" y="86"/>
                    <a:pt x="160" y="86"/>
                  </a:cubicBezTo>
                  <a:cubicBezTo>
                    <a:pt x="168" y="86"/>
                    <a:pt x="173" y="79"/>
                    <a:pt x="173" y="72"/>
                  </a:cubicBezTo>
                  <a:cubicBezTo>
                    <a:pt x="173" y="64"/>
                    <a:pt x="168" y="58"/>
                    <a:pt x="160" y="58"/>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0" name="group 60"/>
          <p:cNvGrpSpPr/>
          <p:nvPr/>
        </p:nvGrpSpPr>
        <p:grpSpPr>
          <a:xfrm rot="21600000">
            <a:off x="3415283" y="3086100"/>
            <a:ext cx="307847" cy="307847"/>
            <a:chExt cx="307847" cy="307847"/>
          </a:xfrm>
        </p:grpSpPr>
        <p:sp>
          <p:nvSpPr>
            <p:cNvPr id="752" name="path"/>
            <p:cNvSpPr/>
            <p:nvPr/>
          </p:nvSpPr>
          <p:spPr>
            <a:xfrm>
              <a:off x="0" y="0"/>
              <a:ext cx="307847" cy="307847"/>
            </a:xfrm>
            <a:custGeom>
              <a:rect l="0" t="0" r="0" b="0"/>
              <a:pathLst>
                <a:path w="482" h="482">
                  <a:moveTo>
                    <a:pt x="0" y="484"/>
                  </a:moveTo>
                  <a:lnTo>
                    <a:pt x="484" y="484"/>
                  </a:lnTo>
                  <a:lnTo>
                    <a:pt x="484" y="0"/>
                  </a:lnTo>
                  <a:lnTo>
                    <a:pt x="0" y="0"/>
                  </a:lnTo>
                  <a:lnTo>
                    <a:pt x="0" y="484"/>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54" name="path"/>
            <p:cNvSpPr/>
            <p:nvPr/>
          </p:nvSpPr>
          <p:spPr>
            <a:xfrm>
              <a:off x="87249" y="90042"/>
              <a:ext cx="131064" cy="121920"/>
            </a:xfrm>
            <a:custGeom>
              <a:rect l="0" t="0" r="0" b="0"/>
              <a:pathLst>
                <a:path w="206" h="192">
                  <a:moveTo>
                    <a:pt x="47" y="90"/>
                  </a:moveTo>
                  <a:lnTo>
                    <a:pt x="47" y="109"/>
                  </a:lnTo>
                  <a:lnTo>
                    <a:pt x="55" y="109"/>
                  </a:lnTo>
                  <a:lnTo>
                    <a:pt x="55" y="90"/>
                  </a:lnTo>
                  <a:lnTo>
                    <a:pt x="150" y="90"/>
                  </a:lnTo>
                  <a:lnTo>
                    <a:pt x="150" y="109"/>
                  </a:lnTo>
                  <a:lnTo>
                    <a:pt x="158" y="109"/>
                  </a:lnTo>
                  <a:lnTo>
                    <a:pt x="158" y="90"/>
                  </a:lnTo>
                  <a:lnTo>
                    <a:pt x="206" y="90"/>
                  </a:lnTo>
                  <a:lnTo>
                    <a:pt x="206" y="180"/>
                  </a:lnTo>
                  <a:cubicBezTo>
                    <a:pt x="206" y="187"/>
                    <a:pt x="201" y="192"/>
                    <a:pt x="195" y="192"/>
                  </a:cubicBezTo>
                  <a:lnTo>
                    <a:pt x="10" y="192"/>
                  </a:lnTo>
                  <a:cubicBezTo>
                    <a:pt x="5" y="192"/>
                    <a:pt x="0" y="187"/>
                    <a:pt x="0" y="180"/>
                  </a:cubicBezTo>
                  <a:lnTo>
                    <a:pt x="0" y="90"/>
                  </a:lnTo>
                  <a:lnTo>
                    <a:pt x="47" y="90"/>
                  </a:lnTo>
                  <a:close/>
                  <a:moveTo>
                    <a:pt x="143" y="0"/>
                  </a:moveTo>
                  <a:cubicBezTo>
                    <a:pt x="151" y="0"/>
                    <a:pt x="157" y="6"/>
                    <a:pt x="158" y="14"/>
                  </a:cubicBezTo>
                  <a:lnTo>
                    <a:pt x="158" y="15"/>
                  </a:lnTo>
                  <a:lnTo>
                    <a:pt x="158" y="45"/>
                  </a:lnTo>
                  <a:lnTo>
                    <a:pt x="195" y="45"/>
                  </a:lnTo>
                  <a:cubicBezTo>
                    <a:pt x="201" y="45"/>
                    <a:pt x="206" y="50"/>
                    <a:pt x="206" y="56"/>
                  </a:cubicBezTo>
                  <a:lnTo>
                    <a:pt x="206" y="82"/>
                  </a:lnTo>
                  <a:lnTo>
                    <a:pt x="0" y="82"/>
                  </a:lnTo>
                  <a:lnTo>
                    <a:pt x="0" y="56"/>
                  </a:lnTo>
                  <a:cubicBezTo>
                    <a:pt x="0" y="50"/>
                    <a:pt x="5" y="45"/>
                    <a:pt x="10" y="45"/>
                  </a:cubicBezTo>
                  <a:lnTo>
                    <a:pt x="47" y="45"/>
                  </a:lnTo>
                  <a:lnTo>
                    <a:pt x="47" y="15"/>
                  </a:lnTo>
                  <a:cubicBezTo>
                    <a:pt x="47" y="7"/>
                    <a:pt x="53" y="0"/>
                    <a:pt x="61" y="0"/>
                  </a:cubicBezTo>
                  <a:lnTo>
                    <a:pt x="62" y="0"/>
                  </a:lnTo>
                  <a:lnTo>
                    <a:pt x="143" y="0"/>
                  </a:lnTo>
                  <a:close/>
                  <a:moveTo>
                    <a:pt x="143" y="7"/>
                  </a:moveTo>
                  <a:lnTo>
                    <a:pt x="62" y="7"/>
                  </a:lnTo>
                  <a:cubicBezTo>
                    <a:pt x="58" y="7"/>
                    <a:pt x="55" y="10"/>
                    <a:pt x="55" y="14"/>
                  </a:cubicBezTo>
                  <a:lnTo>
                    <a:pt x="55" y="15"/>
                  </a:lnTo>
                  <a:lnTo>
                    <a:pt x="55" y="45"/>
                  </a:lnTo>
                  <a:lnTo>
                    <a:pt x="150" y="45"/>
                  </a:lnTo>
                  <a:lnTo>
                    <a:pt x="150" y="15"/>
                  </a:lnTo>
                  <a:cubicBezTo>
                    <a:pt x="150" y="11"/>
                    <a:pt x="148" y="8"/>
                    <a:pt x="144" y="7"/>
                  </a:cubicBezTo>
                  <a:lnTo>
                    <a:pt x="144" y="7"/>
                  </a:lnTo>
                  <a:lnTo>
                    <a:pt x="143" y="7"/>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2" name="group 62"/>
          <p:cNvGrpSpPr/>
          <p:nvPr/>
        </p:nvGrpSpPr>
        <p:grpSpPr>
          <a:xfrm rot="21600000">
            <a:off x="5436108" y="3086100"/>
            <a:ext cx="307847" cy="307847"/>
            <a:chExt cx="307847" cy="307847"/>
          </a:xfrm>
        </p:grpSpPr>
        <p:sp>
          <p:nvSpPr>
            <p:cNvPr id="756" name="path"/>
            <p:cNvSpPr/>
            <p:nvPr/>
          </p:nvSpPr>
          <p:spPr>
            <a:xfrm>
              <a:off x="0" y="0"/>
              <a:ext cx="307847" cy="307847"/>
            </a:xfrm>
            <a:custGeom>
              <a:rect l="0" t="0" r="0" b="0"/>
              <a:pathLst>
                <a:path w="482" h="482">
                  <a:moveTo>
                    <a:pt x="0" y="484"/>
                  </a:moveTo>
                  <a:lnTo>
                    <a:pt x="484" y="484"/>
                  </a:lnTo>
                  <a:lnTo>
                    <a:pt x="484" y="0"/>
                  </a:lnTo>
                  <a:lnTo>
                    <a:pt x="0" y="0"/>
                  </a:lnTo>
                  <a:lnTo>
                    <a:pt x="0" y="484"/>
                  </a:lnTo>
                  <a:close/>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58" name="path"/>
            <p:cNvSpPr/>
            <p:nvPr/>
          </p:nvSpPr>
          <p:spPr>
            <a:xfrm>
              <a:off x="86867" y="86867"/>
              <a:ext cx="134112" cy="134111"/>
            </a:xfrm>
            <a:custGeom>
              <a:rect l="0" t="0" r="0" b="0"/>
              <a:pathLst>
                <a:path w="211" h="211">
                  <a:moveTo>
                    <a:pt x="119" y="107"/>
                  </a:moveTo>
                  <a:lnTo>
                    <a:pt x="119" y="56"/>
                  </a:lnTo>
                  <a:cubicBezTo>
                    <a:pt x="119" y="49"/>
                    <a:pt x="113" y="43"/>
                    <a:pt x="106" y="43"/>
                  </a:cubicBezTo>
                  <a:cubicBezTo>
                    <a:pt x="99" y="43"/>
                    <a:pt x="93" y="49"/>
                    <a:pt x="93" y="56"/>
                  </a:cubicBezTo>
                  <a:lnTo>
                    <a:pt x="93" y="122"/>
                  </a:lnTo>
                  <a:lnTo>
                    <a:pt x="150" y="155"/>
                  </a:lnTo>
                  <a:cubicBezTo>
                    <a:pt x="156" y="159"/>
                    <a:pt x="164" y="157"/>
                    <a:pt x="168" y="150"/>
                  </a:cubicBezTo>
                  <a:cubicBezTo>
                    <a:pt x="171" y="144"/>
                    <a:pt x="169" y="136"/>
                    <a:pt x="163" y="132"/>
                  </a:cubicBezTo>
                  <a:lnTo>
                    <a:pt x="119" y="107"/>
                  </a:lnTo>
                  <a:close/>
                  <a:moveTo>
                    <a:pt x="105" y="211"/>
                  </a:moveTo>
                  <a:cubicBezTo>
                    <a:pt x="47" y="211"/>
                    <a:pt x="0" y="164"/>
                    <a:pt x="0" y="105"/>
                  </a:cubicBezTo>
                  <a:cubicBezTo>
                    <a:pt x="0" y="47"/>
                    <a:pt x="47" y="0"/>
                    <a:pt x="105" y="0"/>
                  </a:cubicBezTo>
                  <a:cubicBezTo>
                    <a:pt x="164" y="0"/>
                    <a:pt x="211" y="47"/>
                    <a:pt x="211" y="105"/>
                  </a:cubicBezTo>
                  <a:cubicBezTo>
                    <a:pt x="211" y="164"/>
                    <a:pt x="164" y="211"/>
                    <a:pt x="105" y="211"/>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4" name="group 64"/>
          <p:cNvGrpSpPr/>
          <p:nvPr/>
        </p:nvGrpSpPr>
        <p:grpSpPr>
          <a:xfrm rot="21600000">
            <a:off x="7298435" y="3086100"/>
            <a:ext cx="307847" cy="307847"/>
            <a:chExt cx="307847" cy="307847"/>
          </a:xfrm>
        </p:grpSpPr>
        <p:sp>
          <p:nvSpPr>
            <p:cNvPr id="760" name="path"/>
            <p:cNvSpPr/>
            <p:nvPr/>
          </p:nvSpPr>
          <p:spPr>
            <a:xfrm>
              <a:off x="0" y="0"/>
              <a:ext cx="307847" cy="307847"/>
            </a:xfrm>
            <a:custGeom>
              <a:rect l="0" t="0" r="0" b="0"/>
              <a:pathLst>
                <a:path w="482" h="482">
                  <a:moveTo>
                    <a:pt x="0" y="484"/>
                  </a:moveTo>
                  <a:lnTo>
                    <a:pt x="484" y="484"/>
                  </a:lnTo>
                  <a:lnTo>
                    <a:pt x="484" y="0"/>
                  </a:lnTo>
                  <a:lnTo>
                    <a:pt x="0" y="0"/>
                  </a:lnTo>
                  <a:lnTo>
                    <a:pt x="0" y="484"/>
                  </a:lnTo>
                  <a:close/>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62" name="path"/>
            <p:cNvSpPr/>
            <p:nvPr/>
          </p:nvSpPr>
          <p:spPr>
            <a:xfrm>
              <a:off x="88645" y="90042"/>
              <a:ext cx="132588" cy="131064"/>
            </a:xfrm>
            <a:custGeom>
              <a:rect l="0" t="0" r="0" b="0"/>
              <a:pathLst>
                <a:path w="208" h="206">
                  <a:moveTo>
                    <a:pt x="134" y="108"/>
                  </a:moveTo>
                  <a:cubicBezTo>
                    <a:pt x="140" y="108"/>
                    <a:pt x="145" y="113"/>
                    <a:pt x="145" y="120"/>
                  </a:cubicBezTo>
                  <a:lnTo>
                    <a:pt x="145" y="195"/>
                  </a:lnTo>
                  <a:cubicBezTo>
                    <a:pt x="145" y="201"/>
                    <a:pt x="140" y="206"/>
                    <a:pt x="134" y="206"/>
                  </a:cubicBezTo>
                  <a:lnTo>
                    <a:pt x="74" y="206"/>
                  </a:lnTo>
                  <a:cubicBezTo>
                    <a:pt x="68" y="206"/>
                    <a:pt x="63" y="201"/>
                    <a:pt x="63" y="195"/>
                  </a:cubicBezTo>
                  <a:lnTo>
                    <a:pt x="63" y="120"/>
                  </a:lnTo>
                  <a:cubicBezTo>
                    <a:pt x="63" y="113"/>
                    <a:pt x="68" y="108"/>
                    <a:pt x="74" y="108"/>
                  </a:cubicBezTo>
                  <a:lnTo>
                    <a:pt x="134" y="108"/>
                  </a:lnTo>
                  <a:close/>
                  <a:moveTo>
                    <a:pt x="55" y="45"/>
                  </a:moveTo>
                  <a:cubicBezTo>
                    <a:pt x="55" y="53"/>
                    <a:pt x="62" y="59"/>
                    <a:pt x="70" y="60"/>
                  </a:cubicBezTo>
                  <a:lnTo>
                    <a:pt x="70" y="60"/>
                  </a:lnTo>
                  <a:lnTo>
                    <a:pt x="137" y="60"/>
                  </a:lnTo>
                  <a:cubicBezTo>
                    <a:pt x="145" y="60"/>
                    <a:pt x="152" y="53"/>
                    <a:pt x="152" y="45"/>
                  </a:cubicBezTo>
                  <a:lnTo>
                    <a:pt x="152" y="45"/>
                  </a:lnTo>
                  <a:lnTo>
                    <a:pt x="197" y="45"/>
                  </a:lnTo>
                  <a:cubicBezTo>
                    <a:pt x="203" y="45"/>
                    <a:pt x="208" y="50"/>
                    <a:pt x="208" y="56"/>
                  </a:cubicBezTo>
                  <a:lnTo>
                    <a:pt x="208" y="150"/>
                  </a:lnTo>
                  <a:cubicBezTo>
                    <a:pt x="208" y="156"/>
                    <a:pt x="203" y="161"/>
                    <a:pt x="197" y="161"/>
                  </a:cubicBezTo>
                  <a:lnTo>
                    <a:pt x="152" y="161"/>
                  </a:lnTo>
                  <a:lnTo>
                    <a:pt x="152" y="116"/>
                  </a:lnTo>
                  <a:cubicBezTo>
                    <a:pt x="152" y="108"/>
                    <a:pt x="146" y="101"/>
                    <a:pt x="138" y="101"/>
                  </a:cubicBezTo>
                  <a:lnTo>
                    <a:pt x="137" y="101"/>
                  </a:lnTo>
                  <a:lnTo>
                    <a:pt x="70" y="101"/>
                  </a:lnTo>
                  <a:cubicBezTo>
                    <a:pt x="62" y="101"/>
                    <a:pt x="56" y="107"/>
                    <a:pt x="55" y="115"/>
                  </a:cubicBezTo>
                  <a:lnTo>
                    <a:pt x="55" y="116"/>
                  </a:lnTo>
                  <a:lnTo>
                    <a:pt x="55" y="161"/>
                  </a:lnTo>
                  <a:lnTo>
                    <a:pt x="11" y="161"/>
                  </a:lnTo>
                  <a:cubicBezTo>
                    <a:pt x="5" y="161"/>
                    <a:pt x="0" y="156"/>
                    <a:pt x="0" y="150"/>
                  </a:cubicBezTo>
                  <a:lnTo>
                    <a:pt x="0" y="79"/>
                  </a:lnTo>
                  <a:cubicBezTo>
                    <a:pt x="0" y="75"/>
                    <a:pt x="1" y="71"/>
                    <a:pt x="4" y="69"/>
                  </a:cubicBezTo>
                  <a:lnTo>
                    <a:pt x="21" y="49"/>
                  </a:lnTo>
                  <a:cubicBezTo>
                    <a:pt x="24" y="46"/>
                    <a:pt x="28" y="45"/>
                    <a:pt x="32" y="45"/>
                  </a:cubicBezTo>
                  <a:lnTo>
                    <a:pt x="55" y="45"/>
                  </a:lnTo>
                  <a:close/>
                  <a:moveTo>
                    <a:pt x="180" y="67"/>
                  </a:moveTo>
                  <a:cubicBezTo>
                    <a:pt x="177" y="67"/>
                    <a:pt x="175" y="70"/>
                    <a:pt x="175" y="73"/>
                  </a:cubicBezTo>
                  <a:cubicBezTo>
                    <a:pt x="175" y="76"/>
                    <a:pt x="177" y="78"/>
                    <a:pt x="180" y="78"/>
                  </a:cubicBezTo>
                  <a:cubicBezTo>
                    <a:pt x="183" y="78"/>
                    <a:pt x="186" y="76"/>
                    <a:pt x="186" y="73"/>
                  </a:cubicBezTo>
                  <a:cubicBezTo>
                    <a:pt x="186" y="70"/>
                    <a:pt x="183" y="67"/>
                    <a:pt x="180" y="67"/>
                  </a:cubicBezTo>
                  <a:moveTo>
                    <a:pt x="134" y="0"/>
                  </a:moveTo>
                  <a:cubicBezTo>
                    <a:pt x="140" y="0"/>
                    <a:pt x="145" y="5"/>
                    <a:pt x="145" y="11"/>
                  </a:cubicBezTo>
                  <a:lnTo>
                    <a:pt x="145" y="41"/>
                  </a:lnTo>
                  <a:cubicBezTo>
                    <a:pt x="145" y="47"/>
                    <a:pt x="140" y="52"/>
                    <a:pt x="134" y="52"/>
                  </a:cubicBezTo>
                  <a:lnTo>
                    <a:pt x="74" y="52"/>
                  </a:lnTo>
                  <a:cubicBezTo>
                    <a:pt x="68" y="52"/>
                    <a:pt x="63" y="47"/>
                    <a:pt x="63" y="41"/>
                  </a:cubicBezTo>
                  <a:lnTo>
                    <a:pt x="63" y="11"/>
                  </a:lnTo>
                  <a:cubicBezTo>
                    <a:pt x="63" y="5"/>
                    <a:pt x="68" y="0"/>
                    <a:pt x="74" y="0"/>
                  </a:cubicBezTo>
                  <a:lnTo>
                    <a:pt x="134" y="0"/>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764" name="textbox 764"/>
          <p:cNvSpPr/>
          <p:nvPr/>
        </p:nvSpPr>
        <p:spPr>
          <a:xfrm>
            <a:off x="523850" y="6633805"/>
            <a:ext cx="109601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379"/>
              </a:lnSpc>
            </a:pPr>
            <a:endParaRPr lang="Arial" altLang="Arial" sz="100"/>
          </a:p>
          <a:p>
            <a:pPr marL="12700" algn="l" rtl="0" eaLnBrk="0">
              <a:lnSpc>
                <a:spcPct val="81000"/>
              </a:lnSpc>
            </a:pPr>
            <a:r>
              <a:rPr sz="800" kern="0" spc="-10">
                <a:solidFill>
                  <a:srgbClr val="7F7F7F">
                    <a:alpha val="100000"/>
                  </a:srgbClr>
                </a:solidFill>
                <a:latin typeface="Arial"/>
                <a:ea typeface="Arial"/>
                <a:cs typeface="Arial"/>
              </a:rPr>
              <a:t>©2024.2</a:t>
            </a:r>
            <a:r>
              <a:rPr sz="800" kern="0" spc="9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Inc.</a:t>
            </a:r>
            <a:endParaRPr lang="Arial" altLang="Arial" sz="800"/>
          </a:p>
        </p:txBody>
      </p:sp>
      <p:sp>
        <p:nvSpPr>
          <p:cNvPr id="766" name="path"/>
          <p:cNvSpPr/>
          <p:nvPr/>
        </p:nvSpPr>
        <p:spPr>
          <a:xfrm>
            <a:off x="539496" y="6588125"/>
            <a:ext cx="8093329" cy="6350"/>
          </a:xfrm>
          <a:custGeom>
            <a:rect l="0" t="0" r="0" b="0"/>
            <a:pathLst>
              <a:path w="12745" h="10">
                <a:moveTo>
                  <a:pt x="0" y="5"/>
                </a:moveTo>
                <a:lnTo>
                  <a:pt x="12745" y="5"/>
                </a:lnTo>
              </a:path>
            </a:pathLst>
          </a:custGeom>
          <a:noFill/>
          <a:ln w="635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68" name="textbox 768"/>
          <p:cNvSpPr/>
          <p:nvPr/>
        </p:nvSpPr>
        <p:spPr>
          <a:xfrm>
            <a:off x="8902651" y="6635915"/>
            <a:ext cx="134620" cy="128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300"/>
              </a:lnSpc>
            </a:pPr>
            <a:endParaRPr lang="Arial" altLang="Arial" sz="100"/>
          </a:p>
          <a:p>
            <a:pPr marL="12700" algn="l" rtl="0" eaLnBrk="0">
              <a:lnSpc>
                <a:spcPct val="85000"/>
              </a:lnSpc>
            </a:pPr>
            <a:r>
              <a:rPr sz="800" kern="0" spc="-40">
                <a:solidFill>
                  <a:srgbClr val="7F7F7F">
                    <a:alpha val="100000"/>
                  </a:srgbClr>
                </a:solidFill>
                <a:latin typeface="Microsoft YaHei"/>
                <a:ea typeface="Microsoft YaHei"/>
                <a:cs typeface="Microsoft YaHei"/>
              </a:rPr>
              <a:t>14</a:t>
            </a:r>
            <a:endParaRPr lang="Microsoft YaHei" altLang="Microsoft YaHei" sz="8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70" name="picture 770"/>
          <p:cNvPicPr>
            <a:picLocks noChangeAspect="1"/>
          </p:cNvPicPr>
          <p:nvPr/>
        </p:nvPicPr>
        <p:blipFill>
          <a:blip r:embed="rId2"/>
          <a:stretch>
            <a:fillRect/>
          </a:stretch>
        </p:blipFill>
        <p:spPr>
          <a:xfrm rot="21600000">
            <a:off x="0" y="0"/>
            <a:ext cx="9144000" cy="6857997"/>
          </a:xfrm>
          <a:prstGeom prst="rect">
            <a:avLst/>
          </a:prstGeom>
        </p:spPr>
      </p:pic>
      <p:sp>
        <p:nvSpPr>
          <p:cNvPr id="772" name="textbox 772"/>
          <p:cNvSpPr/>
          <p:nvPr/>
        </p:nvSpPr>
        <p:spPr>
          <a:xfrm>
            <a:off x="3219921" y="2488228"/>
            <a:ext cx="4183379" cy="9893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752"/>
              </a:lnSpc>
            </a:pPr>
            <a:endParaRPr lang="Arial" altLang="Arial" sz="100"/>
          </a:p>
          <a:p>
            <a:pPr marL="859155" indent="-846455" algn="l" rtl="0" eaLnBrk="0">
              <a:lnSpc>
                <a:spcPct val="99000"/>
              </a:lnSpc>
            </a:pPr>
            <a:r>
              <a:rPr sz="3200" b="1" kern="0" spc="-20">
                <a:solidFill>
                  <a:srgbClr val="FFFFFF">
                    <a:alpha val="100000"/>
                  </a:srgbClr>
                </a:solidFill>
                <a:latin typeface="Microsoft YaHei"/>
                <a:ea typeface="Microsoft YaHei"/>
                <a:cs typeface="Microsoft YaHei"/>
              </a:rPr>
              <a:t>3C商用品企业电商采购</a:t>
            </a:r>
            <a:r>
              <a:rPr sz="3200" b="1" kern="0" spc="10">
                <a:solidFill>
                  <a:srgbClr val="FFFFFF">
                    <a:alpha val="100000"/>
                  </a:srgbClr>
                </a:solidFill>
                <a:latin typeface="Microsoft YaHei"/>
                <a:ea typeface="Microsoft YaHei"/>
                <a:cs typeface="Microsoft YaHei"/>
              </a:rPr>
              <a:t> </a:t>
            </a:r>
            <a:r>
              <a:rPr sz="3200" b="1" kern="0" spc="-10">
                <a:solidFill>
                  <a:srgbClr val="FFFFFF">
                    <a:alpha val="100000"/>
                  </a:srgbClr>
                </a:solidFill>
                <a:latin typeface="Microsoft YaHei"/>
                <a:ea typeface="Microsoft YaHei"/>
                <a:cs typeface="Microsoft YaHei"/>
              </a:rPr>
              <a:t>客户需求洞察</a:t>
            </a:r>
            <a:endParaRPr lang="Microsoft YaHei" altLang="Microsoft YaHei" sz="3200"/>
          </a:p>
        </p:txBody>
      </p:sp>
      <p:sp>
        <p:nvSpPr>
          <p:cNvPr id="774" name="textbox 774"/>
          <p:cNvSpPr/>
          <p:nvPr/>
        </p:nvSpPr>
        <p:spPr>
          <a:xfrm>
            <a:off x="1176781" y="2611425"/>
            <a:ext cx="1022985" cy="6858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715"/>
              </a:lnSpc>
            </a:pPr>
            <a:endParaRPr lang="Arial" altLang="Arial" sz="100"/>
          </a:p>
          <a:p>
            <a:pPr marL="12700" algn="l" rtl="0" eaLnBrk="0">
              <a:lnSpc>
                <a:spcPct val="80000"/>
              </a:lnSpc>
            </a:pPr>
            <a:r>
              <a:rPr sz="5400" b="1" kern="0" spc="-130">
                <a:solidFill>
                  <a:srgbClr val="FFFFFF">
                    <a:alpha val="100000"/>
                  </a:srgbClr>
                </a:solidFill>
                <a:latin typeface="Arial"/>
                <a:ea typeface="Arial"/>
                <a:cs typeface="Arial"/>
              </a:rPr>
              <a:t>03</a:t>
            </a:r>
            <a:r>
              <a:rPr sz="5400" b="1" kern="0" spc="0">
                <a:solidFill>
                  <a:srgbClr val="FFFFFF">
                    <a:alpha val="100000"/>
                  </a:srgbClr>
                </a:solidFill>
                <a:latin typeface="Arial"/>
                <a:ea typeface="Arial"/>
                <a:cs typeface="Arial"/>
              </a:rPr>
              <a:t>  </a:t>
            </a:r>
            <a:endParaRPr lang="Arial" altLang="Arial" sz="5400"/>
          </a:p>
        </p:txBody>
      </p:sp>
      <p:sp>
        <p:nvSpPr>
          <p:cNvPr id="776" name="path"/>
          <p:cNvSpPr/>
          <p:nvPr/>
        </p:nvSpPr>
        <p:spPr>
          <a:xfrm>
            <a:off x="1958363" y="2642189"/>
            <a:ext cx="224970" cy="485738"/>
          </a:xfrm>
          <a:custGeom>
            <a:rect l="0" t="0" r="0" b="0"/>
            <a:pathLst>
              <a:path w="354" h="764">
                <a:moveTo>
                  <a:pt x="347" y="3"/>
                </a:moveTo>
                <a:lnTo>
                  <a:pt x="6" y="761"/>
                </a:lnTo>
              </a:path>
            </a:pathLst>
          </a:custGeom>
          <a:noFill/>
          <a:ln w="9525" cap="flat">
            <a:solidFill>
              <a:srgbClr val="FFFFF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78" name="textbox 778"/>
          <p:cNvSpPr/>
          <p:nvPr/>
        </p:nvSpPr>
        <p:spPr>
          <a:xfrm>
            <a:off x="8902651" y="6635915"/>
            <a:ext cx="134620" cy="128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551"/>
              </a:lnSpc>
            </a:pPr>
            <a:endParaRPr lang="Arial" altLang="Arial" sz="100"/>
          </a:p>
          <a:p>
            <a:pPr marL="12700" algn="l" rtl="0" eaLnBrk="0">
              <a:lnSpc>
                <a:spcPct val="85000"/>
              </a:lnSpc>
            </a:pPr>
            <a:r>
              <a:rPr sz="800" kern="0" spc="-40">
                <a:solidFill>
                  <a:srgbClr val="FFFFFF">
                    <a:alpha val="100000"/>
                  </a:srgbClr>
                </a:solidFill>
                <a:latin typeface="Microsoft YaHei"/>
                <a:ea typeface="Microsoft YaHei"/>
                <a:cs typeface="Microsoft YaHei"/>
              </a:rPr>
              <a:t>15</a:t>
            </a:r>
            <a:endParaRPr lang="Microsoft YaHei" altLang="Microsoft YaHei" sz="8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0" name="textbox 780"/>
          <p:cNvSpPr/>
          <p:nvPr/>
        </p:nvSpPr>
        <p:spPr>
          <a:xfrm>
            <a:off x="0" y="2624328"/>
            <a:ext cx="9144000" cy="1609725"/>
          </a:xfrm>
          <a:prstGeom prst="rect">
            <a:avLst/>
          </a:prstGeom>
          <a:solidFill>
            <a:srgbClr val="65AF45"/>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2000"/>
              </a:lnSpc>
            </a:pPr>
            <a:endParaRPr lang="Arial" altLang="Arial" sz="1000"/>
          </a:p>
          <a:p>
            <a:pPr algn="l" rtl="0" eaLnBrk="0">
              <a:lnSpc>
                <a:spcPct val="102000"/>
              </a:lnSpc>
            </a:pPr>
            <a:endParaRPr lang="Arial" altLang="Arial" sz="1000"/>
          </a:p>
          <a:p>
            <a:pPr algn="l" rtl="0" eaLnBrk="0">
              <a:lnSpc>
                <a:spcPct val="103000"/>
              </a:lnSpc>
            </a:pPr>
            <a:endParaRPr lang="Arial" altLang="Arial" sz="1000"/>
          </a:p>
          <a:p>
            <a:pPr algn="l" rtl="0" eaLnBrk="0">
              <a:lnSpc>
                <a:spcPct val="103000"/>
              </a:lnSpc>
            </a:pPr>
            <a:endParaRPr lang="Arial" altLang="Arial" sz="1000"/>
          </a:p>
          <a:p>
            <a:pPr marL="1493519" algn="l" rtl="0" eaLnBrk="0">
              <a:lnSpc>
                <a:spcPct val="97000"/>
              </a:lnSpc>
              <a:spcBef>
                <a:spcPts val="2"/>
              </a:spcBef>
            </a:pPr>
            <a:r>
              <a:rPr sz="3200" b="1" kern="0" spc="-10">
                <a:solidFill>
                  <a:srgbClr val="FFFFFF">
                    <a:alpha val="100000"/>
                  </a:srgbClr>
                </a:solidFill>
                <a:latin typeface="Microsoft YaHei"/>
                <a:ea typeface="Microsoft YaHei"/>
                <a:cs typeface="Microsoft YaHei"/>
              </a:rPr>
              <a:t>3C数码商用品消费</a:t>
            </a:r>
            <a:r>
              <a:rPr sz="3200" b="1" kern="0" spc="-20">
                <a:solidFill>
                  <a:srgbClr val="FFFFFF">
                    <a:alpha val="100000"/>
                  </a:srgbClr>
                </a:solidFill>
                <a:latin typeface="Microsoft YaHei"/>
                <a:ea typeface="Microsoft YaHei"/>
                <a:cs typeface="Microsoft YaHei"/>
              </a:rPr>
              <a:t>情况与产品需求</a:t>
            </a:r>
            <a:endParaRPr lang="Microsoft YaHei" altLang="Microsoft YaHei" sz="3200"/>
          </a:p>
        </p:txBody>
      </p:sp>
      <p:pic>
        <p:nvPicPr>
          <p:cNvPr id="782" name="picture 782"/>
          <p:cNvPicPr>
            <a:picLocks noChangeAspect="1"/>
          </p:cNvPicPr>
          <p:nvPr/>
        </p:nvPicPr>
        <p:blipFill>
          <a:blip r:embed="rId2"/>
          <a:stretch>
            <a:fillRect/>
          </a:stretch>
        </p:blipFill>
        <p:spPr>
          <a:xfrm rot="21600000">
            <a:off x="7879183" y="289280"/>
            <a:ext cx="988869" cy="490517"/>
          </a:xfrm>
          <a:prstGeom prst="rect">
            <a:avLst/>
          </a:prstGeom>
        </p:spPr>
      </p:pic>
      <p:sp>
        <p:nvSpPr>
          <p:cNvPr id="784" name="textbox 784"/>
          <p:cNvSpPr/>
          <p:nvPr/>
        </p:nvSpPr>
        <p:spPr>
          <a:xfrm>
            <a:off x="8902651" y="6635915"/>
            <a:ext cx="134620" cy="128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877"/>
              </a:lnSpc>
            </a:pPr>
            <a:endParaRPr lang="Arial" altLang="Arial" sz="100"/>
          </a:p>
          <a:p>
            <a:pPr marL="12700" algn="l" rtl="0" eaLnBrk="0">
              <a:lnSpc>
                <a:spcPct val="85000"/>
              </a:lnSpc>
            </a:pPr>
            <a:r>
              <a:rPr sz="800" kern="0" spc="-40">
                <a:solidFill>
                  <a:srgbClr val="7F7F7F">
                    <a:alpha val="100000"/>
                  </a:srgbClr>
                </a:solidFill>
                <a:latin typeface="Microsoft YaHei"/>
                <a:ea typeface="Microsoft YaHei"/>
                <a:cs typeface="Microsoft YaHei"/>
              </a:rPr>
              <a:t>16</a:t>
            </a:r>
            <a:endParaRPr lang="Microsoft YaHei" altLang="Microsoft YaHei" sz="8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6" name="group 66"/>
          <p:cNvGrpSpPr/>
          <p:nvPr/>
        </p:nvGrpSpPr>
        <p:grpSpPr>
          <a:xfrm rot="21600000">
            <a:off x="1786127" y="3849623"/>
            <a:ext cx="6637019" cy="1740408"/>
            <a:chExt cx="6637019" cy="1740408"/>
          </a:xfrm>
        </p:grpSpPr>
        <p:pic>
          <p:nvPicPr>
            <p:cNvPr id="786" name="picture 786"/>
            <p:cNvPicPr>
              <a:picLocks noChangeAspect="1"/>
            </p:cNvPicPr>
            <p:nvPr/>
          </p:nvPicPr>
          <p:blipFill>
            <a:blip r:embed="rId2"/>
            <a:stretch>
              <a:fillRect/>
            </a:stretch>
          </p:blipFill>
          <p:spPr>
            <a:xfrm rot="21600000">
              <a:off x="0" y="0"/>
              <a:ext cx="6637019" cy="1740408"/>
            </a:xfrm>
            <a:prstGeom prst="rect">
              <a:avLst/>
            </a:prstGeom>
          </p:spPr>
        </p:pic>
        <p:sp>
          <p:nvSpPr>
            <p:cNvPr id="788" name="textbox 788"/>
            <p:cNvSpPr/>
            <p:nvPr/>
          </p:nvSpPr>
          <p:spPr>
            <a:xfrm>
              <a:off x="1162426" y="564524"/>
              <a:ext cx="5456554" cy="9067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111"/>
                </a:lnSpc>
              </a:pPr>
              <a:endParaRPr lang="Arial" altLang="Arial" sz="100"/>
            </a:p>
            <a:p>
              <a:pPr marL="2266314" algn="l" rtl="0" eaLnBrk="0">
                <a:lnSpc>
                  <a:spcPct val="91000"/>
                </a:lnSpc>
              </a:pPr>
              <a:r>
                <a:rPr sz="900" kern="0" spc="40">
                  <a:solidFill>
                    <a:srgbClr val="595959">
                      <a:alpha val="100000"/>
                    </a:srgbClr>
                  </a:solidFill>
                  <a:latin typeface="Microsoft YaHei"/>
                  <a:ea typeface="Microsoft YaHei"/>
                  <a:cs typeface="Microsoft YaHei"/>
                </a:rPr>
                <a:t>23.4%</a:t>
              </a:r>
              <a:endParaRPr lang="Microsoft YaHei" altLang="Microsoft YaHei" sz="900"/>
            </a:p>
            <a:p>
              <a:pPr marL="3985259" algn="l" rtl="0" eaLnBrk="0">
                <a:lnSpc>
                  <a:spcPct val="91000"/>
                </a:lnSpc>
                <a:spcBef>
                  <a:spcPts val="940"/>
                </a:spcBef>
              </a:pPr>
              <a:r>
                <a:rPr sz="900" kern="0" spc="30">
                  <a:solidFill>
                    <a:srgbClr val="595959">
                      <a:alpha val="100000"/>
                    </a:srgbClr>
                  </a:solidFill>
                  <a:latin typeface="Microsoft YaHei"/>
                  <a:ea typeface="Microsoft YaHei"/>
                  <a:cs typeface="Microsoft YaHei"/>
                </a:rPr>
                <a:t>17.4%</a:t>
              </a:r>
              <a:endParaRPr lang="Microsoft YaHei" altLang="Microsoft YaHei" sz="900"/>
            </a:p>
            <a:p>
              <a:pPr marL="4556759" algn="l" rtl="0" eaLnBrk="0">
                <a:lnSpc>
                  <a:spcPct val="91000"/>
                </a:lnSpc>
                <a:spcBef>
                  <a:spcPts val="169"/>
                </a:spcBef>
              </a:pPr>
              <a:r>
                <a:rPr sz="900" kern="0" spc="30">
                  <a:solidFill>
                    <a:srgbClr val="595959">
                      <a:alpha val="100000"/>
                    </a:srgbClr>
                  </a:solidFill>
                  <a:latin typeface="Microsoft YaHei"/>
                  <a:ea typeface="Microsoft YaHei"/>
                  <a:cs typeface="Microsoft YaHei"/>
                </a:rPr>
                <a:t>13.8%</a:t>
              </a:r>
              <a:endParaRPr lang="Microsoft YaHei" altLang="Microsoft YaHei" sz="900"/>
            </a:p>
            <a:p>
              <a:pPr algn="r" rtl="0" eaLnBrk="0">
                <a:lnSpc>
                  <a:spcPts val="676"/>
                </a:lnSpc>
                <a:spcBef>
                  <a:spcPts val="362"/>
                </a:spcBef>
              </a:pPr>
              <a:r>
                <a:rPr sz="900" kern="0" spc="40">
                  <a:solidFill>
                    <a:srgbClr val="595959">
                      <a:alpha val="100000"/>
                    </a:srgbClr>
                  </a:solidFill>
                  <a:latin typeface="Microsoft YaHei"/>
                  <a:ea typeface="Microsoft YaHei"/>
                  <a:cs typeface="Microsoft YaHei"/>
                </a:rPr>
                <a:t>9.6%</a:t>
              </a:r>
              <a:endParaRPr lang="Microsoft YaHei" altLang="Microsoft YaHei" sz="900"/>
            </a:p>
            <a:p>
              <a:pPr marL="3444240" algn="l" rtl="0" eaLnBrk="0">
                <a:lnSpc>
                  <a:spcPct val="79000"/>
                </a:lnSpc>
                <a:spcBef>
                  <a:spcPts val="6"/>
                </a:spcBef>
              </a:pPr>
              <a:r>
                <a:rPr sz="900" kern="0" spc="40">
                  <a:solidFill>
                    <a:srgbClr val="595959">
                      <a:alpha val="100000"/>
                    </a:srgbClr>
                  </a:solidFill>
                  <a:latin typeface="Microsoft YaHei"/>
                  <a:ea typeface="Microsoft YaHei"/>
                  <a:cs typeface="Microsoft YaHei"/>
                </a:rPr>
                <a:t>7.8%</a:t>
              </a:r>
              <a:endParaRPr lang="Microsoft YaHei" altLang="Microsoft YaHei" sz="900"/>
            </a:p>
            <a:p>
              <a:pPr marL="12700" algn="l" rtl="0" eaLnBrk="0">
                <a:lnSpc>
                  <a:spcPct val="90000"/>
                </a:lnSpc>
                <a:spcBef>
                  <a:spcPts val="10"/>
                </a:spcBef>
              </a:pPr>
              <a:r>
                <a:rPr sz="900" kern="0" spc="50">
                  <a:solidFill>
                    <a:srgbClr val="595959">
                      <a:alpha val="100000"/>
                    </a:srgbClr>
                  </a:solidFill>
                  <a:latin typeface="Microsoft YaHei"/>
                  <a:ea typeface="Microsoft YaHei"/>
                  <a:cs typeface="Microsoft YaHei"/>
                </a:rPr>
                <a:t>4.8%</a:t>
              </a:r>
              <a:endParaRPr lang="Microsoft YaHei" altLang="Microsoft YaHei" sz="900"/>
            </a:p>
          </p:txBody>
        </p:sp>
        <p:sp>
          <p:nvSpPr>
            <p:cNvPr id="790" name="rect"/>
            <p:cNvSpPr/>
            <p:nvPr/>
          </p:nvSpPr>
          <p:spPr>
            <a:xfrm>
              <a:off x="571500" y="1211579"/>
              <a:ext cx="356616" cy="528828"/>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92" name="rect"/>
            <p:cNvSpPr/>
            <p:nvPr/>
          </p:nvSpPr>
          <p:spPr>
            <a:xfrm>
              <a:off x="3997452" y="1333500"/>
              <a:ext cx="356615" cy="406908"/>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94" name="rect"/>
            <p:cNvSpPr/>
            <p:nvPr/>
          </p:nvSpPr>
          <p:spPr>
            <a:xfrm>
              <a:off x="1141476" y="1545336"/>
              <a:ext cx="356616" cy="195072"/>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796" name="textbox 796"/>
          <p:cNvSpPr/>
          <p:nvPr/>
        </p:nvSpPr>
        <p:spPr>
          <a:xfrm>
            <a:off x="529039" y="983075"/>
            <a:ext cx="7949565" cy="14890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478"/>
              </a:lnSpc>
            </a:pPr>
            <a:endParaRPr lang="Arial" altLang="Arial" sz="100"/>
          </a:p>
          <a:p>
            <a:pPr marL="13970" algn="l" rtl="0" eaLnBrk="0">
              <a:lnSpc>
                <a:spcPct val="97000"/>
              </a:lnSpc>
            </a:pPr>
            <a:r>
              <a:rPr sz="2000" kern="0" spc="0">
                <a:solidFill>
                  <a:srgbClr val="595959">
                    <a:alpha val="100000"/>
                  </a:srgbClr>
                </a:solidFill>
                <a:latin typeface="Microsoft YaHei"/>
                <a:ea typeface="Microsoft YaHei"/>
                <a:cs typeface="Microsoft YaHei"/>
              </a:rPr>
              <a:t>办公电脑类是企业的第一大采购品</a:t>
            </a:r>
            <a:r>
              <a:rPr sz="2000" kern="0" spc="-10">
                <a:solidFill>
                  <a:srgbClr val="595959">
                    <a:alpha val="100000"/>
                  </a:srgbClr>
                </a:solidFill>
                <a:latin typeface="Microsoft YaHei"/>
                <a:ea typeface="Microsoft YaHei"/>
                <a:cs typeface="Microsoft YaHei"/>
              </a:rPr>
              <a:t>类</a:t>
            </a:r>
            <a:endParaRPr lang="Microsoft YaHei" altLang="Microsoft YaHei" sz="2000"/>
          </a:p>
          <a:p>
            <a:pPr algn="l" rtl="0" eaLnBrk="0">
              <a:lnSpc>
                <a:spcPct val="108000"/>
              </a:lnSpc>
            </a:pPr>
            <a:endParaRPr lang="Arial" altLang="Arial" sz="1000"/>
          </a:p>
          <a:p>
            <a:pPr marL="12700" algn="l" rtl="0" eaLnBrk="0">
              <a:lnSpc>
                <a:spcPct val="109000"/>
              </a:lnSpc>
              <a:spcBef>
                <a:spcPts val="330"/>
              </a:spcBef>
            </a:pPr>
            <a:r>
              <a:rPr sz="1100" kern="0" spc="-20">
                <a:solidFill>
                  <a:srgbClr val="595959">
                    <a:alpha val="100000"/>
                  </a:srgbClr>
                </a:solidFill>
                <a:latin typeface="Microsoft YaHei"/>
                <a:ea typeface="Microsoft YaHei"/>
                <a:cs typeface="Microsoft YaHei"/>
              </a:rPr>
              <a:t>办公电脑类是企业采购率最高的品类，</a:t>
            </a:r>
            <a:r>
              <a:rPr sz="1100" kern="0" spc="180">
                <a:solidFill>
                  <a:srgbClr val="595959">
                    <a:alpha val="100000"/>
                  </a:srgbClr>
                </a:solidFill>
                <a:latin typeface="Microsoft YaHei"/>
                <a:ea typeface="Microsoft YaHei"/>
                <a:cs typeface="Microsoft YaHei"/>
              </a:rPr>
              <a:t> </a:t>
            </a:r>
            <a:r>
              <a:rPr sz="1100" kern="0" spc="-20">
                <a:solidFill>
                  <a:srgbClr val="595959">
                    <a:alpha val="100000"/>
                  </a:srgbClr>
                </a:solidFill>
                <a:latin typeface="Microsoft YaHei"/>
                <a:ea typeface="Microsoft YaHei"/>
                <a:cs typeface="Microsoft YaHei"/>
              </a:rPr>
              <a:t>整体采购率高达74.8%；其中，</a:t>
            </a:r>
            <a:r>
              <a:rPr sz="1100" kern="0" spc="190">
                <a:solidFill>
                  <a:srgbClr val="595959">
                    <a:alpha val="100000"/>
                  </a:srgbClr>
                </a:solidFill>
                <a:latin typeface="Microsoft YaHei"/>
                <a:ea typeface="Microsoft YaHei"/>
                <a:cs typeface="Microsoft YaHei"/>
              </a:rPr>
              <a:t> </a:t>
            </a:r>
            <a:r>
              <a:rPr sz="1100" kern="0" spc="-20">
                <a:solidFill>
                  <a:srgbClr val="595959">
                    <a:alpha val="100000"/>
                  </a:srgbClr>
                </a:solidFill>
                <a:latin typeface="Microsoft YaHei"/>
                <a:ea typeface="Microsoft YaHei"/>
                <a:cs typeface="Microsoft YaHei"/>
              </a:rPr>
              <a:t>笔记本和</a:t>
            </a:r>
            <a:r>
              <a:rPr sz="1100" kern="0" spc="-30">
                <a:solidFill>
                  <a:srgbClr val="595959">
                    <a:alpha val="100000"/>
                  </a:srgbClr>
                </a:solidFill>
                <a:latin typeface="Microsoft YaHei"/>
                <a:ea typeface="Microsoft YaHei"/>
                <a:cs typeface="Microsoft YaHei"/>
              </a:rPr>
              <a:t>台式机是采购率最高的两类产品。除办公电脑外，</a:t>
            </a:r>
            <a:r>
              <a:rPr sz="1100" kern="0" spc="0">
                <a:solidFill>
                  <a:srgbClr val="595959">
                    <a:alpha val="100000"/>
                  </a:srgbClr>
                </a:solidFill>
                <a:latin typeface="Microsoft YaHei"/>
                <a:ea typeface="Microsoft YaHei"/>
                <a:cs typeface="Microsoft YaHei"/>
              </a:rPr>
              <a:t>  办公打印类也是企业采购率较高的品类，其中打印机的采购率为42.8%，与笔记本采购率</a:t>
            </a:r>
            <a:r>
              <a:rPr sz="1100" kern="0" spc="-10">
                <a:solidFill>
                  <a:srgbClr val="595959">
                    <a:alpha val="100000"/>
                  </a:srgbClr>
                </a:solidFill>
                <a:latin typeface="Microsoft YaHei"/>
                <a:ea typeface="Microsoft YaHei"/>
                <a:cs typeface="Microsoft YaHei"/>
              </a:rPr>
              <a:t>45.2%并列一二。</a:t>
            </a:r>
            <a:endParaRPr lang="Microsoft YaHei" altLang="Microsoft YaHei" sz="1100"/>
          </a:p>
          <a:p>
            <a:pPr algn="l" rtl="0" eaLnBrk="0">
              <a:lnSpc>
                <a:spcPct val="109000"/>
              </a:lnSpc>
            </a:pPr>
            <a:endParaRPr lang="Arial" altLang="Arial" sz="1000"/>
          </a:p>
          <a:p>
            <a:pPr algn="l" rtl="0" eaLnBrk="0">
              <a:lnSpc>
                <a:spcPct val="110000"/>
              </a:lnSpc>
            </a:pPr>
            <a:endParaRPr lang="Arial" altLang="Arial" sz="1000"/>
          </a:p>
          <a:p>
            <a:pPr algn="l" rtl="0" eaLnBrk="0">
              <a:lnSpc>
                <a:spcPct val="118000"/>
              </a:lnSpc>
            </a:pPr>
            <a:endParaRPr lang="Arial" altLang="Arial" sz="300"/>
          </a:p>
          <a:p>
            <a:pPr marL="2780664" algn="l" rtl="0" eaLnBrk="0">
              <a:lnSpc>
                <a:spcPct val="97000"/>
              </a:lnSpc>
              <a:spcBef>
                <a:spcPts val="2"/>
              </a:spcBef>
            </a:pPr>
            <a:r>
              <a:rPr sz="1400" b="1" kern="0" spc="-10">
                <a:solidFill>
                  <a:srgbClr val="404040">
                    <a:alpha val="100000"/>
                  </a:srgbClr>
                </a:solidFill>
                <a:latin typeface="Microsoft YaHei"/>
                <a:ea typeface="Microsoft YaHei"/>
                <a:cs typeface="Microsoft YaHei"/>
              </a:rPr>
              <a:t>中国企业3C数码商用品采购品类</a:t>
            </a:r>
            <a:endParaRPr lang="Microsoft YaHei" altLang="Microsoft YaHei" sz="1400"/>
          </a:p>
        </p:txBody>
      </p:sp>
      <p:graphicFrame>
        <p:nvGraphicFramePr>
          <p:cNvPr id="798" name="table 798"/>
          <p:cNvGraphicFramePr>
            <a:graphicFrameLocks noGrp="1"/>
          </p:cNvGraphicFramePr>
          <p:nvPr/>
        </p:nvGraphicFramePr>
        <p:xfrm>
          <a:off x="512241" y="5635307"/>
          <a:ext cx="8046085" cy="395605"/>
        </p:xfrm>
        <a:graphic>
          <a:graphicData uri="http://schemas.openxmlformats.org/drawingml/2006/table">
            <a:tbl>
              <a:tblPr/>
              <a:tblGrid>
                <a:gridCol w="580390"/>
                <a:gridCol w="573405"/>
                <a:gridCol w="574040"/>
                <a:gridCol w="573405"/>
                <a:gridCol w="574040"/>
                <a:gridCol w="574040"/>
                <a:gridCol w="573405"/>
                <a:gridCol w="574040"/>
                <a:gridCol w="574040"/>
                <a:gridCol w="574040"/>
                <a:gridCol w="573405"/>
                <a:gridCol w="574040"/>
                <a:gridCol w="573405"/>
                <a:gridCol w="580390"/>
              </a:tblGrid>
              <a:tr h="395604">
                <a:tc>
                  <a:txBody>
                    <a:bodyPr vert="horz" wrap="square"/>
                    <a:lstStyle/>
                    <a:p>
                      <a:pPr algn="l" rtl="0" eaLnBrk="0">
                        <a:lnSpc>
                          <a:spcPct val="111000"/>
                        </a:lnSpc>
                      </a:pPr>
                      <a:endParaRPr lang="Arial" altLang="Arial" sz="800"/>
                    </a:p>
                    <a:p>
                      <a:pPr marL="104139" algn="l" rtl="0" eaLnBrk="0">
                        <a:lnSpc>
                          <a:spcPts val="1158"/>
                        </a:lnSpc>
                        <a:spcBef>
                          <a:spcPts val="6"/>
                        </a:spcBef>
                      </a:pPr>
                      <a:r>
                        <a:rPr sz="900" kern="0" spc="80">
                          <a:solidFill>
                            <a:srgbClr val="595959">
                              <a:alpha val="100000"/>
                            </a:srgbClr>
                          </a:solidFill>
                          <a:latin typeface="Microsoft YaHei"/>
                          <a:ea typeface="Microsoft YaHei"/>
                          <a:cs typeface="Microsoft YaHei"/>
                        </a:rPr>
                        <a:t>笔记本</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vert="horz" wrap="square"/>
                    <a:lstStyle/>
                    <a:p>
                      <a:pPr algn="l" rtl="0" eaLnBrk="0">
                        <a:lnSpc>
                          <a:spcPct val="111000"/>
                        </a:lnSpc>
                      </a:pPr>
                      <a:endParaRPr lang="Arial" altLang="Arial" sz="800"/>
                    </a:p>
                    <a:p>
                      <a:pPr marL="101600" algn="l" rtl="0" eaLnBrk="0">
                        <a:lnSpc>
                          <a:spcPts val="1153"/>
                        </a:lnSpc>
                        <a:spcBef>
                          <a:spcPts val="6"/>
                        </a:spcBef>
                      </a:pPr>
                      <a:r>
                        <a:rPr sz="900" kern="0" spc="70">
                          <a:solidFill>
                            <a:srgbClr val="595959">
                              <a:alpha val="100000"/>
                            </a:srgbClr>
                          </a:solidFill>
                          <a:latin typeface="Microsoft YaHei"/>
                          <a:ea typeface="Microsoft YaHei"/>
                          <a:cs typeface="Microsoft YaHei"/>
                        </a:rPr>
                        <a:t>台式机</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vert="horz" wrap="square"/>
                    <a:lstStyle/>
                    <a:p>
                      <a:pPr algn="l" rtl="0" eaLnBrk="0">
                        <a:lnSpc>
                          <a:spcPct val="111000"/>
                        </a:lnSpc>
                      </a:pPr>
                      <a:endParaRPr lang="Arial" altLang="Arial" sz="800"/>
                    </a:p>
                    <a:p>
                      <a:pPr marL="99060" algn="l" rtl="0" eaLnBrk="0">
                        <a:lnSpc>
                          <a:spcPts val="1150"/>
                        </a:lnSpc>
                        <a:spcBef>
                          <a:spcPts val="6"/>
                        </a:spcBef>
                      </a:pPr>
                      <a:r>
                        <a:rPr sz="900" kern="0" spc="80">
                          <a:solidFill>
                            <a:srgbClr val="595959">
                              <a:alpha val="100000"/>
                            </a:srgbClr>
                          </a:solidFill>
                          <a:latin typeface="Microsoft YaHei"/>
                          <a:ea typeface="Microsoft YaHei"/>
                          <a:cs typeface="Microsoft YaHei"/>
                        </a:rPr>
                        <a:t>服务器</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vert="horz" wrap="square"/>
                    <a:lstStyle/>
                    <a:p>
                      <a:pPr algn="l" rtl="0" eaLnBrk="0">
                        <a:lnSpc>
                          <a:spcPct val="111000"/>
                        </a:lnSpc>
                      </a:pPr>
                      <a:endParaRPr lang="Arial" altLang="Arial" sz="800"/>
                    </a:p>
                    <a:p>
                      <a:pPr marL="99060" algn="l" rtl="0" eaLnBrk="0">
                        <a:lnSpc>
                          <a:spcPts val="1153"/>
                        </a:lnSpc>
                        <a:spcBef>
                          <a:spcPts val="6"/>
                        </a:spcBef>
                      </a:pPr>
                      <a:r>
                        <a:rPr sz="900" kern="0" spc="80">
                          <a:solidFill>
                            <a:srgbClr val="595959">
                              <a:alpha val="100000"/>
                            </a:srgbClr>
                          </a:solidFill>
                          <a:latin typeface="Microsoft YaHei"/>
                          <a:ea typeface="Microsoft YaHei"/>
                          <a:cs typeface="Microsoft YaHei"/>
                        </a:rPr>
                        <a:t>一体机</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vert="horz" wrap="square"/>
                    <a:lstStyle/>
                    <a:p>
                      <a:pPr algn="l" rtl="0" eaLnBrk="0">
                        <a:lnSpc>
                          <a:spcPct val="111000"/>
                        </a:lnSpc>
                      </a:pPr>
                      <a:endParaRPr lang="Arial" altLang="Arial" sz="800"/>
                    </a:p>
                    <a:p>
                      <a:pPr marL="100964" algn="l" rtl="0" eaLnBrk="0">
                        <a:lnSpc>
                          <a:spcPts val="1161"/>
                        </a:lnSpc>
                        <a:spcBef>
                          <a:spcPts val="6"/>
                        </a:spcBef>
                      </a:pPr>
                      <a:r>
                        <a:rPr sz="900" kern="0" spc="80">
                          <a:solidFill>
                            <a:srgbClr val="595959">
                              <a:alpha val="100000"/>
                            </a:srgbClr>
                          </a:solidFill>
                          <a:latin typeface="Microsoft YaHei"/>
                          <a:ea typeface="Microsoft YaHei"/>
                          <a:cs typeface="Microsoft YaHei"/>
                        </a:rPr>
                        <a:t>工作站</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vert="horz" wrap="square"/>
                    <a:lstStyle/>
                    <a:p>
                      <a:pPr algn="l" rtl="0" eaLnBrk="0">
                        <a:lnSpc>
                          <a:spcPct val="111000"/>
                        </a:lnSpc>
                      </a:pPr>
                      <a:endParaRPr lang="Arial" altLang="Arial" sz="800"/>
                    </a:p>
                    <a:p>
                      <a:pPr marL="99060" algn="l" rtl="0" eaLnBrk="0">
                        <a:lnSpc>
                          <a:spcPts val="1153"/>
                        </a:lnSpc>
                        <a:spcBef>
                          <a:spcPts val="6"/>
                        </a:spcBef>
                      </a:pPr>
                      <a:r>
                        <a:rPr sz="900" kern="0" spc="80">
                          <a:solidFill>
                            <a:srgbClr val="595959">
                              <a:alpha val="100000"/>
                            </a:srgbClr>
                          </a:solidFill>
                          <a:latin typeface="Microsoft YaHei"/>
                          <a:ea typeface="Microsoft YaHei"/>
                          <a:cs typeface="Microsoft YaHei"/>
                        </a:rPr>
                        <a:t>打印机</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vert="horz" wrap="square"/>
                    <a:lstStyle/>
                    <a:p>
                      <a:pPr algn="l" rtl="0" eaLnBrk="0">
                        <a:lnSpc>
                          <a:spcPct val="111000"/>
                        </a:lnSpc>
                      </a:pPr>
                      <a:endParaRPr lang="Arial" altLang="Arial" sz="800"/>
                    </a:p>
                    <a:p>
                      <a:pPr marL="99060" algn="l" rtl="0" eaLnBrk="0">
                        <a:lnSpc>
                          <a:spcPts val="1154"/>
                        </a:lnSpc>
                        <a:spcBef>
                          <a:spcPts val="6"/>
                        </a:spcBef>
                      </a:pPr>
                      <a:r>
                        <a:rPr sz="900" kern="0" spc="80">
                          <a:solidFill>
                            <a:srgbClr val="595959">
                              <a:alpha val="100000"/>
                            </a:srgbClr>
                          </a:solidFill>
                          <a:latin typeface="Microsoft YaHei"/>
                          <a:ea typeface="Microsoft YaHei"/>
                          <a:cs typeface="Microsoft YaHei"/>
                        </a:rPr>
                        <a:t>扫描仪</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vert="horz" wrap="square"/>
                    <a:lstStyle/>
                    <a:p>
                      <a:pPr algn="l" rtl="0" eaLnBrk="0">
                        <a:lnSpc>
                          <a:spcPct val="111000"/>
                        </a:lnSpc>
                      </a:pPr>
                      <a:endParaRPr lang="Arial" altLang="Arial" sz="800"/>
                    </a:p>
                    <a:p>
                      <a:pPr marL="99694" algn="l" rtl="0" eaLnBrk="0">
                        <a:lnSpc>
                          <a:spcPts val="1153"/>
                        </a:lnSpc>
                        <a:spcBef>
                          <a:spcPts val="6"/>
                        </a:spcBef>
                      </a:pPr>
                      <a:r>
                        <a:rPr sz="900" kern="0" spc="80">
                          <a:solidFill>
                            <a:srgbClr val="595959">
                              <a:alpha val="100000"/>
                            </a:srgbClr>
                          </a:solidFill>
                          <a:latin typeface="Microsoft YaHei"/>
                          <a:ea typeface="Microsoft YaHei"/>
                          <a:cs typeface="Microsoft YaHei"/>
                        </a:rPr>
                        <a:t>复合机</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vert="horz" wrap="square"/>
                    <a:lstStyle/>
                    <a:p>
                      <a:pPr algn="l" rtl="0" eaLnBrk="0">
                        <a:lnSpc>
                          <a:spcPct val="111000"/>
                        </a:lnSpc>
                      </a:pPr>
                      <a:endParaRPr lang="Arial" altLang="Arial" sz="800"/>
                    </a:p>
                    <a:p>
                      <a:pPr marL="99694" algn="l" rtl="0" eaLnBrk="0">
                        <a:lnSpc>
                          <a:spcPts val="1157"/>
                        </a:lnSpc>
                        <a:spcBef>
                          <a:spcPts val="6"/>
                        </a:spcBef>
                      </a:pPr>
                      <a:r>
                        <a:rPr sz="900" kern="0" spc="80">
                          <a:solidFill>
                            <a:srgbClr val="595959">
                              <a:alpha val="100000"/>
                            </a:srgbClr>
                          </a:solidFill>
                          <a:latin typeface="Microsoft YaHei"/>
                          <a:ea typeface="Microsoft YaHei"/>
                          <a:cs typeface="Microsoft YaHei"/>
                        </a:rPr>
                        <a:t>路由器</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vert="horz" wrap="square"/>
                    <a:lstStyle/>
                    <a:p>
                      <a:pPr algn="l" rtl="0" eaLnBrk="0">
                        <a:lnSpc>
                          <a:spcPct val="129000"/>
                        </a:lnSpc>
                      </a:pPr>
                      <a:endParaRPr lang="Arial" altLang="Arial" sz="300"/>
                    </a:p>
                    <a:p>
                      <a:pPr marL="163195" indent="-64135" algn="l" rtl="0" eaLnBrk="0">
                        <a:lnSpc>
                          <a:spcPct val="109000"/>
                        </a:lnSpc>
                        <a:spcBef>
                          <a:spcPts val="2"/>
                        </a:spcBef>
                      </a:pPr>
                      <a:r>
                        <a:rPr sz="900" kern="0" spc="50">
                          <a:solidFill>
                            <a:srgbClr val="595959">
                              <a:alpha val="100000"/>
                            </a:srgbClr>
                          </a:solidFill>
                          <a:latin typeface="Microsoft YaHei"/>
                          <a:ea typeface="Microsoft YaHei"/>
                          <a:cs typeface="Microsoft YaHei"/>
                        </a:rPr>
                        <a:t>会议音   </a:t>
                      </a:r>
                      <a:r>
                        <a:rPr sz="900" kern="0" spc="80">
                          <a:solidFill>
                            <a:srgbClr val="595959">
                              <a:alpha val="100000"/>
                            </a:srgbClr>
                          </a:solidFill>
                          <a:latin typeface="Microsoft YaHei"/>
                          <a:ea typeface="Microsoft YaHei"/>
                          <a:cs typeface="Microsoft YaHei"/>
                        </a:rPr>
                        <a:t>视频</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vert="horz" wrap="square"/>
                    <a:lstStyle/>
                    <a:p>
                      <a:pPr algn="l" rtl="0" eaLnBrk="0">
                        <a:lnSpc>
                          <a:spcPct val="111000"/>
                        </a:lnSpc>
                      </a:pPr>
                      <a:endParaRPr lang="Arial" altLang="Arial" sz="800"/>
                    </a:p>
                    <a:p>
                      <a:pPr marL="100330" algn="l" rtl="0" eaLnBrk="0">
                        <a:lnSpc>
                          <a:spcPts val="1153"/>
                        </a:lnSpc>
                        <a:spcBef>
                          <a:spcPts val="6"/>
                        </a:spcBef>
                      </a:pPr>
                      <a:r>
                        <a:rPr sz="900" kern="0" spc="80">
                          <a:solidFill>
                            <a:srgbClr val="595959">
                              <a:alpha val="100000"/>
                            </a:srgbClr>
                          </a:solidFill>
                          <a:latin typeface="Microsoft YaHei"/>
                          <a:ea typeface="Microsoft YaHei"/>
                          <a:cs typeface="Microsoft YaHei"/>
                        </a:rPr>
                        <a:t>交换机</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vert="horz" wrap="square"/>
                    <a:lstStyle/>
                    <a:p>
                      <a:pPr algn="l" rtl="0" eaLnBrk="0">
                        <a:lnSpc>
                          <a:spcPct val="111000"/>
                        </a:lnSpc>
                      </a:pPr>
                      <a:endParaRPr lang="Arial" altLang="Arial" sz="800"/>
                    </a:p>
                    <a:p>
                      <a:pPr marL="162560" algn="l" rtl="0" eaLnBrk="0">
                        <a:lnSpc>
                          <a:spcPts val="1152"/>
                        </a:lnSpc>
                        <a:spcBef>
                          <a:spcPts val="6"/>
                        </a:spcBef>
                      </a:pPr>
                      <a:r>
                        <a:rPr sz="900" kern="0" spc="80">
                          <a:solidFill>
                            <a:srgbClr val="595959">
                              <a:alpha val="100000"/>
                            </a:srgbClr>
                          </a:solidFill>
                          <a:latin typeface="Microsoft YaHei"/>
                          <a:ea typeface="Microsoft YaHei"/>
                          <a:cs typeface="Microsoft YaHei"/>
                        </a:rPr>
                        <a:t>硬盘</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vert="horz" wrap="square"/>
                    <a:lstStyle/>
                    <a:p>
                      <a:pPr algn="l" rtl="0" eaLnBrk="0">
                        <a:lnSpc>
                          <a:spcPct val="111000"/>
                        </a:lnSpc>
                      </a:pPr>
                      <a:endParaRPr lang="Arial" altLang="Arial" sz="800"/>
                    </a:p>
                    <a:p>
                      <a:pPr marL="165100" algn="l" rtl="0" eaLnBrk="0">
                        <a:lnSpc>
                          <a:spcPts val="1155"/>
                        </a:lnSpc>
                        <a:spcBef>
                          <a:spcPts val="6"/>
                        </a:spcBef>
                      </a:pPr>
                      <a:r>
                        <a:rPr sz="900" kern="0" spc="70">
                          <a:solidFill>
                            <a:srgbClr val="595959">
                              <a:alpha val="100000"/>
                            </a:srgbClr>
                          </a:solidFill>
                          <a:latin typeface="Microsoft YaHei"/>
                          <a:ea typeface="Microsoft YaHei"/>
                          <a:cs typeface="Microsoft YaHei"/>
                        </a:rPr>
                        <a:t>显卡</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vert="horz" wrap="square"/>
                    <a:lstStyle/>
                    <a:p>
                      <a:pPr algn="l" rtl="0" eaLnBrk="0">
                        <a:lnSpc>
                          <a:spcPct val="131000"/>
                        </a:lnSpc>
                      </a:pPr>
                      <a:endParaRPr lang="Arial" altLang="Arial" sz="300"/>
                    </a:p>
                    <a:p>
                      <a:pPr marL="164464" algn="l" rtl="0" eaLnBrk="0">
                        <a:lnSpc>
                          <a:spcPct val="98000"/>
                        </a:lnSpc>
                        <a:spcBef>
                          <a:spcPts val="2"/>
                        </a:spcBef>
                      </a:pPr>
                      <a:r>
                        <a:rPr sz="900" kern="0" spc="80">
                          <a:solidFill>
                            <a:srgbClr val="595959">
                              <a:alpha val="100000"/>
                            </a:srgbClr>
                          </a:solidFill>
                          <a:latin typeface="Microsoft YaHei"/>
                          <a:ea typeface="Microsoft YaHei"/>
                          <a:cs typeface="Microsoft YaHei"/>
                        </a:rPr>
                        <a:t>办公</a:t>
                      </a:r>
                      <a:endParaRPr lang="Microsoft YaHei" altLang="Microsoft YaHei" sz="900"/>
                    </a:p>
                    <a:p>
                      <a:pPr marL="165100" algn="l" rtl="0" eaLnBrk="0">
                        <a:lnSpc>
                          <a:spcPts val="1200"/>
                        </a:lnSpc>
                      </a:pPr>
                      <a:r>
                        <a:rPr sz="900" kern="0" spc="80">
                          <a:solidFill>
                            <a:srgbClr val="595959">
                              <a:alpha val="100000"/>
                            </a:srgbClr>
                          </a:solidFill>
                          <a:latin typeface="Microsoft YaHei"/>
                          <a:ea typeface="Microsoft YaHei"/>
                          <a:cs typeface="Microsoft YaHei"/>
                        </a:rPr>
                        <a:t>软件</a:t>
                      </a:r>
                      <a:endParaRPr lang="Microsoft YaHei" altLang="Microsoft YaHei"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r>
            </a:tbl>
          </a:graphicData>
        </a:graphic>
      </p:graphicFrame>
      <p:sp>
        <p:nvSpPr>
          <p:cNvPr id="800" name="rect"/>
          <p:cNvSpPr/>
          <p:nvPr/>
        </p:nvSpPr>
        <p:spPr>
          <a:xfrm>
            <a:off x="644652" y="3752088"/>
            <a:ext cx="356616" cy="1837944"/>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02" name="rect"/>
          <p:cNvSpPr/>
          <p:nvPr/>
        </p:nvSpPr>
        <p:spPr>
          <a:xfrm>
            <a:off x="1214627" y="4305300"/>
            <a:ext cx="358139" cy="1284731"/>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04" name="rect"/>
          <p:cNvSpPr/>
          <p:nvPr/>
        </p:nvSpPr>
        <p:spPr>
          <a:xfrm>
            <a:off x="536448" y="5588444"/>
            <a:ext cx="7994904" cy="3175"/>
          </a:xfrm>
          <a:prstGeom prst="rect">
            <a:avLst/>
          </a:prstGeom>
          <a:solidFill>
            <a:srgbClr val="59595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806" name="table 806"/>
          <p:cNvGraphicFramePr>
            <a:graphicFrameLocks noGrp="1"/>
          </p:cNvGraphicFramePr>
          <p:nvPr/>
        </p:nvGraphicFramePr>
        <p:xfrm>
          <a:off x="576452" y="2767965"/>
          <a:ext cx="2807335" cy="3350259"/>
        </p:xfrm>
        <a:graphic>
          <a:graphicData uri="http://schemas.openxmlformats.org/drawingml/2006/table">
            <a:tbl>
              <a:tblPr/>
              <a:tblGrid>
                <a:gridCol w="465455"/>
                <a:gridCol w="577850"/>
                <a:gridCol w="1764030"/>
              </a:tblGrid>
              <a:tr h="1097914">
                <a:tc>
                  <a:txBody>
                    <a:bodyPr vert="horz" wrap="square"/>
                    <a:lstStyle/>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2000"/>
                        </a:lnSpc>
                      </a:pPr>
                      <a:endParaRPr lang="Arial" altLang="Arial" sz="1000"/>
                    </a:p>
                    <a:p>
                      <a:pPr algn="l" rtl="0" eaLnBrk="0">
                        <a:lnSpc>
                          <a:spcPct val="9113"/>
                        </a:lnSpc>
                      </a:pPr>
                      <a:endParaRPr lang="Arial" altLang="Arial" sz="100"/>
                    </a:p>
                    <a:p>
                      <a:pPr marL="63500" algn="l" rtl="0" eaLnBrk="0">
                        <a:lnSpc>
                          <a:spcPct val="91000"/>
                        </a:lnSpc>
                      </a:pPr>
                      <a:r>
                        <a:rPr sz="900" kern="0" spc="50">
                          <a:solidFill>
                            <a:srgbClr val="595959">
                              <a:alpha val="100000"/>
                            </a:srgbClr>
                          </a:solidFill>
                          <a:latin typeface="Microsoft YaHei"/>
                          <a:ea typeface="Microsoft YaHei"/>
                          <a:cs typeface="Microsoft YaHei"/>
                        </a:rPr>
                        <a:t>45.2%</a:t>
                      </a:r>
                      <a:endParaRPr lang="Microsoft YaHei" altLang="Microsoft YaHei" sz="900"/>
                    </a:p>
                  </a:txBody>
                  <a:tcPr marL="0" marR="0" marT="0" marB="0">
                    <a:lnL w="19050" cap="flat" cmpd="sng" algn="ctr">
                      <a:solidFill>
                        <a:srgbClr val="1EC8F3"/>
                      </a:solidFill>
                      <a:prstDash val="dash"/>
                      <a:round/>
                      <a:headEnd type="none" w="med" len="med"/>
                      <a:tailEnd type="none" w="med" len="med"/>
                    </a:lnL>
                    <a:lnR>
                      <a:noFill/>
                    </a:lnR>
                    <a:lnT w="19050" cap="flat" cmpd="sng" algn="ctr">
                      <a:solidFill>
                        <a:srgbClr val="1EC8F3"/>
                      </a:solidFill>
                      <a:prstDash val="dash"/>
                      <a:round/>
                      <a:headEnd type="none" w="med" len="med"/>
                      <a:tailEnd type="none" w="med" len="med"/>
                    </a:lnT>
                    <a:lnB>
                      <a:noFill/>
                    </a:lnB>
                  </a:tcPr>
                </a:tc>
                <a:tc>
                  <a:txBody>
                    <a:bodyPr vert="horz" wrap="square"/>
                    <a:lstStyle/>
                    <a:p>
                      <a:pPr algn="l" rtl="0" eaLnBrk="0">
                        <a:lnSpc>
                          <a:spcPct val="100000"/>
                        </a:lnSpc>
                      </a:pPr>
                      <a:endParaRPr lang="Arial" altLang="Arial" sz="1000"/>
                    </a:p>
                  </a:txBody>
                  <a:tcPr marL="0" marR="0" marT="0" marB="0">
                    <a:lnL>
                      <a:noFill/>
                    </a:lnL>
                    <a:lnR>
                      <a:noFill/>
                    </a:lnR>
                    <a:lnT w="19050" cap="flat" cmpd="sng" algn="ctr">
                      <a:solidFill>
                        <a:srgbClr val="1EC8F3"/>
                      </a:solidFill>
                      <a:prstDash val="dash"/>
                      <a:round/>
                      <a:headEnd type="none" w="med" len="med"/>
                      <a:tailEnd type="none" w="med" len="med"/>
                    </a:lnT>
                    <a:lnB>
                      <a:noFill/>
                    </a:lnB>
                  </a:tcPr>
                </a:tc>
                <a:tc>
                  <a:txBody>
                    <a:bodyPr vert="horz" wrap="square"/>
                    <a:lstStyle/>
                    <a:p>
                      <a:pPr algn="l" rtl="0" eaLnBrk="0">
                        <a:lnSpc>
                          <a:spcPct val="111000"/>
                        </a:lnSpc>
                      </a:pPr>
                      <a:endParaRPr lang="Arial" altLang="Arial" sz="1000"/>
                    </a:p>
                    <a:p>
                      <a:pPr marL="67944" algn="l" rtl="0" eaLnBrk="0">
                        <a:lnSpc>
                          <a:spcPct val="97000"/>
                        </a:lnSpc>
                        <a:spcBef>
                          <a:spcPts val="2"/>
                        </a:spcBef>
                      </a:pPr>
                      <a:r>
                        <a:rPr sz="1100" b="1" kern="0" spc="-10">
                          <a:solidFill>
                            <a:srgbClr val="595959">
                              <a:alpha val="100000"/>
                            </a:srgbClr>
                          </a:solidFill>
                          <a:latin typeface="Microsoft YaHei"/>
                          <a:ea typeface="Microsoft YaHei"/>
                          <a:cs typeface="Microsoft YaHei"/>
                        </a:rPr>
                        <a:t>办公电脑类</a:t>
                      </a:r>
                      <a:endParaRPr lang="Microsoft YaHei" altLang="Microsoft YaHei" sz="1100"/>
                    </a:p>
                    <a:p>
                      <a:pPr algn="l" rtl="0" eaLnBrk="0">
                        <a:lnSpc>
                          <a:spcPct val="101000"/>
                        </a:lnSpc>
                      </a:pPr>
                      <a:endParaRPr lang="Arial" altLang="Arial" sz="500"/>
                    </a:p>
                    <a:p>
                      <a:pPr marL="152400" algn="l" rtl="0" eaLnBrk="0">
                        <a:lnSpc>
                          <a:spcPct val="84000"/>
                        </a:lnSpc>
                        <a:spcBef>
                          <a:spcPts val="3"/>
                        </a:spcBef>
                      </a:pPr>
                      <a:r>
                        <a:rPr sz="1400" b="1" kern="0" spc="-20">
                          <a:solidFill>
                            <a:srgbClr val="1EC8F3">
                              <a:alpha val="100000"/>
                            </a:srgbClr>
                          </a:solidFill>
                          <a:latin typeface="Microsoft YaHei"/>
                          <a:ea typeface="Microsoft YaHei"/>
                          <a:cs typeface="Microsoft YaHei"/>
                        </a:rPr>
                        <a:t>74.8%</a:t>
                      </a:r>
                      <a:endParaRPr lang="Microsoft YaHei" altLang="Microsoft YaHei" sz="1400"/>
                    </a:p>
                  </a:txBody>
                  <a:tcPr marL="0" marR="0" marT="0" marB="0">
                    <a:lnL>
                      <a:noFill/>
                    </a:lnL>
                    <a:lnR w="19050" cap="flat" cmpd="sng" algn="ctr">
                      <a:solidFill>
                        <a:srgbClr val="1EC8F3"/>
                      </a:solidFill>
                      <a:prstDash val="dash"/>
                      <a:round/>
                      <a:headEnd type="none" w="med" len="med"/>
                      <a:tailEnd type="none" w="med" len="med"/>
                    </a:lnR>
                    <a:lnT w="19050" cap="flat" cmpd="sng" algn="ctr">
                      <a:solidFill>
                        <a:srgbClr val="1EC8F3"/>
                      </a:solidFill>
                      <a:prstDash val="dash"/>
                      <a:round/>
                      <a:headEnd type="none" w="med" len="med"/>
                      <a:tailEnd type="none" w="med" len="med"/>
                    </a:lnT>
                    <a:lnB>
                      <a:noFill/>
                    </a:lnB>
                  </a:tcPr>
                </a:tc>
              </a:tr>
              <a:tr h="2252345">
                <a:tc gridSpan="3">
                  <a:txBody>
                    <a:bodyPr vert="horz" wrap="square"/>
                    <a:lstStyle/>
                    <a:p>
                      <a:pPr algn="l" rtl="0" eaLnBrk="0">
                        <a:lnSpc>
                          <a:spcPct val="148000"/>
                        </a:lnSpc>
                      </a:pPr>
                      <a:endParaRPr lang="Arial" altLang="Arial" sz="1000"/>
                    </a:p>
                    <a:p>
                      <a:pPr marL="642619" algn="l" rtl="0" eaLnBrk="0">
                        <a:lnSpc>
                          <a:spcPct val="92000"/>
                        </a:lnSpc>
                        <a:spcBef>
                          <a:spcPts val="5"/>
                        </a:spcBef>
                      </a:pPr>
                      <a:r>
                        <a:rPr sz="900" kern="0" spc="40">
                          <a:solidFill>
                            <a:srgbClr val="595959">
                              <a:alpha val="100000"/>
                            </a:srgbClr>
                          </a:solidFill>
                          <a:latin typeface="Microsoft YaHei"/>
                          <a:ea typeface="Microsoft YaHei"/>
                          <a:cs typeface="Microsoft YaHei"/>
                        </a:rPr>
                        <a:t>31.6%</a:t>
                      </a:r>
                      <a:endParaRPr lang="Microsoft YaHei" altLang="Microsoft YaHei" sz="900"/>
                    </a:p>
                  </a:txBody>
                  <a:tcPr marL="0" marR="0" marT="0" marB="0">
                    <a:lnL w="19050" cap="flat" cmpd="sng" algn="ctr">
                      <a:solidFill>
                        <a:srgbClr val="1EC8F3"/>
                      </a:solidFill>
                      <a:prstDash val="dash"/>
                      <a:round/>
                      <a:headEnd type="none" w="med" len="med"/>
                      <a:tailEnd type="none" w="med" len="med"/>
                    </a:lnL>
                    <a:lnR w="19050" cap="flat" cmpd="sng" algn="ctr">
                      <a:solidFill>
                        <a:srgbClr val="1EC8F3"/>
                      </a:solidFill>
                      <a:prstDash val="dash"/>
                      <a:round/>
                      <a:headEnd type="none" w="med" len="med"/>
                      <a:tailEnd type="none" w="med" len="med"/>
                    </a:lnR>
                    <a:lnT>
                      <a:noFill/>
                    </a:lnT>
                    <a:lnB w="19050" cap="flat" cmpd="sng" algn="ctr">
                      <a:solidFill>
                        <a:srgbClr val="1EC8F3"/>
                      </a:solidFill>
                      <a:prstDash val="dash"/>
                      <a:round/>
                      <a:headEnd type="none" w="med" len="med"/>
                      <a:tailEnd type="none" w="med" len="med"/>
                    </a:lnB>
                  </a:tcPr>
                </a:tc>
                <a:tc hMerge="1">
                  <a:txBody>
                    <a:bodyPr vert="horz" wrap="square"/>
                    <a:lstStyle/>
                    <a:p>
                      <a:endParaRPr/>
                    </a:p>
                  </a:txBody>
                  <a:tcPr marL="0" marR="0" marT="0" marB="0">
                    <a:lnL w="19050" cap="flat" cmpd="sng" algn="ctr">
                      <a:solidFill>
                        <a:srgbClr val="1EC8F3"/>
                      </a:solidFill>
                      <a:prstDash val="dash"/>
                      <a:round/>
                      <a:headEnd type="none" w="med" len="med"/>
                      <a:tailEnd type="none" w="med" len="med"/>
                    </a:lnL>
                    <a:lnR w="19050" cap="flat" cmpd="sng" algn="ctr">
                      <a:solidFill>
                        <a:srgbClr val="1EC8F3"/>
                      </a:solidFill>
                      <a:prstDash val="dash"/>
                      <a:round/>
                      <a:headEnd type="none" w="med" len="med"/>
                      <a:tailEnd type="none" w="med" len="med"/>
                    </a:lnR>
                    <a:lnT>
                      <a:noFill/>
                    </a:lnT>
                    <a:lnB w="19050" cap="flat" cmpd="sng" algn="ctr">
                      <a:solidFill>
                        <a:srgbClr val="1EC8F3"/>
                      </a:solidFill>
                      <a:prstDash val="dash"/>
                      <a:round/>
                      <a:headEnd type="none" w="med" len="med"/>
                      <a:tailEnd type="none" w="med" len="med"/>
                    </a:lnB>
                  </a:tcPr>
                </a:tc>
                <a:tc hMerge="1">
                  <a:txBody>
                    <a:bodyPr vert="horz" wrap="square"/>
                    <a:lstStyle/>
                    <a:p>
                      <a:endParaRPr/>
                    </a:p>
                  </a:txBody>
                  <a:tcPr marL="0" marR="0" marT="0" marB="0">
                    <a:lnL w="19050" cap="flat" cmpd="sng" algn="ctr">
                      <a:solidFill>
                        <a:srgbClr val="1EC8F3"/>
                      </a:solidFill>
                      <a:prstDash val="dash"/>
                      <a:round/>
                      <a:headEnd type="none" w="med" len="med"/>
                      <a:tailEnd type="none" w="med" len="med"/>
                    </a:lnL>
                    <a:lnR w="19050" cap="flat" cmpd="sng" algn="ctr">
                      <a:solidFill>
                        <a:srgbClr val="1EC8F3"/>
                      </a:solidFill>
                      <a:prstDash val="dash"/>
                      <a:round/>
                      <a:headEnd type="none" w="med" len="med"/>
                      <a:tailEnd type="none" w="med" len="med"/>
                    </a:lnR>
                    <a:lnT>
                      <a:noFill/>
                    </a:lnT>
                    <a:lnB w="19050" cap="flat" cmpd="sng" algn="ctr">
                      <a:solidFill>
                        <a:srgbClr val="1EC8F3"/>
                      </a:solidFill>
                      <a:prstDash val="dash"/>
                      <a:round/>
                      <a:headEnd type="none" w="med" len="med"/>
                      <a:tailEnd type="none" w="med" len="med"/>
                    </a:lnB>
                  </a:tcPr>
                </a:tc>
              </a:tr>
            </a:tbl>
          </a:graphicData>
        </a:graphic>
      </p:graphicFrame>
      <p:graphicFrame>
        <p:nvGraphicFramePr>
          <p:cNvPr id="808" name="table 808"/>
          <p:cNvGraphicFramePr>
            <a:graphicFrameLocks noGrp="1"/>
          </p:cNvGraphicFramePr>
          <p:nvPr/>
        </p:nvGraphicFramePr>
        <p:xfrm>
          <a:off x="3414140" y="2767965"/>
          <a:ext cx="1658620" cy="3350259"/>
        </p:xfrm>
        <a:graphic>
          <a:graphicData uri="http://schemas.openxmlformats.org/drawingml/2006/table">
            <a:tbl>
              <a:tblPr/>
              <a:tblGrid>
                <a:gridCol w="642619"/>
                <a:gridCol w="1016000"/>
              </a:tblGrid>
              <a:tr h="708659">
                <a:tc>
                  <a:txBody>
                    <a:bodyPr vert="horz" wrap="square"/>
                    <a:lstStyle/>
                    <a:p>
                      <a:pPr algn="l" rtl="0" eaLnBrk="0">
                        <a:lnSpc>
                          <a:spcPct val="100000"/>
                        </a:lnSpc>
                      </a:pPr>
                      <a:endParaRPr lang="Arial" altLang="Arial" sz="1000"/>
                    </a:p>
                  </a:txBody>
                  <a:tcPr marL="0" marR="0" marT="0" marB="0">
                    <a:lnL w="19050" cap="flat" cmpd="sng" algn="ctr">
                      <a:solidFill>
                        <a:srgbClr val="F38286"/>
                      </a:solidFill>
                      <a:prstDash val="dash"/>
                      <a:round/>
                      <a:headEnd type="none" w="med" len="med"/>
                      <a:tailEnd type="none" w="med" len="med"/>
                    </a:lnL>
                    <a:lnR>
                      <a:noFill/>
                    </a:lnR>
                    <a:lnT w="19050" cap="flat" cmpd="sng" algn="ctr">
                      <a:solidFill>
                        <a:srgbClr val="F38286"/>
                      </a:solidFill>
                      <a:prstDash val="dash"/>
                      <a:round/>
                      <a:headEnd type="none" w="med" len="med"/>
                      <a:tailEnd type="none" w="med" len="med"/>
                    </a:lnT>
                    <a:lnB>
                      <a:noFill/>
                    </a:lnB>
                  </a:tcPr>
                </a:tc>
                <a:tc>
                  <a:txBody>
                    <a:bodyPr vert="horz" wrap="square"/>
                    <a:lstStyle/>
                    <a:p>
                      <a:pPr algn="l" rtl="0" eaLnBrk="0">
                        <a:lnSpc>
                          <a:spcPct val="111000"/>
                        </a:lnSpc>
                      </a:pPr>
                      <a:endParaRPr lang="Arial" altLang="Arial" sz="1000"/>
                    </a:p>
                    <a:p>
                      <a:pPr marL="53339" algn="l" rtl="0" eaLnBrk="0">
                        <a:lnSpc>
                          <a:spcPct val="97000"/>
                        </a:lnSpc>
                        <a:spcBef>
                          <a:spcPts val="2"/>
                        </a:spcBef>
                      </a:pPr>
                      <a:r>
                        <a:rPr sz="1100" b="1" kern="0" spc="-10">
                          <a:solidFill>
                            <a:srgbClr val="595959">
                              <a:alpha val="100000"/>
                            </a:srgbClr>
                          </a:solidFill>
                          <a:latin typeface="Microsoft YaHei"/>
                          <a:ea typeface="Microsoft YaHei"/>
                          <a:cs typeface="Microsoft YaHei"/>
                        </a:rPr>
                        <a:t>办公打印类</a:t>
                      </a:r>
                      <a:endParaRPr lang="Microsoft YaHei" altLang="Microsoft YaHei" sz="1100"/>
                    </a:p>
                    <a:p>
                      <a:pPr algn="l" rtl="0" eaLnBrk="0">
                        <a:lnSpc>
                          <a:spcPct val="123000"/>
                        </a:lnSpc>
                      </a:pPr>
                      <a:endParaRPr lang="Arial" altLang="Arial" sz="400"/>
                    </a:p>
                    <a:p>
                      <a:pPr marL="144145" algn="l" rtl="0" eaLnBrk="0">
                        <a:lnSpc>
                          <a:spcPct val="85000"/>
                        </a:lnSpc>
                        <a:spcBef>
                          <a:spcPts val="2"/>
                        </a:spcBef>
                      </a:pPr>
                      <a:r>
                        <a:rPr sz="1400" b="1" kern="0" spc="-30">
                          <a:solidFill>
                            <a:srgbClr val="F38286">
                              <a:alpha val="100000"/>
                            </a:srgbClr>
                          </a:solidFill>
                          <a:latin typeface="Microsoft YaHei"/>
                          <a:ea typeface="Microsoft YaHei"/>
                          <a:cs typeface="Microsoft YaHei"/>
                        </a:rPr>
                        <a:t>51.8%</a:t>
                      </a:r>
                      <a:endParaRPr lang="Microsoft YaHei" altLang="Microsoft YaHei" sz="1400"/>
                    </a:p>
                  </a:txBody>
                  <a:tcPr marL="0" marR="0" marT="0" marB="0">
                    <a:lnL>
                      <a:noFill/>
                    </a:lnL>
                    <a:lnR w="19050" cap="flat" cmpd="sng" algn="ctr">
                      <a:solidFill>
                        <a:srgbClr val="F38286"/>
                      </a:solidFill>
                      <a:prstDash val="dash"/>
                      <a:round/>
                      <a:headEnd type="none" w="med" len="med"/>
                      <a:tailEnd type="none" w="med" len="med"/>
                    </a:lnR>
                    <a:lnT w="19050" cap="flat" cmpd="sng" algn="ctr">
                      <a:solidFill>
                        <a:srgbClr val="F38286"/>
                      </a:solidFill>
                      <a:prstDash val="dash"/>
                      <a:round/>
                      <a:headEnd type="none" w="med" len="med"/>
                      <a:tailEnd type="none" w="med" len="med"/>
                    </a:lnT>
                    <a:lnB>
                      <a:noFill/>
                    </a:lnB>
                  </a:tcPr>
                </a:tc>
              </a:tr>
              <a:tr h="2641600">
                <a:tc gridSpan="2">
                  <a:txBody>
                    <a:bodyPr vert="horz" wrap="square"/>
                    <a:lstStyle/>
                    <a:p>
                      <a:pPr algn="l" rtl="0" eaLnBrk="0">
                        <a:lnSpc>
                          <a:spcPct val="105000"/>
                        </a:lnSpc>
                      </a:pPr>
                      <a:endParaRPr lang="Arial" altLang="Arial" sz="1000"/>
                    </a:p>
                    <a:p>
                      <a:pPr algn="l" rtl="0" eaLnBrk="0">
                        <a:lnSpc>
                          <a:spcPct val="8657"/>
                        </a:lnSpc>
                      </a:pPr>
                      <a:endParaRPr lang="Arial" altLang="Arial" sz="100"/>
                    </a:p>
                    <a:p>
                      <a:pPr marL="81280" algn="l" rtl="0" eaLnBrk="0">
                        <a:lnSpc>
                          <a:spcPct val="91000"/>
                        </a:lnSpc>
                      </a:pPr>
                      <a:r>
                        <a:rPr sz="900" kern="0" spc="50">
                          <a:solidFill>
                            <a:srgbClr val="595959">
                              <a:alpha val="100000"/>
                            </a:srgbClr>
                          </a:solidFill>
                          <a:latin typeface="Microsoft YaHei"/>
                          <a:ea typeface="Microsoft YaHei"/>
                          <a:cs typeface="Microsoft YaHei"/>
                        </a:rPr>
                        <a:t>42.8%</a:t>
                      </a:r>
                      <a:endParaRPr lang="Microsoft YaHei" altLang="Microsoft YaHei" sz="900"/>
                    </a:p>
                  </a:txBody>
                  <a:tcPr marL="0" marR="0" marT="0" marB="0">
                    <a:lnL w="19050" cap="flat" cmpd="sng" algn="ctr">
                      <a:solidFill>
                        <a:srgbClr val="F38286"/>
                      </a:solidFill>
                      <a:prstDash val="dash"/>
                      <a:round/>
                      <a:headEnd type="none" w="med" len="med"/>
                      <a:tailEnd type="none" w="med" len="med"/>
                    </a:lnL>
                    <a:lnR w="19050" cap="flat" cmpd="sng" algn="ctr">
                      <a:solidFill>
                        <a:srgbClr val="F38286"/>
                      </a:solidFill>
                      <a:prstDash val="dash"/>
                      <a:round/>
                      <a:headEnd type="none" w="med" len="med"/>
                      <a:tailEnd type="none" w="med" len="med"/>
                    </a:lnR>
                    <a:lnT>
                      <a:noFill/>
                    </a:lnT>
                    <a:lnB w="19050" cap="flat" cmpd="sng" algn="ctr">
                      <a:solidFill>
                        <a:srgbClr val="F38286"/>
                      </a:solidFill>
                      <a:prstDash val="dash"/>
                      <a:round/>
                      <a:headEnd type="none" w="med" len="med"/>
                      <a:tailEnd type="none" w="med" len="med"/>
                    </a:lnB>
                  </a:tcPr>
                </a:tc>
                <a:tc hMerge="1">
                  <a:txBody>
                    <a:bodyPr vert="horz" wrap="square"/>
                    <a:lstStyle/>
                    <a:p>
                      <a:endParaRPr/>
                    </a:p>
                  </a:txBody>
                  <a:tcPr marL="0" marR="0" marT="0" marB="0">
                    <a:lnL w="19050" cap="flat" cmpd="sng" algn="ctr">
                      <a:solidFill>
                        <a:srgbClr val="F38286"/>
                      </a:solidFill>
                      <a:prstDash val="dash"/>
                      <a:round/>
                      <a:headEnd type="none" w="med" len="med"/>
                      <a:tailEnd type="none" w="med" len="med"/>
                    </a:lnL>
                    <a:lnR w="19050" cap="flat" cmpd="sng" algn="ctr">
                      <a:solidFill>
                        <a:srgbClr val="F38286"/>
                      </a:solidFill>
                      <a:prstDash val="dash"/>
                      <a:round/>
                      <a:headEnd type="none" w="med" len="med"/>
                      <a:tailEnd type="none" w="med" len="med"/>
                    </a:lnR>
                    <a:lnT>
                      <a:noFill/>
                    </a:lnT>
                    <a:lnB w="19050" cap="flat" cmpd="sng" algn="ctr">
                      <a:solidFill>
                        <a:srgbClr val="F38286"/>
                      </a:solidFill>
                      <a:prstDash val="dash"/>
                      <a:round/>
                      <a:headEnd type="none" w="med" len="med"/>
                      <a:tailEnd type="none" w="med" len="med"/>
                    </a:lnB>
                  </a:tcPr>
                </a:tc>
              </a:tr>
            </a:tbl>
          </a:graphicData>
        </a:graphic>
      </p:graphicFrame>
      <p:graphicFrame>
        <p:nvGraphicFramePr>
          <p:cNvPr id="810" name="table 810"/>
          <p:cNvGraphicFramePr>
            <a:graphicFrameLocks noGrp="1"/>
          </p:cNvGraphicFramePr>
          <p:nvPr/>
        </p:nvGraphicFramePr>
        <p:xfrm>
          <a:off x="5102733" y="2766441"/>
          <a:ext cx="1658620" cy="3350259"/>
        </p:xfrm>
        <a:graphic>
          <a:graphicData uri="http://schemas.openxmlformats.org/drawingml/2006/table">
            <a:tbl>
              <a:tblPr/>
              <a:tblGrid>
                <a:gridCol w="1658620"/>
              </a:tblGrid>
              <a:tr h="3331209">
                <a:tc>
                  <a:txBody>
                    <a:bodyPr vert="horz" wrap="square"/>
                    <a:lstStyle/>
                    <a:p>
                      <a:pPr algn="l" rtl="0" eaLnBrk="0">
                        <a:lnSpc>
                          <a:spcPct val="111000"/>
                        </a:lnSpc>
                      </a:pPr>
                      <a:endParaRPr lang="Arial" altLang="Arial" sz="1000"/>
                    </a:p>
                    <a:p>
                      <a:pPr marL="641984" algn="l" rtl="0" eaLnBrk="0">
                        <a:lnSpc>
                          <a:spcPct val="97000"/>
                        </a:lnSpc>
                        <a:spcBef>
                          <a:spcPts val="5"/>
                        </a:spcBef>
                      </a:pPr>
                      <a:r>
                        <a:rPr sz="1100" b="1" kern="0" spc="-10">
                          <a:solidFill>
                            <a:srgbClr val="595959">
                              <a:alpha val="100000"/>
                            </a:srgbClr>
                          </a:solidFill>
                          <a:latin typeface="Microsoft YaHei"/>
                          <a:ea typeface="Microsoft YaHei"/>
                          <a:cs typeface="Microsoft YaHei"/>
                        </a:rPr>
                        <a:t>网络会议类</a:t>
                      </a:r>
                      <a:endParaRPr lang="Microsoft YaHei" altLang="Microsoft YaHei" sz="1100"/>
                    </a:p>
                    <a:p>
                      <a:pPr algn="l" rtl="0" eaLnBrk="0">
                        <a:lnSpc>
                          <a:spcPct val="102000"/>
                        </a:lnSpc>
                      </a:pPr>
                      <a:endParaRPr lang="Arial" altLang="Arial" sz="500"/>
                    </a:p>
                    <a:p>
                      <a:pPr marL="725805" algn="l" rtl="0" eaLnBrk="0">
                        <a:lnSpc>
                          <a:spcPct val="84000"/>
                        </a:lnSpc>
                        <a:spcBef>
                          <a:spcPts val="6"/>
                        </a:spcBef>
                      </a:pPr>
                      <a:r>
                        <a:rPr sz="1400" b="1" kern="0" spc="-30">
                          <a:solidFill>
                            <a:srgbClr val="8BC53F">
                              <a:alpha val="100000"/>
                            </a:srgbClr>
                          </a:solidFill>
                          <a:latin typeface="Microsoft YaHei"/>
                          <a:ea typeface="Microsoft YaHei"/>
                          <a:cs typeface="Microsoft YaHei"/>
                        </a:rPr>
                        <a:t>34.8%</a:t>
                      </a:r>
                      <a:endParaRPr lang="Microsoft YaHei" altLang="Microsoft YaHei" sz="1400"/>
                    </a:p>
                  </a:txBody>
                  <a:tcPr marL="0" marR="0" marT="0" marB="0">
                    <a:lnL w="19050" cap="flat" cmpd="sng" algn="ctr">
                      <a:solidFill>
                        <a:srgbClr val="8BC53F"/>
                      </a:solidFill>
                      <a:prstDash val="dash"/>
                      <a:round/>
                      <a:headEnd type="none" w="med" len="med"/>
                      <a:tailEnd type="none" w="med" len="med"/>
                    </a:lnL>
                    <a:lnR w="19050" cap="flat" cmpd="sng" algn="ctr">
                      <a:solidFill>
                        <a:srgbClr val="8BC53F"/>
                      </a:solidFill>
                      <a:prstDash val="dash"/>
                      <a:round/>
                      <a:headEnd type="none" w="med" len="med"/>
                      <a:tailEnd type="none" w="med" len="med"/>
                    </a:lnR>
                    <a:lnT w="19050" cap="flat" cmpd="sng" algn="ctr">
                      <a:solidFill>
                        <a:srgbClr val="8BC53F"/>
                      </a:solidFill>
                      <a:prstDash val="dash"/>
                      <a:round/>
                      <a:headEnd type="none" w="med" len="med"/>
                      <a:tailEnd type="none" w="med" len="med"/>
                    </a:lnT>
                    <a:lnB w="19050" cap="flat" cmpd="sng" algn="ctr">
                      <a:solidFill>
                        <a:srgbClr val="8BC53F"/>
                      </a:solidFill>
                      <a:prstDash val="dash"/>
                      <a:round/>
                      <a:headEnd type="none" w="med" len="med"/>
                      <a:tailEnd type="none" w="med" len="med"/>
                    </a:lnB>
                  </a:tcPr>
                </a:tc>
              </a:tr>
            </a:tbl>
          </a:graphicData>
        </a:graphic>
      </p:graphicFrame>
      <p:graphicFrame>
        <p:nvGraphicFramePr>
          <p:cNvPr id="812" name="table 812"/>
          <p:cNvGraphicFramePr>
            <a:graphicFrameLocks noGrp="1"/>
          </p:cNvGraphicFramePr>
          <p:nvPr/>
        </p:nvGraphicFramePr>
        <p:xfrm>
          <a:off x="6795896" y="2767965"/>
          <a:ext cx="1256030" cy="3350259"/>
        </p:xfrm>
        <a:graphic>
          <a:graphicData uri="http://schemas.openxmlformats.org/drawingml/2006/table">
            <a:tbl>
              <a:tblPr/>
              <a:tblGrid>
                <a:gridCol w="1256030"/>
              </a:tblGrid>
              <a:tr h="3331209">
                <a:tc>
                  <a:txBody>
                    <a:bodyPr vert="horz" wrap="square"/>
                    <a:lstStyle/>
                    <a:p>
                      <a:pPr algn="l" rtl="0" eaLnBrk="0">
                        <a:lnSpc>
                          <a:spcPct val="111000"/>
                        </a:lnSpc>
                      </a:pPr>
                      <a:endParaRPr lang="Arial" altLang="Arial" sz="1000"/>
                    </a:p>
                    <a:p>
                      <a:pPr marL="473075" algn="l" rtl="0" eaLnBrk="0">
                        <a:lnSpc>
                          <a:spcPct val="97000"/>
                        </a:lnSpc>
                        <a:spcBef>
                          <a:spcPts val="2"/>
                        </a:spcBef>
                      </a:pPr>
                      <a:r>
                        <a:rPr sz="1100" b="1" kern="0" spc="-10">
                          <a:solidFill>
                            <a:srgbClr val="595959">
                              <a:alpha val="100000"/>
                            </a:srgbClr>
                          </a:solidFill>
                          <a:latin typeface="Microsoft YaHei"/>
                          <a:ea typeface="Microsoft YaHei"/>
                          <a:cs typeface="Microsoft YaHei"/>
                        </a:rPr>
                        <a:t>电脑产品类</a:t>
                      </a:r>
                      <a:endParaRPr lang="Microsoft YaHei" altLang="Microsoft YaHei" sz="1100"/>
                    </a:p>
                    <a:p>
                      <a:pPr algn="l" rtl="0" eaLnBrk="0">
                        <a:lnSpc>
                          <a:spcPct val="101000"/>
                        </a:lnSpc>
                      </a:pPr>
                      <a:endParaRPr lang="Arial" altLang="Arial" sz="500"/>
                    </a:p>
                    <a:p>
                      <a:pPr marL="551180" algn="l" rtl="0" eaLnBrk="0">
                        <a:lnSpc>
                          <a:spcPct val="84000"/>
                        </a:lnSpc>
                        <a:spcBef>
                          <a:spcPts val="3"/>
                        </a:spcBef>
                      </a:pPr>
                      <a:r>
                        <a:rPr sz="1400" b="1" kern="0" spc="-20">
                          <a:solidFill>
                            <a:srgbClr val="FFCF00">
                              <a:alpha val="100000"/>
                            </a:srgbClr>
                          </a:solidFill>
                          <a:latin typeface="Microsoft YaHei"/>
                          <a:ea typeface="Microsoft YaHei"/>
                          <a:cs typeface="Microsoft YaHei"/>
                        </a:rPr>
                        <a:t>27.2%</a:t>
                      </a:r>
                      <a:endParaRPr lang="Microsoft YaHei" altLang="Microsoft YaHei" sz="1400"/>
                    </a:p>
                  </a:txBody>
                  <a:tcPr marL="0" marR="0" marT="0" marB="0">
                    <a:lnL w="19050" cap="flat" cmpd="sng" algn="ctr">
                      <a:solidFill>
                        <a:srgbClr val="FFCF00"/>
                      </a:solidFill>
                      <a:prstDash val="dash"/>
                      <a:round/>
                      <a:headEnd type="none" w="med" len="med"/>
                      <a:tailEnd type="none" w="med" len="med"/>
                    </a:lnL>
                    <a:lnR w="19050" cap="flat" cmpd="sng" algn="ctr">
                      <a:solidFill>
                        <a:srgbClr val="FFCF00"/>
                      </a:solidFill>
                      <a:prstDash val="dash"/>
                      <a:round/>
                      <a:headEnd type="none" w="med" len="med"/>
                      <a:tailEnd type="none" w="med" len="med"/>
                    </a:lnR>
                    <a:lnT w="19050" cap="flat" cmpd="sng" algn="ctr">
                      <a:solidFill>
                        <a:srgbClr val="FFCF00"/>
                      </a:solidFill>
                      <a:prstDash val="dash"/>
                      <a:round/>
                      <a:headEnd type="none" w="med" len="med"/>
                      <a:tailEnd type="none" w="med" len="med"/>
                    </a:lnT>
                    <a:lnB w="19050" cap="flat" cmpd="sng" algn="ctr">
                      <a:solidFill>
                        <a:srgbClr val="FFCF00"/>
                      </a:solidFill>
                      <a:prstDash val="dash"/>
                      <a:round/>
                      <a:headEnd type="none" w="med" len="med"/>
                      <a:tailEnd type="none" w="med" len="med"/>
                    </a:lnB>
                  </a:tcPr>
                </a:tc>
              </a:tr>
            </a:tbl>
          </a:graphicData>
        </a:graphic>
      </p:graphicFrame>
      <p:sp>
        <p:nvSpPr>
          <p:cNvPr id="814" name="textbox 814"/>
          <p:cNvSpPr/>
          <p:nvPr/>
        </p:nvSpPr>
        <p:spPr>
          <a:xfrm>
            <a:off x="555279" y="431082"/>
            <a:ext cx="4172584" cy="4978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404"/>
              </a:lnSpc>
            </a:pPr>
            <a:endParaRPr lang="Arial" altLang="Arial" sz="100"/>
          </a:p>
          <a:p>
            <a:pPr marL="12700" algn="l" rtl="0" eaLnBrk="0">
              <a:lnSpc>
                <a:spcPct val="97000"/>
              </a:lnSpc>
            </a:pPr>
            <a:r>
              <a:rPr sz="3200" kern="0" spc="-20">
                <a:solidFill>
                  <a:srgbClr val="8BC53F">
                    <a:alpha val="100000"/>
                  </a:srgbClr>
                </a:solidFill>
                <a:latin typeface="Microsoft YaHei"/>
                <a:ea typeface="Microsoft YaHei"/>
                <a:cs typeface="Microsoft YaHei"/>
              </a:rPr>
              <a:t>3C数码商用品采购品类</a:t>
            </a:r>
            <a:endParaRPr lang="Microsoft YaHei" altLang="Microsoft YaHei" sz="3200"/>
          </a:p>
        </p:txBody>
      </p:sp>
      <p:sp>
        <p:nvSpPr>
          <p:cNvPr id="816" name="textbox 816"/>
          <p:cNvSpPr/>
          <p:nvPr/>
        </p:nvSpPr>
        <p:spPr>
          <a:xfrm>
            <a:off x="523850" y="6633805"/>
            <a:ext cx="8513444"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722"/>
              </a:lnSpc>
            </a:pPr>
            <a:endParaRPr lang="Arial" altLang="Arial" sz="100"/>
          </a:p>
          <a:p>
            <a:pPr marL="12700" algn="l" rtl="0" eaLnBrk="0">
              <a:lnSpc>
                <a:spcPct val="98000"/>
              </a:lnSpc>
            </a:pPr>
            <a:r>
              <a:rPr sz="800" kern="0" spc="0">
                <a:solidFill>
                  <a:srgbClr val="7F7F7F">
                    <a:alpha val="100000"/>
                  </a:srgbClr>
                </a:solidFill>
                <a:latin typeface="Arial"/>
                <a:ea typeface="Arial"/>
                <a:cs typeface="Arial"/>
              </a:rPr>
              <a:t>©2024.2</a:t>
            </a:r>
            <a:r>
              <a:rPr sz="800" kern="0" spc="7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Inc.                                                                                                                                                       </a:t>
            </a:r>
            <a:r>
              <a:rPr sz="800" kern="0" spc="-10">
                <a:solidFill>
                  <a:srgbClr val="7F7F7F">
                    <a:alpha val="100000"/>
                  </a:srgbClr>
                </a:solidFill>
                <a:latin typeface="Arial"/>
                <a:ea typeface="Arial"/>
                <a:cs typeface="Arial"/>
              </a:rPr>
              <a:t>                                                              www.iresearch.com.cn          </a:t>
            </a:r>
            <a:r>
              <a:rPr sz="1200" kern="0" spc="-10" baseline="-4340">
                <a:solidFill>
                  <a:srgbClr val="7F7F7F">
                    <a:alpha val="100000"/>
                  </a:srgbClr>
                </a:solidFill>
                <a:latin typeface="Microsoft YaHei"/>
                <a:ea typeface="Microsoft YaHei"/>
                <a:cs typeface="Microsoft YaHei"/>
              </a:rPr>
              <a:t>17</a:t>
            </a:r>
            <a:endParaRPr lang="Microsoft YaHei" altLang="Microsoft YaHei" sz="1200" baseline="-4340"/>
          </a:p>
        </p:txBody>
      </p:sp>
      <p:pic>
        <p:nvPicPr>
          <p:cNvPr id="818" name="picture 818"/>
          <p:cNvPicPr>
            <a:picLocks noChangeAspect="1"/>
          </p:cNvPicPr>
          <p:nvPr/>
        </p:nvPicPr>
        <p:blipFill>
          <a:blip r:embed="rId3"/>
          <a:stretch>
            <a:fillRect/>
          </a:stretch>
        </p:blipFill>
        <p:spPr>
          <a:xfrm rot="21600000">
            <a:off x="7879183" y="289280"/>
            <a:ext cx="988869" cy="490517"/>
          </a:xfrm>
          <a:prstGeom prst="rect">
            <a:avLst/>
          </a:prstGeom>
        </p:spPr>
      </p:pic>
      <p:sp>
        <p:nvSpPr>
          <p:cNvPr id="820" name="textbox 820"/>
          <p:cNvSpPr/>
          <p:nvPr/>
        </p:nvSpPr>
        <p:spPr>
          <a:xfrm>
            <a:off x="533814" y="6417964"/>
            <a:ext cx="2068195"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525"/>
              </a:lnSpc>
            </a:pPr>
            <a:endParaRPr lang="Arial" altLang="Arial" sz="100"/>
          </a:p>
          <a:p>
            <a:pPr marL="12700" algn="l" rtl="0" eaLnBrk="0">
              <a:lnSpc>
                <a:spcPct val="98000"/>
              </a:lnSpc>
            </a:pPr>
            <a:r>
              <a:rPr sz="800" kern="0" spc="-40">
                <a:solidFill>
                  <a:srgbClr val="7F7F7F">
                    <a:alpha val="100000"/>
                  </a:srgbClr>
                </a:solidFill>
                <a:latin typeface="Microsoft YaHei"/>
                <a:ea typeface="Microsoft YaHei"/>
                <a:cs typeface="Microsoft YaHei"/>
              </a:rPr>
              <a:t>样本：</a:t>
            </a:r>
            <a:r>
              <a:rPr sz="800" kern="0" spc="210">
                <a:solidFill>
                  <a:srgbClr val="7F7F7F">
                    <a:alpha val="100000"/>
                  </a:srgbClr>
                </a:solidFill>
                <a:latin typeface="Microsoft YaHei"/>
                <a:ea typeface="Microsoft YaHei"/>
                <a:cs typeface="Microsoft YaHei"/>
              </a:rPr>
              <a:t> </a:t>
            </a:r>
            <a:r>
              <a:rPr sz="800" kern="0" spc="-40">
                <a:solidFill>
                  <a:srgbClr val="7F7F7F">
                    <a:alpha val="100000"/>
                  </a:srgbClr>
                </a:solidFill>
                <a:latin typeface="Microsoft YaHei"/>
                <a:ea typeface="Microsoft YaHei"/>
                <a:cs typeface="Microsoft YaHei"/>
              </a:rPr>
              <a:t>N=500，于2024年2月网上调研获得。</a:t>
            </a:r>
            <a:endParaRPr lang="Microsoft YaHei" altLang="Microsoft YaHei" sz="800"/>
          </a:p>
        </p:txBody>
      </p:sp>
      <p:sp>
        <p:nvSpPr>
          <p:cNvPr id="822" name="path"/>
          <p:cNvSpPr/>
          <p:nvPr/>
        </p:nvSpPr>
        <p:spPr>
          <a:xfrm>
            <a:off x="1078991" y="2958084"/>
            <a:ext cx="473963" cy="294132"/>
          </a:xfrm>
          <a:custGeom>
            <a:rect l="0" t="0" r="0" b="0"/>
            <a:pathLst>
              <a:path w="746" h="462">
                <a:moveTo>
                  <a:pt x="476" y="70"/>
                </a:moveTo>
                <a:lnTo>
                  <a:pt x="476" y="393"/>
                </a:lnTo>
                <a:cubicBezTo>
                  <a:pt x="476" y="432"/>
                  <a:pt x="507" y="463"/>
                  <a:pt x="547" y="463"/>
                </a:cubicBezTo>
                <a:lnTo>
                  <a:pt x="675" y="463"/>
                </a:lnTo>
                <a:cubicBezTo>
                  <a:pt x="714" y="463"/>
                  <a:pt x="746" y="432"/>
                  <a:pt x="746" y="393"/>
                </a:cubicBezTo>
                <a:lnTo>
                  <a:pt x="746" y="70"/>
                </a:lnTo>
                <a:cubicBezTo>
                  <a:pt x="746" y="31"/>
                  <a:pt x="714" y="0"/>
                  <a:pt x="675" y="0"/>
                </a:cubicBezTo>
                <a:lnTo>
                  <a:pt x="547" y="0"/>
                </a:lnTo>
                <a:cubicBezTo>
                  <a:pt x="507" y="0"/>
                  <a:pt x="476" y="31"/>
                  <a:pt x="476" y="70"/>
                </a:cubicBezTo>
                <a:moveTo>
                  <a:pt x="717" y="70"/>
                </a:moveTo>
                <a:lnTo>
                  <a:pt x="717" y="393"/>
                </a:lnTo>
                <a:cubicBezTo>
                  <a:pt x="717" y="416"/>
                  <a:pt x="698" y="434"/>
                  <a:pt x="675" y="434"/>
                </a:cubicBezTo>
                <a:lnTo>
                  <a:pt x="547" y="434"/>
                </a:lnTo>
                <a:cubicBezTo>
                  <a:pt x="524" y="434"/>
                  <a:pt x="505" y="416"/>
                  <a:pt x="505" y="393"/>
                </a:cubicBezTo>
                <a:lnTo>
                  <a:pt x="505" y="70"/>
                </a:lnTo>
                <a:cubicBezTo>
                  <a:pt x="505" y="47"/>
                  <a:pt x="524" y="28"/>
                  <a:pt x="547" y="28"/>
                </a:cubicBezTo>
                <a:lnTo>
                  <a:pt x="675" y="28"/>
                </a:lnTo>
                <a:cubicBezTo>
                  <a:pt x="698" y="28"/>
                  <a:pt x="717" y="47"/>
                  <a:pt x="717" y="70"/>
                </a:cubicBezTo>
                <a:moveTo>
                  <a:pt x="532" y="107"/>
                </a:moveTo>
                <a:cubicBezTo>
                  <a:pt x="532" y="114"/>
                  <a:pt x="536" y="120"/>
                  <a:pt x="542" y="120"/>
                </a:cubicBezTo>
                <a:lnTo>
                  <a:pt x="679" y="120"/>
                </a:lnTo>
                <a:cubicBezTo>
                  <a:pt x="684" y="120"/>
                  <a:pt x="689" y="114"/>
                  <a:pt x="689" y="107"/>
                </a:cubicBezTo>
                <a:cubicBezTo>
                  <a:pt x="689" y="99"/>
                  <a:pt x="684" y="93"/>
                  <a:pt x="679" y="93"/>
                </a:cubicBezTo>
                <a:lnTo>
                  <a:pt x="542" y="93"/>
                </a:lnTo>
                <a:cubicBezTo>
                  <a:pt x="536" y="93"/>
                  <a:pt x="532" y="99"/>
                  <a:pt x="532" y="107"/>
                </a:cubicBezTo>
                <a:moveTo>
                  <a:pt x="679" y="156"/>
                </a:moveTo>
                <a:lnTo>
                  <a:pt x="542" y="156"/>
                </a:lnTo>
                <a:cubicBezTo>
                  <a:pt x="536" y="156"/>
                  <a:pt x="532" y="162"/>
                  <a:pt x="532" y="170"/>
                </a:cubicBezTo>
                <a:cubicBezTo>
                  <a:pt x="532" y="177"/>
                  <a:pt x="536" y="184"/>
                  <a:pt x="542" y="184"/>
                </a:cubicBezTo>
                <a:lnTo>
                  <a:pt x="679" y="184"/>
                </a:lnTo>
                <a:cubicBezTo>
                  <a:pt x="684" y="184"/>
                  <a:pt x="689" y="177"/>
                  <a:pt x="689" y="170"/>
                </a:cubicBezTo>
                <a:cubicBezTo>
                  <a:pt x="689" y="162"/>
                  <a:pt x="684" y="156"/>
                  <a:pt x="679" y="156"/>
                </a:cubicBezTo>
                <a:moveTo>
                  <a:pt x="610" y="366"/>
                </a:moveTo>
                <a:cubicBezTo>
                  <a:pt x="599" y="366"/>
                  <a:pt x="589" y="376"/>
                  <a:pt x="589" y="388"/>
                </a:cubicBezTo>
                <a:cubicBezTo>
                  <a:pt x="589" y="400"/>
                  <a:pt x="599" y="410"/>
                  <a:pt x="610" y="410"/>
                </a:cubicBezTo>
                <a:cubicBezTo>
                  <a:pt x="622" y="410"/>
                  <a:pt x="632" y="400"/>
                  <a:pt x="632" y="388"/>
                </a:cubicBezTo>
                <a:cubicBezTo>
                  <a:pt x="632" y="376"/>
                  <a:pt x="622" y="366"/>
                  <a:pt x="610" y="366"/>
                </a:cubicBezTo>
                <a:moveTo>
                  <a:pt x="610" y="400"/>
                </a:moveTo>
                <a:cubicBezTo>
                  <a:pt x="603" y="400"/>
                  <a:pt x="599" y="394"/>
                  <a:pt x="599" y="388"/>
                </a:cubicBezTo>
                <a:cubicBezTo>
                  <a:pt x="599" y="381"/>
                  <a:pt x="603" y="376"/>
                  <a:pt x="610" y="376"/>
                </a:cubicBezTo>
                <a:cubicBezTo>
                  <a:pt x="617" y="376"/>
                  <a:pt x="622" y="381"/>
                  <a:pt x="622" y="388"/>
                </a:cubicBezTo>
                <a:cubicBezTo>
                  <a:pt x="622" y="394"/>
                  <a:pt x="617" y="400"/>
                  <a:pt x="610" y="400"/>
                </a:cubicBezTo>
                <a:moveTo>
                  <a:pt x="66" y="405"/>
                </a:moveTo>
                <a:lnTo>
                  <a:pt x="189" y="405"/>
                </a:lnTo>
                <a:cubicBezTo>
                  <a:pt x="188" y="413"/>
                  <a:pt x="185" y="422"/>
                  <a:pt x="181" y="429"/>
                </a:cubicBezTo>
                <a:lnTo>
                  <a:pt x="119" y="429"/>
                </a:lnTo>
                <a:cubicBezTo>
                  <a:pt x="114" y="429"/>
                  <a:pt x="109" y="435"/>
                  <a:pt x="109" y="442"/>
                </a:cubicBezTo>
                <a:cubicBezTo>
                  <a:pt x="109" y="450"/>
                  <a:pt x="114" y="456"/>
                  <a:pt x="119" y="456"/>
                </a:cubicBezTo>
                <a:lnTo>
                  <a:pt x="311" y="456"/>
                </a:lnTo>
                <a:cubicBezTo>
                  <a:pt x="315" y="456"/>
                  <a:pt x="319" y="450"/>
                  <a:pt x="319" y="442"/>
                </a:cubicBezTo>
                <a:cubicBezTo>
                  <a:pt x="319" y="435"/>
                  <a:pt x="315" y="429"/>
                  <a:pt x="311" y="429"/>
                </a:cubicBezTo>
                <a:lnTo>
                  <a:pt x="259" y="429"/>
                </a:lnTo>
                <a:cubicBezTo>
                  <a:pt x="256" y="422"/>
                  <a:pt x="253" y="414"/>
                  <a:pt x="252" y="405"/>
                </a:cubicBezTo>
                <a:lnTo>
                  <a:pt x="363" y="405"/>
                </a:lnTo>
                <a:cubicBezTo>
                  <a:pt x="399" y="405"/>
                  <a:pt x="430" y="376"/>
                  <a:pt x="430" y="339"/>
                </a:cubicBezTo>
                <a:lnTo>
                  <a:pt x="430" y="124"/>
                </a:lnTo>
                <a:cubicBezTo>
                  <a:pt x="430" y="87"/>
                  <a:pt x="399" y="57"/>
                  <a:pt x="363" y="57"/>
                </a:cubicBezTo>
                <a:lnTo>
                  <a:pt x="66" y="57"/>
                </a:lnTo>
                <a:cubicBezTo>
                  <a:pt x="29" y="57"/>
                  <a:pt x="0" y="87"/>
                  <a:pt x="0" y="124"/>
                </a:cubicBezTo>
                <a:lnTo>
                  <a:pt x="0" y="339"/>
                </a:lnTo>
                <a:cubicBezTo>
                  <a:pt x="0" y="376"/>
                  <a:pt x="29" y="405"/>
                  <a:pt x="66" y="405"/>
                </a:cubicBezTo>
                <a:moveTo>
                  <a:pt x="27" y="124"/>
                </a:moveTo>
                <a:cubicBezTo>
                  <a:pt x="27" y="102"/>
                  <a:pt x="44" y="85"/>
                  <a:pt x="66" y="85"/>
                </a:cubicBezTo>
                <a:lnTo>
                  <a:pt x="363" y="85"/>
                </a:lnTo>
                <a:cubicBezTo>
                  <a:pt x="384" y="85"/>
                  <a:pt x="402" y="102"/>
                  <a:pt x="402" y="124"/>
                </a:cubicBezTo>
                <a:lnTo>
                  <a:pt x="402" y="339"/>
                </a:lnTo>
                <a:cubicBezTo>
                  <a:pt x="402" y="360"/>
                  <a:pt x="384" y="378"/>
                  <a:pt x="363" y="378"/>
                </a:cubicBezTo>
                <a:lnTo>
                  <a:pt x="66" y="378"/>
                </a:lnTo>
                <a:cubicBezTo>
                  <a:pt x="44" y="378"/>
                  <a:pt x="27" y="360"/>
                  <a:pt x="27" y="339"/>
                </a:cubicBezTo>
                <a:lnTo>
                  <a:pt x="27" y="124"/>
                </a:lnTo>
                <a:close/>
                <a:moveTo>
                  <a:pt x="100" y="355"/>
                </a:moveTo>
                <a:lnTo>
                  <a:pt x="332" y="355"/>
                </a:lnTo>
                <a:cubicBezTo>
                  <a:pt x="358" y="355"/>
                  <a:pt x="379" y="334"/>
                  <a:pt x="379" y="308"/>
                </a:cubicBezTo>
                <a:lnTo>
                  <a:pt x="379" y="160"/>
                </a:lnTo>
                <a:cubicBezTo>
                  <a:pt x="379" y="135"/>
                  <a:pt x="358" y="114"/>
                  <a:pt x="332" y="114"/>
                </a:cubicBezTo>
                <a:lnTo>
                  <a:pt x="100" y="114"/>
                </a:lnTo>
                <a:cubicBezTo>
                  <a:pt x="74" y="114"/>
                  <a:pt x="53" y="135"/>
                  <a:pt x="53" y="160"/>
                </a:cubicBezTo>
                <a:lnTo>
                  <a:pt x="53" y="308"/>
                </a:lnTo>
                <a:cubicBezTo>
                  <a:pt x="53" y="334"/>
                  <a:pt x="74" y="355"/>
                  <a:pt x="100" y="355"/>
                </a:cubicBezTo>
                <a:moveTo>
                  <a:pt x="67" y="160"/>
                </a:moveTo>
                <a:cubicBezTo>
                  <a:pt x="67" y="142"/>
                  <a:pt x="81" y="127"/>
                  <a:pt x="100" y="127"/>
                </a:cubicBezTo>
                <a:lnTo>
                  <a:pt x="332" y="127"/>
                </a:lnTo>
                <a:cubicBezTo>
                  <a:pt x="351" y="127"/>
                  <a:pt x="366" y="142"/>
                  <a:pt x="366" y="160"/>
                </a:cubicBezTo>
                <a:lnTo>
                  <a:pt x="366" y="308"/>
                </a:lnTo>
                <a:cubicBezTo>
                  <a:pt x="366" y="327"/>
                  <a:pt x="351" y="342"/>
                  <a:pt x="332" y="342"/>
                </a:cubicBezTo>
                <a:lnTo>
                  <a:pt x="100" y="342"/>
                </a:lnTo>
                <a:cubicBezTo>
                  <a:pt x="81" y="342"/>
                  <a:pt x="67" y="327"/>
                  <a:pt x="67" y="308"/>
                </a:cubicBezTo>
                <a:lnTo>
                  <a:pt x="67" y="160"/>
                </a:lnTo>
                <a:close/>
                <a:moveTo>
                  <a:pt x="631" y="225"/>
                </a:moveTo>
                <a:lnTo>
                  <a:pt x="590" y="225"/>
                </a:lnTo>
                <a:cubicBezTo>
                  <a:pt x="563" y="225"/>
                  <a:pt x="543" y="245"/>
                  <a:pt x="543" y="272"/>
                </a:cubicBezTo>
                <a:lnTo>
                  <a:pt x="543" y="288"/>
                </a:lnTo>
                <a:cubicBezTo>
                  <a:pt x="543" y="314"/>
                  <a:pt x="563" y="335"/>
                  <a:pt x="590" y="335"/>
                </a:cubicBezTo>
                <a:lnTo>
                  <a:pt x="631" y="335"/>
                </a:lnTo>
                <a:cubicBezTo>
                  <a:pt x="656" y="335"/>
                  <a:pt x="677" y="314"/>
                  <a:pt x="677" y="288"/>
                </a:cubicBezTo>
                <a:lnTo>
                  <a:pt x="677" y="272"/>
                </a:lnTo>
                <a:cubicBezTo>
                  <a:pt x="677" y="245"/>
                  <a:pt x="656" y="225"/>
                  <a:pt x="631" y="225"/>
                </a:cubicBezTo>
                <a:moveTo>
                  <a:pt x="664" y="288"/>
                </a:moveTo>
                <a:cubicBezTo>
                  <a:pt x="664" y="307"/>
                  <a:pt x="649" y="322"/>
                  <a:pt x="631" y="322"/>
                </a:cubicBezTo>
                <a:lnTo>
                  <a:pt x="590" y="322"/>
                </a:lnTo>
                <a:cubicBezTo>
                  <a:pt x="571" y="322"/>
                  <a:pt x="557" y="307"/>
                  <a:pt x="557" y="288"/>
                </a:cubicBezTo>
                <a:lnTo>
                  <a:pt x="557" y="272"/>
                </a:lnTo>
                <a:cubicBezTo>
                  <a:pt x="557" y="252"/>
                  <a:pt x="571" y="237"/>
                  <a:pt x="590" y="237"/>
                </a:cubicBezTo>
                <a:lnTo>
                  <a:pt x="631" y="237"/>
                </a:lnTo>
                <a:cubicBezTo>
                  <a:pt x="649" y="237"/>
                  <a:pt x="664" y="252"/>
                  <a:pt x="664" y="272"/>
                </a:cubicBezTo>
                <a:lnTo>
                  <a:pt x="664" y="288"/>
                </a:lnTo>
                <a:close/>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24" name="path"/>
          <p:cNvSpPr/>
          <p:nvPr/>
        </p:nvSpPr>
        <p:spPr>
          <a:xfrm>
            <a:off x="5271515" y="2944367"/>
            <a:ext cx="323088" cy="323088"/>
          </a:xfrm>
          <a:custGeom>
            <a:rect l="0" t="0" r="0" b="0"/>
            <a:pathLst>
              <a:path w="508" h="508">
                <a:moveTo>
                  <a:pt x="365" y="305"/>
                </a:moveTo>
                <a:cubicBezTo>
                  <a:pt x="367" y="288"/>
                  <a:pt x="368" y="271"/>
                  <a:pt x="368" y="254"/>
                </a:cubicBezTo>
                <a:cubicBezTo>
                  <a:pt x="368" y="237"/>
                  <a:pt x="367" y="220"/>
                  <a:pt x="365" y="203"/>
                </a:cubicBezTo>
                <a:lnTo>
                  <a:pt x="451" y="203"/>
                </a:lnTo>
                <a:cubicBezTo>
                  <a:pt x="455" y="219"/>
                  <a:pt x="457" y="236"/>
                  <a:pt x="457" y="254"/>
                </a:cubicBezTo>
                <a:cubicBezTo>
                  <a:pt x="457" y="272"/>
                  <a:pt x="455" y="288"/>
                  <a:pt x="451" y="305"/>
                </a:cubicBezTo>
                <a:moveTo>
                  <a:pt x="320" y="446"/>
                </a:moveTo>
                <a:cubicBezTo>
                  <a:pt x="335" y="418"/>
                  <a:pt x="347" y="387"/>
                  <a:pt x="355" y="356"/>
                </a:cubicBezTo>
                <a:lnTo>
                  <a:pt x="430" y="356"/>
                </a:lnTo>
                <a:cubicBezTo>
                  <a:pt x="405" y="398"/>
                  <a:pt x="367" y="430"/>
                  <a:pt x="320" y="446"/>
                </a:cubicBezTo>
                <a:moveTo>
                  <a:pt x="314" y="305"/>
                </a:moveTo>
                <a:lnTo>
                  <a:pt x="194" y="305"/>
                </a:lnTo>
                <a:cubicBezTo>
                  <a:pt x="192" y="288"/>
                  <a:pt x="190" y="271"/>
                  <a:pt x="190" y="254"/>
                </a:cubicBezTo>
                <a:cubicBezTo>
                  <a:pt x="190" y="237"/>
                  <a:pt x="192" y="220"/>
                  <a:pt x="194" y="203"/>
                </a:cubicBezTo>
                <a:lnTo>
                  <a:pt x="314" y="203"/>
                </a:lnTo>
                <a:cubicBezTo>
                  <a:pt x="316" y="220"/>
                  <a:pt x="317" y="237"/>
                  <a:pt x="317" y="254"/>
                </a:cubicBezTo>
                <a:cubicBezTo>
                  <a:pt x="317" y="271"/>
                  <a:pt x="316" y="288"/>
                  <a:pt x="314" y="305"/>
                </a:cubicBezTo>
                <a:moveTo>
                  <a:pt x="254" y="456"/>
                </a:moveTo>
                <a:cubicBezTo>
                  <a:pt x="233" y="426"/>
                  <a:pt x="216" y="392"/>
                  <a:pt x="205" y="356"/>
                </a:cubicBezTo>
                <a:lnTo>
                  <a:pt x="303" y="356"/>
                </a:lnTo>
                <a:cubicBezTo>
                  <a:pt x="292" y="392"/>
                  <a:pt x="275" y="426"/>
                  <a:pt x="254" y="456"/>
                </a:cubicBezTo>
                <a:moveTo>
                  <a:pt x="152" y="152"/>
                </a:moveTo>
                <a:lnTo>
                  <a:pt x="78" y="152"/>
                </a:lnTo>
                <a:cubicBezTo>
                  <a:pt x="102" y="110"/>
                  <a:pt x="141" y="77"/>
                  <a:pt x="188" y="62"/>
                </a:cubicBezTo>
                <a:cubicBezTo>
                  <a:pt x="173" y="90"/>
                  <a:pt x="161" y="120"/>
                  <a:pt x="152" y="152"/>
                </a:cubicBezTo>
                <a:moveTo>
                  <a:pt x="78" y="356"/>
                </a:moveTo>
                <a:lnTo>
                  <a:pt x="152" y="356"/>
                </a:lnTo>
                <a:cubicBezTo>
                  <a:pt x="161" y="387"/>
                  <a:pt x="173" y="418"/>
                  <a:pt x="188" y="446"/>
                </a:cubicBezTo>
                <a:cubicBezTo>
                  <a:pt x="141" y="430"/>
                  <a:pt x="102" y="398"/>
                  <a:pt x="78" y="356"/>
                </a:cubicBezTo>
                <a:moveTo>
                  <a:pt x="57" y="305"/>
                </a:moveTo>
                <a:cubicBezTo>
                  <a:pt x="53" y="288"/>
                  <a:pt x="50" y="272"/>
                  <a:pt x="50" y="254"/>
                </a:cubicBezTo>
                <a:cubicBezTo>
                  <a:pt x="50" y="236"/>
                  <a:pt x="53" y="219"/>
                  <a:pt x="57" y="203"/>
                </a:cubicBezTo>
                <a:lnTo>
                  <a:pt x="143" y="203"/>
                </a:lnTo>
                <a:cubicBezTo>
                  <a:pt x="141" y="220"/>
                  <a:pt x="140" y="237"/>
                  <a:pt x="140" y="254"/>
                </a:cubicBezTo>
                <a:cubicBezTo>
                  <a:pt x="140" y="271"/>
                  <a:pt x="141" y="288"/>
                  <a:pt x="143" y="305"/>
                </a:cubicBezTo>
                <a:moveTo>
                  <a:pt x="254" y="51"/>
                </a:moveTo>
                <a:cubicBezTo>
                  <a:pt x="275" y="82"/>
                  <a:pt x="292" y="116"/>
                  <a:pt x="303" y="152"/>
                </a:cubicBezTo>
                <a:lnTo>
                  <a:pt x="205" y="152"/>
                </a:lnTo>
                <a:cubicBezTo>
                  <a:pt x="216" y="116"/>
                  <a:pt x="233" y="82"/>
                  <a:pt x="254" y="51"/>
                </a:cubicBezTo>
                <a:moveTo>
                  <a:pt x="430" y="152"/>
                </a:moveTo>
                <a:lnTo>
                  <a:pt x="355" y="152"/>
                </a:lnTo>
                <a:cubicBezTo>
                  <a:pt x="347" y="120"/>
                  <a:pt x="335" y="90"/>
                  <a:pt x="320" y="62"/>
                </a:cubicBezTo>
                <a:cubicBezTo>
                  <a:pt x="367" y="77"/>
                  <a:pt x="405" y="110"/>
                  <a:pt x="430" y="152"/>
                </a:cubicBezTo>
                <a:moveTo>
                  <a:pt x="254" y="0"/>
                </a:moveTo>
                <a:cubicBezTo>
                  <a:pt x="113" y="0"/>
                  <a:pt x="0" y="114"/>
                  <a:pt x="0" y="254"/>
                </a:cubicBezTo>
                <a:cubicBezTo>
                  <a:pt x="0" y="394"/>
                  <a:pt x="114" y="508"/>
                  <a:pt x="254" y="508"/>
                </a:cubicBezTo>
                <a:cubicBezTo>
                  <a:pt x="394" y="508"/>
                  <a:pt x="508" y="394"/>
                  <a:pt x="508" y="254"/>
                </a:cubicBezTo>
                <a:cubicBezTo>
                  <a:pt x="508" y="114"/>
                  <a:pt x="394" y="0"/>
                  <a:pt x="254" y="0"/>
                </a:cubicBezTo>
                <a:lnTo>
                  <a:pt x="254" y="0"/>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26" name="path"/>
          <p:cNvSpPr/>
          <p:nvPr/>
        </p:nvSpPr>
        <p:spPr>
          <a:xfrm>
            <a:off x="3680459" y="2965704"/>
            <a:ext cx="323088" cy="288035"/>
          </a:xfrm>
          <a:custGeom>
            <a:rect l="0" t="0" r="0" b="0"/>
            <a:pathLst>
              <a:path w="508" h="452">
                <a:moveTo>
                  <a:pt x="441" y="186"/>
                </a:moveTo>
                <a:lnTo>
                  <a:pt x="439" y="186"/>
                </a:lnTo>
                <a:cubicBezTo>
                  <a:pt x="439" y="185"/>
                  <a:pt x="439" y="185"/>
                  <a:pt x="439" y="185"/>
                </a:cubicBezTo>
                <a:lnTo>
                  <a:pt x="439" y="62"/>
                </a:lnTo>
                <a:cubicBezTo>
                  <a:pt x="439" y="54"/>
                  <a:pt x="433" y="48"/>
                  <a:pt x="426" y="48"/>
                </a:cubicBezTo>
                <a:lnTo>
                  <a:pt x="394" y="48"/>
                </a:lnTo>
                <a:lnTo>
                  <a:pt x="394" y="13"/>
                </a:lnTo>
                <a:cubicBezTo>
                  <a:pt x="394" y="5"/>
                  <a:pt x="388" y="0"/>
                  <a:pt x="381" y="0"/>
                </a:cubicBezTo>
                <a:lnTo>
                  <a:pt x="127" y="0"/>
                </a:lnTo>
                <a:cubicBezTo>
                  <a:pt x="120" y="0"/>
                  <a:pt x="114" y="5"/>
                  <a:pt x="114" y="13"/>
                </a:cubicBezTo>
                <a:lnTo>
                  <a:pt x="114" y="48"/>
                </a:lnTo>
                <a:lnTo>
                  <a:pt x="80" y="48"/>
                </a:lnTo>
                <a:cubicBezTo>
                  <a:pt x="73" y="48"/>
                  <a:pt x="68" y="54"/>
                  <a:pt x="68" y="62"/>
                </a:cubicBezTo>
                <a:lnTo>
                  <a:pt x="68" y="185"/>
                </a:lnTo>
                <a:cubicBezTo>
                  <a:pt x="68" y="185"/>
                  <a:pt x="68" y="185"/>
                  <a:pt x="68" y="186"/>
                </a:cubicBezTo>
                <a:lnTo>
                  <a:pt x="67" y="186"/>
                </a:lnTo>
                <a:cubicBezTo>
                  <a:pt x="30" y="186"/>
                  <a:pt x="0" y="219"/>
                  <a:pt x="0" y="260"/>
                </a:cubicBezTo>
                <a:lnTo>
                  <a:pt x="0" y="440"/>
                </a:lnTo>
                <a:cubicBezTo>
                  <a:pt x="0" y="447"/>
                  <a:pt x="5" y="453"/>
                  <a:pt x="12" y="453"/>
                </a:cubicBezTo>
                <a:lnTo>
                  <a:pt x="80" y="453"/>
                </a:lnTo>
                <a:lnTo>
                  <a:pt x="428" y="453"/>
                </a:lnTo>
                <a:lnTo>
                  <a:pt x="496" y="453"/>
                </a:lnTo>
                <a:cubicBezTo>
                  <a:pt x="503" y="453"/>
                  <a:pt x="508" y="447"/>
                  <a:pt x="508" y="440"/>
                </a:cubicBezTo>
                <a:lnTo>
                  <a:pt x="508" y="260"/>
                </a:lnTo>
                <a:cubicBezTo>
                  <a:pt x="508" y="219"/>
                  <a:pt x="478" y="186"/>
                  <a:pt x="441" y="186"/>
                </a:cubicBezTo>
                <a:moveTo>
                  <a:pt x="139" y="26"/>
                </a:moveTo>
                <a:lnTo>
                  <a:pt x="369" y="26"/>
                </a:lnTo>
                <a:lnTo>
                  <a:pt x="369" y="62"/>
                </a:lnTo>
                <a:lnTo>
                  <a:pt x="369" y="172"/>
                </a:lnTo>
                <a:lnTo>
                  <a:pt x="139" y="172"/>
                </a:lnTo>
                <a:lnTo>
                  <a:pt x="139" y="26"/>
                </a:lnTo>
                <a:close/>
                <a:moveTo>
                  <a:pt x="416" y="426"/>
                </a:moveTo>
                <a:lnTo>
                  <a:pt x="92" y="426"/>
                </a:lnTo>
                <a:lnTo>
                  <a:pt x="92" y="389"/>
                </a:lnTo>
                <a:lnTo>
                  <a:pt x="416" y="389"/>
                </a:lnTo>
                <a:lnTo>
                  <a:pt x="416" y="426"/>
                </a:lnTo>
                <a:close/>
                <a:moveTo>
                  <a:pt x="416" y="362"/>
                </a:moveTo>
                <a:lnTo>
                  <a:pt x="92" y="362"/>
                </a:lnTo>
                <a:lnTo>
                  <a:pt x="92" y="325"/>
                </a:lnTo>
                <a:lnTo>
                  <a:pt x="416" y="325"/>
                </a:lnTo>
                <a:lnTo>
                  <a:pt x="416" y="362"/>
                </a:lnTo>
                <a:close/>
              </a:path>
            </a:pathLst>
          </a:custGeom>
          <a:solidFill>
            <a:srgbClr val="F3828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28" name="path"/>
          <p:cNvSpPr/>
          <p:nvPr/>
        </p:nvSpPr>
        <p:spPr>
          <a:xfrm>
            <a:off x="6882384" y="2948940"/>
            <a:ext cx="281939" cy="323088"/>
          </a:xfrm>
          <a:custGeom>
            <a:rect l="0" t="0" r="0" b="0"/>
            <a:pathLst>
              <a:path w="442" h="508">
                <a:moveTo>
                  <a:pt x="51" y="424"/>
                </a:moveTo>
                <a:lnTo>
                  <a:pt x="51" y="491"/>
                </a:lnTo>
                <a:lnTo>
                  <a:pt x="392" y="491"/>
                </a:lnTo>
                <a:lnTo>
                  <a:pt x="392" y="424"/>
                </a:lnTo>
                <a:lnTo>
                  <a:pt x="51" y="424"/>
                </a:lnTo>
                <a:close/>
                <a:moveTo>
                  <a:pt x="136" y="373"/>
                </a:moveTo>
                <a:lnTo>
                  <a:pt x="409" y="373"/>
                </a:lnTo>
                <a:lnTo>
                  <a:pt x="409" y="389"/>
                </a:lnTo>
                <a:lnTo>
                  <a:pt x="136" y="389"/>
                </a:lnTo>
                <a:lnTo>
                  <a:pt x="136" y="373"/>
                </a:lnTo>
                <a:close/>
                <a:moveTo>
                  <a:pt x="102" y="373"/>
                </a:moveTo>
                <a:lnTo>
                  <a:pt x="119" y="373"/>
                </a:lnTo>
                <a:lnTo>
                  <a:pt x="119" y="389"/>
                </a:lnTo>
                <a:lnTo>
                  <a:pt x="102" y="389"/>
                </a:lnTo>
                <a:lnTo>
                  <a:pt x="102" y="373"/>
                </a:lnTo>
                <a:close/>
                <a:moveTo>
                  <a:pt x="68" y="373"/>
                </a:moveTo>
                <a:lnTo>
                  <a:pt x="85" y="373"/>
                </a:lnTo>
                <a:lnTo>
                  <a:pt x="85" y="389"/>
                </a:lnTo>
                <a:lnTo>
                  <a:pt x="68" y="389"/>
                </a:lnTo>
                <a:lnTo>
                  <a:pt x="68" y="373"/>
                </a:lnTo>
                <a:close/>
                <a:moveTo>
                  <a:pt x="34" y="373"/>
                </a:moveTo>
                <a:lnTo>
                  <a:pt x="51" y="373"/>
                </a:lnTo>
                <a:lnTo>
                  <a:pt x="51" y="389"/>
                </a:lnTo>
                <a:lnTo>
                  <a:pt x="34" y="389"/>
                </a:lnTo>
                <a:lnTo>
                  <a:pt x="34" y="373"/>
                </a:lnTo>
                <a:close/>
                <a:moveTo>
                  <a:pt x="17" y="356"/>
                </a:moveTo>
                <a:lnTo>
                  <a:pt x="17" y="491"/>
                </a:lnTo>
                <a:lnTo>
                  <a:pt x="34" y="491"/>
                </a:lnTo>
                <a:lnTo>
                  <a:pt x="34" y="415"/>
                </a:lnTo>
                <a:cubicBezTo>
                  <a:pt x="34" y="410"/>
                  <a:pt x="37" y="407"/>
                  <a:pt x="42" y="407"/>
                </a:cubicBezTo>
                <a:lnTo>
                  <a:pt x="401" y="407"/>
                </a:lnTo>
                <a:cubicBezTo>
                  <a:pt x="406" y="407"/>
                  <a:pt x="409" y="410"/>
                  <a:pt x="409" y="415"/>
                </a:cubicBezTo>
                <a:lnTo>
                  <a:pt x="409" y="491"/>
                </a:lnTo>
                <a:lnTo>
                  <a:pt x="426" y="491"/>
                </a:lnTo>
                <a:lnTo>
                  <a:pt x="426" y="356"/>
                </a:lnTo>
                <a:lnTo>
                  <a:pt x="17" y="356"/>
                </a:lnTo>
                <a:close/>
                <a:moveTo>
                  <a:pt x="17" y="305"/>
                </a:moveTo>
                <a:lnTo>
                  <a:pt x="17" y="339"/>
                </a:lnTo>
                <a:lnTo>
                  <a:pt x="426" y="339"/>
                </a:lnTo>
                <a:lnTo>
                  <a:pt x="426" y="305"/>
                </a:lnTo>
                <a:lnTo>
                  <a:pt x="383" y="305"/>
                </a:lnTo>
                <a:lnTo>
                  <a:pt x="60" y="305"/>
                </a:lnTo>
                <a:lnTo>
                  <a:pt x="17" y="305"/>
                </a:lnTo>
                <a:close/>
                <a:moveTo>
                  <a:pt x="341" y="254"/>
                </a:moveTo>
                <a:lnTo>
                  <a:pt x="358" y="254"/>
                </a:lnTo>
                <a:lnTo>
                  <a:pt x="358" y="271"/>
                </a:lnTo>
                <a:lnTo>
                  <a:pt x="341" y="271"/>
                </a:lnTo>
                <a:lnTo>
                  <a:pt x="341" y="254"/>
                </a:lnTo>
                <a:close/>
                <a:moveTo>
                  <a:pt x="85" y="254"/>
                </a:moveTo>
                <a:lnTo>
                  <a:pt x="102" y="254"/>
                </a:lnTo>
                <a:lnTo>
                  <a:pt x="102" y="271"/>
                </a:lnTo>
                <a:lnTo>
                  <a:pt x="85" y="271"/>
                </a:lnTo>
                <a:lnTo>
                  <a:pt x="85" y="254"/>
                </a:lnTo>
                <a:close/>
                <a:moveTo>
                  <a:pt x="239" y="186"/>
                </a:moveTo>
                <a:cubicBezTo>
                  <a:pt x="234" y="186"/>
                  <a:pt x="230" y="190"/>
                  <a:pt x="230" y="195"/>
                </a:cubicBezTo>
                <a:cubicBezTo>
                  <a:pt x="230" y="200"/>
                  <a:pt x="234" y="203"/>
                  <a:pt x="239" y="203"/>
                </a:cubicBezTo>
                <a:cubicBezTo>
                  <a:pt x="244" y="203"/>
                  <a:pt x="247" y="200"/>
                  <a:pt x="247" y="195"/>
                </a:cubicBezTo>
                <a:cubicBezTo>
                  <a:pt x="247" y="190"/>
                  <a:pt x="244" y="186"/>
                  <a:pt x="239" y="186"/>
                </a:cubicBezTo>
                <a:moveTo>
                  <a:pt x="239" y="169"/>
                </a:moveTo>
                <a:cubicBezTo>
                  <a:pt x="253" y="169"/>
                  <a:pt x="264" y="180"/>
                  <a:pt x="264" y="195"/>
                </a:cubicBezTo>
                <a:cubicBezTo>
                  <a:pt x="264" y="209"/>
                  <a:pt x="253" y="220"/>
                  <a:pt x="239" y="220"/>
                </a:cubicBezTo>
                <a:cubicBezTo>
                  <a:pt x="224" y="220"/>
                  <a:pt x="213" y="209"/>
                  <a:pt x="213" y="195"/>
                </a:cubicBezTo>
                <a:cubicBezTo>
                  <a:pt x="213" y="180"/>
                  <a:pt x="224" y="169"/>
                  <a:pt x="239" y="169"/>
                </a:cubicBezTo>
                <a:moveTo>
                  <a:pt x="341" y="144"/>
                </a:moveTo>
                <a:lnTo>
                  <a:pt x="358" y="144"/>
                </a:lnTo>
                <a:lnTo>
                  <a:pt x="358" y="160"/>
                </a:lnTo>
                <a:lnTo>
                  <a:pt x="341" y="160"/>
                </a:lnTo>
                <a:lnTo>
                  <a:pt x="341" y="144"/>
                </a:lnTo>
                <a:close/>
                <a:moveTo>
                  <a:pt x="85" y="144"/>
                </a:moveTo>
                <a:lnTo>
                  <a:pt x="102" y="144"/>
                </a:lnTo>
                <a:lnTo>
                  <a:pt x="102" y="160"/>
                </a:lnTo>
                <a:lnTo>
                  <a:pt x="85" y="160"/>
                </a:lnTo>
                <a:lnTo>
                  <a:pt x="85" y="144"/>
                </a:lnTo>
                <a:close/>
                <a:moveTo>
                  <a:pt x="298" y="99"/>
                </a:moveTo>
                <a:lnTo>
                  <a:pt x="280" y="139"/>
                </a:lnTo>
                <a:cubicBezTo>
                  <a:pt x="280" y="141"/>
                  <a:pt x="278" y="142"/>
                  <a:pt x="275" y="142"/>
                </a:cubicBezTo>
                <a:cubicBezTo>
                  <a:pt x="273" y="144"/>
                  <a:pt x="270" y="144"/>
                  <a:pt x="268" y="142"/>
                </a:cubicBezTo>
                <a:cubicBezTo>
                  <a:pt x="260" y="137"/>
                  <a:pt x="250" y="135"/>
                  <a:pt x="239" y="135"/>
                </a:cubicBezTo>
                <a:cubicBezTo>
                  <a:pt x="205" y="135"/>
                  <a:pt x="179" y="162"/>
                  <a:pt x="179" y="195"/>
                </a:cubicBezTo>
                <a:cubicBezTo>
                  <a:pt x="179" y="228"/>
                  <a:pt x="205" y="254"/>
                  <a:pt x="239" y="254"/>
                </a:cubicBezTo>
                <a:cubicBezTo>
                  <a:pt x="272" y="254"/>
                  <a:pt x="298" y="228"/>
                  <a:pt x="298" y="195"/>
                </a:cubicBezTo>
                <a:lnTo>
                  <a:pt x="298" y="99"/>
                </a:lnTo>
                <a:close/>
                <a:moveTo>
                  <a:pt x="196" y="67"/>
                </a:moveTo>
                <a:lnTo>
                  <a:pt x="213" y="67"/>
                </a:lnTo>
                <a:lnTo>
                  <a:pt x="213" y="84"/>
                </a:lnTo>
                <a:lnTo>
                  <a:pt x="196" y="84"/>
                </a:lnTo>
                <a:lnTo>
                  <a:pt x="196" y="67"/>
                </a:lnTo>
                <a:close/>
                <a:moveTo>
                  <a:pt x="162" y="67"/>
                </a:moveTo>
                <a:lnTo>
                  <a:pt x="179" y="67"/>
                </a:lnTo>
                <a:lnTo>
                  <a:pt x="179" y="84"/>
                </a:lnTo>
                <a:lnTo>
                  <a:pt x="162" y="84"/>
                </a:lnTo>
                <a:lnTo>
                  <a:pt x="162" y="67"/>
                </a:lnTo>
                <a:close/>
                <a:moveTo>
                  <a:pt x="308" y="50"/>
                </a:moveTo>
                <a:cubicBezTo>
                  <a:pt x="313" y="51"/>
                  <a:pt x="315" y="55"/>
                  <a:pt x="315" y="59"/>
                </a:cubicBezTo>
                <a:lnTo>
                  <a:pt x="315" y="195"/>
                </a:lnTo>
                <a:cubicBezTo>
                  <a:pt x="315" y="237"/>
                  <a:pt x="281" y="271"/>
                  <a:pt x="239" y="271"/>
                </a:cubicBezTo>
                <a:cubicBezTo>
                  <a:pt x="196" y="271"/>
                  <a:pt x="162" y="237"/>
                  <a:pt x="162" y="195"/>
                </a:cubicBezTo>
                <a:cubicBezTo>
                  <a:pt x="162" y="152"/>
                  <a:pt x="196" y="119"/>
                  <a:pt x="239" y="119"/>
                </a:cubicBezTo>
                <a:cubicBezTo>
                  <a:pt x="250" y="119"/>
                  <a:pt x="260" y="120"/>
                  <a:pt x="268" y="123"/>
                </a:cubicBezTo>
                <a:lnTo>
                  <a:pt x="299" y="55"/>
                </a:lnTo>
                <a:cubicBezTo>
                  <a:pt x="301" y="51"/>
                  <a:pt x="305" y="49"/>
                  <a:pt x="308" y="50"/>
                </a:cubicBezTo>
                <a:moveTo>
                  <a:pt x="341" y="33"/>
                </a:moveTo>
                <a:lnTo>
                  <a:pt x="358" y="33"/>
                </a:lnTo>
                <a:lnTo>
                  <a:pt x="358" y="50"/>
                </a:lnTo>
                <a:lnTo>
                  <a:pt x="341" y="50"/>
                </a:lnTo>
                <a:lnTo>
                  <a:pt x="341" y="33"/>
                </a:lnTo>
                <a:close/>
                <a:moveTo>
                  <a:pt x="136" y="33"/>
                </a:moveTo>
                <a:lnTo>
                  <a:pt x="239" y="33"/>
                </a:lnTo>
                <a:cubicBezTo>
                  <a:pt x="244" y="33"/>
                  <a:pt x="247" y="37"/>
                  <a:pt x="247" y="42"/>
                </a:cubicBezTo>
                <a:lnTo>
                  <a:pt x="247" y="84"/>
                </a:lnTo>
                <a:lnTo>
                  <a:pt x="230" y="84"/>
                </a:lnTo>
                <a:lnTo>
                  <a:pt x="230" y="50"/>
                </a:lnTo>
                <a:lnTo>
                  <a:pt x="145" y="50"/>
                </a:lnTo>
                <a:lnTo>
                  <a:pt x="145" y="84"/>
                </a:lnTo>
                <a:lnTo>
                  <a:pt x="127" y="84"/>
                </a:lnTo>
                <a:lnTo>
                  <a:pt x="127" y="42"/>
                </a:lnTo>
                <a:cubicBezTo>
                  <a:pt x="127" y="37"/>
                  <a:pt x="131" y="33"/>
                  <a:pt x="136" y="33"/>
                </a:cubicBezTo>
                <a:moveTo>
                  <a:pt x="85" y="33"/>
                </a:moveTo>
                <a:lnTo>
                  <a:pt x="102" y="33"/>
                </a:lnTo>
                <a:lnTo>
                  <a:pt x="102" y="50"/>
                </a:lnTo>
                <a:lnTo>
                  <a:pt x="85" y="50"/>
                </a:lnTo>
                <a:lnTo>
                  <a:pt x="85" y="33"/>
                </a:lnTo>
                <a:close/>
                <a:moveTo>
                  <a:pt x="68" y="17"/>
                </a:moveTo>
                <a:lnTo>
                  <a:pt x="68" y="288"/>
                </a:lnTo>
                <a:lnTo>
                  <a:pt x="375" y="288"/>
                </a:lnTo>
                <a:lnTo>
                  <a:pt x="375" y="17"/>
                </a:lnTo>
                <a:lnTo>
                  <a:pt x="68" y="17"/>
                </a:lnTo>
                <a:close/>
                <a:moveTo>
                  <a:pt x="60" y="0"/>
                </a:moveTo>
                <a:lnTo>
                  <a:pt x="383" y="0"/>
                </a:lnTo>
                <a:cubicBezTo>
                  <a:pt x="388" y="0"/>
                  <a:pt x="392" y="3"/>
                  <a:pt x="392" y="8"/>
                </a:cubicBezTo>
                <a:lnTo>
                  <a:pt x="392" y="288"/>
                </a:lnTo>
                <a:lnTo>
                  <a:pt x="434" y="288"/>
                </a:lnTo>
                <a:cubicBezTo>
                  <a:pt x="440" y="288"/>
                  <a:pt x="443" y="291"/>
                  <a:pt x="443" y="297"/>
                </a:cubicBezTo>
                <a:lnTo>
                  <a:pt x="443" y="339"/>
                </a:lnTo>
                <a:lnTo>
                  <a:pt x="443" y="356"/>
                </a:lnTo>
                <a:lnTo>
                  <a:pt x="443" y="500"/>
                </a:lnTo>
                <a:cubicBezTo>
                  <a:pt x="443" y="505"/>
                  <a:pt x="440" y="508"/>
                  <a:pt x="434" y="508"/>
                </a:cubicBezTo>
                <a:lnTo>
                  <a:pt x="401" y="508"/>
                </a:lnTo>
                <a:lnTo>
                  <a:pt x="42" y="508"/>
                </a:lnTo>
                <a:lnTo>
                  <a:pt x="8" y="508"/>
                </a:lnTo>
                <a:cubicBezTo>
                  <a:pt x="3" y="508"/>
                  <a:pt x="0" y="505"/>
                  <a:pt x="0" y="500"/>
                </a:cubicBezTo>
                <a:lnTo>
                  <a:pt x="0" y="297"/>
                </a:lnTo>
                <a:cubicBezTo>
                  <a:pt x="0" y="291"/>
                  <a:pt x="3" y="288"/>
                  <a:pt x="8" y="288"/>
                </a:cubicBezTo>
                <a:lnTo>
                  <a:pt x="51" y="288"/>
                </a:lnTo>
                <a:lnTo>
                  <a:pt x="51" y="8"/>
                </a:lnTo>
                <a:cubicBezTo>
                  <a:pt x="51" y="3"/>
                  <a:pt x="54" y="0"/>
                  <a:pt x="60" y="0"/>
                </a:cubicBezTo>
              </a:path>
            </a:pathLst>
          </a:custGeom>
          <a:solidFill>
            <a:srgbClr val="FFCF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30" name="path"/>
          <p:cNvSpPr/>
          <p:nvPr/>
        </p:nvSpPr>
        <p:spPr>
          <a:xfrm>
            <a:off x="539496" y="6588125"/>
            <a:ext cx="8093329" cy="6350"/>
          </a:xfrm>
          <a:custGeom>
            <a:rect l="0" t="0" r="0" b="0"/>
            <a:pathLst>
              <a:path w="12745" h="10">
                <a:moveTo>
                  <a:pt x="0" y="5"/>
                </a:moveTo>
                <a:lnTo>
                  <a:pt x="12745" y="5"/>
                </a:lnTo>
              </a:path>
            </a:pathLst>
          </a:custGeom>
          <a:noFill/>
          <a:ln w="635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32" name="textbox 832"/>
          <p:cNvSpPr/>
          <p:nvPr/>
        </p:nvSpPr>
        <p:spPr>
          <a:xfrm>
            <a:off x="2353288" y="4836190"/>
            <a:ext cx="379729"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1"/>
              </a:lnSpc>
            </a:pPr>
            <a:endParaRPr lang="Arial" altLang="Arial" sz="100"/>
          </a:p>
          <a:p>
            <a:pPr marL="12700" algn="l" rtl="0" eaLnBrk="0">
              <a:lnSpc>
                <a:spcPct val="92000"/>
              </a:lnSpc>
            </a:pPr>
            <a:r>
              <a:rPr sz="900" kern="0" spc="30">
                <a:solidFill>
                  <a:srgbClr val="595959">
                    <a:alpha val="100000"/>
                  </a:srgbClr>
                </a:solidFill>
                <a:latin typeface="Microsoft YaHei"/>
                <a:ea typeface="Microsoft YaHei"/>
                <a:cs typeface="Microsoft YaHei"/>
              </a:rPr>
              <a:t>13.0%</a:t>
            </a:r>
            <a:endParaRPr lang="Microsoft YaHei" altLang="Microsoft YaHei" sz="900"/>
          </a:p>
        </p:txBody>
      </p:sp>
      <p:sp>
        <p:nvSpPr>
          <p:cNvPr id="834" name="textbox 834"/>
          <p:cNvSpPr/>
          <p:nvPr/>
        </p:nvSpPr>
        <p:spPr>
          <a:xfrm>
            <a:off x="4066233" y="4649608"/>
            <a:ext cx="379095"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431"/>
              </a:lnSpc>
            </a:pPr>
            <a:endParaRPr lang="Arial" altLang="Arial" sz="100"/>
          </a:p>
          <a:p>
            <a:pPr marL="12700" algn="l" rtl="0" eaLnBrk="0">
              <a:lnSpc>
                <a:spcPct val="91000"/>
              </a:lnSpc>
            </a:pPr>
            <a:r>
              <a:rPr sz="900" kern="0" spc="30">
                <a:solidFill>
                  <a:srgbClr val="595959">
                    <a:alpha val="100000"/>
                  </a:srgbClr>
                </a:solidFill>
                <a:latin typeface="Microsoft YaHei"/>
                <a:ea typeface="Microsoft YaHei"/>
                <a:cs typeface="Microsoft YaHei"/>
              </a:rPr>
              <a:t>17.6%</a:t>
            </a:r>
            <a:endParaRPr lang="Microsoft YaHei" altLang="Microsoft YaHei" sz="900"/>
          </a:p>
        </p:txBody>
      </p:sp>
      <p:sp>
        <p:nvSpPr>
          <p:cNvPr id="836" name="textbox 836"/>
          <p:cNvSpPr/>
          <p:nvPr/>
        </p:nvSpPr>
        <p:spPr>
          <a:xfrm>
            <a:off x="5779463" y="4958599"/>
            <a:ext cx="379095"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431"/>
              </a:lnSpc>
            </a:pPr>
            <a:endParaRPr lang="Arial" altLang="Arial" sz="100"/>
          </a:p>
          <a:p>
            <a:pPr marL="12700" algn="l" rtl="0" eaLnBrk="0">
              <a:lnSpc>
                <a:spcPct val="91000"/>
              </a:lnSpc>
            </a:pPr>
            <a:r>
              <a:rPr sz="900" kern="0" spc="30">
                <a:solidFill>
                  <a:srgbClr val="595959">
                    <a:alpha val="100000"/>
                  </a:srgbClr>
                </a:solidFill>
                <a:latin typeface="Microsoft YaHei"/>
                <a:ea typeface="Microsoft YaHei"/>
                <a:cs typeface="Microsoft YaHei"/>
              </a:rPr>
              <a:t>10.0%</a:t>
            </a:r>
            <a:endParaRPr lang="Microsoft YaHei" altLang="Microsoft YaHei" sz="900"/>
          </a:p>
        </p:txBody>
      </p:sp>
      <p:sp>
        <p:nvSpPr>
          <p:cNvPr id="838" name="textbox 838"/>
          <p:cNvSpPr/>
          <p:nvPr/>
        </p:nvSpPr>
        <p:spPr>
          <a:xfrm>
            <a:off x="1782011" y="4804167"/>
            <a:ext cx="379095"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431"/>
              </a:lnSpc>
            </a:pPr>
            <a:endParaRPr lang="Arial" altLang="Arial" sz="100"/>
          </a:p>
          <a:p>
            <a:pPr marL="12700" algn="l" rtl="0" eaLnBrk="0">
              <a:lnSpc>
                <a:spcPct val="91000"/>
              </a:lnSpc>
            </a:pPr>
            <a:r>
              <a:rPr sz="900" kern="0" spc="30">
                <a:solidFill>
                  <a:srgbClr val="595959">
                    <a:alpha val="100000"/>
                  </a:srgbClr>
                </a:solidFill>
                <a:latin typeface="Microsoft YaHei"/>
                <a:ea typeface="Microsoft YaHei"/>
                <a:cs typeface="Microsoft YaHei"/>
              </a:rPr>
              <a:t>13.8%</a:t>
            </a:r>
            <a:endParaRPr lang="Microsoft YaHei" altLang="Microsoft YaHei" sz="900"/>
          </a:p>
        </p:txBody>
      </p:sp>
      <p:sp>
        <p:nvSpPr>
          <p:cNvPr id="840" name="textbox 840"/>
          <p:cNvSpPr/>
          <p:nvPr/>
        </p:nvSpPr>
        <p:spPr>
          <a:xfrm>
            <a:off x="4669627" y="5227329"/>
            <a:ext cx="309245" cy="1504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110"/>
              </a:lnSpc>
            </a:pPr>
            <a:endParaRPr lang="Arial" altLang="Arial" sz="100"/>
          </a:p>
          <a:p>
            <a:pPr marL="12700" algn="l" rtl="0" eaLnBrk="0">
              <a:lnSpc>
                <a:spcPct val="91000"/>
              </a:lnSpc>
            </a:pPr>
            <a:r>
              <a:rPr sz="900" kern="0" spc="30">
                <a:solidFill>
                  <a:srgbClr val="595959">
                    <a:alpha val="100000"/>
                  </a:srgbClr>
                </a:solidFill>
                <a:latin typeface="Microsoft YaHei"/>
                <a:ea typeface="Microsoft YaHei"/>
                <a:cs typeface="Microsoft YaHei"/>
              </a:rPr>
              <a:t>3.4%</a:t>
            </a:r>
            <a:endParaRPr lang="Microsoft YaHei" altLang="Microsoft YaHei" sz="9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2" name="textbox 842"/>
          <p:cNvSpPr/>
          <p:nvPr/>
        </p:nvSpPr>
        <p:spPr>
          <a:xfrm>
            <a:off x="5158991" y="2429967"/>
            <a:ext cx="3318509" cy="38487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175"/>
              </a:lnSpc>
            </a:pPr>
            <a:endParaRPr lang="Arial" altLang="Arial" sz="100"/>
          </a:p>
          <a:p>
            <a:pPr marL="81280" algn="l" rtl="0" eaLnBrk="0">
              <a:lnSpc>
                <a:spcPct val="97000"/>
              </a:lnSpc>
            </a:pPr>
            <a:r>
              <a:rPr sz="1200" b="1" kern="0" spc="-10">
                <a:solidFill>
                  <a:srgbClr val="595959">
                    <a:alpha val="100000"/>
                  </a:srgbClr>
                </a:solidFill>
                <a:latin typeface="Microsoft YaHei"/>
                <a:ea typeface="Microsoft YaHei"/>
                <a:cs typeface="Microsoft YaHei"/>
              </a:rPr>
              <a:t>稳定性有保障</a:t>
            </a:r>
            <a:endParaRPr lang="Microsoft YaHei" altLang="Microsoft YaHei" sz="1200"/>
          </a:p>
          <a:p>
            <a:pPr algn="l" rtl="0" eaLnBrk="0">
              <a:lnSpc>
                <a:spcPct val="101000"/>
              </a:lnSpc>
            </a:pPr>
            <a:endParaRPr lang="Arial" altLang="Arial" sz="1000"/>
          </a:p>
          <a:p>
            <a:pPr marL="14604" indent="1270" algn="l" rtl="0" eaLnBrk="0">
              <a:lnSpc>
                <a:spcPct val="126000"/>
              </a:lnSpc>
              <a:spcBef>
                <a:spcPts val="277"/>
              </a:spcBef>
            </a:pPr>
            <a:r>
              <a:rPr sz="900" b="1" kern="0" spc="70">
                <a:solidFill>
                  <a:srgbClr val="595959">
                    <a:alpha val="100000"/>
                  </a:srgbClr>
                </a:solidFill>
                <a:latin typeface="Microsoft YaHei"/>
                <a:ea typeface="Microsoft YaHei"/>
                <a:cs typeface="Microsoft YaHei"/>
              </a:rPr>
              <a:t>工作稳定</a:t>
            </a:r>
            <a:r>
              <a:rPr sz="900" kern="0" spc="70">
                <a:solidFill>
                  <a:srgbClr val="595959">
                    <a:alpha val="100000"/>
                  </a:srgbClr>
                </a:solidFill>
                <a:latin typeface="Microsoft YaHei"/>
                <a:ea typeface="Microsoft YaHei"/>
                <a:cs typeface="Microsoft YaHei"/>
              </a:rPr>
              <a:t>：产品在长</a:t>
            </a:r>
            <a:r>
              <a:rPr sz="900" kern="0" spc="60">
                <a:solidFill>
                  <a:srgbClr val="595959">
                    <a:alpha val="100000"/>
                  </a:srgbClr>
                </a:solidFill>
                <a:latin typeface="Microsoft YaHei"/>
                <a:ea typeface="Microsoft YaHei"/>
                <a:cs typeface="Microsoft YaHei"/>
              </a:rPr>
              <a:t>时间的工作中仍能保持较好的性能，</a:t>
            </a:r>
            <a:r>
              <a:rPr sz="900" kern="0" spc="90">
                <a:solidFill>
                  <a:srgbClr val="595959">
                    <a:alpha val="100000"/>
                  </a:srgbClr>
                </a:solidFill>
                <a:latin typeface="Microsoft YaHei"/>
                <a:ea typeface="Microsoft YaHei"/>
                <a:cs typeface="Microsoft YaHei"/>
              </a:rPr>
              <a:t>  </a:t>
            </a:r>
            <a:r>
              <a:rPr sz="900" kern="0" spc="60">
                <a:solidFill>
                  <a:srgbClr val="595959">
                    <a:alpha val="100000"/>
                  </a:srgbClr>
                </a:solidFill>
                <a:latin typeface="Microsoft YaHei"/>
                <a:ea typeface="Microsoft YaHei"/>
                <a:cs typeface="Microsoft YaHei"/>
              </a:rPr>
              <a:t>如 </a:t>
            </a:r>
            <a:r>
              <a:rPr sz="900" kern="0" spc="100">
                <a:solidFill>
                  <a:srgbClr val="595959">
                    <a:alpha val="100000"/>
                  </a:srgbClr>
                </a:solidFill>
                <a:latin typeface="Microsoft YaHei"/>
                <a:ea typeface="Microsoft YaHei"/>
                <a:cs typeface="Microsoft YaHei"/>
              </a:rPr>
              <a:t>产品的工作时间长短、噪</a:t>
            </a:r>
            <a:r>
              <a:rPr sz="900" kern="0" spc="90">
                <a:solidFill>
                  <a:srgbClr val="595959">
                    <a:alpha val="100000"/>
                  </a:srgbClr>
                </a:solidFill>
                <a:latin typeface="Microsoft YaHei"/>
                <a:ea typeface="Microsoft YaHei"/>
                <a:cs typeface="Microsoft YaHei"/>
              </a:rPr>
              <a:t>音大小、温度变化等</a:t>
            </a:r>
            <a:endParaRPr lang="Microsoft YaHei" altLang="Microsoft YaHei" sz="900"/>
          </a:p>
          <a:p>
            <a:pPr marL="14604" algn="l" rtl="0" eaLnBrk="0">
              <a:lnSpc>
                <a:spcPct val="126000"/>
              </a:lnSpc>
              <a:spcBef>
                <a:spcPts val="399"/>
              </a:spcBef>
            </a:pPr>
            <a:r>
              <a:rPr sz="900" b="1" kern="0" spc="90">
                <a:solidFill>
                  <a:srgbClr val="595959">
                    <a:alpha val="100000"/>
                  </a:srgbClr>
                </a:solidFill>
                <a:latin typeface="Microsoft YaHei"/>
                <a:ea typeface="Microsoft YaHei"/>
                <a:cs typeface="Microsoft YaHei"/>
              </a:rPr>
              <a:t>环境稳定</a:t>
            </a:r>
            <a:r>
              <a:rPr sz="900" kern="0" spc="90">
                <a:solidFill>
                  <a:srgbClr val="595959">
                    <a:alpha val="100000"/>
                  </a:srgbClr>
                </a:solidFill>
                <a:latin typeface="Microsoft YaHei"/>
                <a:ea typeface="Microsoft YaHei"/>
                <a:cs typeface="Microsoft YaHei"/>
              </a:rPr>
              <a:t>：产品在不同湿度、温度条件下仍有较好的表现，</a:t>
            </a:r>
            <a:r>
              <a:rPr sz="900" kern="0" spc="3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对环境有较好的适应性</a:t>
            </a:r>
            <a:endParaRPr lang="Microsoft YaHei" altLang="Microsoft YaHei" sz="900"/>
          </a:p>
          <a:p>
            <a:pPr algn="l" rtl="0" eaLnBrk="0">
              <a:lnSpc>
                <a:spcPct val="136000"/>
              </a:lnSpc>
            </a:pPr>
            <a:endParaRPr lang="Arial" altLang="Arial" sz="1000"/>
          </a:p>
          <a:p>
            <a:pPr marL="74294" algn="l" rtl="0" eaLnBrk="0">
              <a:lnSpc>
                <a:spcPct val="97000"/>
              </a:lnSpc>
              <a:spcBef>
                <a:spcPts val="366"/>
              </a:spcBef>
            </a:pPr>
            <a:r>
              <a:rPr sz="1200" b="1" kern="0" spc="-10">
                <a:solidFill>
                  <a:srgbClr val="595959">
                    <a:alpha val="100000"/>
                  </a:srgbClr>
                </a:solidFill>
                <a:latin typeface="Microsoft YaHei"/>
                <a:ea typeface="Microsoft YaHei"/>
                <a:cs typeface="Microsoft YaHei"/>
              </a:rPr>
              <a:t>信息安全受保护</a:t>
            </a:r>
            <a:endParaRPr lang="Microsoft YaHei" altLang="Microsoft YaHei" sz="1200"/>
          </a:p>
          <a:p>
            <a:pPr algn="l" rtl="0" eaLnBrk="0">
              <a:lnSpc>
                <a:spcPct val="101000"/>
              </a:lnSpc>
            </a:pPr>
            <a:endParaRPr lang="Arial" altLang="Arial" sz="1000"/>
          </a:p>
          <a:p>
            <a:pPr marL="13970" indent="-635" algn="l" rtl="0" eaLnBrk="0">
              <a:lnSpc>
                <a:spcPct val="125000"/>
              </a:lnSpc>
              <a:spcBef>
                <a:spcPts val="272"/>
              </a:spcBef>
            </a:pPr>
            <a:r>
              <a:rPr sz="900" b="1" kern="0" spc="100">
                <a:solidFill>
                  <a:srgbClr val="595959">
                    <a:alpha val="100000"/>
                  </a:srgbClr>
                </a:solidFill>
                <a:latin typeface="Microsoft YaHei"/>
                <a:ea typeface="Microsoft YaHei"/>
                <a:cs typeface="Microsoft YaHei"/>
              </a:rPr>
              <a:t>产品是基础</a:t>
            </a:r>
            <a:r>
              <a:rPr sz="900" kern="0" spc="100">
                <a:solidFill>
                  <a:srgbClr val="595959">
                    <a:alpha val="100000"/>
                  </a:srgbClr>
                </a:solidFill>
                <a:latin typeface="Microsoft YaHei"/>
                <a:ea typeface="Microsoft YaHei"/>
                <a:cs typeface="Microsoft YaHei"/>
              </a:rPr>
              <a:t>：对涉密信息接触人员的产</a:t>
            </a:r>
            <a:r>
              <a:rPr sz="900" kern="0" spc="90">
                <a:solidFill>
                  <a:srgbClr val="595959">
                    <a:alpha val="100000"/>
                  </a:srgbClr>
                </a:solidFill>
                <a:latin typeface="Microsoft YaHei"/>
                <a:ea typeface="Microsoft YaHei"/>
                <a:cs typeface="Microsoft YaHei"/>
              </a:rPr>
              <a:t>品进行定制，如将外</a:t>
            </a:r>
            <a:r>
              <a:rPr sz="900" kern="0" spc="-1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部接口封锁，去除光驱等</a:t>
            </a:r>
            <a:endParaRPr lang="Microsoft YaHei" altLang="Microsoft YaHei" sz="900"/>
          </a:p>
          <a:p>
            <a:pPr marL="22225" indent="-8254" algn="l" rtl="0" eaLnBrk="0">
              <a:lnSpc>
                <a:spcPct val="126000"/>
              </a:lnSpc>
              <a:spcBef>
                <a:spcPts val="404"/>
              </a:spcBef>
            </a:pPr>
            <a:r>
              <a:rPr sz="900" b="1" kern="0" spc="70">
                <a:solidFill>
                  <a:srgbClr val="595959">
                    <a:alpha val="100000"/>
                  </a:srgbClr>
                </a:solidFill>
                <a:latin typeface="Microsoft YaHei"/>
                <a:ea typeface="Microsoft YaHei"/>
                <a:cs typeface="Microsoft YaHei"/>
              </a:rPr>
              <a:t>软件能加持</a:t>
            </a:r>
            <a:r>
              <a:rPr sz="900" kern="0" spc="70">
                <a:solidFill>
                  <a:srgbClr val="595959">
                    <a:alpha val="100000"/>
                  </a:srgbClr>
                </a:solidFill>
                <a:latin typeface="Microsoft YaHei"/>
                <a:ea typeface="Microsoft YaHei"/>
                <a:cs typeface="Microsoft YaHei"/>
              </a:rPr>
              <a:t>：通过在产品上</a:t>
            </a:r>
            <a:r>
              <a:rPr sz="900" kern="0" spc="60">
                <a:solidFill>
                  <a:srgbClr val="595959">
                    <a:alpha val="100000"/>
                  </a:srgbClr>
                </a:solidFill>
                <a:latin typeface="Microsoft YaHei"/>
                <a:ea typeface="Microsoft YaHei"/>
                <a:cs typeface="Microsoft YaHei"/>
              </a:rPr>
              <a:t>安装安全软件，</a:t>
            </a:r>
            <a:r>
              <a:rPr sz="900" kern="0" spc="90">
                <a:solidFill>
                  <a:srgbClr val="595959">
                    <a:alpha val="100000"/>
                  </a:srgbClr>
                </a:solidFill>
                <a:latin typeface="Microsoft YaHei"/>
                <a:ea typeface="Microsoft YaHei"/>
                <a:cs typeface="Microsoft YaHei"/>
              </a:rPr>
              <a:t>  </a:t>
            </a:r>
            <a:r>
              <a:rPr sz="900" kern="0" spc="60">
                <a:solidFill>
                  <a:srgbClr val="595959">
                    <a:alpha val="100000"/>
                  </a:srgbClr>
                </a:solidFill>
                <a:latin typeface="Microsoft YaHei"/>
                <a:ea typeface="Microsoft YaHei"/>
                <a:cs typeface="Microsoft YaHei"/>
              </a:rPr>
              <a:t>监控文件传输、</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网络连接等多方面，进一步提升信息安全性</a:t>
            </a:r>
            <a:endParaRPr lang="Microsoft YaHei" altLang="Microsoft YaHei" sz="900"/>
          </a:p>
          <a:p>
            <a:pPr algn="l" rtl="0" eaLnBrk="0">
              <a:lnSpc>
                <a:spcPct val="128000"/>
              </a:lnSpc>
            </a:pPr>
            <a:endParaRPr lang="Arial" altLang="Arial" sz="1000"/>
          </a:p>
          <a:p>
            <a:pPr marL="75564" algn="l" rtl="0" eaLnBrk="0">
              <a:lnSpc>
                <a:spcPct val="97000"/>
              </a:lnSpc>
              <a:spcBef>
                <a:spcPts val="361"/>
              </a:spcBef>
            </a:pPr>
            <a:r>
              <a:rPr sz="1200" b="1" kern="0" spc="-10">
                <a:solidFill>
                  <a:srgbClr val="595959">
                    <a:alpha val="100000"/>
                  </a:srgbClr>
                </a:solidFill>
                <a:latin typeface="Microsoft YaHei"/>
                <a:ea typeface="Microsoft YaHei"/>
                <a:cs typeface="Microsoft YaHei"/>
              </a:rPr>
              <a:t>多系统适配/兼容</a:t>
            </a:r>
            <a:endParaRPr lang="Microsoft YaHei" altLang="Microsoft YaHei" sz="1200"/>
          </a:p>
          <a:p>
            <a:pPr algn="l" rtl="0" eaLnBrk="0">
              <a:lnSpc>
                <a:spcPct val="105000"/>
              </a:lnSpc>
            </a:pPr>
            <a:endParaRPr lang="Arial" altLang="Arial" sz="1000"/>
          </a:p>
          <a:p>
            <a:pPr marL="12700" indent="635" algn="l" rtl="0" eaLnBrk="0">
              <a:lnSpc>
                <a:spcPct val="126000"/>
              </a:lnSpc>
              <a:spcBef>
                <a:spcPts val="277"/>
              </a:spcBef>
            </a:pPr>
            <a:r>
              <a:rPr sz="900" b="1" kern="0" spc="100">
                <a:solidFill>
                  <a:srgbClr val="595959">
                    <a:alpha val="100000"/>
                  </a:srgbClr>
                </a:solidFill>
                <a:latin typeface="Microsoft YaHei"/>
                <a:ea typeface="Microsoft YaHei"/>
                <a:cs typeface="Microsoft YaHei"/>
              </a:rPr>
              <a:t>软件适配</a:t>
            </a:r>
            <a:r>
              <a:rPr sz="900" kern="0" spc="100">
                <a:solidFill>
                  <a:srgbClr val="595959">
                    <a:alpha val="100000"/>
                  </a:srgbClr>
                </a:solidFill>
                <a:latin typeface="Microsoft YaHei"/>
                <a:ea typeface="Microsoft YaHei"/>
                <a:cs typeface="Microsoft YaHei"/>
              </a:rPr>
              <a:t>：办公软件支持在多个操</a:t>
            </a:r>
            <a:r>
              <a:rPr sz="900" kern="0" spc="90">
                <a:solidFill>
                  <a:srgbClr val="595959">
                    <a:alpha val="100000"/>
                  </a:srgbClr>
                </a:solidFill>
                <a:latin typeface="Microsoft YaHei"/>
                <a:ea typeface="Microsoft YaHei"/>
                <a:cs typeface="Microsoft YaHei"/>
              </a:rPr>
              <a:t>作系统上的运行，确保在</a:t>
            </a:r>
            <a:r>
              <a:rPr sz="900" kern="0" spc="-1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不同产品上都能充分发挥其功能</a:t>
            </a:r>
            <a:endParaRPr lang="Microsoft YaHei" altLang="Microsoft YaHei" sz="900"/>
          </a:p>
          <a:p>
            <a:pPr algn="l" rtl="0" eaLnBrk="0">
              <a:lnSpc>
                <a:spcPct val="114000"/>
              </a:lnSpc>
            </a:pPr>
            <a:endParaRPr lang="Arial" altLang="Arial" sz="300"/>
          </a:p>
          <a:p>
            <a:pPr marL="12700" indent="-635" algn="l" rtl="0" eaLnBrk="0">
              <a:lnSpc>
                <a:spcPct val="125000"/>
              </a:lnSpc>
              <a:spcBef>
                <a:spcPts val="3"/>
              </a:spcBef>
            </a:pPr>
            <a:r>
              <a:rPr sz="900" b="1" kern="0" spc="100">
                <a:solidFill>
                  <a:srgbClr val="595959">
                    <a:alpha val="100000"/>
                  </a:srgbClr>
                </a:solidFill>
                <a:latin typeface="Microsoft YaHei"/>
                <a:ea typeface="Microsoft YaHei"/>
                <a:cs typeface="Microsoft YaHei"/>
              </a:rPr>
              <a:t>硬件适配</a:t>
            </a:r>
            <a:r>
              <a:rPr sz="900" kern="0" spc="100">
                <a:solidFill>
                  <a:srgbClr val="595959">
                    <a:alpha val="100000"/>
                  </a:srgbClr>
                </a:solidFill>
                <a:latin typeface="Microsoft YaHei"/>
                <a:ea typeface="Microsoft YaHei"/>
                <a:cs typeface="Microsoft YaHei"/>
              </a:rPr>
              <a:t>：如笔记本、打印机等产品</a:t>
            </a:r>
            <a:r>
              <a:rPr sz="900" kern="0" spc="90">
                <a:solidFill>
                  <a:srgbClr val="595959">
                    <a:alpha val="100000"/>
                  </a:srgbClr>
                </a:solidFill>
                <a:latin typeface="Microsoft YaHei"/>
                <a:ea typeface="Microsoft YaHei"/>
                <a:cs typeface="Microsoft YaHei"/>
              </a:rPr>
              <a:t>可与不同操作系统的计</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算机无缝连接和数据同步</a:t>
            </a:r>
            <a:endParaRPr lang="Microsoft YaHei" altLang="Microsoft YaHei" sz="900"/>
          </a:p>
        </p:txBody>
      </p:sp>
      <p:pic>
        <p:nvPicPr>
          <p:cNvPr id="844" name="picture 844"/>
          <p:cNvPicPr>
            <a:picLocks noChangeAspect="1"/>
          </p:cNvPicPr>
          <p:nvPr/>
        </p:nvPicPr>
        <p:blipFill>
          <a:blip r:embed="rId2"/>
          <a:stretch>
            <a:fillRect/>
          </a:stretch>
        </p:blipFill>
        <p:spPr>
          <a:xfrm rot="21600000">
            <a:off x="2173224" y="3125724"/>
            <a:ext cx="1437131" cy="2674619"/>
          </a:xfrm>
          <a:prstGeom prst="rect">
            <a:avLst/>
          </a:prstGeom>
        </p:spPr>
      </p:pic>
      <p:graphicFrame>
        <p:nvGraphicFramePr>
          <p:cNvPr id="846" name="table 846"/>
          <p:cNvGraphicFramePr>
            <a:graphicFrameLocks noGrp="1"/>
          </p:cNvGraphicFramePr>
          <p:nvPr/>
        </p:nvGraphicFramePr>
        <p:xfrm>
          <a:off x="832485" y="3023997"/>
          <a:ext cx="3388359" cy="2865754"/>
        </p:xfrm>
        <a:graphic>
          <a:graphicData uri="http://schemas.openxmlformats.org/drawingml/2006/table">
            <a:tbl>
              <a:tblPr/>
              <a:tblGrid>
                <a:gridCol w="1340485"/>
                <a:gridCol w="2047875"/>
              </a:tblGrid>
              <a:tr h="1390014">
                <a:tc>
                  <a:txBody>
                    <a:bodyPr vert="horz" wrap="square"/>
                    <a:lstStyle/>
                    <a:p>
                      <a:pPr algn="l" rtl="0" eaLnBrk="0">
                        <a:lnSpc>
                          <a:spcPct val="123000"/>
                        </a:lnSpc>
                      </a:pPr>
                      <a:endParaRPr lang="Arial" altLang="Arial" sz="1000"/>
                    </a:p>
                    <a:p>
                      <a:pPr algn="l" rtl="0" eaLnBrk="0">
                        <a:lnSpc>
                          <a:spcPct val="9490"/>
                        </a:lnSpc>
                      </a:pPr>
                      <a:endParaRPr lang="Arial" altLang="Arial" sz="100"/>
                    </a:p>
                    <a:p>
                      <a:pPr marL="704215" algn="l" rtl="0" eaLnBrk="0">
                        <a:lnSpc>
                          <a:spcPts val="1154"/>
                        </a:lnSpc>
                      </a:pPr>
                      <a:r>
                        <a:rPr sz="900" kern="0" spc="90">
                          <a:solidFill>
                            <a:srgbClr val="595959">
                              <a:alpha val="100000"/>
                            </a:srgbClr>
                          </a:solidFill>
                          <a:latin typeface="Microsoft YaHei"/>
                          <a:ea typeface="Microsoft YaHei"/>
                          <a:cs typeface="Microsoft YaHei"/>
                        </a:rPr>
                        <a:t>稳定性高</a:t>
                      </a:r>
                      <a:endParaRPr lang="Microsoft YaHei" altLang="Microsoft YaHei" sz="900"/>
                    </a:p>
                    <a:p>
                      <a:pPr algn="l" rtl="0" eaLnBrk="0">
                        <a:lnSpc>
                          <a:spcPct val="193000"/>
                        </a:lnSpc>
                      </a:pPr>
                      <a:endParaRPr lang="Arial" altLang="Arial" sz="1000"/>
                    </a:p>
                    <a:p>
                      <a:pPr marL="451484" algn="l" rtl="0" eaLnBrk="0">
                        <a:lnSpc>
                          <a:spcPts val="1156"/>
                        </a:lnSpc>
                        <a:spcBef>
                          <a:spcPts val="277"/>
                        </a:spcBef>
                      </a:pPr>
                      <a:r>
                        <a:rPr sz="900" kern="0" spc="90">
                          <a:solidFill>
                            <a:srgbClr val="595959">
                              <a:alpha val="100000"/>
                            </a:srgbClr>
                          </a:solidFill>
                          <a:latin typeface="Microsoft YaHei"/>
                          <a:ea typeface="Microsoft YaHei"/>
                          <a:cs typeface="Microsoft YaHei"/>
                        </a:rPr>
                        <a:t>信息安全保护</a:t>
                      </a:r>
                      <a:endParaRPr lang="Microsoft YaHei" altLang="Microsoft YaHei" sz="900"/>
                    </a:p>
                    <a:p>
                      <a:pPr algn="l" rtl="0" eaLnBrk="0">
                        <a:lnSpc>
                          <a:spcPct val="193000"/>
                        </a:lnSpc>
                      </a:pPr>
                      <a:endParaRPr lang="Arial" altLang="Arial" sz="1000"/>
                    </a:p>
                    <a:p>
                      <a:pPr algn="l" rtl="0" eaLnBrk="0">
                        <a:lnSpc>
                          <a:spcPct val="113000"/>
                        </a:lnSpc>
                      </a:pPr>
                      <a:endParaRPr lang="Arial" altLang="Arial" sz="200"/>
                    </a:p>
                    <a:p>
                      <a:pPr marL="273050" algn="l" rtl="0" eaLnBrk="0">
                        <a:lnSpc>
                          <a:spcPts val="1151"/>
                        </a:lnSpc>
                        <a:spcBef>
                          <a:spcPts val="2"/>
                        </a:spcBef>
                      </a:pPr>
                      <a:r>
                        <a:rPr sz="900" kern="0" spc="80">
                          <a:solidFill>
                            <a:srgbClr val="595959">
                              <a:alpha val="100000"/>
                            </a:srgbClr>
                          </a:solidFill>
                          <a:latin typeface="Microsoft YaHei"/>
                          <a:ea typeface="Microsoft YaHei"/>
                          <a:cs typeface="Microsoft YaHei"/>
                        </a:rPr>
                        <a:t>多系统适配/兼容</a:t>
                      </a:r>
                      <a:endParaRPr lang="Microsoft YaHei" altLang="Microsoft YaHei" sz="900"/>
                    </a:p>
                  </a:txBody>
                  <a:tcPr marL="0" marR="0" marT="0" marB="0">
                    <a:lnL w="19050" cap="flat" cmpd="sng" algn="ctr">
                      <a:solidFill>
                        <a:srgbClr val="1EC8F3"/>
                      </a:solidFill>
                      <a:prstDash val="dash"/>
                      <a:round/>
                      <a:headEnd type="none" w="med" len="med"/>
                      <a:tailEnd type="none" w="med" len="med"/>
                    </a:lnL>
                    <a:lnR w="3175" cap="flat" cmpd="sng" algn="ctr">
                      <a:solidFill>
                        <a:srgbClr val="1EC8F3"/>
                      </a:solidFill>
                      <a:prstDash val="solid"/>
                      <a:round/>
                      <a:headEnd type="none" w="med" len="med"/>
                      <a:tailEnd type="none" w="med" len="med"/>
                    </a:lnR>
                    <a:lnT w="19050" cap="flat" cmpd="sng" algn="ctr">
                      <a:solidFill>
                        <a:srgbClr val="1EC8F3"/>
                      </a:solidFill>
                      <a:prstDash val="dash"/>
                      <a:round/>
                      <a:headEnd type="none" w="med" len="med"/>
                      <a:tailEnd type="none" w="med" len="med"/>
                    </a:lnT>
                    <a:lnB w="19050" cap="flat" cmpd="sng" algn="ctr">
                      <a:solidFill>
                        <a:srgbClr val="1EC8F3"/>
                      </a:solidFill>
                      <a:prstDash val="dash"/>
                      <a:round/>
                      <a:headEnd type="none" w="med" len="med"/>
                      <a:tailEnd type="none" w="med" len="med"/>
                    </a:lnB>
                  </a:tcPr>
                </a:tc>
                <a:tc>
                  <a:txBody>
                    <a:bodyPr vert="horz" wrap="square"/>
                    <a:lstStyle/>
                    <a:p>
                      <a:pPr algn="l" rtl="0" eaLnBrk="0">
                        <a:lnSpc>
                          <a:spcPct val="134000"/>
                        </a:lnSpc>
                      </a:pPr>
                      <a:endParaRPr lang="Arial" altLang="Arial" sz="1000"/>
                    </a:p>
                    <a:p>
                      <a:pPr marL="1520825" algn="l" rtl="0" eaLnBrk="0">
                        <a:lnSpc>
                          <a:spcPct val="91000"/>
                        </a:lnSpc>
                        <a:spcBef>
                          <a:spcPts val="1"/>
                        </a:spcBef>
                      </a:pPr>
                      <a:r>
                        <a:rPr sz="900" kern="0" spc="40">
                          <a:solidFill>
                            <a:srgbClr val="595959">
                              <a:alpha val="100000"/>
                            </a:srgbClr>
                          </a:solidFill>
                          <a:latin typeface="Microsoft YaHei"/>
                          <a:ea typeface="Microsoft YaHei"/>
                          <a:cs typeface="Microsoft YaHei"/>
                        </a:rPr>
                        <a:t>74.4%</a:t>
                      </a:r>
                      <a:endParaRPr lang="Microsoft YaHei" altLang="Microsoft YaHei" sz="900"/>
                    </a:p>
                    <a:p>
                      <a:pPr algn="l" rtl="0" eaLnBrk="0">
                        <a:lnSpc>
                          <a:spcPct val="103000"/>
                        </a:lnSpc>
                      </a:pPr>
                      <a:endParaRPr lang="Arial" altLang="Arial" sz="1000"/>
                    </a:p>
                    <a:p>
                      <a:pPr algn="l" rtl="0" eaLnBrk="0">
                        <a:lnSpc>
                          <a:spcPct val="104000"/>
                        </a:lnSpc>
                      </a:pPr>
                      <a:endParaRPr lang="Arial" altLang="Arial" sz="1000"/>
                    </a:p>
                    <a:p>
                      <a:pPr marL="1420494" algn="l" rtl="0" eaLnBrk="0">
                        <a:lnSpc>
                          <a:spcPct val="91000"/>
                        </a:lnSpc>
                        <a:spcBef>
                          <a:spcPts val="281"/>
                        </a:spcBef>
                      </a:pPr>
                      <a:r>
                        <a:rPr sz="900" kern="0" spc="40">
                          <a:solidFill>
                            <a:srgbClr val="595959">
                              <a:alpha val="100000"/>
                            </a:srgbClr>
                          </a:solidFill>
                          <a:latin typeface="Microsoft YaHei"/>
                          <a:ea typeface="Microsoft YaHei"/>
                          <a:cs typeface="Microsoft YaHei"/>
                        </a:rPr>
                        <a:t>69.2%</a:t>
                      </a:r>
                      <a:endParaRPr lang="Microsoft YaHei" altLang="Microsoft YaHei" sz="900"/>
                    </a:p>
                    <a:p>
                      <a:pPr algn="l" rtl="0" eaLnBrk="0">
                        <a:lnSpc>
                          <a:spcPct val="103000"/>
                        </a:lnSpc>
                      </a:pPr>
                      <a:endParaRPr lang="Arial" altLang="Arial" sz="1000"/>
                    </a:p>
                    <a:p>
                      <a:pPr algn="l" rtl="0" eaLnBrk="0">
                        <a:lnSpc>
                          <a:spcPct val="104000"/>
                        </a:lnSpc>
                      </a:pPr>
                      <a:endParaRPr lang="Arial" altLang="Arial" sz="1000"/>
                    </a:p>
                    <a:p>
                      <a:pPr algn="l" rtl="0" eaLnBrk="0">
                        <a:lnSpc>
                          <a:spcPct val="116000"/>
                        </a:lnSpc>
                      </a:pPr>
                      <a:endParaRPr lang="Arial" altLang="Arial" sz="200"/>
                    </a:p>
                    <a:p>
                      <a:pPr marL="1191894" algn="l" rtl="0" eaLnBrk="0">
                        <a:lnSpc>
                          <a:spcPct val="91000"/>
                        </a:lnSpc>
                        <a:spcBef>
                          <a:spcPts val="1"/>
                        </a:spcBef>
                      </a:pPr>
                      <a:r>
                        <a:rPr sz="900" kern="0" spc="30">
                          <a:solidFill>
                            <a:srgbClr val="595959">
                              <a:alpha val="100000"/>
                            </a:srgbClr>
                          </a:solidFill>
                          <a:latin typeface="Microsoft YaHei"/>
                          <a:ea typeface="Microsoft YaHei"/>
                          <a:cs typeface="Microsoft YaHei"/>
                        </a:rPr>
                        <a:t>57.2%</a:t>
                      </a:r>
                      <a:endParaRPr lang="Microsoft YaHei" altLang="Microsoft YaHei" sz="900"/>
                    </a:p>
                  </a:txBody>
                  <a:tcPr marL="0" marR="0" marT="0" marB="0">
                    <a:lnL w="3175" cap="flat" cmpd="sng" algn="ctr">
                      <a:solidFill>
                        <a:srgbClr val="1EC8F3"/>
                      </a:solidFill>
                      <a:prstDash val="solid"/>
                      <a:round/>
                      <a:headEnd type="none" w="med" len="med"/>
                      <a:tailEnd type="none" w="med" len="med"/>
                    </a:lnL>
                    <a:lnR w="19050" cap="flat" cmpd="sng" algn="ctr">
                      <a:solidFill>
                        <a:srgbClr val="1EC8F3"/>
                      </a:solidFill>
                      <a:prstDash val="dash"/>
                      <a:round/>
                      <a:headEnd type="none" w="med" len="med"/>
                      <a:tailEnd type="none" w="med" len="med"/>
                    </a:lnR>
                    <a:lnT w="19050" cap="flat" cmpd="sng" algn="ctr">
                      <a:solidFill>
                        <a:srgbClr val="1EC8F3"/>
                      </a:solidFill>
                      <a:prstDash val="dash"/>
                      <a:round/>
                      <a:headEnd type="none" w="med" len="med"/>
                      <a:tailEnd type="none" w="med" len="med"/>
                    </a:lnT>
                    <a:lnB w="19050" cap="flat" cmpd="sng" algn="ctr">
                      <a:solidFill>
                        <a:srgbClr val="1EC8F3"/>
                      </a:solidFill>
                      <a:prstDash val="dash"/>
                      <a:round/>
                      <a:headEnd type="none" w="med" len="med"/>
                      <a:tailEnd type="none" w="med" len="med"/>
                    </a:lnB>
                  </a:tcPr>
                </a:tc>
              </a:tr>
              <a:tr h="1475739">
                <a:tc>
                  <a:txBody>
                    <a:bodyPr vert="horz" wrap="square"/>
                    <a:lstStyle/>
                    <a:p>
                      <a:pPr algn="l" rtl="0" eaLnBrk="0">
                        <a:lnSpc>
                          <a:spcPct val="148000"/>
                        </a:lnSpc>
                      </a:pPr>
                      <a:endParaRPr lang="Arial" altLang="Arial" sz="1000"/>
                    </a:p>
                    <a:p>
                      <a:pPr marL="579119" algn="l" rtl="0" eaLnBrk="0">
                        <a:lnSpc>
                          <a:spcPts val="1156"/>
                        </a:lnSpc>
                        <a:spcBef>
                          <a:spcPts val="5"/>
                        </a:spcBef>
                      </a:pPr>
                      <a:r>
                        <a:rPr sz="900" kern="0" spc="90">
                          <a:solidFill>
                            <a:srgbClr val="595959">
                              <a:alpha val="100000"/>
                            </a:srgbClr>
                          </a:solidFill>
                          <a:latin typeface="Microsoft YaHei"/>
                          <a:ea typeface="Microsoft YaHei"/>
                          <a:cs typeface="Microsoft YaHei"/>
                        </a:rPr>
                        <a:t>产品配置高</a:t>
                      </a:r>
                      <a:endParaRPr lang="Microsoft YaHei" altLang="Microsoft YaHei" sz="900"/>
                    </a:p>
                    <a:p>
                      <a:pPr algn="l" rtl="0" eaLnBrk="0">
                        <a:lnSpc>
                          <a:spcPct val="193000"/>
                        </a:lnSpc>
                      </a:pPr>
                      <a:endParaRPr lang="Arial" altLang="Arial" sz="1000"/>
                    </a:p>
                    <a:p>
                      <a:pPr marL="71755" algn="l" rtl="0" eaLnBrk="0">
                        <a:lnSpc>
                          <a:spcPts val="1154"/>
                        </a:lnSpc>
                        <a:spcBef>
                          <a:spcPts val="274"/>
                        </a:spcBef>
                      </a:pPr>
                      <a:r>
                        <a:rPr sz="900" kern="0" spc="90">
                          <a:solidFill>
                            <a:srgbClr val="595959">
                              <a:alpha val="100000"/>
                            </a:srgbClr>
                          </a:solidFill>
                          <a:latin typeface="Microsoft YaHei"/>
                          <a:ea typeface="Microsoft YaHei"/>
                          <a:cs typeface="Microsoft YaHei"/>
                        </a:rPr>
                        <a:t>产品满足一定定制化</a:t>
                      </a:r>
                      <a:endParaRPr lang="Microsoft YaHei" altLang="Microsoft YaHei" sz="900"/>
                    </a:p>
                    <a:p>
                      <a:pPr algn="l" rtl="0" eaLnBrk="0">
                        <a:lnSpc>
                          <a:spcPct val="193000"/>
                        </a:lnSpc>
                      </a:pPr>
                      <a:endParaRPr lang="Arial" altLang="Arial" sz="1000"/>
                    </a:p>
                    <a:p>
                      <a:pPr algn="l" rtl="0" eaLnBrk="0">
                        <a:lnSpc>
                          <a:spcPct val="115000"/>
                        </a:lnSpc>
                      </a:pPr>
                      <a:endParaRPr lang="Arial" altLang="Arial" sz="200"/>
                    </a:p>
                    <a:p>
                      <a:pPr marL="278765" algn="l" rtl="0" eaLnBrk="0">
                        <a:lnSpc>
                          <a:spcPts val="1156"/>
                        </a:lnSpc>
                      </a:pPr>
                      <a:r>
                        <a:rPr sz="900" kern="0" spc="70">
                          <a:solidFill>
                            <a:srgbClr val="595959">
                              <a:alpha val="100000"/>
                            </a:srgbClr>
                          </a:solidFill>
                          <a:latin typeface="Microsoft YaHei"/>
                          <a:ea typeface="Microsoft YaHei"/>
                          <a:cs typeface="Microsoft YaHei"/>
                        </a:rPr>
                        <a:t>国产化/信创产品</a:t>
                      </a:r>
                      <a:endParaRPr lang="Microsoft YaHei" altLang="Microsoft YaHei" sz="900"/>
                    </a:p>
                  </a:txBody>
                  <a:tcPr marL="0" marR="0" marT="0" marB="0">
                    <a:lnL>
                      <a:noFill/>
                    </a:lnL>
                    <a:lnR w="3175" cap="flat" cmpd="sng" algn="ctr">
                      <a:solidFill>
                        <a:srgbClr val="595959"/>
                      </a:solidFill>
                      <a:prstDash val="solid"/>
                      <a:round/>
                      <a:headEnd type="none" w="med" len="med"/>
                      <a:tailEnd type="none" w="med" len="med"/>
                    </a:lnR>
                    <a:lnT w="19050" cap="flat" cmpd="sng" algn="ctr">
                      <a:solidFill>
                        <a:srgbClr val="1EC8F3"/>
                      </a:solidFill>
                      <a:prstDash val="dash"/>
                      <a:round/>
                      <a:headEnd type="none" w="med" len="med"/>
                      <a:tailEnd type="none" w="med" len="med"/>
                    </a:lnT>
                    <a:lnB>
                      <a:noFill/>
                    </a:lnB>
                  </a:tcPr>
                </a:tc>
                <a:tc>
                  <a:txBody>
                    <a:bodyPr vert="horz" wrap="square"/>
                    <a:lstStyle/>
                    <a:p>
                      <a:pPr algn="l" rtl="0" eaLnBrk="0">
                        <a:lnSpc>
                          <a:spcPct val="158000"/>
                        </a:lnSpc>
                      </a:pPr>
                      <a:endParaRPr lang="Arial" altLang="Arial" sz="1000"/>
                    </a:p>
                    <a:p>
                      <a:pPr algn="l" rtl="0" eaLnBrk="0">
                        <a:lnSpc>
                          <a:spcPct val="6283"/>
                        </a:lnSpc>
                      </a:pPr>
                      <a:endParaRPr lang="Arial" altLang="Arial" sz="100"/>
                    </a:p>
                    <a:p>
                      <a:pPr marL="1114425" algn="l" rtl="0" eaLnBrk="0">
                        <a:lnSpc>
                          <a:spcPct val="91000"/>
                        </a:lnSpc>
                      </a:pPr>
                      <a:r>
                        <a:rPr sz="900" kern="0" spc="30">
                          <a:solidFill>
                            <a:srgbClr val="595959">
                              <a:alpha val="100000"/>
                            </a:srgbClr>
                          </a:solidFill>
                          <a:latin typeface="Microsoft YaHei"/>
                          <a:ea typeface="Microsoft YaHei"/>
                          <a:cs typeface="Microsoft YaHei"/>
                        </a:rPr>
                        <a:t>53.2%</a:t>
                      </a:r>
                      <a:endParaRPr lang="Microsoft YaHei" altLang="Microsoft YaHei" sz="900"/>
                    </a:p>
                    <a:p>
                      <a:pPr algn="l" rtl="0" eaLnBrk="0">
                        <a:lnSpc>
                          <a:spcPct val="103000"/>
                        </a:lnSpc>
                      </a:pPr>
                      <a:endParaRPr lang="Arial" altLang="Arial" sz="1000"/>
                    </a:p>
                    <a:p>
                      <a:pPr algn="l" rtl="0" eaLnBrk="0">
                        <a:lnSpc>
                          <a:spcPct val="104000"/>
                        </a:lnSpc>
                      </a:pPr>
                      <a:endParaRPr lang="Arial" altLang="Arial" sz="1000"/>
                    </a:p>
                    <a:p>
                      <a:pPr marL="822960" algn="l" rtl="0" eaLnBrk="0">
                        <a:lnSpc>
                          <a:spcPct val="91000"/>
                        </a:lnSpc>
                        <a:spcBef>
                          <a:spcPts val="280"/>
                        </a:spcBef>
                      </a:pPr>
                      <a:r>
                        <a:rPr sz="900" kern="0" spc="40">
                          <a:solidFill>
                            <a:srgbClr val="595959">
                              <a:alpha val="100000"/>
                            </a:srgbClr>
                          </a:solidFill>
                          <a:latin typeface="Microsoft YaHei"/>
                          <a:ea typeface="Microsoft YaHei"/>
                          <a:cs typeface="Microsoft YaHei"/>
                        </a:rPr>
                        <a:t>38.2%</a:t>
                      </a:r>
                      <a:endParaRPr lang="Microsoft YaHei" altLang="Microsoft YaHei" sz="900"/>
                    </a:p>
                    <a:p>
                      <a:pPr algn="l" rtl="0" eaLnBrk="0">
                        <a:lnSpc>
                          <a:spcPct val="103000"/>
                        </a:lnSpc>
                      </a:pPr>
                      <a:endParaRPr lang="Arial" altLang="Arial" sz="1000"/>
                    </a:p>
                    <a:p>
                      <a:pPr algn="l" rtl="0" eaLnBrk="0">
                        <a:lnSpc>
                          <a:spcPct val="104000"/>
                        </a:lnSpc>
                      </a:pPr>
                      <a:endParaRPr lang="Arial" altLang="Arial" sz="1000"/>
                    </a:p>
                    <a:p>
                      <a:pPr algn="l" rtl="0" eaLnBrk="0">
                        <a:lnSpc>
                          <a:spcPct val="116000"/>
                        </a:lnSpc>
                      </a:pPr>
                      <a:endParaRPr lang="Arial" altLang="Arial" sz="200"/>
                    </a:p>
                    <a:p>
                      <a:pPr marL="695325" algn="l" rtl="0" eaLnBrk="0">
                        <a:lnSpc>
                          <a:spcPct val="91000"/>
                        </a:lnSpc>
                        <a:spcBef>
                          <a:spcPts val="2"/>
                        </a:spcBef>
                      </a:pPr>
                      <a:r>
                        <a:rPr sz="900" kern="0" spc="40">
                          <a:solidFill>
                            <a:srgbClr val="595959">
                              <a:alpha val="100000"/>
                            </a:srgbClr>
                          </a:solidFill>
                          <a:latin typeface="Microsoft YaHei"/>
                          <a:ea typeface="Microsoft YaHei"/>
                          <a:cs typeface="Microsoft YaHei"/>
                        </a:rPr>
                        <a:t>31.6%</a:t>
                      </a:r>
                      <a:endParaRPr lang="Microsoft YaHei" altLang="Microsoft YaHei" sz="900"/>
                    </a:p>
                  </a:txBody>
                  <a:tcPr marL="0" marR="0" marT="0" marB="0">
                    <a:lnL w="3175" cap="flat" cmpd="sng" algn="ctr">
                      <a:solidFill>
                        <a:srgbClr val="595959"/>
                      </a:solidFill>
                      <a:prstDash val="solid"/>
                      <a:round/>
                      <a:headEnd type="none" w="med" len="med"/>
                      <a:tailEnd type="none" w="med" len="med"/>
                    </a:lnL>
                    <a:lnR>
                      <a:noFill/>
                    </a:lnR>
                    <a:lnT w="19050" cap="flat" cmpd="sng" algn="ctr">
                      <a:solidFill>
                        <a:srgbClr val="1EC8F3"/>
                      </a:solidFill>
                      <a:prstDash val="dash"/>
                      <a:round/>
                      <a:headEnd type="none" w="med" len="med"/>
                      <a:tailEnd type="none" w="med" len="med"/>
                    </a:lnT>
                    <a:lnB>
                      <a:noFill/>
                    </a:lnB>
                  </a:tcPr>
                </a:tc>
              </a:tr>
            </a:tbl>
          </a:graphicData>
        </a:graphic>
      </p:graphicFrame>
      <p:sp>
        <p:nvSpPr>
          <p:cNvPr id="848" name="textbox 848"/>
          <p:cNvSpPr/>
          <p:nvPr/>
        </p:nvSpPr>
        <p:spPr>
          <a:xfrm>
            <a:off x="542830" y="431082"/>
            <a:ext cx="7126605" cy="8743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404"/>
              </a:lnSpc>
            </a:pPr>
            <a:endParaRPr lang="Arial" altLang="Arial" sz="100"/>
          </a:p>
          <a:p>
            <a:pPr marL="24765" algn="l" rtl="0" eaLnBrk="0">
              <a:lnSpc>
                <a:spcPct val="97000"/>
              </a:lnSpc>
            </a:pPr>
            <a:r>
              <a:rPr sz="3200" kern="0" spc="-20">
                <a:solidFill>
                  <a:srgbClr val="8BC53F">
                    <a:alpha val="100000"/>
                  </a:srgbClr>
                </a:solidFill>
                <a:latin typeface="Microsoft YaHei"/>
                <a:ea typeface="Microsoft YaHei"/>
                <a:cs typeface="Microsoft YaHei"/>
              </a:rPr>
              <a:t>3C数码商用品采购核心需求</a:t>
            </a:r>
            <a:endParaRPr lang="Microsoft YaHei" altLang="Microsoft YaHei" sz="3200"/>
          </a:p>
          <a:p>
            <a:pPr algn="l" rtl="0" eaLnBrk="0">
              <a:lnSpc>
                <a:spcPct val="106000"/>
              </a:lnSpc>
            </a:pPr>
            <a:endParaRPr lang="Arial" altLang="Arial" sz="500"/>
          </a:p>
          <a:p>
            <a:pPr marL="12700" algn="l" rtl="0" eaLnBrk="0">
              <a:lnSpc>
                <a:spcPct val="97000"/>
              </a:lnSpc>
              <a:spcBef>
                <a:spcPts val="2"/>
              </a:spcBef>
            </a:pPr>
            <a:r>
              <a:rPr sz="2000" kern="0" spc="0">
                <a:solidFill>
                  <a:srgbClr val="595959">
                    <a:alpha val="100000"/>
                  </a:srgbClr>
                </a:solidFill>
                <a:latin typeface="Microsoft YaHei"/>
                <a:ea typeface="Microsoft YaHei"/>
                <a:cs typeface="Microsoft YaHei"/>
              </a:rPr>
              <a:t>除稳定性高外，信息安全保护和多系统适</a:t>
            </a:r>
            <a:r>
              <a:rPr sz="2000" kern="0" spc="-10">
                <a:solidFill>
                  <a:srgbClr val="595959">
                    <a:alpha val="100000"/>
                  </a:srgbClr>
                </a:solidFill>
                <a:latin typeface="Microsoft YaHei"/>
                <a:ea typeface="Microsoft YaHei"/>
                <a:cs typeface="Microsoft YaHei"/>
              </a:rPr>
              <a:t>配均是企业的主要需求</a:t>
            </a:r>
            <a:endParaRPr lang="Microsoft YaHei" altLang="Microsoft YaHei" sz="2000"/>
          </a:p>
        </p:txBody>
      </p:sp>
      <p:sp>
        <p:nvSpPr>
          <p:cNvPr id="850" name="textbox 850"/>
          <p:cNvSpPr/>
          <p:nvPr/>
        </p:nvSpPr>
        <p:spPr>
          <a:xfrm>
            <a:off x="527497" y="1487113"/>
            <a:ext cx="8089900" cy="5911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6327"/>
              </a:lnSpc>
            </a:pPr>
            <a:endParaRPr lang="Arial" altLang="Arial" sz="100"/>
          </a:p>
          <a:p>
            <a:pPr marL="12700" indent="-635" algn="l" rtl="0" eaLnBrk="0">
              <a:lnSpc>
                <a:spcPct val="112000"/>
              </a:lnSpc>
            </a:pPr>
            <a:r>
              <a:rPr sz="1100" kern="0" spc="-10">
                <a:solidFill>
                  <a:srgbClr val="595959">
                    <a:alpha val="100000"/>
                  </a:srgbClr>
                </a:solidFill>
                <a:latin typeface="Microsoft YaHei"/>
                <a:ea typeface="Microsoft YaHei"/>
                <a:cs typeface="Microsoft YaHei"/>
              </a:rPr>
              <a:t>企业在采购3C数码商用品时，最核</a:t>
            </a:r>
            <a:r>
              <a:rPr sz="1100" kern="0" spc="-20">
                <a:solidFill>
                  <a:srgbClr val="595959">
                    <a:alpha val="100000"/>
                  </a:srgbClr>
                </a:solidFill>
                <a:latin typeface="Microsoft YaHei"/>
                <a:ea typeface="Microsoft YaHei"/>
                <a:cs typeface="Microsoft YaHei"/>
              </a:rPr>
              <a:t>心的目标是确保产品的可用性，</a:t>
            </a:r>
            <a:r>
              <a:rPr sz="1100" kern="0" spc="190">
                <a:solidFill>
                  <a:srgbClr val="595959">
                    <a:alpha val="100000"/>
                  </a:srgbClr>
                </a:solidFill>
                <a:latin typeface="Microsoft YaHei"/>
                <a:ea typeface="Microsoft YaHei"/>
                <a:cs typeface="Microsoft YaHei"/>
              </a:rPr>
              <a:t> </a:t>
            </a:r>
            <a:r>
              <a:rPr sz="1100" kern="0" spc="-20">
                <a:solidFill>
                  <a:srgbClr val="595959">
                    <a:alpha val="100000"/>
                  </a:srgbClr>
                </a:solidFill>
                <a:latin typeface="Microsoft YaHei"/>
                <a:ea typeface="Microsoft YaHei"/>
                <a:cs typeface="Microsoft YaHei"/>
              </a:rPr>
              <a:t>能满足办公需求。在实际运行中，</a:t>
            </a:r>
            <a:r>
              <a:rPr sz="1100" kern="0" spc="190">
                <a:solidFill>
                  <a:srgbClr val="595959">
                    <a:alpha val="100000"/>
                  </a:srgbClr>
                </a:solidFill>
                <a:latin typeface="Microsoft YaHei"/>
                <a:ea typeface="Microsoft YaHei"/>
                <a:cs typeface="Microsoft YaHei"/>
              </a:rPr>
              <a:t> </a:t>
            </a:r>
            <a:r>
              <a:rPr sz="1100" kern="0" spc="-20">
                <a:solidFill>
                  <a:srgbClr val="595959">
                    <a:alpha val="100000"/>
                  </a:srgbClr>
                </a:solidFill>
                <a:latin typeface="Microsoft YaHei"/>
                <a:ea typeface="Microsoft YaHei"/>
                <a:cs typeface="Microsoft YaHei"/>
              </a:rPr>
              <a:t>产品的稳定性和多系统适配/兼</a:t>
            </a:r>
            <a:r>
              <a:rPr sz="1100" kern="0" spc="0">
                <a:solidFill>
                  <a:srgbClr val="595959">
                    <a:alpha val="100000"/>
                  </a:srgbClr>
                </a:solidFill>
                <a:latin typeface="Microsoft YaHei"/>
                <a:ea typeface="Microsoft YaHei"/>
                <a:cs typeface="Microsoft YaHei"/>
              </a:rPr>
              <a:t> </a:t>
            </a:r>
            <a:r>
              <a:rPr sz="1100" kern="0" spc="-10">
                <a:solidFill>
                  <a:srgbClr val="595959">
                    <a:alpha val="100000"/>
                  </a:srgbClr>
                </a:solidFill>
                <a:latin typeface="Microsoft YaHei"/>
                <a:ea typeface="Microsoft YaHei"/>
                <a:cs typeface="Microsoft YaHei"/>
              </a:rPr>
              <a:t>容是企业最主要的需求，</a:t>
            </a:r>
            <a:r>
              <a:rPr sz="1100" kern="0" spc="80">
                <a:solidFill>
                  <a:srgbClr val="595959">
                    <a:alpha val="100000"/>
                  </a:srgbClr>
                </a:solidFill>
                <a:latin typeface="Microsoft YaHei"/>
                <a:ea typeface="Microsoft YaHei"/>
                <a:cs typeface="Microsoft YaHei"/>
              </a:rPr>
              <a:t>  </a:t>
            </a:r>
            <a:r>
              <a:rPr sz="1100" kern="0" spc="-10">
                <a:solidFill>
                  <a:srgbClr val="595959">
                    <a:alpha val="100000"/>
                  </a:srgbClr>
                </a:solidFill>
                <a:latin typeface="Microsoft YaHei"/>
                <a:ea typeface="Microsoft YaHei"/>
                <a:cs typeface="Microsoft YaHei"/>
              </a:rPr>
              <a:t>它直接关系到工作的正常进行。同时，信息安全保</a:t>
            </a:r>
            <a:r>
              <a:rPr sz="1100" kern="0" spc="-20">
                <a:solidFill>
                  <a:srgbClr val="595959">
                    <a:alpha val="100000"/>
                  </a:srgbClr>
                </a:solidFill>
                <a:latin typeface="Microsoft YaHei"/>
                <a:ea typeface="Microsoft YaHei"/>
                <a:cs typeface="Microsoft YaHei"/>
              </a:rPr>
              <a:t>护也是企业的核心需求之一，因为保护敏感数据不受威</a:t>
            </a:r>
            <a:r>
              <a:rPr sz="1100" kern="0" spc="0">
                <a:solidFill>
                  <a:srgbClr val="595959">
                    <a:alpha val="100000"/>
                  </a:srgbClr>
                </a:solidFill>
                <a:latin typeface="Microsoft YaHei"/>
                <a:ea typeface="Microsoft YaHei"/>
                <a:cs typeface="Microsoft YaHei"/>
              </a:rPr>
              <a:t>   胁是确保业务顺畅运作</a:t>
            </a:r>
            <a:r>
              <a:rPr sz="1100" kern="0" spc="-10">
                <a:solidFill>
                  <a:srgbClr val="595959">
                    <a:alpha val="100000"/>
                  </a:srgbClr>
                </a:solidFill>
                <a:latin typeface="Microsoft YaHei"/>
                <a:ea typeface="Microsoft YaHei"/>
                <a:cs typeface="Microsoft YaHei"/>
              </a:rPr>
              <a:t>的不可或缺的条件。</a:t>
            </a:r>
            <a:endParaRPr lang="Microsoft YaHei" altLang="Microsoft YaHei" sz="1100"/>
          </a:p>
        </p:txBody>
      </p:sp>
      <p:sp>
        <p:nvSpPr>
          <p:cNvPr id="852" name="textbox 852"/>
          <p:cNvSpPr/>
          <p:nvPr/>
        </p:nvSpPr>
        <p:spPr>
          <a:xfrm>
            <a:off x="523850" y="6633805"/>
            <a:ext cx="8101965"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722"/>
              </a:lnSpc>
            </a:pPr>
            <a:endParaRPr lang="Arial" altLang="Arial" sz="100"/>
          </a:p>
          <a:p>
            <a:pPr marL="12700" algn="l" rtl="0" eaLnBrk="0">
              <a:lnSpc>
                <a:spcPct val="98000"/>
              </a:lnSpc>
            </a:pPr>
            <a:r>
              <a:rPr sz="800" kern="0" spc="0">
                <a:solidFill>
                  <a:srgbClr val="7F7F7F">
                    <a:alpha val="100000"/>
                  </a:srgbClr>
                </a:solidFill>
                <a:latin typeface="Arial"/>
                <a:ea typeface="Arial"/>
                <a:cs typeface="Arial"/>
              </a:rPr>
              <a:t>©2024.2</a:t>
            </a:r>
            <a:r>
              <a:rPr sz="800" kern="0" spc="7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Inc.                                                               www.iresearch.com.cn           ©2024.2</a:t>
            </a:r>
            <a:r>
              <a:rPr sz="800" kern="0" spc="8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Inc.                     </a:t>
            </a:r>
            <a:r>
              <a:rPr sz="800" kern="0" spc="-10">
                <a:solidFill>
                  <a:srgbClr val="7F7F7F">
                    <a:alpha val="100000"/>
                  </a:srgbClr>
                </a:solidFill>
                <a:latin typeface="Arial"/>
                <a:ea typeface="Arial"/>
                <a:cs typeface="Arial"/>
              </a:rPr>
              <a:t>                                          www.iresearch.com.cn</a:t>
            </a:r>
            <a:endParaRPr lang="Arial" altLang="Arial" sz="800"/>
          </a:p>
        </p:txBody>
      </p:sp>
      <p:sp>
        <p:nvSpPr>
          <p:cNvPr id="854" name="textbox 854"/>
          <p:cNvSpPr/>
          <p:nvPr/>
        </p:nvSpPr>
        <p:spPr>
          <a:xfrm>
            <a:off x="533814" y="6417964"/>
            <a:ext cx="6694805"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74"/>
              </a:lnSpc>
            </a:pPr>
            <a:endParaRPr lang="Arial" altLang="Arial" sz="100"/>
          </a:p>
          <a:p>
            <a:pPr marL="12700" algn="l" rtl="0" eaLnBrk="0">
              <a:lnSpc>
                <a:spcPct val="97000"/>
              </a:lnSpc>
            </a:pPr>
            <a:r>
              <a:rPr sz="800" kern="0" spc="-30">
                <a:solidFill>
                  <a:srgbClr val="7F7F7F">
                    <a:alpha val="100000"/>
                  </a:srgbClr>
                </a:solidFill>
                <a:latin typeface="Microsoft YaHei"/>
                <a:ea typeface="Microsoft YaHei"/>
                <a:cs typeface="Microsoft YaHei"/>
              </a:rPr>
              <a:t>样本：</a:t>
            </a:r>
            <a:r>
              <a:rPr sz="800" kern="0" spc="210">
                <a:solidFill>
                  <a:srgbClr val="7F7F7F">
                    <a:alpha val="100000"/>
                  </a:srgbClr>
                </a:solidFill>
                <a:latin typeface="Microsoft YaHei"/>
                <a:ea typeface="Microsoft YaHei"/>
                <a:cs typeface="Microsoft YaHei"/>
              </a:rPr>
              <a:t> </a:t>
            </a:r>
            <a:r>
              <a:rPr sz="800" kern="0" spc="-30">
                <a:solidFill>
                  <a:srgbClr val="7F7F7F">
                    <a:alpha val="100000"/>
                  </a:srgbClr>
                </a:solidFill>
                <a:latin typeface="Microsoft YaHei"/>
                <a:ea typeface="Microsoft YaHei"/>
                <a:cs typeface="Microsoft YaHei"/>
              </a:rPr>
              <a:t>N=500，于2024年2月网上调研获得。</a:t>
            </a:r>
            <a:r>
              <a:rPr sz="800" kern="0" spc="10">
                <a:solidFill>
                  <a:srgbClr val="7F7F7F">
                    <a:alpha val="100000"/>
                  </a:srgbClr>
                </a:solidFill>
                <a:latin typeface="Microsoft YaHei"/>
                <a:ea typeface="Microsoft YaHei"/>
                <a:cs typeface="Microsoft YaHei"/>
              </a:rPr>
              <a:t>               </a:t>
            </a:r>
            <a:r>
              <a:rPr sz="800" kern="0" spc="0">
                <a:solidFill>
                  <a:srgbClr val="7F7F7F">
                    <a:alpha val="100000"/>
                  </a:srgbClr>
                </a:solidFill>
                <a:latin typeface="Microsoft YaHei"/>
                <a:ea typeface="Microsoft YaHei"/>
                <a:cs typeface="Microsoft YaHei"/>
              </a:rPr>
              <a:t>                                                         </a:t>
            </a:r>
            <a:r>
              <a:rPr sz="800" kern="0" spc="-40">
                <a:solidFill>
                  <a:srgbClr val="7F7F7F">
                    <a:alpha val="100000"/>
                  </a:srgbClr>
                </a:solidFill>
                <a:latin typeface="Microsoft YaHei"/>
                <a:ea typeface="Microsoft YaHei"/>
                <a:cs typeface="Microsoft YaHei"/>
              </a:rPr>
              <a:t>来源：</a:t>
            </a:r>
            <a:r>
              <a:rPr sz="800" kern="0" spc="210">
                <a:solidFill>
                  <a:srgbClr val="7F7F7F">
                    <a:alpha val="100000"/>
                  </a:srgbClr>
                </a:solidFill>
                <a:latin typeface="Microsoft YaHei"/>
                <a:ea typeface="Microsoft YaHei"/>
                <a:cs typeface="Microsoft YaHei"/>
              </a:rPr>
              <a:t> </a:t>
            </a:r>
            <a:r>
              <a:rPr sz="800" kern="0" spc="-40">
                <a:solidFill>
                  <a:srgbClr val="7F7F7F">
                    <a:alpha val="100000"/>
                  </a:srgbClr>
                </a:solidFill>
                <a:latin typeface="Microsoft YaHei"/>
                <a:ea typeface="Microsoft YaHei"/>
                <a:cs typeface="Microsoft YaHei"/>
              </a:rPr>
              <a:t>B端用户深访，艾瑞咨询研究院自主研究及绘制。</a:t>
            </a:r>
            <a:endParaRPr lang="Microsoft YaHei" altLang="Microsoft YaHei" sz="800"/>
          </a:p>
        </p:txBody>
      </p:sp>
      <p:sp>
        <p:nvSpPr>
          <p:cNvPr id="856" name="textbox 856"/>
          <p:cNvSpPr/>
          <p:nvPr/>
        </p:nvSpPr>
        <p:spPr>
          <a:xfrm>
            <a:off x="1009503" y="2383911"/>
            <a:ext cx="2914650" cy="2343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559"/>
              </a:lnSpc>
            </a:pPr>
            <a:endParaRPr lang="Arial" altLang="Arial" sz="100"/>
          </a:p>
          <a:p>
            <a:pPr marL="12700" algn="l" rtl="0" eaLnBrk="0">
              <a:lnSpc>
                <a:spcPct val="98000"/>
              </a:lnSpc>
            </a:pPr>
            <a:r>
              <a:rPr sz="1400" b="1" kern="0" spc="0">
                <a:solidFill>
                  <a:srgbClr val="404040">
                    <a:alpha val="100000"/>
                  </a:srgbClr>
                </a:solidFill>
                <a:latin typeface="Microsoft YaHei"/>
                <a:ea typeface="Microsoft YaHei"/>
                <a:cs typeface="Microsoft YaHei"/>
              </a:rPr>
              <a:t>中国企业3C数码商用</a:t>
            </a:r>
            <a:r>
              <a:rPr sz="1400" b="1" kern="0" spc="-10">
                <a:solidFill>
                  <a:srgbClr val="404040">
                    <a:alpha val="100000"/>
                  </a:srgbClr>
                </a:solidFill>
                <a:latin typeface="Microsoft YaHei"/>
                <a:ea typeface="Microsoft YaHei"/>
                <a:cs typeface="Microsoft YaHei"/>
              </a:rPr>
              <a:t>品采购核心需求</a:t>
            </a:r>
            <a:endParaRPr lang="Microsoft YaHei" altLang="Microsoft YaHei" sz="1400"/>
          </a:p>
        </p:txBody>
      </p:sp>
      <p:pic>
        <p:nvPicPr>
          <p:cNvPr id="858" name="picture 858"/>
          <p:cNvPicPr>
            <a:picLocks noChangeAspect="1"/>
          </p:cNvPicPr>
          <p:nvPr/>
        </p:nvPicPr>
        <p:blipFill>
          <a:blip r:embed="rId3"/>
          <a:stretch>
            <a:fillRect/>
          </a:stretch>
        </p:blipFill>
        <p:spPr>
          <a:xfrm rot="21600000">
            <a:off x="7879183" y="289280"/>
            <a:ext cx="988869" cy="490517"/>
          </a:xfrm>
          <a:prstGeom prst="rect">
            <a:avLst/>
          </a:prstGeom>
        </p:spPr>
      </p:pic>
      <p:grpSp>
        <p:nvGrpSpPr>
          <p:cNvPr id="68" name="group 68"/>
          <p:cNvGrpSpPr/>
          <p:nvPr/>
        </p:nvGrpSpPr>
        <p:grpSpPr>
          <a:xfrm rot="21600000">
            <a:off x="4715255" y="5056632"/>
            <a:ext cx="382523" cy="405383"/>
            <a:chExt cx="382523" cy="405383"/>
          </a:xfrm>
        </p:grpSpPr>
        <p:sp>
          <p:nvSpPr>
            <p:cNvPr id="860" name="path"/>
            <p:cNvSpPr/>
            <p:nvPr/>
          </p:nvSpPr>
          <p:spPr>
            <a:xfrm>
              <a:off x="0" y="0"/>
              <a:ext cx="382523" cy="405383"/>
            </a:xfrm>
            <a:custGeom>
              <a:rect l="0" t="0" r="0" b="0"/>
              <a:pathLst>
                <a:path w="602" h="638">
                  <a:moveTo>
                    <a:pt x="0" y="180"/>
                  </a:moveTo>
                  <a:moveTo>
                    <a:pt x="0" y="180"/>
                  </a:moveTo>
                  <a:cubicBezTo>
                    <a:pt x="0" y="81"/>
                    <a:pt x="80" y="0"/>
                    <a:pt x="180" y="0"/>
                  </a:cubicBezTo>
                  <a:lnTo>
                    <a:pt x="421" y="0"/>
                  </a:lnTo>
                  <a:cubicBezTo>
                    <a:pt x="521" y="0"/>
                    <a:pt x="602" y="81"/>
                    <a:pt x="602" y="180"/>
                  </a:cubicBezTo>
                  <a:lnTo>
                    <a:pt x="602" y="457"/>
                  </a:lnTo>
                  <a:cubicBezTo>
                    <a:pt x="602" y="557"/>
                    <a:pt x="521" y="638"/>
                    <a:pt x="421" y="638"/>
                  </a:cubicBezTo>
                  <a:lnTo>
                    <a:pt x="180" y="638"/>
                  </a:lnTo>
                  <a:cubicBezTo>
                    <a:pt x="80" y="638"/>
                    <a:pt x="0" y="557"/>
                    <a:pt x="0" y="457"/>
                  </a:cubicBezTo>
                  <a:lnTo>
                    <a:pt x="0" y="180"/>
                  </a:lnTo>
                  <a:close/>
                </a:path>
              </a:pathLst>
            </a:custGeom>
            <a:solidFill>
              <a:srgbClr val="FFCF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62" name="textbox 862"/>
            <p:cNvSpPr/>
            <p:nvPr/>
          </p:nvSpPr>
          <p:spPr>
            <a:xfrm>
              <a:off x="-12700" y="-12700"/>
              <a:ext cx="408305" cy="4654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7000"/>
                </a:lnSpc>
              </a:pPr>
              <a:endParaRPr lang="Arial" altLang="Arial" sz="900"/>
            </a:p>
            <a:p>
              <a:pPr marL="127000" algn="l" rtl="0" eaLnBrk="0">
                <a:lnSpc>
                  <a:spcPct val="84000"/>
                </a:lnSpc>
                <a:spcBef>
                  <a:spcPts val="4"/>
                </a:spcBef>
              </a:pPr>
              <a:r>
                <a:rPr sz="1200" b="1" kern="0" spc="-20">
                  <a:solidFill>
                    <a:srgbClr val="FFFFFF">
                      <a:alpha val="100000"/>
                    </a:srgbClr>
                  </a:solidFill>
                  <a:latin typeface="Microsoft YaHei"/>
                  <a:ea typeface="Microsoft YaHei"/>
                  <a:cs typeface="Microsoft YaHei"/>
                </a:rPr>
                <a:t>03</a:t>
              </a:r>
              <a:endParaRPr lang="Microsoft YaHei" altLang="Microsoft YaHei" sz="1200"/>
            </a:p>
          </p:txBody>
        </p:sp>
      </p:grpSp>
      <p:grpSp>
        <p:nvGrpSpPr>
          <p:cNvPr id="70" name="group 70"/>
          <p:cNvGrpSpPr/>
          <p:nvPr/>
        </p:nvGrpSpPr>
        <p:grpSpPr>
          <a:xfrm rot="21600000">
            <a:off x="4686300" y="2333244"/>
            <a:ext cx="381000" cy="405384"/>
            <a:chExt cx="381000" cy="405384"/>
          </a:xfrm>
        </p:grpSpPr>
        <p:sp>
          <p:nvSpPr>
            <p:cNvPr id="864" name="path"/>
            <p:cNvSpPr/>
            <p:nvPr/>
          </p:nvSpPr>
          <p:spPr>
            <a:xfrm>
              <a:off x="0" y="0"/>
              <a:ext cx="381000" cy="405384"/>
            </a:xfrm>
            <a:custGeom>
              <a:rect l="0" t="0" r="0" b="0"/>
              <a:pathLst>
                <a:path w="600" h="638">
                  <a:moveTo>
                    <a:pt x="0" y="180"/>
                  </a:moveTo>
                  <a:moveTo>
                    <a:pt x="0" y="180"/>
                  </a:moveTo>
                  <a:cubicBezTo>
                    <a:pt x="0" y="80"/>
                    <a:pt x="80" y="0"/>
                    <a:pt x="180" y="0"/>
                  </a:cubicBezTo>
                  <a:lnTo>
                    <a:pt x="420" y="0"/>
                  </a:lnTo>
                  <a:cubicBezTo>
                    <a:pt x="519" y="0"/>
                    <a:pt x="600" y="80"/>
                    <a:pt x="600" y="180"/>
                  </a:cubicBezTo>
                  <a:lnTo>
                    <a:pt x="600" y="458"/>
                  </a:lnTo>
                  <a:cubicBezTo>
                    <a:pt x="600" y="557"/>
                    <a:pt x="519" y="638"/>
                    <a:pt x="420" y="638"/>
                  </a:cubicBezTo>
                  <a:lnTo>
                    <a:pt x="180" y="638"/>
                  </a:lnTo>
                  <a:cubicBezTo>
                    <a:pt x="80" y="638"/>
                    <a:pt x="0" y="557"/>
                    <a:pt x="0" y="458"/>
                  </a:cubicBezTo>
                  <a:lnTo>
                    <a:pt x="0" y="180"/>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66" name="textbox 866"/>
            <p:cNvSpPr/>
            <p:nvPr/>
          </p:nvSpPr>
          <p:spPr>
            <a:xfrm>
              <a:off x="-12700" y="-12700"/>
              <a:ext cx="406400" cy="4654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7000"/>
                </a:lnSpc>
              </a:pPr>
              <a:endParaRPr lang="Arial" altLang="Arial" sz="900"/>
            </a:p>
            <a:p>
              <a:pPr marL="114935" algn="l" rtl="0" eaLnBrk="0">
                <a:lnSpc>
                  <a:spcPct val="84000"/>
                </a:lnSpc>
                <a:spcBef>
                  <a:spcPts val="2"/>
                </a:spcBef>
              </a:pPr>
              <a:r>
                <a:rPr sz="1200" b="1" kern="0" spc="-20">
                  <a:solidFill>
                    <a:srgbClr val="FFFFFF">
                      <a:alpha val="100000"/>
                    </a:srgbClr>
                  </a:solidFill>
                  <a:latin typeface="Microsoft YaHei"/>
                  <a:ea typeface="Microsoft YaHei"/>
                  <a:cs typeface="Microsoft YaHei"/>
                </a:rPr>
                <a:t>01</a:t>
              </a:r>
              <a:endParaRPr lang="Microsoft YaHei" altLang="Microsoft YaHei" sz="1200"/>
            </a:p>
          </p:txBody>
        </p:sp>
      </p:grpSp>
      <p:grpSp>
        <p:nvGrpSpPr>
          <p:cNvPr id="72" name="group 72"/>
          <p:cNvGrpSpPr/>
          <p:nvPr/>
        </p:nvGrpSpPr>
        <p:grpSpPr>
          <a:xfrm rot="21600000">
            <a:off x="4686300" y="3695700"/>
            <a:ext cx="381000" cy="405383"/>
            <a:chExt cx="381000" cy="405383"/>
          </a:xfrm>
        </p:grpSpPr>
        <p:sp>
          <p:nvSpPr>
            <p:cNvPr id="868" name="path"/>
            <p:cNvSpPr/>
            <p:nvPr/>
          </p:nvSpPr>
          <p:spPr>
            <a:xfrm>
              <a:off x="0" y="0"/>
              <a:ext cx="381000" cy="405383"/>
            </a:xfrm>
            <a:custGeom>
              <a:rect l="0" t="0" r="0" b="0"/>
              <a:pathLst>
                <a:path w="600" h="638">
                  <a:moveTo>
                    <a:pt x="0" y="180"/>
                  </a:moveTo>
                  <a:moveTo>
                    <a:pt x="0" y="180"/>
                  </a:moveTo>
                  <a:cubicBezTo>
                    <a:pt x="0" y="80"/>
                    <a:pt x="80" y="0"/>
                    <a:pt x="180" y="0"/>
                  </a:cubicBezTo>
                  <a:lnTo>
                    <a:pt x="420" y="0"/>
                  </a:lnTo>
                  <a:cubicBezTo>
                    <a:pt x="519" y="0"/>
                    <a:pt x="600" y="80"/>
                    <a:pt x="600" y="180"/>
                  </a:cubicBezTo>
                  <a:lnTo>
                    <a:pt x="600" y="458"/>
                  </a:lnTo>
                  <a:cubicBezTo>
                    <a:pt x="600" y="557"/>
                    <a:pt x="519" y="638"/>
                    <a:pt x="420" y="638"/>
                  </a:cubicBezTo>
                  <a:lnTo>
                    <a:pt x="180" y="638"/>
                  </a:lnTo>
                  <a:cubicBezTo>
                    <a:pt x="80" y="638"/>
                    <a:pt x="0" y="557"/>
                    <a:pt x="0" y="458"/>
                  </a:cubicBezTo>
                  <a:lnTo>
                    <a:pt x="0" y="180"/>
                  </a:lnTo>
                  <a:close/>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70" name="textbox 870"/>
            <p:cNvSpPr/>
            <p:nvPr/>
          </p:nvSpPr>
          <p:spPr>
            <a:xfrm>
              <a:off x="-12700" y="-12700"/>
              <a:ext cx="406400" cy="4654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6000"/>
                </a:lnSpc>
              </a:pPr>
              <a:endParaRPr lang="Arial" altLang="Arial" sz="900"/>
            </a:p>
            <a:p>
              <a:pPr algn="l" rtl="0" eaLnBrk="0">
                <a:lnSpc>
                  <a:spcPct val="8647"/>
                </a:lnSpc>
              </a:pPr>
              <a:endParaRPr lang="Arial" altLang="Arial" sz="100"/>
            </a:p>
            <a:p>
              <a:pPr marL="114935" algn="l" rtl="0" eaLnBrk="0">
                <a:lnSpc>
                  <a:spcPct val="84000"/>
                </a:lnSpc>
              </a:pPr>
              <a:r>
                <a:rPr sz="1200" b="1" kern="0" spc="-20">
                  <a:solidFill>
                    <a:srgbClr val="FFFFFF">
                      <a:alpha val="100000"/>
                    </a:srgbClr>
                  </a:solidFill>
                  <a:latin typeface="Microsoft YaHei"/>
                  <a:ea typeface="Microsoft YaHei"/>
                  <a:cs typeface="Microsoft YaHei"/>
                </a:rPr>
                <a:t>02</a:t>
              </a:r>
              <a:endParaRPr lang="Microsoft YaHei" altLang="Microsoft YaHei" sz="1200"/>
            </a:p>
          </p:txBody>
        </p:sp>
      </p:grpSp>
      <p:sp>
        <p:nvSpPr>
          <p:cNvPr id="872" name="textbox 872"/>
          <p:cNvSpPr/>
          <p:nvPr/>
        </p:nvSpPr>
        <p:spPr>
          <a:xfrm>
            <a:off x="2143760" y="6125063"/>
            <a:ext cx="731519" cy="1682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88900" algn="l" rtl="0" eaLnBrk="0">
              <a:lnSpc>
                <a:spcPts val="1122"/>
              </a:lnSpc>
              <a:tabLst>
                <a:tab pos="139064"/>
              </a:tabLst>
            </a:pPr>
            <a:r>
              <a:rPr sz="900" kern="0" spc="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占比（%）</a:t>
            </a:r>
            <a:endParaRPr lang="Microsoft YaHei" altLang="Microsoft YaHei" sz="900"/>
          </a:p>
        </p:txBody>
      </p:sp>
      <p:sp>
        <p:nvSpPr>
          <p:cNvPr id="874" name="path"/>
          <p:cNvSpPr/>
          <p:nvPr/>
        </p:nvSpPr>
        <p:spPr>
          <a:xfrm>
            <a:off x="2156460" y="6160008"/>
            <a:ext cx="76200" cy="76200"/>
          </a:xfrm>
          <a:custGeom>
            <a:rect l="0" t="0" r="0" b="0"/>
            <a:pathLst>
              <a:path w="120" h="120">
                <a:moveTo>
                  <a:pt x="0" y="120"/>
                </a:moveTo>
                <a:lnTo>
                  <a:pt x="120" y="120"/>
                </a:lnTo>
                <a:lnTo>
                  <a:pt x="120" y="0"/>
                </a:lnTo>
                <a:lnTo>
                  <a:pt x="0" y="0"/>
                </a:lnTo>
                <a:lnTo>
                  <a:pt x="0" y="120"/>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76" name="path"/>
          <p:cNvSpPr/>
          <p:nvPr/>
        </p:nvSpPr>
        <p:spPr>
          <a:xfrm>
            <a:off x="4323588" y="3401567"/>
            <a:ext cx="274320" cy="338327"/>
          </a:xfrm>
          <a:custGeom>
            <a:rect l="0" t="0" r="0" b="0"/>
            <a:pathLst>
              <a:path w="432" h="532">
                <a:moveTo>
                  <a:pt x="0" y="133"/>
                </a:moveTo>
                <a:lnTo>
                  <a:pt x="216" y="133"/>
                </a:lnTo>
                <a:lnTo>
                  <a:pt x="216" y="0"/>
                </a:lnTo>
                <a:lnTo>
                  <a:pt x="432" y="266"/>
                </a:lnTo>
                <a:lnTo>
                  <a:pt x="216" y="532"/>
                </a:lnTo>
                <a:lnTo>
                  <a:pt x="216" y="399"/>
                </a:lnTo>
                <a:lnTo>
                  <a:pt x="0" y="399"/>
                </a:lnTo>
                <a:lnTo>
                  <a:pt x="0" y="133"/>
                </a:lnTo>
                <a:close/>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78" name="path"/>
          <p:cNvSpPr/>
          <p:nvPr/>
        </p:nvSpPr>
        <p:spPr>
          <a:xfrm>
            <a:off x="539496" y="6588125"/>
            <a:ext cx="8087360" cy="6350"/>
          </a:xfrm>
          <a:custGeom>
            <a:rect l="0" t="0" r="0" b="0"/>
            <a:pathLst>
              <a:path w="12736" h="10">
                <a:moveTo>
                  <a:pt x="0" y="5"/>
                </a:moveTo>
                <a:lnTo>
                  <a:pt x="6150" y="5"/>
                </a:lnTo>
                <a:moveTo>
                  <a:pt x="6585" y="5"/>
                </a:moveTo>
                <a:lnTo>
                  <a:pt x="12736" y="5"/>
                </a:lnTo>
              </a:path>
            </a:pathLst>
          </a:custGeom>
          <a:noFill/>
          <a:ln w="635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80" name="textbox 880"/>
          <p:cNvSpPr/>
          <p:nvPr/>
        </p:nvSpPr>
        <p:spPr>
          <a:xfrm>
            <a:off x="4997915" y="2808089"/>
            <a:ext cx="115570" cy="5149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731"/>
              </a:lnSpc>
              <a:tabLst>
                <a:tab pos="102235"/>
              </a:tabLst>
            </a:pPr>
            <a:r>
              <a:rPr sz="900" kern="0" spc="0">
                <a:solidFill>
                  <a:srgbClr val="000000">
                    <a:alpha val="100000"/>
                  </a:srgbClr>
                </a:solidFill>
                <a:latin typeface="MS Gothic"/>
                <a:ea typeface="MS Gothic"/>
                <a:cs typeface="MS Gothic"/>
              </a:rPr>
              <a:t>	</a:t>
            </a:r>
            <a:endParaRPr lang="MS Gothic" altLang="MS Gothic" sz="900"/>
          </a:p>
          <a:p>
            <a:pPr algn="l" rtl="0" eaLnBrk="0">
              <a:lnSpc>
                <a:spcPct val="176000"/>
              </a:lnSpc>
            </a:pPr>
            <a:endParaRPr lang="Arial" altLang="Arial" sz="1000"/>
          </a:p>
          <a:p>
            <a:pPr algn="l" rtl="0" eaLnBrk="0">
              <a:lnSpc>
                <a:spcPct val="115000"/>
              </a:lnSpc>
            </a:pPr>
            <a:endParaRPr lang="Arial" altLang="Arial" sz="200"/>
          </a:p>
          <a:p>
            <a:pPr marL="12700" algn="l" rtl="0" eaLnBrk="0">
              <a:lnSpc>
                <a:spcPts val="731"/>
              </a:lnSpc>
              <a:spcBef>
                <a:spcPts val="1"/>
              </a:spcBef>
              <a:tabLst>
                <a:tab pos="102235"/>
              </a:tabLst>
            </a:pPr>
            <a:r>
              <a:rPr sz="900" kern="0" spc="0">
                <a:solidFill>
                  <a:srgbClr val="000000">
                    <a:alpha val="100000"/>
                  </a:srgbClr>
                </a:solidFill>
                <a:latin typeface="MS Gothic"/>
                <a:ea typeface="MS Gothic"/>
                <a:cs typeface="MS Gothic"/>
              </a:rPr>
              <a:t>	</a:t>
            </a:r>
            <a:endParaRPr lang="MS Gothic" altLang="MS Gothic" sz="900"/>
          </a:p>
        </p:txBody>
      </p:sp>
      <p:pic>
        <p:nvPicPr>
          <p:cNvPr id="882" name="picture 882"/>
          <p:cNvPicPr>
            <a:picLocks noChangeAspect="1"/>
          </p:cNvPicPr>
          <p:nvPr/>
        </p:nvPicPr>
        <p:blipFill>
          <a:blip r:embed="rId4"/>
          <a:stretch>
            <a:fillRect/>
          </a:stretch>
        </p:blipFill>
        <p:spPr>
          <a:xfrm rot="21600000">
            <a:off x="5010615" y="3217029"/>
            <a:ext cx="89809" cy="92845"/>
          </a:xfrm>
          <a:prstGeom prst="rect">
            <a:avLst/>
          </a:prstGeom>
        </p:spPr>
      </p:pic>
      <p:pic>
        <p:nvPicPr>
          <p:cNvPr id="884" name="picture 884"/>
          <p:cNvPicPr>
            <a:picLocks noChangeAspect="1"/>
          </p:cNvPicPr>
          <p:nvPr/>
        </p:nvPicPr>
        <p:blipFill>
          <a:blip r:embed="rId5"/>
          <a:stretch>
            <a:fillRect/>
          </a:stretch>
        </p:blipFill>
        <p:spPr>
          <a:xfrm rot="21600000">
            <a:off x="5010615" y="2820789"/>
            <a:ext cx="89809" cy="92845"/>
          </a:xfrm>
          <a:prstGeom prst="rect">
            <a:avLst/>
          </a:prstGeom>
        </p:spPr>
      </p:pic>
      <p:sp>
        <p:nvSpPr>
          <p:cNvPr id="886" name="textbox 886"/>
          <p:cNvSpPr/>
          <p:nvPr/>
        </p:nvSpPr>
        <p:spPr>
          <a:xfrm>
            <a:off x="4996899" y="5522891"/>
            <a:ext cx="115570" cy="5149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731"/>
              </a:lnSpc>
              <a:tabLst>
                <a:tab pos="102235"/>
              </a:tabLst>
            </a:pPr>
            <a:r>
              <a:rPr sz="900" kern="0" spc="0">
                <a:solidFill>
                  <a:srgbClr val="000000">
                    <a:alpha val="100000"/>
                  </a:srgbClr>
                </a:solidFill>
                <a:latin typeface="MS Gothic"/>
                <a:ea typeface="MS Gothic"/>
                <a:cs typeface="MS Gothic"/>
              </a:rPr>
              <a:t>	</a:t>
            </a:r>
            <a:endParaRPr lang="MS Gothic" altLang="MS Gothic" sz="900"/>
          </a:p>
          <a:p>
            <a:pPr algn="l" rtl="0" eaLnBrk="0">
              <a:lnSpc>
                <a:spcPct val="176000"/>
              </a:lnSpc>
            </a:pPr>
            <a:endParaRPr lang="Arial" altLang="Arial" sz="1000"/>
          </a:p>
          <a:p>
            <a:pPr algn="l" rtl="0" eaLnBrk="0">
              <a:lnSpc>
                <a:spcPct val="115000"/>
              </a:lnSpc>
            </a:pPr>
            <a:endParaRPr lang="Arial" altLang="Arial" sz="200"/>
          </a:p>
          <a:p>
            <a:pPr marL="12700" algn="l" rtl="0" eaLnBrk="0">
              <a:lnSpc>
                <a:spcPts val="731"/>
              </a:lnSpc>
              <a:spcBef>
                <a:spcPts val="1"/>
              </a:spcBef>
              <a:tabLst>
                <a:tab pos="102235"/>
              </a:tabLst>
            </a:pPr>
            <a:r>
              <a:rPr sz="900" kern="0" spc="0">
                <a:solidFill>
                  <a:srgbClr val="000000">
                    <a:alpha val="100000"/>
                  </a:srgbClr>
                </a:solidFill>
                <a:latin typeface="MS Gothic"/>
                <a:ea typeface="MS Gothic"/>
                <a:cs typeface="MS Gothic"/>
              </a:rPr>
              <a:t>	</a:t>
            </a:r>
            <a:endParaRPr lang="MS Gothic" altLang="MS Gothic" sz="900"/>
          </a:p>
        </p:txBody>
      </p:sp>
      <p:pic>
        <p:nvPicPr>
          <p:cNvPr id="888" name="picture 888"/>
          <p:cNvPicPr>
            <a:picLocks noChangeAspect="1"/>
          </p:cNvPicPr>
          <p:nvPr/>
        </p:nvPicPr>
        <p:blipFill>
          <a:blip r:embed="rId6"/>
          <a:stretch>
            <a:fillRect/>
          </a:stretch>
        </p:blipFill>
        <p:spPr>
          <a:xfrm rot="21600000">
            <a:off x="5009599" y="5931831"/>
            <a:ext cx="89809" cy="92845"/>
          </a:xfrm>
          <a:prstGeom prst="rect">
            <a:avLst/>
          </a:prstGeom>
        </p:spPr>
      </p:pic>
      <p:pic>
        <p:nvPicPr>
          <p:cNvPr id="890" name="picture 890"/>
          <p:cNvPicPr>
            <a:picLocks noChangeAspect="1"/>
          </p:cNvPicPr>
          <p:nvPr/>
        </p:nvPicPr>
        <p:blipFill>
          <a:blip r:embed="rId7"/>
          <a:stretch>
            <a:fillRect/>
          </a:stretch>
        </p:blipFill>
        <p:spPr>
          <a:xfrm rot="21600000">
            <a:off x="5009599" y="5535591"/>
            <a:ext cx="89809" cy="92845"/>
          </a:xfrm>
          <a:prstGeom prst="rect">
            <a:avLst/>
          </a:prstGeom>
        </p:spPr>
      </p:pic>
      <p:sp>
        <p:nvSpPr>
          <p:cNvPr id="892" name="textbox 892"/>
          <p:cNvSpPr/>
          <p:nvPr/>
        </p:nvSpPr>
        <p:spPr>
          <a:xfrm>
            <a:off x="4996899" y="4167751"/>
            <a:ext cx="115570" cy="5149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731"/>
              </a:lnSpc>
              <a:tabLst>
                <a:tab pos="102235"/>
              </a:tabLst>
            </a:pPr>
            <a:r>
              <a:rPr sz="900" kern="0" spc="0">
                <a:solidFill>
                  <a:srgbClr val="000000">
                    <a:alpha val="100000"/>
                  </a:srgbClr>
                </a:solidFill>
                <a:latin typeface="MS Gothic"/>
                <a:ea typeface="MS Gothic"/>
                <a:cs typeface="MS Gothic"/>
              </a:rPr>
              <a:t>	</a:t>
            </a:r>
            <a:endParaRPr lang="MS Gothic" altLang="MS Gothic" sz="900"/>
          </a:p>
          <a:p>
            <a:pPr algn="l" rtl="0" eaLnBrk="0">
              <a:lnSpc>
                <a:spcPct val="176000"/>
              </a:lnSpc>
            </a:pPr>
            <a:endParaRPr lang="Arial" altLang="Arial" sz="1000"/>
          </a:p>
          <a:p>
            <a:pPr algn="l" rtl="0" eaLnBrk="0">
              <a:lnSpc>
                <a:spcPct val="115000"/>
              </a:lnSpc>
            </a:pPr>
            <a:endParaRPr lang="Arial" altLang="Arial" sz="200"/>
          </a:p>
          <a:p>
            <a:pPr marL="12700" algn="l" rtl="0" eaLnBrk="0">
              <a:lnSpc>
                <a:spcPts val="731"/>
              </a:lnSpc>
              <a:spcBef>
                <a:spcPts val="1"/>
              </a:spcBef>
              <a:tabLst>
                <a:tab pos="102235"/>
              </a:tabLst>
            </a:pPr>
            <a:r>
              <a:rPr sz="900" kern="0" spc="0">
                <a:solidFill>
                  <a:srgbClr val="000000">
                    <a:alpha val="100000"/>
                  </a:srgbClr>
                </a:solidFill>
                <a:latin typeface="MS Gothic"/>
                <a:ea typeface="MS Gothic"/>
                <a:cs typeface="MS Gothic"/>
              </a:rPr>
              <a:t>	</a:t>
            </a:r>
            <a:endParaRPr lang="MS Gothic" altLang="MS Gothic" sz="900"/>
          </a:p>
        </p:txBody>
      </p:sp>
      <p:pic>
        <p:nvPicPr>
          <p:cNvPr id="894" name="picture 894"/>
          <p:cNvPicPr>
            <a:picLocks noChangeAspect="1"/>
          </p:cNvPicPr>
          <p:nvPr/>
        </p:nvPicPr>
        <p:blipFill>
          <a:blip r:embed="rId8"/>
          <a:stretch>
            <a:fillRect/>
          </a:stretch>
        </p:blipFill>
        <p:spPr>
          <a:xfrm rot="21600000">
            <a:off x="5009599" y="4576690"/>
            <a:ext cx="89809" cy="92845"/>
          </a:xfrm>
          <a:prstGeom prst="rect">
            <a:avLst/>
          </a:prstGeom>
        </p:spPr>
      </p:pic>
      <p:pic>
        <p:nvPicPr>
          <p:cNvPr id="896" name="picture 896"/>
          <p:cNvPicPr>
            <a:picLocks noChangeAspect="1"/>
          </p:cNvPicPr>
          <p:nvPr/>
        </p:nvPicPr>
        <p:blipFill>
          <a:blip r:embed="rId6"/>
          <a:stretch>
            <a:fillRect/>
          </a:stretch>
        </p:blipFill>
        <p:spPr>
          <a:xfrm rot="21600000">
            <a:off x="5009599" y="4180451"/>
            <a:ext cx="89809" cy="92845"/>
          </a:xfrm>
          <a:prstGeom prst="rect">
            <a:avLst/>
          </a:prstGeom>
        </p:spPr>
      </p:pic>
      <p:sp>
        <p:nvSpPr>
          <p:cNvPr id="898" name="textbox 898"/>
          <p:cNvSpPr/>
          <p:nvPr/>
        </p:nvSpPr>
        <p:spPr>
          <a:xfrm>
            <a:off x="8902651" y="6635915"/>
            <a:ext cx="134620" cy="128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532"/>
              </a:lnSpc>
            </a:pPr>
            <a:endParaRPr lang="Arial" altLang="Arial" sz="100"/>
          </a:p>
          <a:p>
            <a:pPr marL="12700" algn="l" rtl="0" eaLnBrk="0">
              <a:lnSpc>
                <a:spcPct val="85000"/>
              </a:lnSpc>
            </a:pPr>
            <a:r>
              <a:rPr sz="800" kern="0" spc="-40">
                <a:solidFill>
                  <a:srgbClr val="7F7F7F">
                    <a:alpha val="100000"/>
                  </a:srgbClr>
                </a:solidFill>
                <a:latin typeface="Microsoft YaHei"/>
                <a:ea typeface="Microsoft YaHei"/>
                <a:cs typeface="Microsoft YaHei"/>
              </a:rPr>
              <a:t>18</a:t>
            </a:r>
            <a:endParaRPr lang="Microsoft YaHei" altLang="Microsoft YaHei" sz="8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0" name="textbox 900"/>
          <p:cNvSpPr/>
          <p:nvPr/>
        </p:nvSpPr>
        <p:spPr>
          <a:xfrm>
            <a:off x="527497" y="983075"/>
            <a:ext cx="8066405" cy="10960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50"/>
              </a:lnSpc>
            </a:pPr>
            <a:endParaRPr lang="Arial" altLang="Arial" sz="100"/>
          </a:p>
          <a:p>
            <a:pPr marL="27940" algn="l" rtl="0" eaLnBrk="0">
              <a:lnSpc>
                <a:spcPct val="97000"/>
              </a:lnSpc>
            </a:pPr>
            <a:r>
              <a:rPr sz="2000" kern="0" spc="0">
                <a:solidFill>
                  <a:srgbClr val="595959">
                    <a:alpha val="100000"/>
                  </a:srgbClr>
                </a:solidFill>
                <a:latin typeface="Microsoft YaHei"/>
                <a:ea typeface="Microsoft YaHei"/>
                <a:cs typeface="Microsoft YaHei"/>
              </a:rPr>
              <a:t>除产品质量、兼容性和功能属性外，售后服</a:t>
            </a:r>
            <a:r>
              <a:rPr sz="2000" kern="0" spc="-10">
                <a:solidFill>
                  <a:srgbClr val="595959">
                    <a:alpha val="100000"/>
                  </a:srgbClr>
                </a:solidFill>
                <a:latin typeface="Microsoft YaHei"/>
                <a:ea typeface="Microsoft YaHei"/>
                <a:cs typeface="Microsoft YaHei"/>
              </a:rPr>
              <a:t>务也成为主要关注因素</a:t>
            </a:r>
            <a:endParaRPr lang="Microsoft YaHei" altLang="Microsoft YaHei" sz="2000"/>
          </a:p>
          <a:p>
            <a:pPr algn="l" rtl="0" eaLnBrk="0">
              <a:lnSpc>
                <a:spcPct val="107000"/>
              </a:lnSpc>
            </a:pPr>
            <a:endParaRPr lang="Arial" altLang="Arial" sz="1000"/>
          </a:p>
          <a:p>
            <a:pPr algn="l" rtl="0" eaLnBrk="0">
              <a:lnSpc>
                <a:spcPct val="140000"/>
              </a:lnSpc>
            </a:pPr>
            <a:endParaRPr lang="Arial" altLang="Arial" sz="200"/>
          </a:p>
          <a:p>
            <a:pPr marL="13970" indent="-1270" algn="l" rtl="0" eaLnBrk="0">
              <a:lnSpc>
                <a:spcPct val="113000"/>
              </a:lnSpc>
            </a:pPr>
            <a:r>
              <a:rPr sz="1100" kern="0" spc="0">
                <a:solidFill>
                  <a:srgbClr val="595959">
                    <a:alpha val="100000"/>
                  </a:srgbClr>
                </a:solidFill>
                <a:latin typeface="Microsoft YaHei"/>
                <a:ea typeface="Microsoft YaHei"/>
                <a:cs typeface="Microsoft YaHei"/>
              </a:rPr>
              <a:t>企业在选购3C数码商用品时，产品质量、产品的兼容性和产品的功能是关注度较高的地方。由于3C数码产品后期的损坏会直接影响</a:t>
            </a:r>
            <a:r>
              <a:rPr sz="1100" kern="0" spc="20">
                <a:solidFill>
                  <a:srgbClr val="595959">
                    <a:alpha val="100000"/>
                  </a:srgbClr>
                </a:solidFill>
                <a:latin typeface="Microsoft YaHei"/>
                <a:ea typeface="Microsoft YaHei"/>
                <a:cs typeface="Microsoft YaHei"/>
              </a:rPr>
              <a:t> </a:t>
            </a:r>
            <a:r>
              <a:rPr sz="1100" kern="0" spc="0">
                <a:solidFill>
                  <a:srgbClr val="595959">
                    <a:alpha val="100000"/>
                  </a:srgbClr>
                </a:solidFill>
                <a:latin typeface="Microsoft YaHei"/>
                <a:ea typeface="Microsoft YaHei"/>
                <a:cs typeface="Microsoft YaHei"/>
              </a:rPr>
              <a:t>到员工个人的办公效率甚至是企业整体的运转，因此是否具有能够快速响应且高效解决问题的售后服务，也已经成为企业重点考量   </a:t>
            </a:r>
            <a:r>
              <a:rPr sz="1100" kern="0" spc="-10">
                <a:solidFill>
                  <a:srgbClr val="595959">
                    <a:alpha val="100000"/>
                  </a:srgbClr>
                </a:solidFill>
                <a:latin typeface="Microsoft YaHei"/>
                <a:ea typeface="Microsoft YaHei"/>
                <a:cs typeface="Microsoft YaHei"/>
              </a:rPr>
              <a:t>的方面之一。</a:t>
            </a:r>
            <a:endParaRPr lang="Microsoft YaHei" altLang="Microsoft YaHei" sz="1100"/>
          </a:p>
        </p:txBody>
      </p:sp>
      <p:grpSp>
        <p:nvGrpSpPr>
          <p:cNvPr id="74" name="group 74"/>
          <p:cNvGrpSpPr/>
          <p:nvPr/>
        </p:nvGrpSpPr>
        <p:grpSpPr>
          <a:xfrm rot="21600000">
            <a:off x="4163567" y="2817876"/>
            <a:ext cx="2217598" cy="3235451"/>
            <a:chExt cx="2217598" cy="3235451"/>
          </a:xfrm>
        </p:grpSpPr>
        <p:pic>
          <p:nvPicPr>
            <p:cNvPr id="902" name="picture 902"/>
            <p:cNvPicPr>
              <a:picLocks noChangeAspect="1"/>
            </p:cNvPicPr>
            <p:nvPr/>
          </p:nvPicPr>
          <p:blipFill>
            <a:blip r:embed="rId2"/>
            <a:stretch>
              <a:fillRect/>
            </a:stretch>
          </p:blipFill>
          <p:spPr>
            <a:xfrm rot="21600000">
              <a:off x="0" y="0"/>
              <a:ext cx="2183891" cy="3235451"/>
            </a:xfrm>
            <a:prstGeom prst="rect">
              <a:avLst/>
            </a:prstGeom>
          </p:spPr>
        </p:pic>
        <p:sp>
          <p:nvSpPr>
            <p:cNvPr id="904" name="textbox 904"/>
            <p:cNvSpPr/>
            <p:nvPr/>
          </p:nvSpPr>
          <p:spPr>
            <a:xfrm>
              <a:off x="-12700" y="-12700"/>
              <a:ext cx="2243454" cy="32873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Arial" altLang="Arial" sz="1000"/>
            </a:p>
            <a:p>
              <a:pPr algn="l" rtl="0" eaLnBrk="0">
                <a:lnSpc>
                  <a:spcPct val="100000"/>
                </a:lnSpc>
              </a:pPr>
              <a:endParaRPr lang="Arial" altLang="Arial" sz="1000"/>
            </a:p>
            <a:p>
              <a:pPr algn="l" rtl="0" eaLnBrk="0">
                <a:lnSpc>
                  <a:spcPct val="100000"/>
                </a:lnSpc>
              </a:pPr>
              <a:endParaRPr lang="Arial" altLang="Arial" sz="1000"/>
            </a:p>
            <a:p>
              <a:pPr algn="l" rtl="0" eaLnBrk="0">
                <a:lnSpc>
                  <a:spcPct val="100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101000"/>
                </a:lnSpc>
              </a:pPr>
              <a:endParaRPr lang="Arial" altLang="Arial" sz="1000"/>
            </a:p>
            <a:p>
              <a:pPr algn="l" rtl="0" eaLnBrk="0">
                <a:lnSpc>
                  <a:spcPct val="9203"/>
                </a:lnSpc>
              </a:pPr>
              <a:endParaRPr lang="Arial" altLang="Arial" sz="100"/>
            </a:p>
            <a:p>
              <a:pPr algn="r" rtl="0" eaLnBrk="0">
                <a:lnSpc>
                  <a:spcPct val="91000"/>
                </a:lnSpc>
              </a:pPr>
              <a:r>
                <a:rPr sz="900" kern="0" spc="50">
                  <a:solidFill>
                    <a:srgbClr val="595959">
                      <a:alpha val="100000"/>
                    </a:srgbClr>
                  </a:solidFill>
                  <a:latin typeface="Microsoft YaHei"/>
                  <a:ea typeface="Microsoft YaHei"/>
                  <a:cs typeface="Microsoft YaHei"/>
                </a:rPr>
                <a:t>47.8%</a:t>
              </a:r>
              <a:endParaRPr lang="Microsoft YaHei" altLang="Microsoft YaHei" sz="900"/>
            </a:p>
            <a:p>
              <a:pPr marL="1760220" algn="l" rtl="0" eaLnBrk="0">
                <a:lnSpc>
                  <a:spcPct val="91000"/>
                </a:lnSpc>
                <a:spcBef>
                  <a:spcPts val="1035"/>
                </a:spcBef>
              </a:pPr>
              <a:r>
                <a:rPr sz="900" kern="0" spc="50">
                  <a:solidFill>
                    <a:srgbClr val="595959">
                      <a:alpha val="100000"/>
                    </a:srgbClr>
                  </a:solidFill>
                  <a:latin typeface="Microsoft YaHei"/>
                  <a:ea typeface="Microsoft YaHei"/>
                  <a:cs typeface="Microsoft YaHei"/>
                </a:rPr>
                <a:t>45.0%</a:t>
              </a:r>
              <a:endParaRPr lang="Microsoft YaHei" altLang="Microsoft YaHei" sz="900"/>
            </a:p>
            <a:p>
              <a:pPr marL="1671320" algn="l" rtl="0" eaLnBrk="0">
                <a:lnSpc>
                  <a:spcPct val="91000"/>
                </a:lnSpc>
                <a:spcBef>
                  <a:spcPts val="1037"/>
                </a:spcBef>
              </a:pPr>
              <a:r>
                <a:rPr sz="900" kern="0" spc="50">
                  <a:solidFill>
                    <a:srgbClr val="595959">
                      <a:alpha val="100000"/>
                    </a:srgbClr>
                  </a:solidFill>
                  <a:latin typeface="Microsoft YaHei"/>
                  <a:ea typeface="Microsoft YaHei"/>
                  <a:cs typeface="Microsoft YaHei"/>
                </a:rPr>
                <a:t>42.6%</a:t>
              </a:r>
              <a:endParaRPr lang="Microsoft YaHei" altLang="Microsoft YaHei" sz="900"/>
            </a:p>
            <a:p>
              <a:pPr marL="1641475" algn="l" rtl="0" eaLnBrk="0">
                <a:lnSpc>
                  <a:spcPct val="91000"/>
                </a:lnSpc>
                <a:spcBef>
                  <a:spcPts val="1035"/>
                </a:spcBef>
              </a:pPr>
              <a:r>
                <a:rPr sz="900" kern="0" spc="50">
                  <a:solidFill>
                    <a:srgbClr val="595959">
                      <a:alpha val="100000"/>
                    </a:srgbClr>
                  </a:solidFill>
                  <a:latin typeface="Microsoft YaHei"/>
                  <a:ea typeface="Microsoft YaHei"/>
                  <a:cs typeface="Microsoft YaHei"/>
                </a:rPr>
                <a:t>41.8%</a:t>
              </a:r>
              <a:endParaRPr lang="Microsoft YaHei" altLang="Microsoft YaHei" sz="900"/>
            </a:p>
            <a:p>
              <a:pPr marL="1456055" algn="l" rtl="0" eaLnBrk="0">
                <a:lnSpc>
                  <a:spcPct val="91000"/>
                </a:lnSpc>
                <a:spcBef>
                  <a:spcPts val="1036"/>
                </a:spcBef>
              </a:pPr>
              <a:r>
                <a:rPr sz="900" kern="0" spc="40">
                  <a:solidFill>
                    <a:srgbClr val="595959">
                      <a:alpha val="100000"/>
                    </a:srgbClr>
                  </a:solidFill>
                  <a:latin typeface="Microsoft YaHei"/>
                  <a:ea typeface="Microsoft YaHei"/>
                  <a:cs typeface="Microsoft YaHei"/>
                </a:rPr>
                <a:t>36.6%</a:t>
              </a:r>
              <a:endParaRPr lang="Microsoft YaHei" altLang="Microsoft YaHei" sz="900"/>
            </a:p>
            <a:p>
              <a:pPr marL="1403985" algn="l" rtl="0" eaLnBrk="0">
                <a:lnSpc>
                  <a:spcPct val="91000"/>
                </a:lnSpc>
                <a:spcBef>
                  <a:spcPts val="1033"/>
                </a:spcBef>
              </a:pPr>
              <a:r>
                <a:rPr sz="900" kern="0" spc="40">
                  <a:solidFill>
                    <a:srgbClr val="595959">
                      <a:alpha val="100000"/>
                    </a:srgbClr>
                  </a:solidFill>
                  <a:latin typeface="Microsoft YaHei"/>
                  <a:ea typeface="Microsoft YaHei"/>
                  <a:cs typeface="Microsoft YaHei"/>
                </a:rPr>
                <a:t>35.2%</a:t>
              </a:r>
              <a:endParaRPr lang="Microsoft YaHei" altLang="Microsoft YaHei" sz="900"/>
            </a:p>
            <a:p>
              <a:pPr marL="1127760" algn="l" rtl="0" eaLnBrk="0">
                <a:lnSpc>
                  <a:spcPct val="91000"/>
                </a:lnSpc>
                <a:spcBef>
                  <a:spcPts val="1036"/>
                </a:spcBef>
              </a:pPr>
              <a:r>
                <a:rPr sz="900" kern="0" spc="40">
                  <a:solidFill>
                    <a:srgbClr val="595959">
                      <a:alpha val="100000"/>
                    </a:srgbClr>
                  </a:solidFill>
                  <a:latin typeface="Microsoft YaHei"/>
                  <a:ea typeface="Microsoft YaHei"/>
                  <a:cs typeface="Microsoft YaHei"/>
                </a:rPr>
                <a:t>27.8%</a:t>
              </a:r>
              <a:endParaRPr lang="Microsoft YaHei" altLang="Microsoft YaHei" sz="900"/>
            </a:p>
            <a:p>
              <a:pPr marL="1038860" algn="l" rtl="0" eaLnBrk="0">
                <a:lnSpc>
                  <a:spcPct val="91000"/>
                </a:lnSpc>
                <a:spcBef>
                  <a:spcPts val="1036"/>
                </a:spcBef>
              </a:pPr>
              <a:r>
                <a:rPr sz="900" kern="0" spc="40">
                  <a:solidFill>
                    <a:srgbClr val="595959">
                      <a:alpha val="100000"/>
                    </a:srgbClr>
                  </a:solidFill>
                  <a:latin typeface="Microsoft YaHei"/>
                  <a:ea typeface="Microsoft YaHei"/>
                  <a:cs typeface="Microsoft YaHei"/>
                </a:rPr>
                <a:t>25.4%</a:t>
              </a:r>
              <a:endParaRPr lang="Microsoft YaHei" altLang="Microsoft YaHei" sz="900"/>
            </a:p>
            <a:p>
              <a:pPr algn="l" rtl="0" eaLnBrk="0">
                <a:lnSpc>
                  <a:spcPct val="107000"/>
                </a:lnSpc>
              </a:pPr>
              <a:endParaRPr lang="Arial" altLang="Arial" sz="800"/>
            </a:p>
            <a:p>
              <a:pPr algn="l" rtl="0" eaLnBrk="0">
                <a:lnSpc>
                  <a:spcPct val="7525"/>
                </a:lnSpc>
              </a:pPr>
              <a:endParaRPr lang="Arial" altLang="Arial" sz="100"/>
            </a:p>
            <a:p>
              <a:pPr marL="986789" algn="l" rtl="0" eaLnBrk="0">
                <a:lnSpc>
                  <a:spcPct val="91000"/>
                </a:lnSpc>
              </a:pPr>
              <a:r>
                <a:rPr sz="900" kern="0" spc="40">
                  <a:solidFill>
                    <a:srgbClr val="595959">
                      <a:alpha val="100000"/>
                    </a:srgbClr>
                  </a:solidFill>
                  <a:latin typeface="Microsoft YaHei"/>
                  <a:ea typeface="Microsoft YaHei"/>
                  <a:cs typeface="Microsoft YaHei"/>
                </a:rPr>
                <a:t>24.0%</a:t>
              </a:r>
              <a:endParaRPr lang="Microsoft YaHei" altLang="Microsoft YaHei" sz="900"/>
            </a:p>
          </p:txBody>
        </p:sp>
      </p:grpSp>
      <p:sp>
        <p:nvSpPr>
          <p:cNvPr id="906" name="textbox 906"/>
          <p:cNvSpPr/>
          <p:nvPr/>
        </p:nvSpPr>
        <p:spPr>
          <a:xfrm>
            <a:off x="1995163" y="3849782"/>
            <a:ext cx="2051685" cy="22110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376"/>
              </a:lnSpc>
            </a:pPr>
            <a:endParaRPr lang="Arial" altLang="Arial" sz="100"/>
          </a:p>
          <a:p>
            <a:pPr marL="1153794" algn="l" rtl="0" eaLnBrk="0">
              <a:lnSpc>
                <a:spcPct val="98000"/>
              </a:lnSpc>
            </a:pPr>
            <a:r>
              <a:rPr sz="900" kern="0" spc="90">
                <a:solidFill>
                  <a:srgbClr val="595959">
                    <a:alpha val="100000"/>
                  </a:srgbClr>
                </a:solidFill>
                <a:latin typeface="Microsoft YaHei"/>
                <a:ea typeface="Microsoft YaHei"/>
                <a:cs typeface="Microsoft YaHei"/>
              </a:rPr>
              <a:t>产品的使用寿命</a:t>
            </a:r>
            <a:endParaRPr lang="Microsoft YaHei" altLang="Microsoft YaHei" sz="900"/>
          </a:p>
          <a:p>
            <a:pPr algn="r" rtl="0" eaLnBrk="0">
              <a:lnSpc>
                <a:spcPts val="2017"/>
              </a:lnSpc>
            </a:pPr>
            <a:r>
              <a:rPr sz="900" kern="0" spc="90">
                <a:solidFill>
                  <a:srgbClr val="595959">
                    <a:alpha val="100000"/>
                  </a:srgbClr>
                </a:solidFill>
                <a:latin typeface="Microsoft YaHei"/>
                <a:ea typeface="Microsoft YaHei"/>
                <a:cs typeface="Microsoft YaHei"/>
              </a:rPr>
              <a:t>产品的价格</a:t>
            </a:r>
            <a:endParaRPr lang="Microsoft YaHei" altLang="Microsoft YaHei" sz="900"/>
          </a:p>
          <a:p>
            <a:pPr marL="1153794" algn="l" rtl="0" eaLnBrk="0">
              <a:lnSpc>
                <a:spcPct val="98000"/>
              </a:lnSpc>
              <a:spcBef>
                <a:spcPts val="958"/>
              </a:spcBef>
            </a:pPr>
            <a:r>
              <a:rPr sz="900" kern="0" spc="90">
                <a:solidFill>
                  <a:srgbClr val="595959">
                    <a:alpha val="100000"/>
                  </a:srgbClr>
                </a:solidFill>
                <a:latin typeface="Microsoft YaHei"/>
                <a:ea typeface="Microsoft YaHei"/>
                <a:cs typeface="Microsoft YaHei"/>
              </a:rPr>
              <a:t>产品的保修时间</a:t>
            </a:r>
            <a:endParaRPr lang="Microsoft YaHei" altLang="Microsoft YaHei" sz="900"/>
          </a:p>
          <a:p>
            <a:pPr marL="12700" algn="l" rtl="0" eaLnBrk="0">
              <a:lnSpc>
                <a:spcPts val="2017"/>
              </a:lnSpc>
            </a:pPr>
            <a:r>
              <a:rPr sz="900" kern="0" spc="50">
                <a:solidFill>
                  <a:srgbClr val="595959">
                    <a:alpha val="100000"/>
                  </a:srgbClr>
                </a:solidFill>
                <a:latin typeface="Microsoft YaHei"/>
                <a:ea typeface="Microsoft YaHei"/>
                <a:cs typeface="Microsoft YaHei"/>
              </a:rPr>
              <a:t>产品的适配度（包括电压、接口等）</a:t>
            </a:r>
            <a:endParaRPr lang="Microsoft YaHei" altLang="Microsoft YaHei" sz="900"/>
          </a:p>
          <a:p>
            <a:pPr marL="1099185" algn="l" rtl="0" eaLnBrk="0">
              <a:lnSpc>
                <a:spcPts val="1156"/>
              </a:lnSpc>
              <a:spcBef>
                <a:spcPts val="958"/>
              </a:spcBef>
            </a:pPr>
            <a:r>
              <a:rPr sz="900" kern="0" spc="80">
                <a:solidFill>
                  <a:srgbClr val="595959">
                    <a:alpha val="100000"/>
                  </a:srgbClr>
                </a:solidFill>
                <a:latin typeface="Microsoft YaHei"/>
                <a:ea typeface="Microsoft YaHei"/>
                <a:cs typeface="Microsoft YaHei"/>
              </a:rPr>
              <a:t>产品的耗能/功率</a:t>
            </a:r>
            <a:endParaRPr lang="Microsoft YaHei" altLang="Microsoft YaHei" sz="900"/>
          </a:p>
          <a:p>
            <a:pPr marL="1099185" algn="l" rtl="0" eaLnBrk="0">
              <a:lnSpc>
                <a:spcPct val="98000"/>
              </a:lnSpc>
              <a:spcBef>
                <a:spcPts val="864"/>
              </a:spcBef>
            </a:pPr>
            <a:r>
              <a:rPr sz="900" kern="0" spc="80">
                <a:solidFill>
                  <a:srgbClr val="595959">
                    <a:alpha val="100000"/>
                  </a:srgbClr>
                </a:solidFill>
                <a:latin typeface="Microsoft YaHei"/>
                <a:ea typeface="Microsoft YaHei"/>
                <a:cs typeface="Microsoft YaHei"/>
              </a:rPr>
              <a:t>产品的厂商/品牌</a:t>
            </a:r>
            <a:endParaRPr lang="Microsoft YaHei" altLang="Microsoft YaHei" sz="900"/>
          </a:p>
          <a:p>
            <a:pPr marL="139700" algn="l" rtl="0" eaLnBrk="0">
              <a:lnSpc>
                <a:spcPts val="2019"/>
              </a:lnSpc>
            </a:pPr>
            <a:r>
              <a:rPr sz="900" kern="0" spc="50">
                <a:solidFill>
                  <a:srgbClr val="595959">
                    <a:alpha val="100000"/>
                  </a:srgbClr>
                </a:solidFill>
                <a:latin typeface="Microsoft YaHei"/>
                <a:ea typeface="Microsoft YaHei"/>
                <a:cs typeface="Microsoft YaHei"/>
              </a:rPr>
              <a:t>产品个性化程度（功能、尺寸等）</a:t>
            </a:r>
            <a:endParaRPr lang="Microsoft YaHei" altLang="Microsoft YaHei" sz="900"/>
          </a:p>
          <a:p>
            <a:pPr algn="r" rtl="0" eaLnBrk="0">
              <a:lnSpc>
                <a:spcPct val="98000"/>
              </a:lnSpc>
              <a:spcBef>
                <a:spcPts val="960"/>
              </a:spcBef>
            </a:pPr>
            <a:r>
              <a:rPr sz="900" kern="0" spc="90">
                <a:solidFill>
                  <a:srgbClr val="595959">
                    <a:alpha val="100000"/>
                  </a:srgbClr>
                </a:solidFill>
                <a:latin typeface="Microsoft YaHei"/>
                <a:ea typeface="Microsoft YaHei"/>
                <a:cs typeface="Microsoft YaHei"/>
              </a:rPr>
              <a:t>产品的材质</a:t>
            </a:r>
            <a:endParaRPr lang="Microsoft YaHei" altLang="Microsoft YaHei" sz="900"/>
          </a:p>
          <a:p>
            <a:pPr marL="1280160" algn="l" rtl="0" eaLnBrk="0">
              <a:lnSpc>
                <a:spcPts val="2018"/>
              </a:lnSpc>
            </a:pPr>
            <a:r>
              <a:rPr sz="900" kern="0" spc="90">
                <a:solidFill>
                  <a:srgbClr val="595959">
                    <a:alpha val="100000"/>
                  </a:srgbClr>
                </a:solidFill>
                <a:latin typeface="Microsoft YaHei"/>
                <a:ea typeface="Microsoft YaHei"/>
                <a:cs typeface="Microsoft YaHei"/>
              </a:rPr>
              <a:t>产品规格尺寸</a:t>
            </a:r>
            <a:endParaRPr lang="Microsoft YaHei" altLang="Microsoft YaHei" sz="900"/>
          </a:p>
        </p:txBody>
      </p:sp>
      <p:sp>
        <p:nvSpPr>
          <p:cNvPr id="908" name="rect"/>
          <p:cNvSpPr/>
          <p:nvPr/>
        </p:nvSpPr>
        <p:spPr>
          <a:xfrm>
            <a:off x="4161980" y="2770632"/>
            <a:ext cx="3175" cy="3329940"/>
          </a:xfrm>
          <a:prstGeom prst="rect">
            <a:avLst/>
          </a:prstGeom>
          <a:solidFill>
            <a:srgbClr val="59595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910" name="table 910"/>
          <p:cNvGraphicFramePr>
            <a:graphicFrameLocks noGrp="1"/>
          </p:cNvGraphicFramePr>
          <p:nvPr/>
        </p:nvGraphicFramePr>
        <p:xfrm>
          <a:off x="1835276" y="2784729"/>
          <a:ext cx="5078094" cy="718184"/>
        </p:xfrm>
        <a:graphic>
          <a:graphicData uri="http://schemas.openxmlformats.org/drawingml/2006/table">
            <a:tbl>
              <a:tblPr/>
              <a:tblGrid>
                <a:gridCol w="3196589"/>
                <a:gridCol w="1881504"/>
              </a:tblGrid>
              <a:tr h="718184">
                <a:tc>
                  <a:txBody>
                    <a:bodyPr vert="horz" wrap="square"/>
                    <a:lstStyle/>
                    <a:p>
                      <a:pPr algn="l" rtl="0" eaLnBrk="0">
                        <a:lnSpc>
                          <a:spcPct val="115000"/>
                        </a:lnSpc>
                      </a:pPr>
                      <a:endParaRPr lang="Arial" altLang="Arial" sz="300"/>
                    </a:p>
                    <a:p>
                      <a:pPr marL="1693545" algn="l" rtl="0" eaLnBrk="0">
                        <a:lnSpc>
                          <a:spcPct val="98000"/>
                        </a:lnSpc>
                        <a:spcBef>
                          <a:spcPts val="1"/>
                        </a:spcBef>
                      </a:pPr>
                      <a:r>
                        <a:rPr sz="900" kern="0" spc="90">
                          <a:solidFill>
                            <a:srgbClr val="595959">
                              <a:alpha val="100000"/>
                            </a:srgbClr>
                          </a:solidFill>
                          <a:latin typeface="Microsoft YaHei"/>
                          <a:ea typeface="Microsoft YaHei"/>
                          <a:cs typeface="Microsoft YaHei"/>
                        </a:rPr>
                        <a:t>产品质量</a:t>
                      </a:r>
                      <a:endParaRPr lang="Microsoft YaHei" altLang="Microsoft YaHei" sz="900"/>
                    </a:p>
                    <a:p>
                      <a:pPr marL="117475" algn="l" rtl="0" eaLnBrk="0">
                        <a:lnSpc>
                          <a:spcPts val="2017"/>
                        </a:lnSpc>
                      </a:pPr>
                      <a:r>
                        <a:rPr sz="900" kern="0" spc="70">
                          <a:solidFill>
                            <a:srgbClr val="595959">
                              <a:alpha val="100000"/>
                            </a:srgbClr>
                          </a:solidFill>
                          <a:latin typeface="Microsoft YaHei"/>
                          <a:ea typeface="Microsoft YaHei"/>
                          <a:cs typeface="Microsoft YaHei"/>
                        </a:rPr>
                        <a:t>产品的兼容性（与内部系</a:t>
                      </a:r>
                      <a:r>
                        <a:rPr sz="900" kern="0" spc="60">
                          <a:solidFill>
                            <a:srgbClr val="595959">
                              <a:alpha val="100000"/>
                            </a:srgbClr>
                          </a:solidFill>
                          <a:latin typeface="Microsoft YaHei"/>
                          <a:ea typeface="Microsoft YaHei"/>
                          <a:cs typeface="Microsoft YaHei"/>
                        </a:rPr>
                        <a:t>统/软件等）</a:t>
                      </a:r>
                      <a:endParaRPr lang="Microsoft YaHei" altLang="Microsoft YaHei" sz="900"/>
                    </a:p>
                    <a:p>
                      <a:pPr algn="l" rtl="0" eaLnBrk="0">
                        <a:lnSpc>
                          <a:spcPct val="114000"/>
                        </a:lnSpc>
                      </a:pPr>
                      <a:endParaRPr lang="Arial" altLang="Arial" sz="700"/>
                    </a:p>
                    <a:p>
                      <a:pPr marL="1567180" algn="l" rtl="0" eaLnBrk="0">
                        <a:lnSpc>
                          <a:spcPts val="1155"/>
                        </a:lnSpc>
                        <a:spcBef>
                          <a:spcPts val="1"/>
                        </a:spcBef>
                      </a:pPr>
                      <a:r>
                        <a:rPr sz="900" kern="0" spc="90">
                          <a:solidFill>
                            <a:srgbClr val="595959">
                              <a:alpha val="100000"/>
                            </a:srgbClr>
                          </a:solidFill>
                          <a:latin typeface="Microsoft YaHei"/>
                          <a:ea typeface="Microsoft YaHei"/>
                          <a:cs typeface="Microsoft YaHei"/>
                        </a:rPr>
                        <a:t>产品的功能</a:t>
                      </a:r>
                      <a:endParaRPr lang="Microsoft YaHei" altLang="Microsoft YaHei" sz="900"/>
                    </a:p>
                  </a:txBody>
                  <a:tcPr marL="0" marR="0" marT="0" marB="0">
                    <a:lnL w="19050" cap="flat" cmpd="sng" algn="ctr">
                      <a:solidFill>
                        <a:srgbClr val="1EC8F3"/>
                      </a:solidFill>
                      <a:prstDash val="dash"/>
                      <a:round/>
                      <a:headEnd type="none" w="med" len="med"/>
                      <a:tailEnd type="none" w="med" len="med"/>
                    </a:lnL>
                    <a:lnR>
                      <a:noFill/>
                    </a:lnR>
                    <a:lnT w="19050" cap="flat" cmpd="sng" algn="ctr">
                      <a:solidFill>
                        <a:srgbClr val="1EC8F3"/>
                      </a:solidFill>
                      <a:prstDash val="dash"/>
                      <a:round/>
                      <a:headEnd type="none" w="med" len="med"/>
                      <a:tailEnd type="none" w="med" len="med"/>
                    </a:lnT>
                    <a:lnB w="19050" cap="flat" cmpd="sng" algn="ctr">
                      <a:solidFill>
                        <a:srgbClr val="1EC8F3"/>
                      </a:solidFill>
                      <a:prstDash val="dash"/>
                      <a:round/>
                      <a:headEnd type="none" w="med" len="med"/>
                      <a:tailEnd type="none" w="med" len="med"/>
                    </a:lnB>
                  </a:tcPr>
                </a:tc>
                <a:tc>
                  <a:txBody>
                    <a:bodyPr vert="horz" wrap="square"/>
                    <a:lstStyle/>
                    <a:p>
                      <a:pPr algn="l" rtl="0" eaLnBrk="0">
                        <a:lnSpc>
                          <a:spcPct val="111000"/>
                        </a:lnSpc>
                      </a:pPr>
                      <a:endParaRPr lang="Arial" altLang="Arial" sz="400"/>
                    </a:p>
                    <a:p>
                      <a:pPr marL="1402080" algn="l" rtl="0" eaLnBrk="0">
                        <a:lnSpc>
                          <a:spcPct val="72000"/>
                        </a:lnSpc>
                        <a:spcBef>
                          <a:spcPts val="2"/>
                        </a:spcBef>
                      </a:pPr>
                      <a:r>
                        <a:rPr sz="900" kern="0" spc="30">
                          <a:solidFill>
                            <a:srgbClr val="595959">
                              <a:alpha val="100000"/>
                            </a:srgbClr>
                          </a:solidFill>
                          <a:latin typeface="Microsoft YaHei"/>
                          <a:ea typeface="Microsoft YaHei"/>
                          <a:cs typeface="Microsoft YaHei"/>
                        </a:rPr>
                        <a:t>58.8%</a:t>
                      </a:r>
                      <a:endParaRPr lang="Microsoft YaHei" altLang="Microsoft YaHei" sz="900"/>
                    </a:p>
                    <a:p>
                      <a:pPr marL="1268094" algn="l" rtl="0" eaLnBrk="0">
                        <a:lnSpc>
                          <a:spcPts val="2019"/>
                        </a:lnSpc>
                      </a:pPr>
                      <a:r>
                        <a:rPr sz="900" kern="0" spc="30">
                          <a:solidFill>
                            <a:srgbClr val="595959">
                              <a:alpha val="100000"/>
                            </a:srgbClr>
                          </a:solidFill>
                          <a:latin typeface="Microsoft YaHei"/>
                          <a:ea typeface="Microsoft YaHei"/>
                          <a:cs typeface="Microsoft YaHei"/>
                        </a:rPr>
                        <a:t>55.2%</a:t>
                      </a:r>
                      <a:endParaRPr lang="Microsoft YaHei" altLang="Microsoft YaHei" sz="900"/>
                    </a:p>
                    <a:p>
                      <a:pPr algn="l" rtl="0" eaLnBrk="0">
                        <a:lnSpc>
                          <a:spcPct val="103000"/>
                        </a:lnSpc>
                      </a:pPr>
                      <a:endParaRPr lang="Arial" altLang="Arial" sz="1000"/>
                    </a:p>
                    <a:p>
                      <a:pPr marL="998219" algn="l" rtl="0" eaLnBrk="0">
                        <a:lnSpc>
                          <a:spcPct val="91000"/>
                        </a:lnSpc>
                        <a:spcBef>
                          <a:spcPts val="3"/>
                        </a:spcBef>
                      </a:pPr>
                      <a:r>
                        <a:rPr sz="900" kern="0" spc="50">
                          <a:solidFill>
                            <a:srgbClr val="595959">
                              <a:alpha val="100000"/>
                            </a:srgbClr>
                          </a:solidFill>
                          <a:latin typeface="Microsoft YaHei"/>
                          <a:ea typeface="Microsoft YaHei"/>
                          <a:cs typeface="Microsoft YaHei"/>
                        </a:rPr>
                        <a:t>48.2%</a:t>
                      </a:r>
                      <a:endParaRPr lang="Microsoft YaHei" altLang="Microsoft YaHei" sz="900"/>
                    </a:p>
                  </a:txBody>
                  <a:tcPr marL="0" marR="0" marT="0" marB="0">
                    <a:lnL>
                      <a:noFill/>
                    </a:lnL>
                    <a:lnR w="19050" cap="flat" cmpd="sng" algn="ctr">
                      <a:solidFill>
                        <a:srgbClr val="1EC8F3"/>
                      </a:solidFill>
                      <a:prstDash val="dash"/>
                      <a:round/>
                      <a:headEnd type="none" w="med" len="med"/>
                      <a:tailEnd type="none" w="med" len="med"/>
                    </a:lnR>
                    <a:lnT w="19050" cap="flat" cmpd="sng" algn="ctr">
                      <a:solidFill>
                        <a:srgbClr val="1EC8F3"/>
                      </a:solidFill>
                      <a:prstDash val="dash"/>
                      <a:round/>
                      <a:headEnd type="none" w="med" len="med"/>
                      <a:tailEnd type="none" w="med" len="med"/>
                    </a:lnT>
                    <a:lnB w="19050" cap="flat" cmpd="sng" algn="ctr">
                      <a:solidFill>
                        <a:srgbClr val="1EC8F3"/>
                      </a:solidFill>
                      <a:prstDash val="dash"/>
                      <a:round/>
                      <a:headEnd type="none" w="med" len="med"/>
                      <a:tailEnd type="none" w="med" len="med"/>
                    </a:lnB>
                  </a:tcPr>
                </a:tc>
              </a:tr>
            </a:tbl>
          </a:graphicData>
        </a:graphic>
      </p:graphicFrame>
      <p:sp>
        <p:nvSpPr>
          <p:cNvPr id="912" name="textbox 912"/>
          <p:cNvSpPr/>
          <p:nvPr/>
        </p:nvSpPr>
        <p:spPr>
          <a:xfrm>
            <a:off x="555279" y="431082"/>
            <a:ext cx="5972175" cy="4978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404"/>
              </a:lnSpc>
            </a:pPr>
            <a:endParaRPr lang="Arial" altLang="Arial" sz="100"/>
          </a:p>
          <a:p>
            <a:pPr marL="12700" algn="l" rtl="0" eaLnBrk="0">
              <a:lnSpc>
                <a:spcPct val="97000"/>
              </a:lnSpc>
            </a:pPr>
            <a:r>
              <a:rPr sz="3200" kern="0" spc="-10">
                <a:solidFill>
                  <a:srgbClr val="8BC53F">
                    <a:alpha val="100000"/>
                  </a:srgbClr>
                </a:solidFill>
                <a:latin typeface="Microsoft YaHei"/>
                <a:ea typeface="Microsoft YaHei"/>
                <a:cs typeface="Microsoft YaHei"/>
              </a:rPr>
              <a:t>3C数码商用品采购考虑因素</a:t>
            </a:r>
            <a:r>
              <a:rPr sz="3200" kern="0" spc="-20">
                <a:solidFill>
                  <a:srgbClr val="8BC53F">
                    <a:alpha val="100000"/>
                  </a:srgbClr>
                </a:solidFill>
                <a:latin typeface="Microsoft YaHei"/>
                <a:ea typeface="Microsoft YaHei"/>
                <a:cs typeface="Microsoft YaHei"/>
              </a:rPr>
              <a:t>-产品</a:t>
            </a:r>
            <a:endParaRPr lang="Microsoft YaHei" altLang="Microsoft YaHei" sz="3200"/>
          </a:p>
        </p:txBody>
      </p:sp>
      <p:sp>
        <p:nvSpPr>
          <p:cNvPr id="914" name="textbox 914"/>
          <p:cNvSpPr/>
          <p:nvPr/>
        </p:nvSpPr>
        <p:spPr>
          <a:xfrm>
            <a:off x="533814" y="6195777"/>
            <a:ext cx="4418329" cy="367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3774440" algn="l" rtl="0" eaLnBrk="0">
              <a:lnSpc>
                <a:spcPts val="1122"/>
              </a:lnSpc>
              <a:tabLst>
                <a:tab pos="3825240"/>
              </a:tabLst>
            </a:pPr>
            <a:r>
              <a:rPr sz="900" kern="0" spc="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占比（%）</a:t>
            </a:r>
            <a:endParaRPr lang="Microsoft YaHei" altLang="Microsoft YaHei" sz="900"/>
          </a:p>
          <a:p>
            <a:pPr algn="l" rtl="0" eaLnBrk="0">
              <a:lnSpc>
                <a:spcPct val="103000"/>
              </a:lnSpc>
            </a:pPr>
            <a:endParaRPr lang="Arial" altLang="Arial" sz="500"/>
          </a:p>
          <a:p>
            <a:pPr marL="12700" algn="l" rtl="0" eaLnBrk="0">
              <a:lnSpc>
                <a:spcPct val="98000"/>
              </a:lnSpc>
              <a:spcBef>
                <a:spcPts val="5"/>
              </a:spcBef>
            </a:pPr>
            <a:r>
              <a:rPr sz="800" kern="0" spc="-40">
                <a:solidFill>
                  <a:srgbClr val="7F7F7F">
                    <a:alpha val="100000"/>
                  </a:srgbClr>
                </a:solidFill>
                <a:latin typeface="Microsoft YaHei"/>
                <a:ea typeface="Microsoft YaHei"/>
                <a:cs typeface="Microsoft YaHei"/>
              </a:rPr>
              <a:t>样本：</a:t>
            </a:r>
            <a:r>
              <a:rPr sz="800" kern="0" spc="210">
                <a:solidFill>
                  <a:srgbClr val="7F7F7F">
                    <a:alpha val="100000"/>
                  </a:srgbClr>
                </a:solidFill>
                <a:latin typeface="Microsoft YaHei"/>
                <a:ea typeface="Microsoft YaHei"/>
                <a:cs typeface="Microsoft YaHei"/>
              </a:rPr>
              <a:t> </a:t>
            </a:r>
            <a:r>
              <a:rPr sz="800" kern="0" spc="-40">
                <a:solidFill>
                  <a:srgbClr val="7F7F7F">
                    <a:alpha val="100000"/>
                  </a:srgbClr>
                </a:solidFill>
                <a:latin typeface="Microsoft YaHei"/>
                <a:ea typeface="Microsoft YaHei"/>
                <a:cs typeface="Microsoft YaHei"/>
              </a:rPr>
              <a:t>N=500，于2024年2月网上调研获得。</a:t>
            </a:r>
            <a:endParaRPr lang="Microsoft YaHei" altLang="Microsoft YaHei" sz="800"/>
          </a:p>
        </p:txBody>
      </p:sp>
      <p:sp>
        <p:nvSpPr>
          <p:cNvPr id="916" name="path"/>
          <p:cNvSpPr/>
          <p:nvPr/>
        </p:nvSpPr>
        <p:spPr>
          <a:xfrm>
            <a:off x="4233671" y="6231635"/>
            <a:ext cx="74676" cy="74676"/>
          </a:xfrm>
          <a:custGeom>
            <a:rect l="0" t="0" r="0" b="0"/>
            <a:pathLst>
              <a:path w="117" h="117">
                <a:moveTo>
                  <a:pt x="0" y="117"/>
                </a:moveTo>
                <a:lnTo>
                  <a:pt x="117" y="117"/>
                </a:lnTo>
                <a:lnTo>
                  <a:pt x="117" y="0"/>
                </a:lnTo>
                <a:lnTo>
                  <a:pt x="0" y="0"/>
                </a:lnTo>
                <a:lnTo>
                  <a:pt x="0" y="117"/>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918" name="table 918"/>
          <p:cNvGraphicFramePr>
            <a:graphicFrameLocks noGrp="1"/>
          </p:cNvGraphicFramePr>
          <p:nvPr/>
        </p:nvGraphicFramePr>
        <p:xfrm>
          <a:off x="1835276" y="3536060"/>
          <a:ext cx="5078094" cy="270510"/>
        </p:xfrm>
        <a:graphic>
          <a:graphicData uri="http://schemas.openxmlformats.org/drawingml/2006/table">
            <a:tbl>
              <a:tblPr/>
              <a:tblGrid>
                <a:gridCol w="3192779"/>
                <a:gridCol w="1885314"/>
              </a:tblGrid>
              <a:tr h="270509">
                <a:tc>
                  <a:txBody>
                    <a:bodyPr vert="horz" wrap="square"/>
                    <a:lstStyle/>
                    <a:p>
                      <a:pPr algn="l" rtl="0" eaLnBrk="0">
                        <a:lnSpc>
                          <a:spcPct val="114000"/>
                        </a:lnSpc>
                      </a:pPr>
                      <a:endParaRPr lang="Arial" altLang="Arial" sz="400"/>
                    </a:p>
                    <a:p>
                      <a:pPr marL="1313814" algn="l" rtl="0" eaLnBrk="0">
                        <a:lnSpc>
                          <a:spcPts val="1150"/>
                        </a:lnSpc>
                        <a:spcBef>
                          <a:spcPts val="4"/>
                        </a:spcBef>
                      </a:pPr>
                      <a:r>
                        <a:rPr sz="900" kern="0" spc="90">
                          <a:solidFill>
                            <a:srgbClr val="595959">
                              <a:alpha val="100000"/>
                            </a:srgbClr>
                          </a:solidFill>
                          <a:latin typeface="Microsoft YaHei"/>
                          <a:ea typeface="Microsoft YaHei"/>
                          <a:cs typeface="Microsoft YaHei"/>
                        </a:rPr>
                        <a:t>产品的售后服务</a:t>
                      </a:r>
                      <a:endParaRPr lang="Microsoft YaHei" altLang="Microsoft YaHei" sz="900"/>
                    </a:p>
                  </a:txBody>
                  <a:tcPr marL="0" marR="0" marT="0" marB="0">
                    <a:lnL w="19050" cap="flat" cmpd="sng" algn="ctr">
                      <a:solidFill>
                        <a:srgbClr val="F38286"/>
                      </a:solidFill>
                      <a:prstDash val="solid"/>
                      <a:round/>
                      <a:headEnd type="none" w="med" len="med"/>
                      <a:tailEnd type="none" w="med" len="med"/>
                    </a:lnL>
                    <a:lnR>
                      <a:noFill/>
                    </a:lnR>
                    <a:lnT w="19050" cap="flat" cmpd="sng" algn="ctr">
                      <a:solidFill>
                        <a:srgbClr val="F38286"/>
                      </a:solidFill>
                      <a:prstDash val="dash"/>
                      <a:round/>
                      <a:headEnd type="none" w="med" len="med"/>
                      <a:tailEnd type="none" w="med" len="med"/>
                    </a:lnT>
                    <a:lnB w="19050" cap="flat" cmpd="sng" algn="ctr">
                      <a:solidFill>
                        <a:srgbClr val="F38286"/>
                      </a:solidFill>
                      <a:prstDash val="dash"/>
                      <a:round/>
                      <a:headEnd type="none" w="med" len="med"/>
                      <a:tailEnd type="none" w="med" len="med"/>
                    </a:lnB>
                  </a:tcPr>
                </a:tc>
                <a:tc>
                  <a:txBody>
                    <a:bodyPr vert="horz" wrap="square"/>
                    <a:lstStyle/>
                    <a:p>
                      <a:pPr algn="l" rtl="0" eaLnBrk="0">
                        <a:lnSpc>
                          <a:spcPct val="112000"/>
                        </a:lnSpc>
                      </a:pPr>
                      <a:endParaRPr lang="Arial" altLang="Arial" sz="500"/>
                    </a:p>
                    <a:p>
                      <a:pPr marL="995044" algn="l" rtl="0" eaLnBrk="0">
                        <a:lnSpc>
                          <a:spcPct val="91000"/>
                        </a:lnSpc>
                        <a:spcBef>
                          <a:spcPts val="1"/>
                        </a:spcBef>
                      </a:pPr>
                      <a:r>
                        <a:rPr sz="900" kern="0" spc="50">
                          <a:solidFill>
                            <a:srgbClr val="595959">
                              <a:alpha val="100000"/>
                            </a:srgbClr>
                          </a:solidFill>
                          <a:latin typeface="Microsoft YaHei"/>
                          <a:ea typeface="Microsoft YaHei"/>
                          <a:cs typeface="Microsoft YaHei"/>
                        </a:rPr>
                        <a:t>48.0%</a:t>
                      </a:r>
                      <a:endParaRPr lang="Microsoft YaHei" altLang="Microsoft YaHei" sz="900"/>
                    </a:p>
                  </a:txBody>
                  <a:tcPr marL="0" marR="0" marT="0" marB="0">
                    <a:lnL>
                      <a:noFill/>
                    </a:lnL>
                    <a:lnR w="19050" cap="flat" cmpd="sng" algn="ctr">
                      <a:solidFill>
                        <a:srgbClr val="F38286"/>
                      </a:solidFill>
                      <a:prstDash val="solid"/>
                      <a:round/>
                      <a:headEnd type="none" w="med" len="med"/>
                      <a:tailEnd type="none" w="med" len="med"/>
                    </a:lnR>
                    <a:lnT w="19050" cap="flat" cmpd="sng" algn="ctr">
                      <a:solidFill>
                        <a:srgbClr val="F38286"/>
                      </a:solidFill>
                      <a:prstDash val="dash"/>
                      <a:round/>
                      <a:headEnd type="none" w="med" len="med"/>
                      <a:tailEnd type="none" w="med" len="med"/>
                    </a:lnT>
                    <a:lnB w="19050" cap="flat" cmpd="sng" algn="ctr">
                      <a:solidFill>
                        <a:srgbClr val="F38286"/>
                      </a:solidFill>
                      <a:prstDash val="dash"/>
                      <a:round/>
                      <a:headEnd type="none" w="med" len="med"/>
                      <a:tailEnd type="none" w="med" len="med"/>
                    </a:lnB>
                  </a:tcPr>
                </a:tc>
              </a:tr>
            </a:tbl>
          </a:graphicData>
        </a:graphic>
      </p:graphicFrame>
      <p:sp>
        <p:nvSpPr>
          <p:cNvPr id="920" name="textbox 920"/>
          <p:cNvSpPr/>
          <p:nvPr/>
        </p:nvSpPr>
        <p:spPr>
          <a:xfrm>
            <a:off x="2826974" y="2366511"/>
            <a:ext cx="3350259" cy="2336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420"/>
              </a:lnSpc>
            </a:pPr>
            <a:endParaRPr lang="Arial" altLang="Arial" sz="100"/>
          </a:p>
          <a:p>
            <a:pPr marL="12700" algn="l" rtl="0" eaLnBrk="0">
              <a:lnSpc>
                <a:spcPct val="98000"/>
              </a:lnSpc>
            </a:pPr>
            <a:r>
              <a:rPr sz="1400" b="1" kern="0" spc="0">
                <a:solidFill>
                  <a:srgbClr val="404040">
                    <a:alpha val="100000"/>
                  </a:srgbClr>
                </a:solidFill>
                <a:latin typeface="Microsoft YaHei"/>
                <a:ea typeface="Microsoft YaHei"/>
                <a:cs typeface="Microsoft YaHei"/>
              </a:rPr>
              <a:t>中国企业3C数码商用品采购考</a:t>
            </a:r>
            <a:r>
              <a:rPr sz="1400" b="1" kern="0" spc="-10">
                <a:solidFill>
                  <a:srgbClr val="404040">
                    <a:alpha val="100000"/>
                  </a:srgbClr>
                </a:solidFill>
                <a:latin typeface="Microsoft YaHei"/>
                <a:ea typeface="Microsoft YaHei"/>
                <a:cs typeface="Microsoft YaHei"/>
              </a:rPr>
              <a:t>虑因素-产品</a:t>
            </a:r>
            <a:endParaRPr lang="Microsoft YaHei" altLang="Microsoft YaHei" sz="1400"/>
          </a:p>
        </p:txBody>
      </p:sp>
      <p:pic>
        <p:nvPicPr>
          <p:cNvPr id="922" name="picture 922"/>
          <p:cNvPicPr>
            <a:picLocks noChangeAspect="1"/>
          </p:cNvPicPr>
          <p:nvPr/>
        </p:nvPicPr>
        <p:blipFill>
          <a:blip r:embed="rId3"/>
          <a:stretch>
            <a:fillRect/>
          </a:stretch>
        </p:blipFill>
        <p:spPr>
          <a:xfrm rot="21600000">
            <a:off x="7879183" y="289280"/>
            <a:ext cx="988869" cy="490517"/>
          </a:xfrm>
          <a:prstGeom prst="rect">
            <a:avLst/>
          </a:prstGeom>
        </p:spPr>
      </p:pic>
      <p:sp>
        <p:nvSpPr>
          <p:cNvPr id="924" name="textbox 924"/>
          <p:cNvSpPr/>
          <p:nvPr/>
        </p:nvSpPr>
        <p:spPr>
          <a:xfrm>
            <a:off x="7596683" y="6633805"/>
            <a:ext cx="1049019"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48"/>
              </a:lnSpc>
            </a:pPr>
            <a:endParaRPr lang="Arial" altLang="Arial" sz="100"/>
          </a:p>
          <a:p>
            <a:pPr marL="12700" algn="l" rtl="0" eaLnBrk="0">
              <a:lnSpc>
                <a:spcPct val="98000"/>
              </a:lnSpc>
            </a:pPr>
            <a:r>
              <a:rPr sz="800" kern="0" spc="0">
                <a:solidFill>
                  <a:srgbClr val="7F7F7F">
                    <a:alpha val="100000"/>
                  </a:srgbClr>
                </a:solidFill>
                <a:latin typeface="Arial"/>
                <a:ea typeface="Arial"/>
                <a:cs typeface="Arial"/>
              </a:rPr>
              <a:t>www.iresearch.c</a:t>
            </a:r>
            <a:r>
              <a:rPr sz="800" kern="0" spc="-10">
                <a:solidFill>
                  <a:srgbClr val="7F7F7F">
                    <a:alpha val="100000"/>
                  </a:srgbClr>
                </a:solidFill>
                <a:latin typeface="Arial"/>
                <a:ea typeface="Arial"/>
                <a:cs typeface="Arial"/>
              </a:rPr>
              <a:t>om.cn</a:t>
            </a:r>
            <a:endParaRPr lang="Arial" altLang="Arial" sz="800"/>
          </a:p>
        </p:txBody>
      </p:sp>
      <p:sp>
        <p:nvSpPr>
          <p:cNvPr id="926" name="textbox 926"/>
          <p:cNvSpPr/>
          <p:nvPr/>
        </p:nvSpPr>
        <p:spPr>
          <a:xfrm>
            <a:off x="523850" y="6633805"/>
            <a:ext cx="109601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379"/>
              </a:lnSpc>
            </a:pPr>
            <a:endParaRPr lang="Arial" altLang="Arial" sz="100"/>
          </a:p>
          <a:p>
            <a:pPr marL="12700" algn="l" rtl="0" eaLnBrk="0">
              <a:lnSpc>
                <a:spcPct val="81000"/>
              </a:lnSpc>
            </a:pPr>
            <a:r>
              <a:rPr sz="800" kern="0" spc="-10">
                <a:solidFill>
                  <a:srgbClr val="7F7F7F">
                    <a:alpha val="100000"/>
                  </a:srgbClr>
                </a:solidFill>
                <a:latin typeface="Arial"/>
                <a:ea typeface="Arial"/>
                <a:cs typeface="Arial"/>
              </a:rPr>
              <a:t>©2024.2</a:t>
            </a:r>
            <a:r>
              <a:rPr sz="800" kern="0" spc="9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Inc.</a:t>
            </a:r>
            <a:endParaRPr lang="Arial" altLang="Arial" sz="800"/>
          </a:p>
        </p:txBody>
      </p:sp>
      <p:sp>
        <p:nvSpPr>
          <p:cNvPr id="928" name="path"/>
          <p:cNvSpPr/>
          <p:nvPr/>
        </p:nvSpPr>
        <p:spPr>
          <a:xfrm>
            <a:off x="539496" y="6588125"/>
            <a:ext cx="8093329" cy="6350"/>
          </a:xfrm>
          <a:custGeom>
            <a:rect l="0" t="0" r="0" b="0"/>
            <a:pathLst>
              <a:path w="12745" h="10">
                <a:moveTo>
                  <a:pt x="0" y="5"/>
                </a:moveTo>
                <a:lnTo>
                  <a:pt x="12745" y="5"/>
                </a:lnTo>
              </a:path>
            </a:pathLst>
          </a:custGeom>
          <a:noFill/>
          <a:ln w="635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30" name="textbox 930"/>
          <p:cNvSpPr/>
          <p:nvPr/>
        </p:nvSpPr>
        <p:spPr>
          <a:xfrm>
            <a:off x="8902651" y="6635915"/>
            <a:ext cx="134620" cy="128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877"/>
              </a:lnSpc>
            </a:pPr>
            <a:endParaRPr lang="Arial" altLang="Arial" sz="100"/>
          </a:p>
          <a:p>
            <a:pPr marL="12700" algn="l" rtl="0" eaLnBrk="0">
              <a:lnSpc>
                <a:spcPct val="85000"/>
              </a:lnSpc>
            </a:pPr>
            <a:r>
              <a:rPr sz="800" kern="0" spc="-40">
                <a:solidFill>
                  <a:srgbClr val="7F7F7F">
                    <a:alpha val="100000"/>
                  </a:srgbClr>
                </a:solidFill>
                <a:latin typeface="Microsoft YaHei"/>
                <a:ea typeface="Microsoft YaHei"/>
                <a:cs typeface="Microsoft YaHei"/>
              </a:rPr>
              <a:t>19</a:t>
            </a:r>
            <a:endParaRPr lang="Microsoft YaHei" altLang="Microsoft YaHei" sz="8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6" name="group 76"/>
          <p:cNvGrpSpPr/>
          <p:nvPr/>
        </p:nvGrpSpPr>
        <p:grpSpPr>
          <a:xfrm rot="21600000">
            <a:off x="1538001" y="4256532"/>
            <a:ext cx="139636" cy="193262"/>
            <a:chExt cx="139636" cy="193262"/>
          </a:xfrm>
        </p:grpSpPr>
        <p:sp>
          <p:nvSpPr>
            <p:cNvPr id="932" name="path"/>
            <p:cNvSpPr/>
            <p:nvPr/>
          </p:nvSpPr>
          <p:spPr>
            <a:xfrm>
              <a:off x="11906" y="79247"/>
              <a:ext cx="94487" cy="102108"/>
            </a:xfrm>
            <a:custGeom>
              <a:rect l="0" t="0" r="0" b="0"/>
              <a:pathLst>
                <a:path w="148" h="160">
                  <a:moveTo>
                    <a:pt x="0" y="0"/>
                  </a:moveTo>
                  <a:cubicBezTo>
                    <a:pt x="0" y="124"/>
                    <a:pt x="0" y="124"/>
                    <a:pt x="0" y="124"/>
                  </a:cubicBezTo>
                  <a:cubicBezTo>
                    <a:pt x="0" y="144"/>
                    <a:pt x="16" y="160"/>
                    <a:pt x="35" y="160"/>
                  </a:cubicBezTo>
                  <a:cubicBezTo>
                    <a:pt x="112" y="160"/>
                    <a:pt x="112" y="160"/>
                    <a:pt x="112" y="160"/>
                  </a:cubicBezTo>
                  <a:cubicBezTo>
                    <a:pt x="132" y="160"/>
                    <a:pt x="148" y="144"/>
                    <a:pt x="148" y="124"/>
                  </a:cubicBezTo>
                  <a:cubicBezTo>
                    <a:pt x="148" y="0"/>
                    <a:pt x="148" y="0"/>
                    <a:pt x="148" y="0"/>
                  </a:cubicBezTo>
                  <a:lnTo>
                    <a:pt x="0" y="0"/>
                  </a:lnTo>
                  <a:close/>
                </a:path>
              </a:pathLst>
            </a:custGeom>
            <a:solidFill>
              <a:srgbClr val="29CCB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34" name="path"/>
            <p:cNvSpPr/>
            <p:nvPr/>
          </p:nvSpPr>
          <p:spPr>
            <a:xfrm>
              <a:off x="0" y="67341"/>
              <a:ext cx="139636" cy="125920"/>
            </a:xfrm>
            <a:custGeom>
              <a:rect l="0" t="0" r="0" b="0"/>
              <a:pathLst>
                <a:path w="219" h="198">
                  <a:moveTo>
                    <a:pt x="18" y="18"/>
                  </a:moveTo>
                  <a:cubicBezTo>
                    <a:pt x="18" y="143"/>
                    <a:pt x="18" y="143"/>
                    <a:pt x="18" y="143"/>
                  </a:cubicBezTo>
                  <a:cubicBezTo>
                    <a:pt x="18" y="163"/>
                    <a:pt x="34" y="179"/>
                    <a:pt x="54" y="179"/>
                  </a:cubicBezTo>
                  <a:cubicBezTo>
                    <a:pt x="131" y="179"/>
                    <a:pt x="131" y="179"/>
                    <a:pt x="131" y="179"/>
                  </a:cubicBezTo>
                  <a:cubicBezTo>
                    <a:pt x="151" y="179"/>
                    <a:pt x="167" y="163"/>
                    <a:pt x="167" y="143"/>
                  </a:cubicBezTo>
                  <a:cubicBezTo>
                    <a:pt x="167" y="18"/>
                    <a:pt x="167" y="18"/>
                    <a:pt x="167" y="18"/>
                  </a:cubicBezTo>
                  <a:lnTo>
                    <a:pt x="18" y="18"/>
                  </a:lnTo>
                  <a:close/>
                  <a:moveTo>
                    <a:pt x="167" y="52"/>
                  </a:moveTo>
                  <a:cubicBezTo>
                    <a:pt x="193" y="52"/>
                    <a:pt x="201" y="62"/>
                    <a:pt x="201" y="73"/>
                  </a:cubicBezTo>
                  <a:cubicBezTo>
                    <a:pt x="195" y="117"/>
                    <a:pt x="195" y="117"/>
                    <a:pt x="195" y="117"/>
                  </a:cubicBezTo>
                  <a:cubicBezTo>
                    <a:pt x="195" y="128"/>
                    <a:pt x="178" y="138"/>
                    <a:pt x="167" y="138"/>
                  </a:cubicBezTo>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36" name="path"/>
            <p:cNvSpPr/>
            <p:nvPr/>
          </p:nvSpPr>
          <p:spPr>
            <a:xfrm>
              <a:off x="45434" y="0"/>
              <a:ext cx="25907" cy="76200"/>
            </a:xfrm>
            <a:custGeom>
              <a:rect l="0" t="0" r="0" b="0"/>
              <a:pathLst>
                <a:path w="40" h="120">
                  <a:moveTo>
                    <a:pt x="23" y="108"/>
                  </a:moveTo>
                  <a:cubicBezTo>
                    <a:pt x="19" y="102"/>
                    <a:pt x="15" y="96"/>
                    <a:pt x="14" y="89"/>
                  </a:cubicBezTo>
                  <a:cubicBezTo>
                    <a:pt x="9" y="71"/>
                    <a:pt x="24" y="61"/>
                    <a:pt x="32" y="47"/>
                  </a:cubicBezTo>
                  <a:cubicBezTo>
                    <a:pt x="40" y="33"/>
                    <a:pt x="35" y="14"/>
                    <a:pt x="23" y="3"/>
                  </a:cubicBezTo>
                  <a:cubicBezTo>
                    <a:pt x="18" y="0"/>
                    <a:pt x="11" y="6"/>
                    <a:pt x="16" y="10"/>
                  </a:cubicBezTo>
                  <a:cubicBezTo>
                    <a:pt x="21" y="15"/>
                    <a:pt x="25" y="21"/>
                    <a:pt x="26" y="28"/>
                  </a:cubicBezTo>
                  <a:cubicBezTo>
                    <a:pt x="30" y="44"/>
                    <a:pt x="11" y="53"/>
                    <a:pt x="6" y="67"/>
                  </a:cubicBezTo>
                  <a:cubicBezTo>
                    <a:pt x="0" y="83"/>
                    <a:pt x="5" y="101"/>
                    <a:pt x="16" y="115"/>
                  </a:cubicBezTo>
                  <a:cubicBezTo>
                    <a:pt x="20" y="120"/>
                    <a:pt x="27" y="113"/>
                    <a:pt x="23" y="108"/>
                  </a:cubicBezTo>
                </a:path>
              </a:pathLst>
            </a:custGeom>
            <a:solidFill>
              <a:srgbClr val="41404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78" name="group 78"/>
          <p:cNvGrpSpPr/>
          <p:nvPr/>
        </p:nvGrpSpPr>
        <p:grpSpPr>
          <a:xfrm rot="21600000">
            <a:off x="1373123" y="4229386"/>
            <a:ext cx="124967" cy="214312"/>
            <a:chExt cx="124967" cy="214312"/>
          </a:xfrm>
        </p:grpSpPr>
        <p:sp>
          <p:nvSpPr>
            <p:cNvPr id="938" name="path"/>
            <p:cNvSpPr/>
            <p:nvPr/>
          </p:nvSpPr>
          <p:spPr>
            <a:xfrm>
              <a:off x="0" y="11906"/>
              <a:ext cx="124967" cy="190500"/>
            </a:xfrm>
            <a:custGeom>
              <a:rect l="0" t="0" r="0" b="0"/>
              <a:pathLst>
                <a:path w="196" h="300">
                  <a:moveTo>
                    <a:pt x="0" y="300"/>
                  </a:moveTo>
                  <a:lnTo>
                    <a:pt x="196" y="300"/>
                  </a:lnTo>
                  <a:lnTo>
                    <a:pt x="196" y="0"/>
                  </a:lnTo>
                  <a:lnTo>
                    <a:pt x="0" y="0"/>
                  </a:lnTo>
                  <a:lnTo>
                    <a:pt x="0" y="300"/>
                  </a:lnTo>
                  <a:close/>
                </a:path>
              </a:pathLst>
            </a:custGeom>
            <a:solidFill>
              <a:srgbClr val="29CCB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40" name="path"/>
            <p:cNvSpPr/>
            <p:nvPr/>
          </p:nvSpPr>
          <p:spPr>
            <a:xfrm>
              <a:off x="0" y="0"/>
              <a:ext cx="124967" cy="214312"/>
            </a:xfrm>
            <a:custGeom>
              <a:rect l="0" t="0" r="0" b="0"/>
              <a:pathLst>
                <a:path w="196" h="337">
                  <a:moveTo>
                    <a:pt x="0" y="318"/>
                  </a:moveTo>
                  <a:lnTo>
                    <a:pt x="196" y="318"/>
                  </a:lnTo>
                  <a:moveTo>
                    <a:pt x="196" y="18"/>
                  </a:moveTo>
                  <a:lnTo>
                    <a:pt x="0" y="18"/>
                  </a:lnTo>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42" name="path"/>
            <p:cNvSpPr/>
            <p:nvPr/>
          </p:nvSpPr>
          <p:spPr>
            <a:xfrm>
              <a:off x="13716" y="31718"/>
              <a:ext cx="99060" cy="152400"/>
            </a:xfrm>
            <a:custGeom>
              <a:rect l="0" t="0" r="0" b="0"/>
              <a:pathLst>
                <a:path w="156" h="240">
                  <a:moveTo>
                    <a:pt x="0" y="240"/>
                  </a:moveTo>
                  <a:lnTo>
                    <a:pt x="156" y="240"/>
                  </a:lnTo>
                  <a:lnTo>
                    <a:pt x="156" y="0"/>
                  </a:lnTo>
                  <a:lnTo>
                    <a:pt x="0" y="0"/>
                  </a:lnTo>
                  <a:lnTo>
                    <a:pt x="0" y="240"/>
                  </a:lnTo>
                  <a:close/>
                </a:path>
              </a:pathLst>
            </a:custGeom>
            <a:solidFill>
              <a:srgbClr val="F1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44" name="path"/>
            <p:cNvSpPr/>
            <p:nvPr/>
          </p:nvSpPr>
          <p:spPr>
            <a:xfrm>
              <a:off x="1809" y="19811"/>
              <a:ext cx="122872" cy="176212"/>
            </a:xfrm>
            <a:custGeom>
              <a:rect l="0" t="0" r="0" b="0"/>
              <a:pathLst>
                <a:path w="193" h="277">
                  <a:moveTo>
                    <a:pt x="18" y="258"/>
                  </a:moveTo>
                  <a:lnTo>
                    <a:pt x="174" y="258"/>
                  </a:lnTo>
                  <a:lnTo>
                    <a:pt x="174" y="18"/>
                  </a:lnTo>
                  <a:lnTo>
                    <a:pt x="18" y="18"/>
                  </a:lnTo>
                  <a:lnTo>
                    <a:pt x="18" y="258"/>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46" name="path"/>
            <p:cNvSpPr/>
            <p:nvPr/>
          </p:nvSpPr>
          <p:spPr>
            <a:xfrm>
              <a:off x="13398" y="101504"/>
              <a:ext cx="99694" cy="44830"/>
            </a:xfrm>
            <a:custGeom>
              <a:rect l="0" t="0" r="0" b="0"/>
              <a:pathLst>
                <a:path w="156" h="70">
                  <a:moveTo>
                    <a:pt x="12" y="58"/>
                  </a:moveTo>
                  <a:lnTo>
                    <a:pt x="57" y="12"/>
                  </a:lnTo>
                  <a:lnTo>
                    <a:pt x="96" y="52"/>
                  </a:lnTo>
                  <a:lnTo>
                    <a:pt x="120" y="26"/>
                  </a:lnTo>
                  <a:lnTo>
                    <a:pt x="144" y="52"/>
                  </a:lnTo>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80" name="group 80"/>
          <p:cNvGrpSpPr/>
          <p:nvPr/>
        </p:nvGrpSpPr>
        <p:grpSpPr>
          <a:xfrm rot="21600000">
            <a:off x="1479594" y="4426807"/>
            <a:ext cx="165010" cy="150352"/>
            <a:chExt cx="165010" cy="150352"/>
          </a:xfrm>
        </p:grpSpPr>
        <p:sp>
          <p:nvSpPr>
            <p:cNvPr id="948" name="path"/>
            <p:cNvSpPr/>
            <p:nvPr/>
          </p:nvSpPr>
          <p:spPr>
            <a:xfrm>
              <a:off x="10877" y="11080"/>
              <a:ext cx="143255" cy="128016"/>
            </a:xfrm>
            <a:custGeom>
              <a:rect l="0" t="0" r="0" b="0"/>
              <a:pathLst>
                <a:path w="225" h="201">
                  <a:moveTo>
                    <a:pt x="6" y="166"/>
                  </a:moveTo>
                  <a:cubicBezTo>
                    <a:pt x="1" y="170"/>
                    <a:pt x="0" y="177"/>
                    <a:pt x="3" y="181"/>
                  </a:cubicBezTo>
                  <a:cubicBezTo>
                    <a:pt x="17" y="197"/>
                    <a:pt x="17" y="197"/>
                    <a:pt x="17" y="197"/>
                  </a:cubicBezTo>
                  <a:cubicBezTo>
                    <a:pt x="21" y="201"/>
                    <a:pt x="27" y="201"/>
                    <a:pt x="33" y="197"/>
                  </a:cubicBezTo>
                  <a:cubicBezTo>
                    <a:pt x="219" y="35"/>
                    <a:pt x="219" y="35"/>
                    <a:pt x="219" y="35"/>
                  </a:cubicBezTo>
                  <a:cubicBezTo>
                    <a:pt x="224" y="30"/>
                    <a:pt x="225" y="24"/>
                    <a:pt x="221" y="20"/>
                  </a:cubicBezTo>
                  <a:cubicBezTo>
                    <a:pt x="208" y="4"/>
                    <a:pt x="208" y="4"/>
                    <a:pt x="208" y="4"/>
                  </a:cubicBezTo>
                  <a:cubicBezTo>
                    <a:pt x="204" y="0"/>
                    <a:pt x="197" y="0"/>
                    <a:pt x="192" y="4"/>
                  </a:cubicBezTo>
                  <a:lnTo>
                    <a:pt x="6" y="166"/>
                  </a:lnTo>
                  <a:close/>
                </a:path>
              </a:pathLst>
            </a:custGeom>
            <a:solidFill>
              <a:srgbClr val="D1D3D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50" name="path"/>
            <p:cNvSpPr/>
            <p:nvPr/>
          </p:nvSpPr>
          <p:spPr>
            <a:xfrm>
              <a:off x="0" y="0"/>
              <a:ext cx="165010" cy="150352"/>
            </a:xfrm>
            <a:custGeom>
              <a:rect l="0" t="0" r="0" b="0"/>
              <a:pathLst>
                <a:path w="259" h="236">
                  <a:moveTo>
                    <a:pt x="23" y="183"/>
                  </a:moveTo>
                  <a:cubicBezTo>
                    <a:pt x="18" y="188"/>
                    <a:pt x="17" y="195"/>
                    <a:pt x="20" y="199"/>
                  </a:cubicBezTo>
                  <a:cubicBezTo>
                    <a:pt x="34" y="215"/>
                    <a:pt x="34" y="215"/>
                    <a:pt x="34" y="215"/>
                  </a:cubicBezTo>
                  <a:cubicBezTo>
                    <a:pt x="38" y="219"/>
                    <a:pt x="45" y="219"/>
                    <a:pt x="50" y="214"/>
                  </a:cubicBezTo>
                  <a:cubicBezTo>
                    <a:pt x="236" y="52"/>
                    <a:pt x="236" y="52"/>
                    <a:pt x="236" y="52"/>
                  </a:cubicBezTo>
                  <a:cubicBezTo>
                    <a:pt x="241" y="48"/>
                    <a:pt x="242" y="41"/>
                    <a:pt x="238" y="37"/>
                  </a:cubicBezTo>
                  <a:cubicBezTo>
                    <a:pt x="225" y="21"/>
                    <a:pt x="225" y="21"/>
                    <a:pt x="225" y="21"/>
                  </a:cubicBezTo>
                  <a:cubicBezTo>
                    <a:pt x="221" y="17"/>
                    <a:pt x="214" y="17"/>
                    <a:pt x="209" y="22"/>
                  </a:cubicBezTo>
                  <a:lnTo>
                    <a:pt x="23" y="183"/>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952" name="path"/>
          <p:cNvSpPr/>
          <p:nvPr/>
        </p:nvSpPr>
        <p:spPr>
          <a:xfrm>
            <a:off x="2234183" y="4535423"/>
            <a:ext cx="91440" cy="59689"/>
          </a:xfrm>
          <a:custGeom>
            <a:rect l="0" t="0" r="0" b="0"/>
            <a:pathLst>
              <a:path w="144" h="93">
                <a:moveTo>
                  <a:pt x="0" y="45"/>
                </a:moveTo>
                <a:lnTo>
                  <a:pt x="144" y="45"/>
                </a:lnTo>
                <a:moveTo>
                  <a:pt x="0" y="83"/>
                </a:moveTo>
                <a:lnTo>
                  <a:pt x="144" y="83"/>
                </a:lnTo>
                <a:moveTo>
                  <a:pt x="38" y="83"/>
                </a:moveTo>
                <a:lnTo>
                  <a:pt x="38" y="45"/>
                </a:lnTo>
                <a:moveTo>
                  <a:pt x="110" y="83"/>
                </a:moveTo>
                <a:lnTo>
                  <a:pt x="110" y="45"/>
                </a:lnTo>
                <a:moveTo>
                  <a:pt x="72" y="43"/>
                </a:moveTo>
                <a:lnTo>
                  <a:pt x="72" y="0"/>
                </a:lnTo>
              </a:path>
            </a:pathLst>
          </a:custGeom>
          <a:noFill/>
          <a:ln w="12700" cap="flat">
            <a:solidFill>
              <a:srgbClr val="D1D3D4">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54" name="rect"/>
          <p:cNvSpPr/>
          <p:nvPr/>
        </p:nvSpPr>
        <p:spPr>
          <a:xfrm>
            <a:off x="2604516" y="3770376"/>
            <a:ext cx="498348" cy="300228"/>
          </a:xfrm>
          <a:prstGeom prst="rect">
            <a:avLst/>
          </a:prstGeom>
          <a:solidFill>
            <a:srgbClr val="29CCB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82" name="group 82"/>
          <p:cNvGrpSpPr/>
          <p:nvPr/>
        </p:nvGrpSpPr>
        <p:grpSpPr>
          <a:xfrm rot="21600000">
            <a:off x="2739897" y="3851147"/>
            <a:ext cx="88645" cy="91439"/>
            <a:chExt cx="88645" cy="91439"/>
          </a:xfrm>
        </p:grpSpPr>
        <p:sp>
          <p:nvSpPr>
            <p:cNvPr id="956" name="path"/>
            <p:cNvSpPr/>
            <p:nvPr/>
          </p:nvSpPr>
          <p:spPr>
            <a:xfrm>
              <a:off x="6350" y="0"/>
              <a:ext cx="82295" cy="91439"/>
            </a:xfrm>
            <a:custGeom>
              <a:rect l="0" t="0" r="0" b="0"/>
              <a:pathLst>
                <a:path w="129" h="143">
                  <a:moveTo>
                    <a:pt x="0" y="143"/>
                  </a:moveTo>
                  <a:lnTo>
                    <a:pt x="129" y="143"/>
                  </a:lnTo>
                  <a:lnTo>
                    <a:pt x="129" y="0"/>
                  </a:lnTo>
                  <a:lnTo>
                    <a:pt x="0" y="0"/>
                  </a:lnTo>
                  <a:lnTo>
                    <a:pt x="0" y="143"/>
                  </a:lnTo>
                  <a:close/>
                </a:path>
              </a:pathLst>
            </a:custGeom>
            <a:solidFill>
              <a:srgbClr val="F1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58" name="path"/>
            <p:cNvSpPr/>
            <p:nvPr/>
          </p:nvSpPr>
          <p:spPr>
            <a:xfrm>
              <a:off x="0" y="0"/>
              <a:ext cx="12700" cy="91439"/>
            </a:xfrm>
            <a:custGeom>
              <a:rect l="0" t="0" r="0" b="0"/>
              <a:pathLst>
                <a:path w="20" h="143">
                  <a:moveTo>
                    <a:pt x="10" y="0"/>
                  </a:moveTo>
                  <a:lnTo>
                    <a:pt x="10" y="143"/>
                  </a:lnTo>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60" name="path"/>
            <p:cNvSpPr/>
            <p:nvPr/>
          </p:nvSpPr>
          <p:spPr>
            <a:xfrm>
              <a:off x="18542" y="7302"/>
              <a:ext cx="59436" cy="60070"/>
            </a:xfrm>
            <a:custGeom>
              <a:rect l="0" t="0" r="0" b="0"/>
              <a:pathLst>
                <a:path w="93" h="94">
                  <a:moveTo>
                    <a:pt x="0" y="12"/>
                  </a:moveTo>
                  <a:lnTo>
                    <a:pt x="93" y="12"/>
                  </a:lnTo>
                  <a:moveTo>
                    <a:pt x="0" y="31"/>
                  </a:moveTo>
                  <a:lnTo>
                    <a:pt x="21" y="31"/>
                  </a:lnTo>
                  <a:moveTo>
                    <a:pt x="0" y="65"/>
                  </a:moveTo>
                  <a:lnTo>
                    <a:pt x="21" y="65"/>
                  </a:lnTo>
                  <a:moveTo>
                    <a:pt x="0" y="50"/>
                  </a:moveTo>
                  <a:lnTo>
                    <a:pt x="86" y="50"/>
                  </a:lnTo>
                  <a:moveTo>
                    <a:pt x="0" y="82"/>
                  </a:moveTo>
                  <a:lnTo>
                    <a:pt x="86" y="82"/>
                  </a:lnTo>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962" name="path"/>
          <p:cNvSpPr/>
          <p:nvPr/>
        </p:nvSpPr>
        <p:spPr>
          <a:xfrm>
            <a:off x="2746247" y="3844797"/>
            <a:ext cx="88645" cy="104139"/>
          </a:xfrm>
          <a:custGeom>
            <a:rect l="0" t="0" r="0" b="0"/>
            <a:pathLst>
              <a:path w="139" h="163">
                <a:moveTo>
                  <a:pt x="0" y="153"/>
                </a:moveTo>
                <a:lnTo>
                  <a:pt x="129" y="153"/>
                </a:lnTo>
                <a:lnTo>
                  <a:pt x="129" y="10"/>
                </a:lnTo>
                <a:lnTo>
                  <a:pt x="0" y="10"/>
                </a:lnTo>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964" name="table 964"/>
          <p:cNvGraphicFramePr>
            <a:graphicFrameLocks noGrp="1"/>
          </p:cNvGraphicFramePr>
          <p:nvPr/>
        </p:nvGraphicFramePr>
        <p:xfrm>
          <a:off x="1538001" y="3891057"/>
          <a:ext cx="213994" cy="180339"/>
        </p:xfrm>
        <a:graphic>
          <a:graphicData uri="http://schemas.openxmlformats.org/drawingml/2006/table">
            <a:tbl>
              <a:tblPr/>
              <a:tblGrid>
                <a:gridCol w="213994"/>
              </a:tblGrid>
              <a:tr h="158114">
                <a:tc>
                  <a:txBody>
                    <a:bodyPr vert="horz" wrap="square"/>
                    <a:lstStyle/>
                    <a:p>
                      <a:pPr algn="l" rtl="0" eaLnBrk="0">
                        <a:lnSpc>
                          <a:spcPct val="130000"/>
                        </a:lnSpc>
                      </a:pPr>
                      <a:endParaRPr lang="Arial" altLang="Arial" sz="200"/>
                    </a:p>
                    <a:p>
                      <a:pPr marL="48259" algn="l" rtl="0" eaLnBrk="0">
                        <a:lnSpc>
                          <a:spcPct val="80000"/>
                        </a:lnSpc>
                        <a:spcBef>
                          <a:spcPts val="2"/>
                        </a:spcBef>
                      </a:pPr>
                      <a:r>
                        <a:rPr sz="900" kern="0" spc="-20">
                          <a:solidFill>
                            <a:srgbClr val="414042">
                              <a:alpha val="100000"/>
                            </a:srgbClr>
                          </a:solidFill>
                          <a:latin typeface="Arial"/>
                          <a:ea typeface="Arial"/>
                          <a:cs typeface="Arial"/>
                        </a:rPr>
                        <a:t>20</a:t>
                      </a:r>
                      <a:endParaRPr lang="Arial" altLang="Arial" sz="900"/>
                    </a:p>
                  </a:txBody>
                  <a:tcPr marL="0" marR="0" marT="0" marB="0">
                    <a:lnL w="22225" cap="flat" cmpd="sng" algn="ctr">
                      <a:solidFill>
                        <a:srgbClr val="414042"/>
                      </a:solidFill>
                      <a:prstDash val="solid"/>
                      <a:round/>
                      <a:headEnd type="none" w="med" len="med"/>
                      <a:tailEnd type="none" w="med" len="med"/>
                    </a:lnL>
                    <a:lnR w="22225" cap="flat" cmpd="sng" algn="ctr">
                      <a:solidFill>
                        <a:srgbClr val="414042"/>
                      </a:solidFill>
                      <a:prstDash val="solid"/>
                      <a:round/>
                      <a:headEnd type="none" w="med" len="med"/>
                      <a:tailEnd type="none" w="med" len="med"/>
                    </a:lnR>
                    <a:lnT w="22225" cap="flat" cmpd="sng" algn="ctr">
                      <a:solidFill>
                        <a:srgbClr val="414042"/>
                      </a:solidFill>
                      <a:prstDash val="solid"/>
                      <a:round/>
                      <a:headEnd type="none" w="med" len="med"/>
                      <a:tailEnd type="none" w="med" len="med"/>
                    </a:lnT>
                    <a:lnB w="22225" cap="flat" cmpd="sng" algn="ctr">
                      <a:solidFill>
                        <a:srgbClr val="414042"/>
                      </a:solidFill>
                      <a:prstDash val="solid"/>
                      <a:round/>
                      <a:headEnd type="none" w="med" len="med"/>
                      <a:tailEnd type="none" w="med" len="med"/>
                    </a:lnB>
                  </a:tcPr>
                </a:tc>
              </a:tr>
            </a:tbl>
          </a:graphicData>
        </a:graphic>
      </p:graphicFrame>
      <p:sp>
        <p:nvSpPr>
          <p:cNvPr id="966" name="path"/>
          <p:cNvSpPr/>
          <p:nvPr/>
        </p:nvSpPr>
        <p:spPr>
          <a:xfrm>
            <a:off x="1575498" y="3838638"/>
            <a:ext cx="139318" cy="72263"/>
          </a:xfrm>
          <a:custGeom>
            <a:rect l="0" t="0" r="0" b="0"/>
            <a:pathLst>
              <a:path w="219" h="113">
                <a:moveTo>
                  <a:pt x="206" y="101"/>
                </a:moveTo>
                <a:cubicBezTo>
                  <a:pt x="108" y="12"/>
                  <a:pt x="108" y="12"/>
                  <a:pt x="108" y="12"/>
                </a:cubicBezTo>
                <a:cubicBezTo>
                  <a:pt x="108" y="12"/>
                  <a:pt x="108" y="12"/>
                  <a:pt x="12" y="101"/>
                </a:cubicBezTo>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68" name="path"/>
          <p:cNvSpPr/>
          <p:nvPr/>
        </p:nvSpPr>
        <p:spPr>
          <a:xfrm>
            <a:off x="1659636" y="3739642"/>
            <a:ext cx="91439" cy="35560"/>
          </a:xfrm>
          <a:custGeom>
            <a:rect l="0" t="0" r="0" b="0"/>
            <a:pathLst>
              <a:path w="143" h="56">
                <a:moveTo>
                  <a:pt x="0" y="10"/>
                </a:moveTo>
                <a:lnTo>
                  <a:pt x="143" y="10"/>
                </a:lnTo>
                <a:moveTo>
                  <a:pt x="0" y="46"/>
                </a:moveTo>
                <a:lnTo>
                  <a:pt x="143" y="46"/>
                </a:lnTo>
                <a:moveTo>
                  <a:pt x="38" y="46"/>
                </a:moveTo>
                <a:lnTo>
                  <a:pt x="38" y="10"/>
                </a:lnTo>
                <a:moveTo>
                  <a:pt x="110" y="46"/>
                </a:moveTo>
                <a:lnTo>
                  <a:pt x="110" y="10"/>
                </a:lnTo>
              </a:path>
            </a:pathLst>
          </a:custGeom>
          <a:noFill/>
          <a:ln w="12700" cap="flat">
            <a:solidFill>
              <a:srgbClr val="D1D3D4">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84" name="group 84"/>
          <p:cNvGrpSpPr/>
          <p:nvPr/>
        </p:nvGrpSpPr>
        <p:grpSpPr>
          <a:xfrm rot="21600000">
            <a:off x="2708424" y="4188237"/>
            <a:ext cx="425142" cy="261556"/>
            <a:chExt cx="425142" cy="261556"/>
          </a:xfrm>
        </p:grpSpPr>
        <p:sp>
          <p:nvSpPr>
            <p:cNvPr id="970" name="path"/>
            <p:cNvSpPr/>
            <p:nvPr/>
          </p:nvSpPr>
          <p:spPr>
            <a:xfrm>
              <a:off x="39347" y="11906"/>
              <a:ext cx="347472" cy="219455"/>
            </a:xfrm>
            <a:custGeom>
              <a:rect l="0" t="0" r="0" b="0"/>
              <a:pathLst>
                <a:path w="547" h="345">
                  <a:moveTo>
                    <a:pt x="547" y="330"/>
                  </a:moveTo>
                  <a:cubicBezTo>
                    <a:pt x="547" y="338"/>
                    <a:pt x="540" y="345"/>
                    <a:pt x="531" y="345"/>
                  </a:cubicBezTo>
                  <a:cubicBezTo>
                    <a:pt x="15" y="345"/>
                    <a:pt x="15" y="345"/>
                    <a:pt x="15" y="345"/>
                  </a:cubicBezTo>
                  <a:cubicBezTo>
                    <a:pt x="7" y="345"/>
                    <a:pt x="0" y="338"/>
                    <a:pt x="0" y="330"/>
                  </a:cubicBezTo>
                  <a:cubicBezTo>
                    <a:pt x="0" y="15"/>
                    <a:pt x="0" y="15"/>
                    <a:pt x="0" y="15"/>
                  </a:cubicBezTo>
                  <a:cubicBezTo>
                    <a:pt x="0" y="6"/>
                    <a:pt x="7" y="0"/>
                    <a:pt x="15" y="0"/>
                  </a:cubicBezTo>
                  <a:cubicBezTo>
                    <a:pt x="531" y="0"/>
                    <a:pt x="531" y="0"/>
                    <a:pt x="531" y="0"/>
                  </a:cubicBezTo>
                  <a:cubicBezTo>
                    <a:pt x="540" y="0"/>
                    <a:pt x="547" y="6"/>
                    <a:pt x="547" y="15"/>
                  </a:cubicBezTo>
                  <a:lnTo>
                    <a:pt x="547" y="330"/>
                  </a:lnTo>
                  <a:close/>
                </a:path>
              </a:pathLst>
            </a:custGeom>
            <a:solidFill>
              <a:srgbClr val="A7A9A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72" name="path"/>
            <p:cNvSpPr/>
            <p:nvPr/>
          </p:nvSpPr>
          <p:spPr>
            <a:xfrm>
              <a:off x="27441" y="0"/>
              <a:ext cx="371284" cy="243268"/>
            </a:xfrm>
            <a:custGeom>
              <a:rect l="0" t="0" r="0" b="0"/>
              <a:pathLst>
                <a:path w="584" h="383">
                  <a:moveTo>
                    <a:pt x="565" y="348"/>
                  </a:moveTo>
                  <a:cubicBezTo>
                    <a:pt x="565" y="357"/>
                    <a:pt x="558" y="364"/>
                    <a:pt x="550" y="364"/>
                  </a:cubicBezTo>
                  <a:cubicBezTo>
                    <a:pt x="34" y="364"/>
                    <a:pt x="34" y="364"/>
                    <a:pt x="34" y="364"/>
                  </a:cubicBezTo>
                  <a:cubicBezTo>
                    <a:pt x="25" y="364"/>
                    <a:pt x="18" y="357"/>
                    <a:pt x="18" y="348"/>
                  </a:cubicBezTo>
                  <a:cubicBezTo>
                    <a:pt x="18" y="34"/>
                    <a:pt x="18" y="34"/>
                    <a:pt x="18" y="34"/>
                  </a:cubicBezTo>
                  <a:cubicBezTo>
                    <a:pt x="18" y="25"/>
                    <a:pt x="25" y="18"/>
                    <a:pt x="34" y="18"/>
                  </a:cubicBezTo>
                  <a:cubicBezTo>
                    <a:pt x="550" y="18"/>
                    <a:pt x="550" y="18"/>
                    <a:pt x="550" y="18"/>
                  </a:cubicBezTo>
                  <a:cubicBezTo>
                    <a:pt x="558" y="18"/>
                    <a:pt x="565" y="25"/>
                    <a:pt x="565" y="34"/>
                  </a:cubicBezTo>
                  <a:lnTo>
                    <a:pt x="565" y="348"/>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74" name="path"/>
            <p:cNvSpPr/>
            <p:nvPr/>
          </p:nvSpPr>
          <p:spPr>
            <a:xfrm>
              <a:off x="59159" y="31718"/>
              <a:ext cx="307848" cy="179832"/>
            </a:xfrm>
            <a:custGeom>
              <a:rect l="0" t="0" r="0" b="0"/>
              <a:pathLst>
                <a:path w="482" h="283">
                  <a:moveTo>
                    <a:pt x="0" y="283"/>
                  </a:moveTo>
                  <a:lnTo>
                    <a:pt x="484" y="283"/>
                  </a:lnTo>
                  <a:lnTo>
                    <a:pt x="484" y="0"/>
                  </a:lnTo>
                  <a:lnTo>
                    <a:pt x="0" y="0"/>
                  </a:lnTo>
                  <a:lnTo>
                    <a:pt x="0" y="283"/>
                  </a:lnTo>
                  <a:close/>
                </a:path>
              </a:pathLst>
            </a:custGeom>
            <a:solidFill>
              <a:srgbClr val="F1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76" name="path"/>
            <p:cNvSpPr/>
            <p:nvPr/>
          </p:nvSpPr>
          <p:spPr>
            <a:xfrm>
              <a:off x="0" y="211835"/>
              <a:ext cx="425142" cy="49720"/>
            </a:xfrm>
            <a:custGeom>
              <a:rect l="0" t="0" r="0" b="0"/>
              <a:pathLst>
                <a:path w="669" h="78">
                  <a:moveTo>
                    <a:pt x="624" y="59"/>
                  </a:moveTo>
                  <a:cubicBezTo>
                    <a:pt x="46" y="59"/>
                    <a:pt x="46" y="59"/>
                    <a:pt x="46" y="59"/>
                  </a:cubicBezTo>
                  <a:cubicBezTo>
                    <a:pt x="38" y="59"/>
                    <a:pt x="11" y="18"/>
                    <a:pt x="20" y="18"/>
                  </a:cubicBezTo>
                  <a:cubicBezTo>
                    <a:pt x="650" y="18"/>
                    <a:pt x="650" y="18"/>
                    <a:pt x="650" y="18"/>
                  </a:cubicBezTo>
                  <a:cubicBezTo>
                    <a:pt x="659" y="18"/>
                    <a:pt x="632" y="59"/>
                    <a:pt x="624" y="59"/>
                  </a:cubicBezTo>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78" name="path"/>
            <p:cNvSpPr/>
            <p:nvPr/>
          </p:nvSpPr>
          <p:spPr>
            <a:xfrm>
              <a:off x="91163" y="60674"/>
              <a:ext cx="242316" cy="120396"/>
            </a:xfrm>
            <a:custGeom>
              <a:rect l="0" t="0" r="0" b="0"/>
              <a:pathLst>
                <a:path w="381" h="189">
                  <a:moveTo>
                    <a:pt x="0" y="189"/>
                  </a:moveTo>
                  <a:lnTo>
                    <a:pt x="115" y="189"/>
                  </a:lnTo>
                  <a:lnTo>
                    <a:pt x="115" y="0"/>
                  </a:lnTo>
                  <a:lnTo>
                    <a:pt x="0" y="0"/>
                  </a:lnTo>
                  <a:lnTo>
                    <a:pt x="0" y="189"/>
                  </a:lnTo>
                  <a:close/>
                </a:path>
                <a:path w="381" h="189">
                  <a:moveTo>
                    <a:pt x="129" y="67"/>
                  </a:moveTo>
                  <a:lnTo>
                    <a:pt x="381" y="67"/>
                  </a:lnTo>
                  <a:lnTo>
                    <a:pt x="381" y="0"/>
                  </a:lnTo>
                  <a:lnTo>
                    <a:pt x="129" y="0"/>
                  </a:lnTo>
                  <a:lnTo>
                    <a:pt x="129" y="67"/>
                  </a:lnTo>
                  <a:close/>
                </a:path>
              </a:pathLst>
            </a:custGeom>
            <a:solidFill>
              <a:srgbClr val="29CCB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80" name="path"/>
            <p:cNvSpPr/>
            <p:nvPr/>
          </p:nvSpPr>
          <p:spPr>
            <a:xfrm>
              <a:off x="167109" y="54324"/>
              <a:ext cx="172720" cy="55372"/>
            </a:xfrm>
            <a:custGeom>
              <a:rect l="0" t="0" r="0" b="0"/>
              <a:pathLst>
                <a:path w="272" h="87">
                  <a:moveTo>
                    <a:pt x="10" y="77"/>
                  </a:moveTo>
                  <a:lnTo>
                    <a:pt x="262" y="77"/>
                  </a:lnTo>
                  <a:lnTo>
                    <a:pt x="262" y="10"/>
                  </a:lnTo>
                  <a:lnTo>
                    <a:pt x="10" y="10"/>
                  </a:lnTo>
                  <a:lnTo>
                    <a:pt x="10" y="77"/>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82" name="path"/>
            <p:cNvSpPr/>
            <p:nvPr/>
          </p:nvSpPr>
          <p:spPr>
            <a:xfrm>
              <a:off x="173459" y="110966"/>
              <a:ext cx="96011" cy="24383"/>
            </a:xfrm>
            <a:custGeom>
              <a:rect l="0" t="0" r="0" b="0"/>
              <a:pathLst>
                <a:path w="151" h="38">
                  <a:moveTo>
                    <a:pt x="0" y="38"/>
                  </a:moveTo>
                  <a:lnTo>
                    <a:pt x="151" y="38"/>
                  </a:lnTo>
                  <a:lnTo>
                    <a:pt x="151" y="0"/>
                  </a:lnTo>
                  <a:lnTo>
                    <a:pt x="0" y="0"/>
                  </a:lnTo>
                  <a:lnTo>
                    <a:pt x="0" y="38"/>
                  </a:lnTo>
                  <a:close/>
                </a:path>
              </a:pathLst>
            </a:custGeom>
            <a:solidFill>
              <a:srgbClr val="E6E7E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84" name="path"/>
            <p:cNvSpPr/>
            <p:nvPr/>
          </p:nvSpPr>
          <p:spPr>
            <a:xfrm>
              <a:off x="167109" y="104616"/>
              <a:ext cx="108711" cy="37083"/>
            </a:xfrm>
            <a:custGeom>
              <a:rect l="0" t="0" r="0" b="0"/>
              <a:pathLst>
                <a:path w="171" h="57">
                  <a:moveTo>
                    <a:pt x="10" y="48"/>
                  </a:moveTo>
                  <a:lnTo>
                    <a:pt x="161" y="48"/>
                  </a:lnTo>
                  <a:lnTo>
                    <a:pt x="161" y="10"/>
                  </a:lnTo>
                  <a:lnTo>
                    <a:pt x="10" y="10"/>
                  </a:lnTo>
                  <a:lnTo>
                    <a:pt x="10" y="48"/>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86" name="group 86"/>
          <p:cNvGrpSpPr/>
          <p:nvPr/>
        </p:nvGrpSpPr>
        <p:grpSpPr>
          <a:xfrm rot="21600000">
            <a:off x="2715767" y="4213605"/>
            <a:ext cx="411479" cy="224282"/>
            <a:chExt cx="411479" cy="224282"/>
          </a:xfrm>
        </p:grpSpPr>
        <p:sp>
          <p:nvSpPr>
            <p:cNvPr id="986" name="path"/>
            <p:cNvSpPr/>
            <p:nvPr/>
          </p:nvSpPr>
          <p:spPr>
            <a:xfrm>
              <a:off x="45466" y="0"/>
              <a:ext cx="320548" cy="192532"/>
            </a:xfrm>
            <a:custGeom>
              <a:rect l="0" t="0" r="0" b="0"/>
              <a:pathLst>
                <a:path w="502" h="303">
                  <a:moveTo>
                    <a:pt x="10" y="293"/>
                  </a:moveTo>
                  <a:lnTo>
                    <a:pt x="494" y="293"/>
                  </a:lnTo>
                  <a:lnTo>
                    <a:pt x="494" y="10"/>
                  </a:lnTo>
                  <a:lnTo>
                    <a:pt x="10" y="10"/>
                  </a:lnTo>
                  <a:lnTo>
                    <a:pt x="10" y="293"/>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88" name="path"/>
            <p:cNvSpPr/>
            <p:nvPr/>
          </p:nvSpPr>
          <p:spPr>
            <a:xfrm>
              <a:off x="0" y="198373"/>
              <a:ext cx="411479" cy="25908"/>
            </a:xfrm>
            <a:custGeom>
              <a:rect l="0" t="0" r="0" b="0"/>
              <a:pathLst>
                <a:path w="647" h="40">
                  <a:moveTo>
                    <a:pt x="612" y="40"/>
                  </a:moveTo>
                  <a:cubicBezTo>
                    <a:pt x="35" y="40"/>
                    <a:pt x="35" y="40"/>
                    <a:pt x="35" y="40"/>
                  </a:cubicBezTo>
                  <a:cubicBezTo>
                    <a:pt x="27" y="40"/>
                    <a:pt x="0" y="0"/>
                    <a:pt x="8" y="0"/>
                  </a:cubicBezTo>
                  <a:cubicBezTo>
                    <a:pt x="639" y="0"/>
                    <a:pt x="639" y="0"/>
                    <a:pt x="639" y="0"/>
                  </a:cubicBezTo>
                  <a:cubicBezTo>
                    <a:pt x="647" y="0"/>
                    <a:pt x="620" y="40"/>
                    <a:pt x="612" y="40"/>
                  </a:cubicBezTo>
                </a:path>
              </a:pathLst>
            </a:custGeom>
            <a:solidFill>
              <a:srgbClr val="F1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88" name="group 88"/>
          <p:cNvGrpSpPr/>
          <p:nvPr/>
        </p:nvGrpSpPr>
        <p:grpSpPr>
          <a:xfrm rot="21600000">
            <a:off x="3178810" y="4308094"/>
            <a:ext cx="30733" cy="93218"/>
            <a:chExt cx="30733" cy="93218"/>
          </a:xfrm>
        </p:grpSpPr>
        <p:sp>
          <p:nvSpPr>
            <p:cNvPr id="990" name="path"/>
            <p:cNvSpPr/>
            <p:nvPr/>
          </p:nvSpPr>
          <p:spPr>
            <a:xfrm>
              <a:off x="6350" y="6350"/>
              <a:ext cx="9144" cy="12191"/>
            </a:xfrm>
            <a:custGeom>
              <a:rect l="0" t="0" r="0" b="0"/>
              <a:pathLst>
                <a:path w="14" h="19">
                  <a:moveTo>
                    <a:pt x="14" y="19"/>
                  </a:moveTo>
                  <a:lnTo>
                    <a:pt x="0" y="19"/>
                  </a:lnTo>
                  <a:lnTo>
                    <a:pt x="3" y="0"/>
                  </a:lnTo>
                  <a:lnTo>
                    <a:pt x="10" y="0"/>
                  </a:lnTo>
                  <a:lnTo>
                    <a:pt x="14" y="19"/>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92" name="path"/>
            <p:cNvSpPr/>
            <p:nvPr/>
          </p:nvSpPr>
          <p:spPr>
            <a:xfrm>
              <a:off x="0" y="0"/>
              <a:ext cx="21844" cy="24891"/>
            </a:xfrm>
            <a:custGeom>
              <a:rect l="0" t="0" r="0" b="0"/>
              <a:pathLst>
                <a:path w="34" h="39">
                  <a:moveTo>
                    <a:pt x="24" y="29"/>
                  </a:moveTo>
                  <a:lnTo>
                    <a:pt x="10" y="29"/>
                  </a:lnTo>
                  <a:lnTo>
                    <a:pt x="13" y="10"/>
                  </a:lnTo>
                  <a:lnTo>
                    <a:pt x="20" y="10"/>
                  </a:lnTo>
                  <a:lnTo>
                    <a:pt x="24" y="29"/>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94" name="path"/>
            <p:cNvSpPr/>
            <p:nvPr/>
          </p:nvSpPr>
          <p:spPr>
            <a:xfrm>
              <a:off x="12445" y="30733"/>
              <a:ext cx="18288" cy="62484"/>
            </a:xfrm>
            <a:custGeom>
              <a:rect l="0" t="0" r="0" b="0"/>
              <a:pathLst>
                <a:path w="28" h="98">
                  <a:moveTo>
                    <a:pt x="28" y="4"/>
                  </a:moveTo>
                  <a:cubicBezTo>
                    <a:pt x="14" y="94"/>
                    <a:pt x="14" y="94"/>
                    <a:pt x="14" y="94"/>
                  </a:cubicBezTo>
                  <a:cubicBezTo>
                    <a:pt x="14" y="97"/>
                    <a:pt x="11" y="98"/>
                    <a:pt x="9" y="98"/>
                  </a:cubicBezTo>
                  <a:cubicBezTo>
                    <a:pt x="4" y="97"/>
                    <a:pt x="4" y="97"/>
                    <a:pt x="4" y="97"/>
                  </a:cubicBezTo>
                  <a:cubicBezTo>
                    <a:pt x="2" y="97"/>
                    <a:pt x="0" y="95"/>
                    <a:pt x="0" y="92"/>
                  </a:cubicBezTo>
                  <a:cubicBezTo>
                    <a:pt x="14" y="2"/>
                    <a:pt x="14" y="2"/>
                    <a:pt x="14" y="2"/>
                  </a:cubicBezTo>
                  <a:cubicBezTo>
                    <a:pt x="15" y="0"/>
                    <a:pt x="28" y="2"/>
                    <a:pt x="28" y="4"/>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90" name="group 90"/>
          <p:cNvGrpSpPr/>
          <p:nvPr/>
        </p:nvGrpSpPr>
        <p:grpSpPr>
          <a:xfrm rot="21600000">
            <a:off x="2720086" y="4407248"/>
            <a:ext cx="402843" cy="36989"/>
            <a:chExt cx="402843" cy="36989"/>
          </a:xfrm>
        </p:grpSpPr>
        <p:sp>
          <p:nvSpPr>
            <p:cNvPr id="996" name="path"/>
            <p:cNvSpPr/>
            <p:nvPr/>
          </p:nvSpPr>
          <p:spPr>
            <a:xfrm>
              <a:off x="6350" y="16922"/>
              <a:ext cx="390143" cy="13716"/>
            </a:xfrm>
            <a:custGeom>
              <a:rect l="0" t="0" r="0" b="0"/>
              <a:pathLst>
                <a:path w="614" h="21">
                  <a:moveTo>
                    <a:pt x="614" y="0"/>
                  </a:moveTo>
                  <a:cubicBezTo>
                    <a:pt x="7" y="0"/>
                    <a:pt x="7" y="0"/>
                    <a:pt x="7" y="0"/>
                  </a:cubicBezTo>
                  <a:cubicBezTo>
                    <a:pt x="4" y="0"/>
                    <a:pt x="1" y="1"/>
                    <a:pt x="0" y="3"/>
                  </a:cubicBezTo>
                  <a:cubicBezTo>
                    <a:pt x="6" y="13"/>
                    <a:pt x="13" y="21"/>
                    <a:pt x="16" y="21"/>
                  </a:cubicBezTo>
                  <a:cubicBezTo>
                    <a:pt x="594" y="21"/>
                    <a:pt x="594" y="21"/>
                    <a:pt x="594" y="21"/>
                  </a:cubicBezTo>
                  <a:cubicBezTo>
                    <a:pt x="598" y="21"/>
                    <a:pt x="607" y="10"/>
                    <a:pt x="614" y="0"/>
                  </a:cubicBezTo>
                </a:path>
              </a:pathLst>
            </a:custGeom>
            <a:solidFill>
              <a:srgbClr val="A7A9A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98" name="path"/>
            <p:cNvSpPr/>
            <p:nvPr/>
          </p:nvSpPr>
          <p:spPr>
            <a:xfrm>
              <a:off x="0" y="10572"/>
              <a:ext cx="402843" cy="26416"/>
            </a:xfrm>
            <a:custGeom>
              <a:rect l="0" t="0" r="0" b="0"/>
              <a:pathLst>
                <a:path w="634" h="41">
                  <a:moveTo>
                    <a:pt x="624" y="10"/>
                  </a:moveTo>
                  <a:cubicBezTo>
                    <a:pt x="17" y="10"/>
                    <a:pt x="17" y="10"/>
                    <a:pt x="17" y="10"/>
                  </a:cubicBezTo>
                  <a:cubicBezTo>
                    <a:pt x="14" y="10"/>
                    <a:pt x="11" y="11"/>
                    <a:pt x="10" y="13"/>
                  </a:cubicBezTo>
                  <a:cubicBezTo>
                    <a:pt x="16" y="23"/>
                    <a:pt x="23" y="31"/>
                    <a:pt x="26" y="31"/>
                  </a:cubicBezTo>
                  <a:cubicBezTo>
                    <a:pt x="604" y="31"/>
                    <a:pt x="604" y="31"/>
                    <a:pt x="604" y="31"/>
                  </a:cubicBezTo>
                  <a:cubicBezTo>
                    <a:pt x="608" y="31"/>
                    <a:pt x="617" y="20"/>
                    <a:pt x="624" y="10"/>
                  </a:cubicBezTo>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00" name="path"/>
            <p:cNvSpPr/>
            <p:nvPr/>
          </p:nvSpPr>
          <p:spPr>
            <a:xfrm>
              <a:off x="176275" y="3968"/>
              <a:ext cx="50292" cy="7620"/>
            </a:xfrm>
            <a:custGeom>
              <a:rect l="0" t="0" r="0" b="0"/>
              <a:pathLst>
                <a:path w="79" h="12">
                  <a:moveTo>
                    <a:pt x="79" y="6"/>
                  </a:moveTo>
                  <a:cubicBezTo>
                    <a:pt x="79" y="9"/>
                    <a:pt x="76" y="12"/>
                    <a:pt x="73" y="12"/>
                  </a:cubicBezTo>
                  <a:cubicBezTo>
                    <a:pt x="5" y="12"/>
                    <a:pt x="5" y="12"/>
                    <a:pt x="5" y="12"/>
                  </a:cubicBezTo>
                  <a:cubicBezTo>
                    <a:pt x="2" y="12"/>
                    <a:pt x="0" y="9"/>
                    <a:pt x="0" y="6"/>
                  </a:cubicBezTo>
                  <a:cubicBezTo>
                    <a:pt x="0" y="6"/>
                    <a:pt x="0" y="6"/>
                    <a:pt x="0" y="6"/>
                  </a:cubicBezTo>
                  <a:cubicBezTo>
                    <a:pt x="0" y="2"/>
                    <a:pt x="2" y="0"/>
                    <a:pt x="5" y="0"/>
                  </a:cubicBezTo>
                  <a:cubicBezTo>
                    <a:pt x="73" y="0"/>
                    <a:pt x="73" y="0"/>
                    <a:pt x="73" y="0"/>
                  </a:cubicBezTo>
                  <a:cubicBezTo>
                    <a:pt x="76" y="0"/>
                    <a:pt x="79" y="2"/>
                    <a:pt x="79" y="6"/>
                  </a:cubicBezTo>
                </a:path>
              </a:pathLst>
            </a:custGeom>
            <a:solidFill>
              <a:srgbClr val="F1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02" name="path"/>
            <p:cNvSpPr/>
            <p:nvPr/>
          </p:nvSpPr>
          <p:spPr>
            <a:xfrm>
              <a:off x="172306" y="0"/>
              <a:ext cx="58229" cy="15557"/>
            </a:xfrm>
            <a:custGeom>
              <a:rect l="0" t="0" r="0" b="0"/>
              <a:pathLst>
                <a:path w="91" h="24">
                  <a:moveTo>
                    <a:pt x="85" y="12"/>
                  </a:moveTo>
                  <a:cubicBezTo>
                    <a:pt x="85" y="15"/>
                    <a:pt x="83" y="18"/>
                    <a:pt x="80" y="18"/>
                  </a:cubicBezTo>
                  <a:cubicBezTo>
                    <a:pt x="11" y="18"/>
                    <a:pt x="11" y="18"/>
                    <a:pt x="11" y="18"/>
                  </a:cubicBezTo>
                  <a:cubicBezTo>
                    <a:pt x="8" y="18"/>
                    <a:pt x="6" y="15"/>
                    <a:pt x="6" y="12"/>
                  </a:cubicBezTo>
                  <a:cubicBezTo>
                    <a:pt x="6" y="12"/>
                    <a:pt x="6" y="12"/>
                    <a:pt x="6" y="12"/>
                  </a:cubicBezTo>
                  <a:cubicBezTo>
                    <a:pt x="6" y="9"/>
                    <a:pt x="8" y="6"/>
                    <a:pt x="11" y="6"/>
                  </a:cubicBezTo>
                  <a:cubicBezTo>
                    <a:pt x="80" y="6"/>
                    <a:pt x="80" y="6"/>
                    <a:pt x="80" y="6"/>
                  </a:cubicBezTo>
                  <a:cubicBezTo>
                    <a:pt x="83" y="6"/>
                    <a:pt x="85" y="9"/>
                    <a:pt x="85" y="12"/>
                  </a:cubicBezTo>
                </a:path>
              </a:pathLst>
            </a:custGeom>
            <a:noFill/>
            <a:ln w="7938"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92" name="group 92"/>
          <p:cNvGrpSpPr/>
          <p:nvPr/>
        </p:nvGrpSpPr>
        <p:grpSpPr>
          <a:xfrm rot="21600000">
            <a:off x="2890772" y="4320667"/>
            <a:ext cx="335186" cy="256492"/>
            <a:chExt cx="335186" cy="256492"/>
          </a:xfrm>
        </p:grpSpPr>
        <p:sp>
          <p:nvSpPr>
            <p:cNvPr id="1004" name="path"/>
            <p:cNvSpPr/>
            <p:nvPr/>
          </p:nvSpPr>
          <p:spPr>
            <a:xfrm>
              <a:off x="10923" y="117220"/>
              <a:ext cx="143255" cy="128016"/>
            </a:xfrm>
            <a:custGeom>
              <a:rect l="0" t="0" r="0" b="0"/>
              <a:pathLst>
                <a:path w="225" h="201">
                  <a:moveTo>
                    <a:pt x="219" y="166"/>
                  </a:moveTo>
                  <a:cubicBezTo>
                    <a:pt x="224" y="170"/>
                    <a:pt x="225" y="177"/>
                    <a:pt x="222" y="181"/>
                  </a:cubicBezTo>
                  <a:cubicBezTo>
                    <a:pt x="208" y="197"/>
                    <a:pt x="208" y="197"/>
                    <a:pt x="208" y="197"/>
                  </a:cubicBezTo>
                  <a:cubicBezTo>
                    <a:pt x="204" y="201"/>
                    <a:pt x="197" y="201"/>
                    <a:pt x="192" y="197"/>
                  </a:cubicBezTo>
                  <a:cubicBezTo>
                    <a:pt x="6" y="35"/>
                    <a:pt x="6" y="35"/>
                    <a:pt x="6" y="35"/>
                  </a:cubicBezTo>
                  <a:cubicBezTo>
                    <a:pt x="1" y="30"/>
                    <a:pt x="0" y="24"/>
                    <a:pt x="3" y="20"/>
                  </a:cubicBezTo>
                  <a:cubicBezTo>
                    <a:pt x="17" y="4"/>
                    <a:pt x="17" y="4"/>
                    <a:pt x="17" y="4"/>
                  </a:cubicBezTo>
                  <a:cubicBezTo>
                    <a:pt x="21" y="0"/>
                    <a:pt x="28" y="0"/>
                    <a:pt x="33" y="4"/>
                  </a:cubicBezTo>
                  <a:lnTo>
                    <a:pt x="219" y="166"/>
                  </a:lnTo>
                  <a:close/>
                </a:path>
              </a:pathLst>
            </a:custGeom>
            <a:solidFill>
              <a:srgbClr val="D1D3D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06" name="path"/>
            <p:cNvSpPr/>
            <p:nvPr/>
          </p:nvSpPr>
          <p:spPr>
            <a:xfrm>
              <a:off x="0" y="106140"/>
              <a:ext cx="165200" cy="150352"/>
            </a:xfrm>
            <a:custGeom>
              <a:rect l="0" t="0" r="0" b="0"/>
              <a:pathLst>
                <a:path w="260" h="236">
                  <a:moveTo>
                    <a:pt x="237" y="183"/>
                  </a:moveTo>
                  <a:cubicBezTo>
                    <a:pt x="241" y="188"/>
                    <a:pt x="242" y="195"/>
                    <a:pt x="239" y="199"/>
                  </a:cubicBezTo>
                  <a:cubicBezTo>
                    <a:pt x="225" y="215"/>
                    <a:pt x="225" y="215"/>
                    <a:pt x="225" y="215"/>
                  </a:cubicBezTo>
                  <a:cubicBezTo>
                    <a:pt x="222" y="219"/>
                    <a:pt x="214" y="219"/>
                    <a:pt x="209" y="214"/>
                  </a:cubicBezTo>
                  <a:cubicBezTo>
                    <a:pt x="23" y="52"/>
                    <a:pt x="23" y="52"/>
                    <a:pt x="23" y="52"/>
                  </a:cubicBezTo>
                  <a:cubicBezTo>
                    <a:pt x="18" y="48"/>
                    <a:pt x="17" y="41"/>
                    <a:pt x="20" y="37"/>
                  </a:cubicBezTo>
                  <a:cubicBezTo>
                    <a:pt x="34" y="21"/>
                    <a:pt x="34" y="21"/>
                    <a:pt x="34" y="21"/>
                  </a:cubicBezTo>
                  <a:cubicBezTo>
                    <a:pt x="38" y="17"/>
                    <a:pt x="45" y="17"/>
                    <a:pt x="50" y="22"/>
                  </a:cubicBezTo>
                  <a:lnTo>
                    <a:pt x="237" y="183"/>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08" name="path"/>
            <p:cNvSpPr/>
            <p:nvPr/>
          </p:nvSpPr>
          <p:spPr>
            <a:xfrm>
              <a:off x="274575" y="27304"/>
              <a:ext cx="22860" cy="77723"/>
            </a:xfrm>
            <a:custGeom>
              <a:rect l="0" t="0" r="0" b="0"/>
              <a:pathLst>
                <a:path w="36" h="122">
                  <a:moveTo>
                    <a:pt x="17" y="3"/>
                  </a:moveTo>
                  <a:cubicBezTo>
                    <a:pt x="35" y="114"/>
                    <a:pt x="35" y="114"/>
                    <a:pt x="35" y="114"/>
                  </a:cubicBezTo>
                  <a:cubicBezTo>
                    <a:pt x="36" y="117"/>
                    <a:pt x="34" y="120"/>
                    <a:pt x="31" y="121"/>
                  </a:cubicBezTo>
                  <a:cubicBezTo>
                    <a:pt x="25" y="122"/>
                    <a:pt x="25" y="122"/>
                    <a:pt x="25" y="122"/>
                  </a:cubicBezTo>
                  <a:cubicBezTo>
                    <a:pt x="22" y="122"/>
                    <a:pt x="19" y="120"/>
                    <a:pt x="19" y="117"/>
                  </a:cubicBezTo>
                  <a:cubicBezTo>
                    <a:pt x="0" y="5"/>
                    <a:pt x="0" y="5"/>
                    <a:pt x="0" y="5"/>
                  </a:cubicBezTo>
                  <a:cubicBezTo>
                    <a:pt x="0" y="3"/>
                    <a:pt x="16" y="0"/>
                    <a:pt x="17" y="3"/>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10" name="path"/>
            <p:cNvSpPr/>
            <p:nvPr/>
          </p:nvSpPr>
          <p:spPr>
            <a:xfrm>
              <a:off x="268479" y="0"/>
              <a:ext cx="56388" cy="111156"/>
            </a:xfrm>
            <a:custGeom>
              <a:rect l="0" t="0" r="0" b="0"/>
              <a:pathLst>
                <a:path w="88" h="175">
                  <a:moveTo>
                    <a:pt x="26" y="46"/>
                  </a:moveTo>
                  <a:cubicBezTo>
                    <a:pt x="45" y="157"/>
                    <a:pt x="45" y="157"/>
                    <a:pt x="45" y="157"/>
                  </a:cubicBezTo>
                  <a:cubicBezTo>
                    <a:pt x="45" y="160"/>
                    <a:pt x="43" y="163"/>
                    <a:pt x="40" y="163"/>
                  </a:cubicBezTo>
                  <a:cubicBezTo>
                    <a:pt x="34" y="165"/>
                    <a:pt x="34" y="165"/>
                    <a:pt x="34" y="165"/>
                  </a:cubicBezTo>
                  <a:cubicBezTo>
                    <a:pt x="31" y="165"/>
                    <a:pt x="28" y="163"/>
                    <a:pt x="28" y="160"/>
                  </a:cubicBezTo>
                  <a:cubicBezTo>
                    <a:pt x="10" y="48"/>
                    <a:pt x="10" y="48"/>
                    <a:pt x="10" y="48"/>
                  </a:cubicBezTo>
                  <a:cubicBezTo>
                    <a:pt x="9" y="46"/>
                    <a:pt x="26" y="42"/>
                    <a:pt x="26" y="46"/>
                  </a:cubicBezTo>
                  <a:moveTo>
                    <a:pt x="57" y="10"/>
                  </a:moveTo>
                  <a:cubicBezTo>
                    <a:pt x="57" y="121"/>
                    <a:pt x="57" y="121"/>
                    <a:pt x="57" y="121"/>
                  </a:cubicBezTo>
                  <a:cubicBezTo>
                    <a:pt x="57" y="124"/>
                    <a:pt x="54" y="127"/>
                    <a:pt x="51" y="127"/>
                  </a:cubicBezTo>
                  <a:cubicBezTo>
                    <a:pt x="44" y="127"/>
                    <a:pt x="44" y="127"/>
                    <a:pt x="44" y="127"/>
                  </a:cubicBezTo>
                  <a:cubicBezTo>
                    <a:pt x="41" y="127"/>
                    <a:pt x="38" y="124"/>
                    <a:pt x="38" y="121"/>
                  </a:cubicBezTo>
                  <a:cubicBezTo>
                    <a:pt x="38" y="10"/>
                    <a:pt x="38" y="10"/>
                    <a:pt x="38" y="10"/>
                  </a:cubicBezTo>
                  <a:cubicBezTo>
                    <a:pt x="38" y="7"/>
                    <a:pt x="57" y="7"/>
                    <a:pt x="57" y="10"/>
                  </a:cubicBezTo>
                  <a:moveTo>
                    <a:pt x="78" y="32"/>
                  </a:moveTo>
                  <a:cubicBezTo>
                    <a:pt x="65" y="123"/>
                    <a:pt x="65" y="123"/>
                    <a:pt x="65" y="123"/>
                  </a:cubicBezTo>
                  <a:cubicBezTo>
                    <a:pt x="64" y="125"/>
                    <a:pt x="62" y="127"/>
                    <a:pt x="59" y="127"/>
                  </a:cubicBezTo>
                  <a:cubicBezTo>
                    <a:pt x="54" y="126"/>
                    <a:pt x="54" y="126"/>
                    <a:pt x="54" y="126"/>
                  </a:cubicBezTo>
                  <a:cubicBezTo>
                    <a:pt x="52" y="125"/>
                    <a:pt x="50" y="123"/>
                    <a:pt x="50" y="121"/>
                  </a:cubicBezTo>
                  <a:cubicBezTo>
                    <a:pt x="65" y="31"/>
                    <a:pt x="65" y="31"/>
                    <a:pt x="65" y="31"/>
                  </a:cubicBezTo>
                  <a:cubicBezTo>
                    <a:pt x="65" y="28"/>
                    <a:pt x="79" y="30"/>
                    <a:pt x="78" y="32"/>
                  </a:cubicBezTo>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12" name="path"/>
            <p:cNvSpPr/>
            <p:nvPr/>
          </p:nvSpPr>
          <p:spPr>
            <a:xfrm>
              <a:off x="252065" y="39846"/>
              <a:ext cx="83121" cy="83121"/>
            </a:xfrm>
            <a:custGeom>
              <a:rect l="0" t="0" r="0" b="0"/>
              <a:pathLst>
                <a:path w="130" h="130">
                  <a:moveTo>
                    <a:pt x="114" y="16"/>
                  </a:moveTo>
                  <a:cubicBezTo>
                    <a:pt x="114" y="91"/>
                    <a:pt x="114" y="91"/>
                    <a:pt x="114" y="91"/>
                  </a:cubicBezTo>
                  <a:cubicBezTo>
                    <a:pt x="114" y="104"/>
                    <a:pt x="104" y="114"/>
                    <a:pt x="90" y="114"/>
                  </a:cubicBezTo>
                  <a:cubicBezTo>
                    <a:pt x="40" y="114"/>
                    <a:pt x="40" y="114"/>
                    <a:pt x="40" y="114"/>
                  </a:cubicBezTo>
                  <a:cubicBezTo>
                    <a:pt x="26" y="114"/>
                    <a:pt x="16" y="104"/>
                    <a:pt x="16" y="91"/>
                  </a:cubicBezTo>
                  <a:cubicBezTo>
                    <a:pt x="16" y="16"/>
                    <a:pt x="16" y="16"/>
                    <a:pt x="16" y="16"/>
                  </a:cubicBezTo>
                  <a:lnTo>
                    <a:pt x="114" y="16"/>
                  </a:lnTo>
                  <a:close/>
                </a:path>
              </a:pathLst>
            </a:custGeom>
            <a:noFill/>
            <a:ln w="20637"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014" name="path"/>
          <p:cNvSpPr/>
          <p:nvPr/>
        </p:nvSpPr>
        <p:spPr>
          <a:xfrm>
            <a:off x="3165347" y="4337304"/>
            <a:ext cx="9144" cy="13716"/>
          </a:xfrm>
          <a:custGeom>
            <a:rect l="0" t="0" r="0" b="0"/>
            <a:pathLst>
              <a:path w="14" h="21">
                <a:moveTo>
                  <a:pt x="14" y="20"/>
                </a:moveTo>
                <a:lnTo>
                  <a:pt x="0" y="21"/>
                </a:lnTo>
                <a:lnTo>
                  <a:pt x="0" y="0"/>
                </a:lnTo>
                <a:lnTo>
                  <a:pt x="7" y="0"/>
                </a:lnTo>
                <a:lnTo>
                  <a:pt x="14" y="20"/>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94" name="group 94"/>
          <p:cNvGrpSpPr/>
          <p:nvPr/>
        </p:nvGrpSpPr>
        <p:grpSpPr>
          <a:xfrm rot="21600000">
            <a:off x="2942589" y="3965194"/>
            <a:ext cx="72135" cy="93472"/>
            <a:chExt cx="72135" cy="93472"/>
          </a:xfrm>
        </p:grpSpPr>
        <p:sp>
          <p:nvSpPr>
            <p:cNvPr id="1016" name="path"/>
            <p:cNvSpPr/>
            <p:nvPr/>
          </p:nvSpPr>
          <p:spPr>
            <a:xfrm>
              <a:off x="6350" y="6350"/>
              <a:ext cx="59435" cy="80772"/>
            </a:xfrm>
            <a:custGeom>
              <a:rect l="0" t="0" r="0" b="0"/>
              <a:pathLst>
                <a:path w="93" h="127">
                  <a:moveTo>
                    <a:pt x="0" y="127"/>
                  </a:moveTo>
                  <a:lnTo>
                    <a:pt x="93" y="127"/>
                  </a:lnTo>
                  <a:lnTo>
                    <a:pt x="93" y="0"/>
                  </a:lnTo>
                  <a:lnTo>
                    <a:pt x="0" y="0"/>
                  </a:lnTo>
                  <a:lnTo>
                    <a:pt x="0" y="127"/>
                  </a:lnTo>
                  <a:close/>
                </a:path>
              </a:pathLst>
            </a:custGeom>
            <a:solidFill>
              <a:srgbClr val="F1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18" name="path"/>
            <p:cNvSpPr/>
            <p:nvPr/>
          </p:nvSpPr>
          <p:spPr>
            <a:xfrm>
              <a:off x="0" y="0"/>
              <a:ext cx="72135" cy="93472"/>
            </a:xfrm>
            <a:custGeom>
              <a:rect l="0" t="0" r="0" b="0"/>
              <a:pathLst>
                <a:path w="113" h="147">
                  <a:moveTo>
                    <a:pt x="10" y="137"/>
                  </a:moveTo>
                  <a:lnTo>
                    <a:pt x="103" y="137"/>
                  </a:lnTo>
                  <a:lnTo>
                    <a:pt x="103" y="10"/>
                  </a:lnTo>
                  <a:lnTo>
                    <a:pt x="10" y="10"/>
                  </a:lnTo>
                  <a:lnTo>
                    <a:pt x="10" y="137"/>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20" name="path"/>
            <p:cNvSpPr/>
            <p:nvPr/>
          </p:nvSpPr>
          <p:spPr>
            <a:xfrm>
              <a:off x="13970" y="12128"/>
              <a:ext cx="42672" cy="26542"/>
            </a:xfrm>
            <a:custGeom>
              <a:rect l="0" t="0" r="0" b="0"/>
              <a:pathLst>
                <a:path w="67" h="41">
                  <a:moveTo>
                    <a:pt x="0" y="12"/>
                  </a:moveTo>
                  <a:lnTo>
                    <a:pt x="67" y="12"/>
                  </a:lnTo>
                  <a:moveTo>
                    <a:pt x="2" y="29"/>
                  </a:moveTo>
                  <a:lnTo>
                    <a:pt x="57" y="29"/>
                  </a:lnTo>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96" name="group 96"/>
          <p:cNvGrpSpPr/>
          <p:nvPr/>
        </p:nvGrpSpPr>
        <p:grpSpPr>
          <a:xfrm rot="21600000">
            <a:off x="1691989" y="4714081"/>
            <a:ext cx="400113" cy="269049"/>
            <a:chExt cx="400113" cy="269049"/>
          </a:xfrm>
        </p:grpSpPr>
        <p:sp>
          <p:nvSpPr>
            <p:cNvPr id="1022" name="path"/>
            <p:cNvSpPr/>
            <p:nvPr/>
          </p:nvSpPr>
          <p:spPr>
            <a:xfrm>
              <a:off x="177958" y="10318"/>
              <a:ext cx="41148" cy="248412"/>
            </a:xfrm>
            <a:custGeom>
              <a:rect l="0" t="0" r="0" b="0"/>
              <a:pathLst>
                <a:path w="64" h="391">
                  <a:moveTo>
                    <a:pt x="0" y="365"/>
                  </a:moveTo>
                  <a:cubicBezTo>
                    <a:pt x="0" y="379"/>
                    <a:pt x="12" y="391"/>
                    <a:pt x="27" y="391"/>
                  </a:cubicBezTo>
                  <a:cubicBezTo>
                    <a:pt x="38" y="391"/>
                    <a:pt x="38" y="391"/>
                    <a:pt x="38" y="391"/>
                  </a:cubicBezTo>
                  <a:cubicBezTo>
                    <a:pt x="52" y="391"/>
                    <a:pt x="64" y="379"/>
                    <a:pt x="64" y="365"/>
                  </a:cubicBezTo>
                  <a:cubicBezTo>
                    <a:pt x="64" y="26"/>
                    <a:pt x="64" y="26"/>
                    <a:pt x="64" y="26"/>
                  </a:cubicBezTo>
                  <a:cubicBezTo>
                    <a:pt x="64" y="11"/>
                    <a:pt x="52" y="0"/>
                    <a:pt x="38" y="0"/>
                  </a:cubicBezTo>
                  <a:cubicBezTo>
                    <a:pt x="27" y="0"/>
                    <a:pt x="27" y="0"/>
                    <a:pt x="27" y="0"/>
                  </a:cubicBezTo>
                  <a:cubicBezTo>
                    <a:pt x="12" y="0"/>
                    <a:pt x="0" y="11"/>
                    <a:pt x="0" y="26"/>
                  </a:cubicBezTo>
                  <a:lnTo>
                    <a:pt x="0" y="365"/>
                  </a:lnTo>
                  <a:close/>
                </a:path>
              </a:pathLst>
            </a:custGeom>
            <a:solidFill>
              <a:srgbClr val="D1D3D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24" name="path"/>
            <p:cNvSpPr/>
            <p:nvPr/>
          </p:nvSpPr>
          <p:spPr>
            <a:xfrm>
              <a:off x="167639" y="0"/>
              <a:ext cx="61785" cy="269049"/>
            </a:xfrm>
            <a:custGeom>
              <a:rect l="0" t="0" r="0" b="0"/>
              <a:pathLst>
                <a:path w="97" h="422">
                  <a:moveTo>
                    <a:pt x="16" y="381"/>
                  </a:moveTo>
                  <a:cubicBezTo>
                    <a:pt x="16" y="395"/>
                    <a:pt x="28" y="407"/>
                    <a:pt x="43" y="407"/>
                  </a:cubicBezTo>
                  <a:cubicBezTo>
                    <a:pt x="54" y="407"/>
                    <a:pt x="54" y="407"/>
                    <a:pt x="54" y="407"/>
                  </a:cubicBezTo>
                  <a:cubicBezTo>
                    <a:pt x="68" y="407"/>
                    <a:pt x="81" y="395"/>
                    <a:pt x="81" y="381"/>
                  </a:cubicBezTo>
                  <a:cubicBezTo>
                    <a:pt x="81" y="42"/>
                    <a:pt x="81" y="42"/>
                    <a:pt x="81" y="42"/>
                  </a:cubicBezTo>
                  <a:cubicBezTo>
                    <a:pt x="81" y="27"/>
                    <a:pt x="68" y="16"/>
                    <a:pt x="54" y="16"/>
                  </a:cubicBezTo>
                  <a:cubicBezTo>
                    <a:pt x="43" y="16"/>
                    <a:pt x="43" y="16"/>
                    <a:pt x="43" y="16"/>
                  </a:cubicBezTo>
                  <a:cubicBezTo>
                    <a:pt x="28" y="16"/>
                    <a:pt x="16" y="27"/>
                    <a:pt x="16" y="42"/>
                  </a:cubicBezTo>
                  <a:lnTo>
                    <a:pt x="16" y="381"/>
                  </a:lnTo>
                  <a:close/>
                </a:path>
              </a:pathLst>
            </a:custGeom>
            <a:noFill/>
            <a:ln w="20637"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26" name="path"/>
            <p:cNvSpPr/>
            <p:nvPr/>
          </p:nvSpPr>
          <p:spPr>
            <a:xfrm>
              <a:off x="10318" y="185578"/>
              <a:ext cx="379476" cy="64007"/>
            </a:xfrm>
            <a:custGeom>
              <a:rect l="0" t="0" r="0" b="0"/>
              <a:pathLst>
                <a:path w="597" h="100">
                  <a:moveTo>
                    <a:pt x="0" y="68"/>
                  </a:moveTo>
                  <a:cubicBezTo>
                    <a:pt x="0" y="81"/>
                    <a:pt x="0" y="81"/>
                    <a:pt x="0" y="81"/>
                  </a:cubicBezTo>
                  <a:cubicBezTo>
                    <a:pt x="0" y="96"/>
                    <a:pt x="12" y="100"/>
                    <a:pt x="28" y="100"/>
                  </a:cubicBezTo>
                  <a:cubicBezTo>
                    <a:pt x="28" y="100"/>
                    <a:pt x="159" y="50"/>
                    <a:pt x="290" y="50"/>
                  </a:cubicBezTo>
                  <a:cubicBezTo>
                    <a:pt x="471" y="50"/>
                    <a:pt x="568" y="100"/>
                    <a:pt x="568" y="100"/>
                  </a:cubicBezTo>
                  <a:cubicBezTo>
                    <a:pt x="584" y="100"/>
                    <a:pt x="597" y="96"/>
                    <a:pt x="597" y="81"/>
                  </a:cubicBezTo>
                  <a:cubicBezTo>
                    <a:pt x="597" y="68"/>
                    <a:pt x="597" y="68"/>
                    <a:pt x="597" y="68"/>
                  </a:cubicBezTo>
                  <a:cubicBezTo>
                    <a:pt x="597" y="52"/>
                    <a:pt x="494" y="0"/>
                    <a:pt x="290" y="0"/>
                  </a:cubicBezTo>
                  <a:cubicBezTo>
                    <a:pt x="107" y="0"/>
                    <a:pt x="0" y="52"/>
                    <a:pt x="0" y="68"/>
                  </a:cubicBezTo>
                </a:path>
              </a:pathLst>
            </a:custGeom>
            <a:solidFill>
              <a:srgbClr val="BCBEC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28" name="path"/>
            <p:cNvSpPr/>
            <p:nvPr/>
          </p:nvSpPr>
          <p:spPr>
            <a:xfrm>
              <a:off x="0" y="175260"/>
              <a:ext cx="400113" cy="84645"/>
            </a:xfrm>
            <a:custGeom>
              <a:rect l="0" t="0" r="0" b="0"/>
              <a:pathLst>
                <a:path w="630" h="133">
                  <a:moveTo>
                    <a:pt x="16" y="85"/>
                  </a:moveTo>
                  <a:cubicBezTo>
                    <a:pt x="16" y="97"/>
                    <a:pt x="16" y="97"/>
                    <a:pt x="16" y="97"/>
                  </a:cubicBezTo>
                  <a:cubicBezTo>
                    <a:pt x="16" y="113"/>
                    <a:pt x="28" y="117"/>
                    <a:pt x="44" y="117"/>
                  </a:cubicBezTo>
                  <a:cubicBezTo>
                    <a:pt x="44" y="117"/>
                    <a:pt x="175" y="66"/>
                    <a:pt x="306" y="66"/>
                  </a:cubicBezTo>
                  <a:cubicBezTo>
                    <a:pt x="487" y="66"/>
                    <a:pt x="585" y="117"/>
                    <a:pt x="585" y="117"/>
                  </a:cubicBezTo>
                  <a:cubicBezTo>
                    <a:pt x="600" y="117"/>
                    <a:pt x="613" y="113"/>
                    <a:pt x="613" y="97"/>
                  </a:cubicBezTo>
                  <a:cubicBezTo>
                    <a:pt x="613" y="85"/>
                    <a:pt x="613" y="85"/>
                    <a:pt x="613" y="85"/>
                  </a:cubicBezTo>
                  <a:cubicBezTo>
                    <a:pt x="613" y="68"/>
                    <a:pt x="510" y="16"/>
                    <a:pt x="306" y="16"/>
                  </a:cubicBezTo>
                  <a:cubicBezTo>
                    <a:pt x="124" y="16"/>
                    <a:pt x="16" y="68"/>
                    <a:pt x="16" y="85"/>
                  </a:cubicBezTo>
                </a:path>
              </a:pathLst>
            </a:custGeom>
            <a:noFill/>
            <a:ln w="20637"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30" name="path"/>
            <p:cNvSpPr/>
            <p:nvPr/>
          </p:nvSpPr>
          <p:spPr>
            <a:xfrm>
              <a:off x="159670" y="147478"/>
              <a:ext cx="82295" cy="47244"/>
            </a:xfrm>
            <a:custGeom>
              <a:rect l="0" t="0" r="0" b="0"/>
              <a:pathLst>
                <a:path w="129" h="74">
                  <a:moveTo>
                    <a:pt x="129" y="47"/>
                  </a:moveTo>
                  <a:cubicBezTo>
                    <a:pt x="129" y="62"/>
                    <a:pt x="117" y="74"/>
                    <a:pt x="103" y="74"/>
                  </a:cubicBezTo>
                  <a:cubicBezTo>
                    <a:pt x="26" y="74"/>
                    <a:pt x="26" y="74"/>
                    <a:pt x="26" y="74"/>
                  </a:cubicBezTo>
                  <a:cubicBezTo>
                    <a:pt x="11" y="74"/>
                    <a:pt x="0" y="62"/>
                    <a:pt x="0" y="47"/>
                  </a:cubicBezTo>
                  <a:cubicBezTo>
                    <a:pt x="0" y="26"/>
                    <a:pt x="0" y="26"/>
                    <a:pt x="0" y="26"/>
                  </a:cubicBezTo>
                  <a:cubicBezTo>
                    <a:pt x="0" y="11"/>
                    <a:pt x="11" y="0"/>
                    <a:pt x="26" y="0"/>
                  </a:cubicBezTo>
                  <a:cubicBezTo>
                    <a:pt x="103" y="0"/>
                    <a:pt x="103" y="0"/>
                    <a:pt x="103" y="0"/>
                  </a:cubicBezTo>
                  <a:cubicBezTo>
                    <a:pt x="117" y="0"/>
                    <a:pt x="129" y="11"/>
                    <a:pt x="129" y="26"/>
                  </a:cubicBezTo>
                  <a:lnTo>
                    <a:pt x="129" y="47"/>
                  </a:lnTo>
                  <a:close/>
                </a:path>
              </a:pathLst>
            </a:custGeom>
            <a:solidFill>
              <a:srgbClr val="41404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032" name="path"/>
          <p:cNvSpPr/>
          <p:nvPr/>
        </p:nvSpPr>
        <p:spPr>
          <a:xfrm>
            <a:off x="1676400" y="4969764"/>
            <a:ext cx="60960" cy="28956"/>
          </a:xfrm>
          <a:custGeom>
            <a:rect l="0" t="0" r="0" b="0"/>
            <a:pathLst>
              <a:path w="96" h="45">
                <a:moveTo>
                  <a:pt x="96" y="22"/>
                </a:moveTo>
                <a:cubicBezTo>
                  <a:pt x="96" y="35"/>
                  <a:pt x="86" y="45"/>
                  <a:pt x="73" y="45"/>
                </a:cubicBezTo>
                <a:cubicBezTo>
                  <a:pt x="22" y="45"/>
                  <a:pt x="22" y="45"/>
                  <a:pt x="22" y="45"/>
                </a:cubicBezTo>
                <a:cubicBezTo>
                  <a:pt x="10" y="45"/>
                  <a:pt x="0" y="35"/>
                  <a:pt x="0" y="22"/>
                </a:cubicBezTo>
                <a:cubicBezTo>
                  <a:pt x="0" y="22"/>
                  <a:pt x="0" y="22"/>
                  <a:pt x="0" y="22"/>
                </a:cubicBezTo>
                <a:cubicBezTo>
                  <a:pt x="0" y="10"/>
                  <a:pt x="10" y="0"/>
                  <a:pt x="22" y="0"/>
                </a:cubicBezTo>
                <a:cubicBezTo>
                  <a:pt x="73" y="0"/>
                  <a:pt x="73" y="0"/>
                  <a:pt x="73" y="0"/>
                </a:cubicBezTo>
                <a:cubicBezTo>
                  <a:pt x="86" y="0"/>
                  <a:pt x="96" y="10"/>
                  <a:pt x="96" y="22"/>
                </a:cubicBezTo>
              </a:path>
            </a:pathLst>
          </a:custGeom>
          <a:solidFill>
            <a:srgbClr val="80828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34" name="path"/>
          <p:cNvSpPr/>
          <p:nvPr/>
        </p:nvSpPr>
        <p:spPr>
          <a:xfrm>
            <a:off x="1666081" y="4959445"/>
            <a:ext cx="81597" cy="49593"/>
          </a:xfrm>
          <a:custGeom>
            <a:rect l="0" t="0" r="0" b="0"/>
            <a:pathLst>
              <a:path w="128" h="78">
                <a:moveTo>
                  <a:pt x="112" y="39"/>
                </a:moveTo>
                <a:cubicBezTo>
                  <a:pt x="112" y="51"/>
                  <a:pt x="102" y="61"/>
                  <a:pt x="89" y="61"/>
                </a:cubicBezTo>
                <a:cubicBezTo>
                  <a:pt x="38" y="61"/>
                  <a:pt x="38" y="61"/>
                  <a:pt x="38" y="61"/>
                </a:cubicBezTo>
                <a:cubicBezTo>
                  <a:pt x="26" y="61"/>
                  <a:pt x="16" y="51"/>
                  <a:pt x="16" y="39"/>
                </a:cubicBezTo>
                <a:cubicBezTo>
                  <a:pt x="16" y="39"/>
                  <a:pt x="16" y="39"/>
                  <a:pt x="16" y="39"/>
                </a:cubicBezTo>
                <a:cubicBezTo>
                  <a:pt x="16" y="26"/>
                  <a:pt x="26" y="16"/>
                  <a:pt x="38" y="16"/>
                </a:cubicBezTo>
                <a:cubicBezTo>
                  <a:pt x="89" y="16"/>
                  <a:pt x="89" y="16"/>
                  <a:pt x="89" y="16"/>
                </a:cubicBezTo>
                <a:cubicBezTo>
                  <a:pt x="102" y="16"/>
                  <a:pt x="112" y="26"/>
                  <a:pt x="112" y="39"/>
                </a:cubicBezTo>
              </a:path>
            </a:pathLst>
          </a:custGeom>
          <a:noFill/>
          <a:ln w="20637"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98" name="group 98"/>
          <p:cNvGrpSpPr/>
          <p:nvPr/>
        </p:nvGrpSpPr>
        <p:grpSpPr>
          <a:xfrm rot="21600000">
            <a:off x="1473993" y="4438173"/>
            <a:ext cx="49720" cy="572452"/>
            <a:chExt cx="49720" cy="572452"/>
          </a:xfrm>
        </p:grpSpPr>
        <p:sp>
          <p:nvSpPr>
            <p:cNvPr id="1036" name="path"/>
            <p:cNvSpPr/>
            <p:nvPr/>
          </p:nvSpPr>
          <p:spPr>
            <a:xfrm>
              <a:off x="11906" y="11906"/>
              <a:ext cx="25908" cy="548640"/>
            </a:xfrm>
            <a:custGeom>
              <a:rect l="0" t="0" r="0" b="0"/>
              <a:pathLst>
                <a:path w="40" h="864">
                  <a:moveTo>
                    <a:pt x="0" y="853"/>
                  </a:moveTo>
                  <a:cubicBezTo>
                    <a:pt x="0" y="859"/>
                    <a:pt x="4" y="864"/>
                    <a:pt x="10" y="864"/>
                  </a:cubicBezTo>
                  <a:cubicBezTo>
                    <a:pt x="30" y="864"/>
                    <a:pt x="30" y="864"/>
                    <a:pt x="30" y="864"/>
                  </a:cubicBezTo>
                  <a:cubicBezTo>
                    <a:pt x="36" y="864"/>
                    <a:pt x="40" y="859"/>
                    <a:pt x="40" y="853"/>
                  </a:cubicBezTo>
                  <a:cubicBezTo>
                    <a:pt x="40" y="10"/>
                    <a:pt x="40" y="10"/>
                    <a:pt x="40" y="10"/>
                  </a:cubicBezTo>
                  <a:cubicBezTo>
                    <a:pt x="40" y="4"/>
                    <a:pt x="36" y="0"/>
                    <a:pt x="30" y="0"/>
                  </a:cubicBezTo>
                  <a:cubicBezTo>
                    <a:pt x="10" y="0"/>
                    <a:pt x="10" y="0"/>
                    <a:pt x="10" y="0"/>
                  </a:cubicBezTo>
                  <a:cubicBezTo>
                    <a:pt x="4" y="0"/>
                    <a:pt x="0" y="4"/>
                    <a:pt x="0" y="10"/>
                  </a:cubicBezTo>
                  <a:lnTo>
                    <a:pt x="0" y="853"/>
                  </a:lnTo>
                  <a:close/>
                </a:path>
              </a:pathLst>
            </a:custGeom>
            <a:solidFill>
              <a:srgbClr val="D1D3D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38" name="path"/>
            <p:cNvSpPr/>
            <p:nvPr/>
          </p:nvSpPr>
          <p:spPr>
            <a:xfrm>
              <a:off x="0" y="0"/>
              <a:ext cx="49720" cy="572452"/>
            </a:xfrm>
            <a:custGeom>
              <a:rect l="0" t="0" r="0" b="0"/>
              <a:pathLst>
                <a:path w="78" h="901">
                  <a:moveTo>
                    <a:pt x="18" y="872"/>
                  </a:moveTo>
                  <a:cubicBezTo>
                    <a:pt x="18" y="878"/>
                    <a:pt x="23" y="882"/>
                    <a:pt x="28" y="882"/>
                  </a:cubicBezTo>
                  <a:cubicBezTo>
                    <a:pt x="49" y="882"/>
                    <a:pt x="49" y="882"/>
                    <a:pt x="49" y="882"/>
                  </a:cubicBezTo>
                  <a:cubicBezTo>
                    <a:pt x="55" y="882"/>
                    <a:pt x="59" y="878"/>
                    <a:pt x="59" y="872"/>
                  </a:cubicBezTo>
                  <a:cubicBezTo>
                    <a:pt x="59" y="28"/>
                    <a:pt x="59" y="28"/>
                    <a:pt x="59" y="28"/>
                  </a:cubicBezTo>
                  <a:cubicBezTo>
                    <a:pt x="59" y="23"/>
                    <a:pt x="55" y="18"/>
                    <a:pt x="49" y="18"/>
                  </a:cubicBezTo>
                  <a:cubicBezTo>
                    <a:pt x="28" y="18"/>
                    <a:pt x="28" y="18"/>
                    <a:pt x="28" y="18"/>
                  </a:cubicBezTo>
                  <a:cubicBezTo>
                    <a:pt x="23" y="18"/>
                    <a:pt x="18" y="23"/>
                    <a:pt x="18" y="28"/>
                  </a:cubicBezTo>
                  <a:lnTo>
                    <a:pt x="18" y="872"/>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040" name="path"/>
          <p:cNvSpPr/>
          <p:nvPr/>
        </p:nvSpPr>
        <p:spPr>
          <a:xfrm>
            <a:off x="2592609" y="3758469"/>
            <a:ext cx="522160" cy="324040"/>
          </a:xfrm>
          <a:custGeom>
            <a:rect l="0" t="0" r="0" b="0"/>
            <a:pathLst>
              <a:path w="822" h="510">
                <a:moveTo>
                  <a:pt x="803" y="491"/>
                </a:moveTo>
                <a:lnTo>
                  <a:pt x="18" y="491"/>
                </a:lnTo>
                <a:lnTo>
                  <a:pt x="18" y="18"/>
                </a:lnTo>
                <a:lnTo>
                  <a:pt x="803" y="18"/>
                </a:lnTo>
                <a:lnTo>
                  <a:pt x="803" y="454"/>
                </a:lnTo>
                <a:lnTo>
                  <a:pt x="803" y="491"/>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0" name="group 100"/>
          <p:cNvGrpSpPr/>
          <p:nvPr/>
        </p:nvGrpSpPr>
        <p:grpSpPr>
          <a:xfrm rot="21600000">
            <a:off x="3021774" y="4029138"/>
            <a:ext cx="105791" cy="122555"/>
            <a:chExt cx="105791" cy="122555"/>
          </a:xfrm>
        </p:grpSpPr>
        <p:sp>
          <p:nvSpPr>
            <p:cNvPr id="1042" name="path"/>
            <p:cNvSpPr/>
            <p:nvPr/>
          </p:nvSpPr>
          <p:spPr>
            <a:xfrm>
              <a:off x="7937" y="7937"/>
              <a:ext cx="89916" cy="106680"/>
            </a:xfrm>
            <a:custGeom>
              <a:rect l="0" t="0" r="0" b="0"/>
              <a:pathLst>
                <a:path w="141" h="168">
                  <a:moveTo>
                    <a:pt x="141" y="137"/>
                  </a:moveTo>
                  <a:lnTo>
                    <a:pt x="40" y="168"/>
                  </a:lnTo>
                  <a:lnTo>
                    <a:pt x="0" y="29"/>
                  </a:lnTo>
                  <a:lnTo>
                    <a:pt x="101" y="0"/>
                  </a:lnTo>
                  <a:lnTo>
                    <a:pt x="141" y="137"/>
                  </a:lnTo>
                  <a:close/>
                </a:path>
              </a:pathLst>
            </a:custGeom>
            <a:solidFill>
              <a:srgbClr val="E6E7E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4" name="path"/>
            <p:cNvSpPr/>
            <p:nvPr/>
          </p:nvSpPr>
          <p:spPr>
            <a:xfrm>
              <a:off x="0" y="0"/>
              <a:ext cx="105791" cy="122555"/>
            </a:xfrm>
            <a:custGeom>
              <a:rect l="0" t="0" r="0" b="0"/>
              <a:pathLst>
                <a:path w="166" h="193">
                  <a:moveTo>
                    <a:pt x="154" y="150"/>
                  </a:moveTo>
                  <a:lnTo>
                    <a:pt x="52" y="180"/>
                  </a:lnTo>
                  <a:lnTo>
                    <a:pt x="12" y="42"/>
                  </a:lnTo>
                  <a:lnTo>
                    <a:pt x="113" y="12"/>
                  </a:lnTo>
                  <a:lnTo>
                    <a:pt x="154" y="150"/>
                  </a:lnTo>
                  <a:close/>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046" name="path"/>
          <p:cNvSpPr/>
          <p:nvPr/>
        </p:nvSpPr>
        <p:spPr>
          <a:xfrm>
            <a:off x="3039691" y="4046217"/>
            <a:ext cx="51669" cy="41174"/>
          </a:xfrm>
          <a:custGeom>
            <a:rect l="0" t="0" r="0" b="0"/>
            <a:pathLst>
              <a:path w="81" h="64">
                <a:moveTo>
                  <a:pt x="3" y="33"/>
                </a:moveTo>
                <a:lnTo>
                  <a:pt x="77" y="12"/>
                </a:lnTo>
                <a:moveTo>
                  <a:pt x="10" y="52"/>
                </a:moveTo>
                <a:lnTo>
                  <a:pt x="70" y="36"/>
                </a:lnTo>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 name="path"/>
          <p:cNvSpPr/>
          <p:nvPr/>
        </p:nvSpPr>
        <p:spPr>
          <a:xfrm>
            <a:off x="3048378" y="4076844"/>
            <a:ext cx="42992" cy="31859"/>
          </a:xfrm>
          <a:custGeom>
            <a:rect l="0" t="0" r="0" b="0"/>
            <a:pathLst>
              <a:path w="67" h="50">
                <a:moveTo>
                  <a:pt x="6" y="38"/>
                </a:moveTo>
                <a:lnTo>
                  <a:pt x="64" y="21"/>
                </a:lnTo>
                <a:moveTo>
                  <a:pt x="4" y="23"/>
                </a:moveTo>
                <a:lnTo>
                  <a:pt x="37" y="11"/>
                </a:lnTo>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2" name="group 102"/>
          <p:cNvGrpSpPr/>
          <p:nvPr/>
        </p:nvGrpSpPr>
        <p:grpSpPr>
          <a:xfrm rot="21600000">
            <a:off x="2642361" y="3814317"/>
            <a:ext cx="72135" cy="93472"/>
            <a:chExt cx="72135" cy="93472"/>
          </a:xfrm>
        </p:grpSpPr>
        <p:sp>
          <p:nvSpPr>
            <p:cNvPr id="1050" name="path"/>
            <p:cNvSpPr/>
            <p:nvPr/>
          </p:nvSpPr>
          <p:spPr>
            <a:xfrm>
              <a:off x="6350" y="6350"/>
              <a:ext cx="59435" cy="80772"/>
            </a:xfrm>
            <a:custGeom>
              <a:rect l="0" t="0" r="0" b="0"/>
              <a:pathLst>
                <a:path w="93" h="127">
                  <a:moveTo>
                    <a:pt x="0" y="127"/>
                  </a:moveTo>
                  <a:lnTo>
                    <a:pt x="93" y="127"/>
                  </a:lnTo>
                  <a:lnTo>
                    <a:pt x="93" y="0"/>
                  </a:lnTo>
                  <a:lnTo>
                    <a:pt x="0" y="0"/>
                  </a:lnTo>
                  <a:lnTo>
                    <a:pt x="0" y="127"/>
                  </a:lnTo>
                  <a:close/>
                </a:path>
              </a:pathLst>
            </a:custGeom>
            <a:solidFill>
              <a:srgbClr val="F1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52" name="path"/>
            <p:cNvSpPr/>
            <p:nvPr/>
          </p:nvSpPr>
          <p:spPr>
            <a:xfrm>
              <a:off x="0" y="0"/>
              <a:ext cx="72135" cy="93472"/>
            </a:xfrm>
            <a:custGeom>
              <a:rect l="0" t="0" r="0" b="0"/>
              <a:pathLst>
                <a:path w="113" h="147">
                  <a:moveTo>
                    <a:pt x="10" y="137"/>
                  </a:moveTo>
                  <a:lnTo>
                    <a:pt x="103" y="137"/>
                  </a:lnTo>
                  <a:lnTo>
                    <a:pt x="103" y="10"/>
                  </a:lnTo>
                  <a:lnTo>
                    <a:pt x="10" y="10"/>
                  </a:lnTo>
                  <a:lnTo>
                    <a:pt x="10" y="137"/>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054" name="path"/>
          <p:cNvSpPr/>
          <p:nvPr/>
        </p:nvSpPr>
        <p:spPr>
          <a:xfrm>
            <a:off x="2656332" y="3824922"/>
            <a:ext cx="44195" cy="46354"/>
          </a:xfrm>
          <a:custGeom>
            <a:rect l="0" t="0" r="0" b="0"/>
            <a:pathLst>
              <a:path w="69" h="72">
                <a:moveTo>
                  <a:pt x="0" y="12"/>
                </a:moveTo>
                <a:lnTo>
                  <a:pt x="69" y="12"/>
                </a:lnTo>
                <a:moveTo>
                  <a:pt x="2" y="31"/>
                </a:moveTo>
                <a:lnTo>
                  <a:pt x="57" y="31"/>
                </a:lnTo>
                <a:moveTo>
                  <a:pt x="2" y="60"/>
                </a:moveTo>
                <a:lnTo>
                  <a:pt x="52" y="60"/>
                </a:lnTo>
                <a:moveTo>
                  <a:pt x="2" y="48"/>
                </a:moveTo>
                <a:lnTo>
                  <a:pt x="33" y="48"/>
                </a:lnTo>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4" name="group 104"/>
          <p:cNvGrpSpPr/>
          <p:nvPr/>
        </p:nvGrpSpPr>
        <p:grpSpPr>
          <a:xfrm rot="21600000">
            <a:off x="3000501" y="3809745"/>
            <a:ext cx="70611" cy="93472"/>
            <a:chExt cx="70611" cy="93472"/>
          </a:xfrm>
        </p:grpSpPr>
        <p:sp>
          <p:nvSpPr>
            <p:cNvPr id="1056" name="path"/>
            <p:cNvSpPr/>
            <p:nvPr/>
          </p:nvSpPr>
          <p:spPr>
            <a:xfrm>
              <a:off x="6350" y="6350"/>
              <a:ext cx="57911" cy="80772"/>
            </a:xfrm>
            <a:custGeom>
              <a:rect l="0" t="0" r="0" b="0"/>
              <a:pathLst>
                <a:path w="91" h="127">
                  <a:moveTo>
                    <a:pt x="0" y="127"/>
                  </a:moveTo>
                  <a:lnTo>
                    <a:pt x="91" y="127"/>
                  </a:lnTo>
                  <a:lnTo>
                    <a:pt x="91" y="0"/>
                  </a:lnTo>
                  <a:lnTo>
                    <a:pt x="0" y="0"/>
                  </a:lnTo>
                  <a:lnTo>
                    <a:pt x="0" y="127"/>
                  </a:lnTo>
                  <a:close/>
                </a:path>
              </a:pathLst>
            </a:custGeom>
            <a:solidFill>
              <a:srgbClr val="F1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58" name="path"/>
            <p:cNvSpPr/>
            <p:nvPr/>
          </p:nvSpPr>
          <p:spPr>
            <a:xfrm>
              <a:off x="0" y="0"/>
              <a:ext cx="70611" cy="93472"/>
            </a:xfrm>
            <a:custGeom>
              <a:rect l="0" t="0" r="0" b="0"/>
              <a:pathLst>
                <a:path w="110" h="147">
                  <a:moveTo>
                    <a:pt x="10" y="137"/>
                  </a:moveTo>
                  <a:lnTo>
                    <a:pt x="101" y="137"/>
                  </a:lnTo>
                  <a:lnTo>
                    <a:pt x="101" y="10"/>
                  </a:lnTo>
                  <a:lnTo>
                    <a:pt x="10" y="10"/>
                  </a:lnTo>
                  <a:lnTo>
                    <a:pt x="10" y="137"/>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60" name="path"/>
            <p:cNvSpPr/>
            <p:nvPr/>
          </p:nvSpPr>
          <p:spPr>
            <a:xfrm>
              <a:off x="13970" y="10604"/>
              <a:ext cx="42672" cy="46354"/>
            </a:xfrm>
            <a:custGeom>
              <a:rect l="0" t="0" r="0" b="0"/>
              <a:pathLst>
                <a:path w="67" h="72">
                  <a:moveTo>
                    <a:pt x="0" y="12"/>
                  </a:moveTo>
                  <a:lnTo>
                    <a:pt x="67" y="12"/>
                  </a:lnTo>
                  <a:moveTo>
                    <a:pt x="0" y="31"/>
                  </a:moveTo>
                  <a:lnTo>
                    <a:pt x="55" y="31"/>
                  </a:lnTo>
                  <a:moveTo>
                    <a:pt x="0" y="60"/>
                  </a:moveTo>
                  <a:lnTo>
                    <a:pt x="52" y="60"/>
                  </a:lnTo>
                  <a:moveTo>
                    <a:pt x="0" y="48"/>
                  </a:moveTo>
                  <a:lnTo>
                    <a:pt x="33" y="48"/>
                  </a:lnTo>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062" name="rect"/>
          <p:cNvSpPr/>
          <p:nvPr/>
        </p:nvSpPr>
        <p:spPr>
          <a:xfrm>
            <a:off x="2874264" y="3822192"/>
            <a:ext cx="82295" cy="89916"/>
          </a:xfrm>
          <a:prstGeom prst="rect">
            <a:avLst/>
          </a:prstGeom>
          <a:solidFill>
            <a:srgbClr val="F1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6" name="group 106"/>
          <p:cNvGrpSpPr/>
          <p:nvPr/>
        </p:nvGrpSpPr>
        <p:grpSpPr>
          <a:xfrm rot="21600000">
            <a:off x="2867914" y="3815842"/>
            <a:ext cx="94995" cy="102616"/>
            <a:chExt cx="94995" cy="102616"/>
          </a:xfrm>
        </p:grpSpPr>
        <p:sp>
          <p:nvSpPr>
            <p:cNvPr id="1064" name="path"/>
            <p:cNvSpPr/>
            <p:nvPr/>
          </p:nvSpPr>
          <p:spPr>
            <a:xfrm>
              <a:off x="0" y="0"/>
              <a:ext cx="94995" cy="102616"/>
            </a:xfrm>
            <a:custGeom>
              <a:rect l="0" t="0" r="0" b="0"/>
              <a:pathLst>
                <a:path w="149" h="161">
                  <a:moveTo>
                    <a:pt x="10" y="151"/>
                  </a:moveTo>
                  <a:lnTo>
                    <a:pt x="139" y="151"/>
                  </a:lnTo>
                  <a:lnTo>
                    <a:pt x="139" y="10"/>
                  </a:lnTo>
                  <a:lnTo>
                    <a:pt x="10" y="10"/>
                  </a:lnTo>
                  <a:lnTo>
                    <a:pt x="10" y="151"/>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66" name="path"/>
            <p:cNvSpPr/>
            <p:nvPr/>
          </p:nvSpPr>
          <p:spPr>
            <a:xfrm>
              <a:off x="17017" y="12128"/>
              <a:ext cx="59435" cy="70738"/>
            </a:xfrm>
            <a:custGeom>
              <a:rect l="0" t="0" r="0" b="0"/>
              <a:pathLst>
                <a:path w="93" h="110">
                  <a:moveTo>
                    <a:pt x="0" y="12"/>
                  </a:moveTo>
                  <a:lnTo>
                    <a:pt x="93" y="12"/>
                  </a:lnTo>
                  <a:moveTo>
                    <a:pt x="2" y="31"/>
                  </a:moveTo>
                  <a:lnTo>
                    <a:pt x="23" y="31"/>
                  </a:lnTo>
                  <a:moveTo>
                    <a:pt x="2" y="67"/>
                  </a:moveTo>
                  <a:lnTo>
                    <a:pt x="23" y="67"/>
                  </a:lnTo>
                  <a:moveTo>
                    <a:pt x="2" y="50"/>
                  </a:moveTo>
                  <a:lnTo>
                    <a:pt x="88" y="50"/>
                  </a:lnTo>
                  <a:moveTo>
                    <a:pt x="2" y="82"/>
                  </a:moveTo>
                  <a:lnTo>
                    <a:pt x="88" y="82"/>
                  </a:lnTo>
                  <a:moveTo>
                    <a:pt x="2" y="98"/>
                  </a:moveTo>
                  <a:lnTo>
                    <a:pt x="88" y="98"/>
                  </a:lnTo>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068" name="path"/>
          <p:cNvSpPr/>
          <p:nvPr/>
        </p:nvSpPr>
        <p:spPr>
          <a:xfrm>
            <a:off x="2779776" y="3794759"/>
            <a:ext cx="268223" cy="175260"/>
          </a:xfrm>
          <a:custGeom>
            <a:rect l="0" t="0" r="0" b="0"/>
            <a:pathLst>
              <a:path w="422" h="276">
                <a:moveTo>
                  <a:pt x="9" y="83"/>
                </a:moveTo>
                <a:lnTo>
                  <a:pt x="9" y="76"/>
                </a:lnTo>
                <a:lnTo>
                  <a:pt x="11" y="76"/>
                </a:lnTo>
                <a:lnTo>
                  <a:pt x="11" y="83"/>
                </a:lnTo>
                <a:lnTo>
                  <a:pt x="9" y="83"/>
                </a:lnTo>
                <a:lnTo>
                  <a:pt x="9" y="83"/>
                </a:lnTo>
                <a:close/>
              </a:path>
              <a:path w="422" h="276">
                <a:moveTo>
                  <a:pt x="9" y="74"/>
                </a:moveTo>
                <a:lnTo>
                  <a:pt x="9" y="67"/>
                </a:lnTo>
                <a:lnTo>
                  <a:pt x="11" y="67"/>
                </a:lnTo>
                <a:lnTo>
                  <a:pt x="11" y="74"/>
                </a:lnTo>
                <a:lnTo>
                  <a:pt x="9" y="74"/>
                </a:lnTo>
                <a:lnTo>
                  <a:pt x="9" y="74"/>
                </a:lnTo>
                <a:close/>
              </a:path>
              <a:path w="422" h="276">
                <a:moveTo>
                  <a:pt x="9" y="64"/>
                </a:moveTo>
                <a:lnTo>
                  <a:pt x="9" y="57"/>
                </a:lnTo>
                <a:lnTo>
                  <a:pt x="11" y="57"/>
                </a:lnTo>
                <a:lnTo>
                  <a:pt x="11" y="64"/>
                </a:lnTo>
                <a:lnTo>
                  <a:pt x="9" y="64"/>
                </a:lnTo>
                <a:lnTo>
                  <a:pt x="9" y="64"/>
                </a:lnTo>
                <a:close/>
              </a:path>
              <a:path w="422" h="276">
                <a:moveTo>
                  <a:pt x="9" y="55"/>
                </a:moveTo>
                <a:lnTo>
                  <a:pt x="9" y="47"/>
                </a:lnTo>
                <a:lnTo>
                  <a:pt x="11" y="47"/>
                </a:lnTo>
                <a:lnTo>
                  <a:pt x="11" y="55"/>
                </a:lnTo>
                <a:lnTo>
                  <a:pt x="9" y="55"/>
                </a:lnTo>
                <a:lnTo>
                  <a:pt x="9" y="55"/>
                </a:lnTo>
                <a:close/>
              </a:path>
              <a:path w="422" h="276">
                <a:moveTo>
                  <a:pt x="9" y="45"/>
                </a:moveTo>
                <a:lnTo>
                  <a:pt x="9" y="38"/>
                </a:lnTo>
                <a:lnTo>
                  <a:pt x="11" y="38"/>
                </a:lnTo>
                <a:lnTo>
                  <a:pt x="11" y="45"/>
                </a:lnTo>
                <a:lnTo>
                  <a:pt x="9" y="45"/>
                </a:lnTo>
                <a:lnTo>
                  <a:pt x="9" y="45"/>
                </a:lnTo>
                <a:close/>
              </a:path>
              <a:path w="422" h="276">
                <a:moveTo>
                  <a:pt x="9" y="36"/>
                </a:moveTo>
                <a:lnTo>
                  <a:pt x="9" y="26"/>
                </a:lnTo>
                <a:lnTo>
                  <a:pt x="11" y="26"/>
                </a:lnTo>
                <a:lnTo>
                  <a:pt x="11" y="36"/>
                </a:lnTo>
                <a:lnTo>
                  <a:pt x="9" y="36"/>
                </a:lnTo>
                <a:lnTo>
                  <a:pt x="9" y="36"/>
                </a:lnTo>
                <a:close/>
              </a:path>
              <a:path w="422" h="276">
                <a:moveTo>
                  <a:pt x="9" y="23"/>
                </a:moveTo>
                <a:lnTo>
                  <a:pt x="9" y="19"/>
                </a:lnTo>
                <a:lnTo>
                  <a:pt x="11" y="19"/>
                </a:lnTo>
                <a:lnTo>
                  <a:pt x="11" y="23"/>
                </a:lnTo>
                <a:lnTo>
                  <a:pt x="9" y="23"/>
                </a:lnTo>
                <a:lnTo>
                  <a:pt x="9" y="23"/>
                </a:lnTo>
                <a:close/>
              </a:path>
              <a:path w="422" h="276">
                <a:moveTo>
                  <a:pt x="9" y="16"/>
                </a:moveTo>
                <a:lnTo>
                  <a:pt x="9" y="7"/>
                </a:lnTo>
                <a:lnTo>
                  <a:pt x="11" y="7"/>
                </a:lnTo>
                <a:lnTo>
                  <a:pt x="11" y="16"/>
                </a:lnTo>
                <a:lnTo>
                  <a:pt x="9" y="16"/>
                </a:lnTo>
                <a:lnTo>
                  <a:pt x="9" y="16"/>
                </a:lnTo>
                <a:close/>
              </a:path>
              <a:path w="422" h="276">
                <a:moveTo>
                  <a:pt x="9" y="4"/>
                </a:moveTo>
                <a:lnTo>
                  <a:pt x="9" y="0"/>
                </a:lnTo>
                <a:lnTo>
                  <a:pt x="11" y="0"/>
                </a:lnTo>
                <a:lnTo>
                  <a:pt x="11" y="4"/>
                </a:lnTo>
                <a:lnTo>
                  <a:pt x="9" y="4"/>
                </a:lnTo>
                <a:lnTo>
                  <a:pt x="9" y="4"/>
                </a:lnTo>
                <a:close/>
              </a:path>
              <a:path w="422" h="276">
                <a:moveTo>
                  <a:pt x="208" y="36"/>
                </a:moveTo>
                <a:lnTo>
                  <a:pt x="208" y="28"/>
                </a:lnTo>
                <a:lnTo>
                  <a:pt x="211" y="28"/>
                </a:lnTo>
                <a:lnTo>
                  <a:pt x="211" y="36"/>
                </a:lnTo>
                <a:lnTo>
                  <a:pt x="208" y="36"/>
                </a:lnTo>
                <a:lnTo>
                  <a:pt x="208" y="36"/>
                </a:lnTo>
                <a:close/>
              </a:path>
              <a:path w="422" h="276">
                <a:moveTo>
                  <a:pt x="208" y="26"/>
                </a:moveTo>
                <a:lnTo>
                  <a:pt x="208" y="19"/>
                </a:lnTo>
                <a:lnTo>
                  <a:pt x="211" y="19"/>
                </a:lnTo>
                <a:lnTo>
                  <a:pt x="211" y="26"/>
                </a:lnTo>
                <a:lnTo>
                  <a:pt x="208" y="26"/>
                </a:lnTo>
                <a:lnTo>
                  <a:pt x="208" y="26"/>
                </a:lnTo>
                <a:close/>
              </a:path>
              <a:path w="422" h="276">
                <a:moveTo>
                  <a:pt x="208" y="16"/>
                </a:moveTo>
                <a:lnTo>
                  <a:pt x="208" y="9"/>
                </a:lnTo>
                <a:lnTo>
                  <a:pt x="211" y="9"/>
                </a:lnTo>
                <a:lnTo>
                  <a:pt x="211" y="16"/>
                </a:lnTo>
                <a:lnTo>
                  <a:pt x="208" y="16"/>
                </a:lnTo>
                <a:lnTo>
                  <a:pt x="208" y="16"/>
                </a:lnTo>
                <a:close/>
              </a:path>
              <a:path w="422" h="276">
                <a:moveTo>
                  <a:pt x="211" y="9"/>
                </a:moveTo>
                <a:lnTo>
                  <a:pt x="203" y="9"/>
                </a:lnTo>
                <a:lnTo>
                  <a:pt x="203" y="7"/>
                </a:lnTo>
                <a:lnTo>
                  <a:pt x="211" y="7"/>
                </a:lnTo>
                <a:lnTo>
                  <a:pt x="211" y="9"/>
                </a:lnTo>
                <a:lnTo>
                  <a:pt x="211" y="9"/>
                </a:lnTo>
                <a:close/>
              </a:path>
              <a:path w="422" h="276">
                <a:moveTo>
                  <a:pt x="201" y="9"/>
                </a:moveTo>
                <a:lnTo>
                  <a:pt x="191" y="9"/>
                </a:lnTo>
                <a:lnTo>
                  <a:pt x="191" y="7"/>
                </a:lnTo>
                <a:lnTo>
                  <a:pt x="201" y="7"/>
                </a:lnTo>
                <a:lnTo>
                  <a:pt x="201" y="9"/>
                </a:lnTo>
                <a:lnTo>
                  <a:pt x="201" y="9"/>
                </a:lnTo>
                <a:close/>
              </a:path>
              <a:path w="422" h="276">
                <a:moveTo>
                  <a:pt x="191" y="9"/>
                </a:moveTo>
                <a:lnTo>
                  <a:pt x="182" y="9"/>
                </a:lnTo>
                <a:lnTo>
                  <a:pt x="182" y="7"/>
                </a:lnTo>
                <a:lnTo>
                  <a:pt x="191" y="7"/>
                </a:lnTo>
                <a:lnTo>
                  <a:pt x="191" y="9"/>
                </a:lnTo>
                <a:lnTo>
                  <a:pt x="191" y="9"/>
                </a:lnTo>
                <a:close/>
              </a:path>
              <a:path w="422" h="276">
                <a:moveTo>
                  <a:pt x="180" y="9"/>
                </a:moveTo>
                <a:lnTo>
                  <a:pt x="175" y="9"/>
                </a:lnTo>
                <a:lnTo>
                  <a:pt x="175" y="7"/>
                </a:lnTo>
                <a:lnTo>
                  <a:pt x="180" y="7"/>
                </a:lnTo>
                <a:lnTo>
                  <a:pt x="180" y="9"/>
                </a:lnTo>
                <a:lnTo>
                  <a:pt x="180" y="9"/>
                </a:lnTo>
                <a:close/>
              </a:path>
              <a:path w="422" h="276">
                <a:moveTo>
                  <a:pt x="172" y="9"/>
                </a:moveTo>
                <a:lnTo>
                  <a:pt x="163" y="9"/>
                </a:lnTo>
                <a:lnTo>
                  <a:pt x="163" y="7"/>
                </a:lnTo>
                <a:lnTo>
                  <a:pt x="172" y="7"/>
                </a:lnTo>
                <a:lnTo>
                  <a:pt x="172" y="9"/>
                </a:lnTo>
                <a:lnTo>
                  <a:pt x="172" y="9"/>
                </a:lnTo>
                <a:close/>
              </a:path>
              <a:path w="422" h="276">
                <a:moveTo>
                  <a:pt x="160" y="9"/>
                </a:moveTo>
                <a:lnTo>
                  <a:pt x="156" y="9"/>
                </a:lnTo>
                <a:lnTo>
                  <a:pt x="156" y="7"/>
                </a:lnTo>
                <a:lnTo>
                  <a:pt x="160" y="7"/>
                </a:lnTo>
                <a:lnTo>
                  <a:pt x="160" y="9"/>
                </a:lnTo>
                <a:lnTo>
                  <a:pt x="160" y="9"/>
                </a:lnTo>
                <a:close/>
              </a:path>
              <a:path w="422" h="276">
                <a:moveTo>
                  <a:pt x="153" y="9"/>
                </a:moveTo>
                <a:lnTo>
                  <a:pt x="143" y="9"/>
                </a:lnTo>
                <a:lnTo>
                  <a:pt x="143" y="7"/>
                </a:lnTo>
                <a:lnTo>
                  <a:pt x="153" y="7"/>
                </a:lnTo>
                <a:lnTo>
                  <a:pt x="153" y="9"/>
                </a:lnTo>
                <a:lnTo>
                  <a:pt x="153" y="9"/>
                </a:lnTo>
                <a:close/>
              </a:path>
              <a:path w="422" h="276">
                <a:moveTo>
                  <a:pt x="141" y="9"/>
                </a:moveTo>
                <a:lnTo>
                  <a:pt x="134" y="9"/>
                </a:lnTo>
                <a:lnTo>
                  <a:pt x="134" y="7"/>
                </a:lnTo>
                <a:lnTo>
                  <a:pt x="141" y="7"/>
                </a:lnTo>
                <a:lnTo>
                  <a:pt x="141" y="9"/>
                </a:lnTo>
                <a:lnTo>
                  <a:pt x="141" y="9"/>
                </a:lnTo>
                <a:close/>
              </a:path>
              <a:path w="422" h="276">
                <a:moveTo>
                  <a:pt x="131" y="9"/>
                </a:moveTo>
                <a:lnTo>
                  <a:pt x="124" y="9"/>
                </a:lnTo>
                <a:lnTo>
                  <a:pt x="124" y="7"/>
                </a:lnTo>
                <a:lnTo>
                  <a:pt x="131" y="7"/>
                </a:lnTo>
                <a:lnTo>
                  <a:pt x="131" y="9"/>
                </a:lnTo>
                <a:lnTo>
                  <a:pt x="131" y="9"/>
                </a:lnTo>
                <a:close/>
              </a:path>
              <a:path w="422" h="276">
                <a:moveTo>
                  <a:pt x="122" y="9"/>
                </a:moveTo>
                <a:lnTo>
                  <a:pt x="115" y="9"/>
                </a:lnTo>
                <a:lnTo>
                  <a:pt x="115" y="7"/>
                </a:lnTo>
                <a:lnTo>
                  <a:pt x="122" y="7"/>
                </a:lnTo>
                <a:lnTo>
                  <a:pt x="122" y="9"/>
                </a:lnTo>
                <a:lnTo>
                  <a:pt x="122" y="9"/>
                </a:lnTo>
                <a:close/>
              </a:path>
              <a:path w="422" h="276">
                <a:moveTo>
                  <a:pt x="112" y="9"/>
                </a:moveTo>
                <a:lnTo>
                  <a:pt x="105" y="9"/>
                </a:lnTo>
                <a:lnTo>
                  <a:pt x="105" y="7"/>
                </a:lnTo>
                <a:lnTo>
                  <a:pt x="112" y="7"/>
                </a:lnTo>
                <a:lnTo>
                  <a:pt x="112" y="9"/>
                </a:lnTo>
                <a:lnTo>
                  <a:pt x="112" y="9"/>
                </a:lnTo>
                <a:close/>
              </a:path>
              <a:path w="422" h="276">
                <a:moveTo>
                  <a:pt x="103" y="9"/>
                </a:moveTo>
                <a:lnTo>
                  <a:pt x="96" y="9"/>
                </a:lnTo>
                <a:lnTo>
                  <a:pt x="96" y="7"/>
                </a:lnTo>
                <a:lnTo>
                  <a:pt x="103" y="7"/>
                </a:lnTo>
                <a:lnTo>
                  <a:pt x="103" y="9"/>
                </a:lnTo>
                <a:lnTo>
                  <a:pt x="103" y="9"/>
                </a:lnTo>
                <a:close/>
              </a:path>
              <a:path w="422" h="276">
                <a:moveTo>
                  <a:pt x="93" y="9"/>
                </a:moveTo>
                <a:lnTo>
                  <a:pt x="86" y="9"/>
                </a:lnTo>
                <a:lnTo>
                  <a:pt x="86" y="7"/>
                </a:lnTo>
                <a:lnTo>
                  <a:pt x="93" y="7"/>
                </a:lnTo>
                <a:lnTo>
                  <a:pt x="93" y="9"/>
                </a:lnTo>
                <a:lnTo>
                  <a:pt x="93" y="9"/>
                </a:lnTo>
                <a:close/>
              </a:path>
              <a:path w="422" h="276">
                <a:moveTo>
                  <a:pt x="83" y="9"/>
                </a:moveTo>
                <a:lnTo>
                  <a:pt x="76" y="9"/>
                </a:lnTo>
                <a:lnTo>
                  <a:pt x="76" y="7"/>
                </a:lnTo>
                <a:lnTo>
                  <a:pt x="83" y="7"/>
                </a:lnTo>
                <a:lnTo>
                  <a:pt x="83" y="9"/>
                </a:lnTo>
                <a:lnTo>
                  <a:pt x="83" y="9"/>
                </a:lnTo>
                <a:close/>
              </a:path>
              <a:path w="422" h="276">
                <a:moveTo>
                  <a:pt x="74" y="9"/>
                </a:moveTo>
                <a:lnTo>
                  <a:pt x="67" y="9"/>
                </a:lnTo>
                <a:lnTo>
                  <a:pt x="67" y="7"/>
                </a:lnTo>
                <a:lnTo>
                  <a:pt x="74" y="7"/>
                </a:lnTo>
                <a:lnTo>
                  <a:pt x="74" y="9"/>
                </a:lnTo>
                <a:lnTo>
                  <a:pt x="74" y="9"/>
                </a:lnTo>
                <a:close/>
              </a:path>
              <a:path w="422" h="276">
                <a:moveTo>
                  <a:pt x="64" y="9"/>
                </a:moveTo>
                <a:lnTo>
                  <a:pt x="57" y="9"/>
                </a:lnTo>
                <a:lnTo>
                  <a:pt x="57" y="7"/>
                </a:lnTo>
                <a:lnTo>
                  <a:pt x="64" y="7"/>
                </a:lnTo>
                <a:lnTo>
                  <a:pt x="64" y="9"/>
                </a:lnTo>
                <a:lnTo>
                  <a:pt x="64" y="9"/>
                </a:lnTo>
                <a:close/>
              </a:path>
              <a:path w="422" h="276">
                <a:moveTo>
                  <a:pt x="55" y="9"/>
                </a:moveTo>
                <a:lnTo>
                  <a:pt x="47" y="9"/>
                </a:lnTo>
                <a:lnTo>
                  <a:pt x="47" y="7"/>
                </a:lnTo>
                <a:lnTo>
                  <a:pt x="55" y="7"/>
                </a:lnTo>
                <a:lnTo>
                  <a:pt x="55" y="9"/>
                </a:lnTo>
                <a:lnTo>
                  <a:pt x="55" y="9"/>
                </a:lnTo>
                <a:close/>
              </a:path>
              <a:path w="422" h="276">
                <a:moveTo>
                  <a:pt x="45" y="9"/>
                </a:moveTo>
                <a:lnTo>
                  <a:pt x="38" y="9"/>
                </a:lnTo>
                <a:lnTo>
                  <a:pt x="38" y="7"/>
                </a:lnTo>
                <a:lnTo>
                  <a:pt x="45" y="7"/>
                </a:lnTo>
                <a:lnTo>
                  <a:pt x="45" y="9"/>
                </a:lnTo>
                <a:lnTo>
                  <a:pt x="45" y="9"/>
                </a:lnTo>
                <a:close/>
              </a:path>
              <a:path w="422" h="276">
                <a:moveTo>
                  <a:pt x="36" y="9"/>
                </a:moveTo>
                <a:lnTo>
                  <a:pt x="28" y="9"/>
                </a:lnTo>
                <a:lnTo>
                  <a:pt x="28" y="7"/>
                </a:lnTo>
                <a:lnTo>
                  <a:pt x="36" y="7"/>
                </a:lnTo>
                <a:lnTo>
                  <a:pt x="36" y="9"/>
                </a:lnTo>
                <a:lnTo>
                  <a:pt x="36" y="9"/>
                </a:lnTo>
                <a:close/>
              </a:path>
              <a:path w="422" h="276">
                <a:moveTo>
                  <a:pt x="26" y="9"/>
                </a:moveTo>
                <a:lnTo>
                  <a:pt x="19" y="9"/>
                </a:lnTo>
                <a:lnTo>
                  <a:pt x="19" y="7"/>
                </a:lnTo>
                <a:lnTo>
                  <a:pt x="26" y="7"/>
                </a:lnTo>
                <a:lnTo>
                  <a:pt x="26" y="9"/>
                </a:lnTo>
                <a:lnTo>
                  <a:pt x="26" y="9"/>
                </a:lnTo>
                <a:close/>
              </a:path>
              <a:path w="422" h="276">
                <a:moveTo>
                  <a:pt x="16" y="9"/>
                </a:moveTo>
                <a:lnTo>
                  <a:pt x="9" y="9"/>
                </a:lnTo>
                <a:lnTo>
                  <a:pt x="9" y="7"/>
                </a:lnTo>
                <a:lnTo>
                  <a:pt x="16" y="7"/>
                </a:lnTo>
                <a:lnTo>
                  <a:pt x="16" y="9"/>
                </a:lnTo>
                <a:lnTo>
                  <a:pt x="16" y="9"/>
                </a:lnTo>
                <a:close/>
              </a:path>
              <a:path w="422" h="276">
                <a:moveTo>
                  <a:pt x="7" y="9"/>
                </a:moveTo>
                <a:lnTo>
                  <a:pt x="0" y="9"/>
                </a:lnTo>
                <a:lnTo>
                  <a:pt x="0" y="7"/>
                </a:lnTo>
                <a:lnTo>
                  <a:pt x="7" y="7"/>
                </a:lnTo>
                <a:lnTo>
                  <a:pt x="7" y="9"/>
                </a:lnTo>
                <a:lnTo>
                  <a:pt x="7" y="9"/>
                </a:lnTo>
                <a:close/>
              </a:path>
              <a:path w="422" h="276">
                <a:moveTo>
                  <a:pt x="410" y="167"/>
                </a:moveTo>
                <a:lnTo>
                  <a:pt x="410" y="175"/>
                </a:lnTo>
                <a:lnTo>
                  <a:pt x="407" y="175"/>
                </a:lnTo>
                <a:lnTo>
                  <a:pt x="407" y="167"/>
                </a:lnTo>
                <a:lnTo>
                  <a:pt x="410" y="167"/>
                </a:lnTo>
                <a:lnTo>
                  <a:pt x="410" y="167"/>
                </a:lnTo>
                <a:close/>
              </a:path>
              <a:path w="422" h="276">
                <a:moveTo>
                  <a:pt x="410" y="177"/>
                </a:moveTo>
                <a:lnTo>
                  <a:pt x="410" y="184"/>
                </a:lnTo>
                <a:lnTo>
                  <a:pt x="407" y="184"/>
                </a:lnTo>
                <a:lnTo>
                  <a:pt x="407" y="177"/>
                </a:lnTo>
                <a:lnTo>
                  <a:pt x="410" y="177"/>
                </a:lnTo>
                <a:lnTo>
                  <a:pt x="410" y="177"/>
                </a:lnTo>
                <a:close/>
              </a:path>
              <a:path w="422" h="276">
                <a:moveTo>
                  <a:pt x="410" y="187"/>
                </a:moveTo>
                <a:lnTo>
                  <a:pt x="410" y="194"/>
                </a:lnTo>
                <a:lnTo>
                  <a:pt x="407" y="194"/>
                </a:lnTo>
                <a:lnTo>
                  <a:pt x="407" y="187"/>
                </a:lnTo>
                <a:lnTo>
                  <a:pt x="410" y="187"/>
                </a:lnTo>
                <a:lnTo>
                  <a:pt x="410" y="187"/>
                </a:lnTo>
                <a:close/>
              </a:path>
              <a:path w="422" h="276">
                <a:moveTo>
                  <a:pt x="410" y="196"/>
                </a:moveTo>
                <a:lnTo>
                  <a:pt x="410" y="203"/>
                </a:lnTo>
                <a:lnTo>
                  <a:pt x="407" y="203"/>
                </a:lnTo>
                <a:lnTo>
                  <a:pt x="407" y="196"/>
                </a:lnTo>
                <a:lnTo>
                  <a:pt x="410" y="196"/>
                </a:lnTo>
                <a:lnTo>
                  <a:pt x="410" y="196"/>
                </a:lnTo>
                <a:close/>
              </a:path>
              <a:path w="422" h="276">
                <a:moveTo>
                  <a:pt x="410" y="206"/>
                </a:moveTo>
                <a:lnTo>
                  <a:pt x="410" y="213"/>
                </a:lnTo>
                <a:lnTo>
                  <a:pt x="407" y="213"/>
                </a:lnTo>
                <a:lnTo>
                  <a:pt x="407" y="206"/>
                </a:lnTo>
                <a:lnTo>
                  <a:pt x="410" y="206"/>
                </a:lnTo>
                <a:lnTo>
                  <a:pt x="410" y="206"/>
                </a:lnTo>
                <a:close/>
              </a:path>
              <a:path w="422" h="276">
                <a:moveTo>
                  <a:pt x="410" y="216"/>
                </a:moveTo>
                <a:lnTo>
                  <a:pt x="410" y="223"/>
                </a:lnTo>
                <a:lnTo>
                  <a:pt x="407" y="223"/>
                </a:lnTo>
                <a:lnTo>
                  <a:pt x="407" y="216"/>
                </a:lnTo>
                <a:lnTo>
                  <a:pt x="410" y="216"/>
                </a:lnTo>
                <a:lnTo>
                  <a:pt x="410" y="216"/>
                </a:lnTo>
                <a:close/>
              </a:path>
              <a:path w="422" h="276">
                <a:moveTo>
                  <a:pt x="211" y="189"/>
                </a:moveTo>
                <a:lnTo>
                  <a:pt x="211" y="196"/>
                </a:lnTo>
                <a:lnTo>
                  <a:pt x="208" y="196"/>
                </a:lnTo>
                <a:lnTo>
                  <a:pt x="208" y="189"/>
                </a:lnTo>
                <a:lnTo>
                  <a:pt x="211" y="189"/>
                </a:lnTo>
                <a:lnTo>
                  <a:pt x="211" y="189"/>
                </a:lnTo>
                <a:close/>
              </a:path>
              <a:path w="422" h="276">
                <a:moveTo>
                  <a:pt x="211" y="199"/>
                </a:moveTo>
                <a:lnTo>
                  <a:pt x="211" y="206"/>
                </a:lnTo>
                <a:lnTo>
                  <a:pt x="208" y="206"/>
                </a:lnTo>
                <a:lnTo>
                  <a:pt x="208" y="199"/>
                </a:lnTo>
                <a:lnTo>
                  <a:pt x="211" y="199"/>
                </a:lnTo>
                <a:lnTo>
                  <a:pt x="211" y="199"/>
                </a:lnTo>
                <a:close/>
              </a:path>
              <a:path w="422" h="276">
                <a:moveTo>
                  <a:pt x="211" y="208"/>
                </a:moveTo>
                <a:lnTo>
                  <a:pt x="211" y="216"/>
                </a:lnTo>
                <a:lnTo>
                  <a:pt x="208" y="216"/>
                </a:lnTo>
                <a:lnTo>
                  <a:pt x="208" y="208"/>
                </a:lnTo>
                <a:lnTo>
                  <a:pt x="211" y="208"/>
                </a:lnTo>
                <a:lnTo>
                  <a:pt x="211" y="208"/>
                </a:lnTo>
                <a:close/>
              </a:path>
              <a:path w="422" h="276">
                <a:moveTo>
                  <a:pt x="211" y="216"/>
                </a:moveTo>
                <a:lnTo>
                  <a:pt x="218" y="216"/>
                </a:lnTo>
                <a:lnTo>
                  <a:pt x="218" y="218"/>
                </a:lnTo>
                <a:lnTo>
                  <a:pt x="211" y="218"/>
                </a:lnTo>
                <a:lnTo>
                  <a:pt x="211" y="216"/>
                </a:lnTo>
                <a:lnTo>
                  <a:pt x="211" y="216"/>
                </a:lnTo>
                <a:close/>
              </a:path>
              <a:path w="422" h="276">
                <a:moveTo>
                  <a:pt x="220" y="216"/>
                </a:moveTo>
                <a:lnTo>
                  <a:pt x="227" y="216"/>
                </a:lnTo>
                <a:lnTo>
                  <a:pt x="227" y="218"/>
                </a:lnTo>
                <a:lnTo>
                  <a:pt x="220" y="218"/>
                </a:lnTo>
                <a:lnTo>
                  <a:pt x="220" y="216"/>
                </a:lnTo>
                <a:lnTo>
                  <a:pt x="220" y="216"/>
                </a:lnTo>
                <a:close/>
              </a:path>
              <a:path w="422" h="276">
                <a:moveTo>
                  <a:pt x="230" y="216"/>
                </a:moveTo>
                <a:lnTo>
                  <a:pt x="237" y="216"/>
                </a:lnTo>
                <a:lnTo>
                  <a:pt x="237" y="218"/>
                </a:lnTo>
                <a:lnTo>
                  <a:pt x="230" y="218"/>
                </a:lnTo>
                <a:lnTo>
                  <a:pt x="230" y="216"/>
                </a:lnTo>
                <a:lnTo>
                  <a:pt x="230" y="216"/>
                </a:lnTo>
                <a:close/>
              </a:path>
              <a:path w="422" h="276">
                <a:moveTo>
                  <a:pt x="240" y="216"/>
                </a:moveTo>
                <a:lnTo>
                  <a:pt x="247" y="216"/>
                </a:lnTo>
                <a:lnTo>
                  <a:pt x="247" y="218"/>
                </a:lnTo>
                <a:lnTo>
                  <a:pt x="240" y="218"/>
                </a:lnTo>
                <a:lnTo>
                  <a:pt x="240" y="216"/>
                </a:lnTo>
                <a:lnTo>
                  <a:pt x="240" y="216"/>
                </a:lnTo>
                <a:close/>
              </a:path>
              <a:path w="422" h="276">
                <a:moveTo>
                  <a:pt x="249" y="216"/>
                </a:moveTo>
                <a:lnTo>
                  <a:pt x="256" y="216"/>
                </a:lnTo>
                <a:lnTo>
                  <a:pt x="256" y="218"/>
                </a:lnTo>
                <a:lnTo>
                  <a:pt x="249" y="218"/>
                </a:lnTo>
                <a:lnTo>
                  <a:pt x="249" y="216"/>
                </a:lnTo>
                <a:lnTo>
                  <a:pt x="249" y="216"/>
                </a:lnTo>
                <a:close/>
              </a:path>
              <a:path w="422" h="276">
                <a:moveTo>
                  <a:pt x="259" y="216"/>
                </a:moveTo>
                <a:lnTo>
                  <a:pt x="266" y="216"/>
                </a:lnTo>
                <a:lnTo>
                  <a:pt x="266" y="218"/>
                </a:lnTo>
                <a:lnTo>
                  <a:pt x="259" y="218"/>
                </a:lnTo>
                <a:lnTo>
                  <a:pt x="259" y="216"/>
                </a:lnTo>
                <a:lnTo>
                  <a:pt x="259" y="216"/>
                </a:lnTo>
                <a:close/>
              </a:path>
              <a:path w="422" h="276">
                <a:moveTo>
                  <a:pt x="268" y="216"/>
                </a:moveTo>
                <a:lnTo>
                  <a:pt x="276" y="216"/>
                </a:lnTo>
                <a:lnTo>
                  <a:pt x="276" y="218"/>
                </a:lnTo>
                <a:lnTo>
                  <a:pt x="268" y="218"/>
                </a:lnTo>
                <a:lnTo>
                  <a:pt x="268" y="216"/>
                </a:lnTo>
                <a:lnTo>
                  <a:pt x="268" y="216"/>
                </a:lnTo>
                <a:close/>
              </a:path>
              <a:path w="422" h="276">
                <a:moveTo>
                  <a:pt x="278" y="216"/>
                </a:moveTo>
                <a:lnTo>
                  <a:pt x="285" y="216"/>
                </a:lnTo>
                <a:lnTo>
                  <a:pt x="285" y="218"/>
                </a:lnTo>
                <a:lnTo>
                  <a:pt x="278" y="218"/>
                </a:lnTo>
                <a:lnTo>
                  <a:pt x="278" y="216"/>
                </a:lnTo>
                <a:lnTo>
                  <a:pt x="278" y="216"/>
                </a:lnTo>
                <a:close/>
              </a:path>
              <a:path w="422" h="276">
                <a:moveTo>
                  <a:pt x="287" y="216"/>
                </a:moveTo>
                <a:lnTo>
                  <a:pt x="295" y="216"/>
                </a:lnTo>
                <a:lnTo>
                  <a:pt x="295" y="218"/>
                </a:lnTo>
                <a:lnTo>
                  <a:pt x="287" y="218"/>
                </a:lnTo>
                <a:lnTo>
                  <a:pt x="287" y="216"/>
                </a:lnTo>
                <a:lnTo>
                  <a:pt x="287" y="216"/>
                </a:lnTo>
                <a:close/>
              </a:path>
              <a:path w="422" h="276">
                <a:moveTo>
                  <a:pt x="297" y="216"/>
                </a:moveTo>
                <a:lnTo>
                  <a:pt x="304" y="216"/>
                </a:lnTo>
                <a:lnTo>
                  <a:pt x="304" y="218"/>
                </a:lnTo>
                <a:lnTo>
                  <a:pt x="297" y="218"/>
                </a:lnTo>
                <a:lnTo>
                  <a:pt x="297" y="216"/>
                </a:lnTo>
                <a:lnTo>
                  <a:pt x="297" y="216"/>
                </a:lnTo>
                <a:close/>
              </a:path>
              <a:path w="422" h="276">
                <a:moveTo>
                  <a:pt x="307" y="216"/>
                </a:moveTo>
                <a:lnTo>
                  <a:pt x="314" y="216"/>
                </a:lnTo>
                <a:lnTo>
                  <a:pt x="314" y="218"/>
                </a:lnTo>
                <a:lnTo>
                  <a:pt x="307" y="218"/>
                </a:lnTo>
                <a:lnTo>
                  <a:pt x="307" y="216"/>
                </a:lnTo>
                <a:lnTo>
                  <a:pt x="307" y="216"/>
                </a:lnTo>
                <a:close/>
              </a:path>
              <a:path w="422" h="276">
                <a:moveTo>
                  <a:pt x="316" y="216"/>
                </a:moveTo>
                <a:lnTo>
                  <a:pt x="323" y="216"/>
                </a:lnTo>
                <a:lnTo>
                  <a:pt x="323" y="218"/>
                </a:lnTo>
                <a:lnTo>
                  <a:pt x="316" y="218"/>
                </a:lnTo>
                <a:lnTo>
                  <a:pt x="316" y="216"/>
                </a:lnTo>
                <a:lnTo>
                  <a:pt x="316" y="216"/>
                </a:lnTo>
                <a:close/>
              </a:path>
              <a:path w="422" h="276">
                <a:moveTo>
                  <a:pt x="326" y="216"/>
                </a:moveTo>
                <a:lnTo>
                  <a:pt x="333" y="216"/>
                </a:lnTo>
                <a:lnTo>
                  <a:pt x="333" y="218"/>
                </a:lnTo>
                <a:lnTo>
                  <a:pt x="326" y="218"/>
                </a:lnTo>
                <a:lnTo>
                  <a:pt x="326" y="216"/>
                </a:lnTo>
                <a:lnTo>
                  <a:pt x="326" y="216"/>
                </a:lnTo>
                <a:close/>
              </a:path>
              <a:path w="422" h="276">
                <a:moveTo>
                  <a:pt x="336" y="216"/>
                </a:moveTo>
                <a:lnTo>
                  <a:pt x="343" y="216"/>
                </a:lnTo>
                <a:lnTo>
                  <a:pt x="343" y="218"/>
                </a:lnTo>
                <a:lnTo>
                  <a:pt x="336" y="218"/>
                </a:lnTo>
                <a:lnTo>
                  <a:pt x="336" y="216"/>
                </a:lnTo>
                <a:lnTo>
                  <a:pt x="336" y="216"/>
                </a:lnTo>
                <a:close/>
              </a:path>
              <a:path w="422" h="276">
                <a:moveTo>
                  <a:pt x="345" y="216"/>
                </a:moveTo>
                <a:lnTo>
                  <a:pt x="352" y="216"/>
                </a:lnTo>
                <a:lnTo>
                  <a:pt x="352" y="218"/>
                </a:lnTo>
                <a:lnTo>
                  <a:pt x="345" y="218"/>
                </a:lnTo>
                <a:lnTo>
                  <a:pt x="345" y="216"/>
                </a:lnTo>
                <a:lnTo>
                  <a:pt x="345" y="216"/>
                </a:lnTo>
                <a:close/>
              </a:path>
              <a:path w="422" h="276">
                <a:moveTo>
                  <a:pt x="355" y="216"/>
                </a:moveTo>
                <a:lnTo>
                  <a:pt x="362" y="216"/>
                </a:lnTo>
                <a:lnTo>
                  <a:pt x="362" y="218"/>
                </a:lnTo>
                <a:lnTo>
                  <a:pt x="355" y="218"/>
                </a:lnTo>
                <a:lnTo>
                  <a:pt x="355" y="216"/>
                </a:lnTo>
                <a:lnTo>
                  <a:pt x="355" y="216"/>
                </a:lnTo>
                <a:close/>
              </a:path>
              <a:path w="422" h="276">
                <a:moveTo>
                  <a:pt x="364" y="216"/>
                </a:moveTo>
                <a:lnTo>
                  <a:pt x="371" y="216"/>
                </a:lnTo>
                <a:lnTo>
                  <a:pt x="371" y="218"/>
                </a:lnTo>
                <a:lnTo>
                  <a:pt x="364" y="218"/>
                </a:lnTo>
                <a:lnTo>
                  <a:pt x="364" y="216"/>
                </a:lnTo>
                <a:lnTo>
                  <a:pt x="364" y="216"/>
                </a:lnTo>
                <a:close/>
              </a:path>
              <a:path w="422" h="276">
                <a:moveTo>
                  <a:pt x="374" y="216"/>
                </a:moveTo>
                <a:lnTo>
                  <a:pt x="381" y="216"/>
                </a:lnTo>
                <a:lnTo>
                  <a:pt x="381" y="218"/>
                </a:lnTo>
                <a:lnTo>
                  <a:pt x="374" y="218"/>
                </a:lnTo>
                <a:lnTo>
                  <a:pt x="374" y="216"/>
                </a:lnTo>
                <a:lnTo>
                  <a:pt x="374" y="216"/>
                </a:lnTo>
                <a:close/>
              </a:path>
              <a:path w="422" h="276">
                <a:moveTo>
                  <a:pt x="386" y="216"/>
                </a:moveTo>
                <a:lnTo>
                  <a:pt x="393" y="216"/>
                </a:lnTo>
                <a:lnTo>
                  <a:pt x="393" y="218"/>
                </a:lnTo>
                <a:lnTo>
                  <a:pt x="386" y="218"/>
                </a:lnTo>
                <a:lnTo>
                  <a:pt x="386" y="216"/>
                </a:lnTo>
                <a:lnTo>
                  <a:pt x="386" y="216"/>
                </a:lnTo>
                <a:close/>
              </a:path>
              <a:path w="422" h="276">
                <a:moveTo>
                  <a:pt x="393" y="216"/>
                </a:moveTo>
                <a:lnTo>
                  <a:pt x="400" y="216"/>
                </a:lnTo>
                <a:lnTo>
                  <a:pt x="400" y="218"/>
                </a:lnTo>
                <a:lnTo>
                  <a:pt x="393" y="218"/>
                </a:lnTo>
                <a:lnTo>
                  <a:pt x="393" y="216"/>
                </a:lnTo>
                <a:lnTo>
                  <a:pt x="393" y="216"/>
                </a:lnTo>
                <a:close/>
              </a:path>
              <a:path w="422" h="276">
                <a:moveTo>
                  <a:pt x="405" y="216"/>
                </a:moveTo>
                <a:lnTo>
                  <a:pt x="412" y="216"/>
                </a:lnTo>
                <a:lnTo>
                  <a:pt x="412" y="218"/>
                </a:lnTo>
                <a:lnTo>
                  <a:pt x="405" y="218"/>
                </a:lnTo>
                <a:lnTo>
                  <a:pt x="405" y="216"/>
                </a:lnTo>
                <a:lnTo>
                  <a:pt x="405" y="216"/>
                </a:lnTo>
                <a:close/>
              </a:path>
              <a:path w="422" h="276">
                <a:moveTo>
                  <a:pt x="415" y="216"/>
                </a:moveTo>
                <a:lnTo>
                  <a:pt x="422" y="216"/>
                </a:lnTo>
                <a:lnTo>
                  <a:pt x="422" y="218"/>
                </a:lnTo>
                <a:lnTo>
                  <a:pt x="415" y="218"/>
                </a:lnTo>
                <a:lnTo>
                  <a:pt x="415" y="216"/>
                </a:lnTo>
                <a:lnTo>
                  <a:pt x="415" y="216"/>
                </a:lnTo>
                <a:close/>
              </a:path>
              <a:path w="422" h="276">
                <a:moveTo>
                  <a:pt x="316" y="220"/>
                </a:moveTo>
                <a:lnTo>
                  <a:pt x="316" y="227"/>
                </a:lnTo>
                <a:lnTo>
                  <a:pt x="314" y="227"/>
                </a:lnTo>
                <a:lnTo>
                  <a:pt x="314" y="220"/>
                </a:lnTo>
                <a:lnTo>
                  <a:pt x="316" y="220"/>
                </a:lnTo>
                <a:lnTo>
                  <a:pt x="316" y="220"/>
                </a:lnTo>
                <a:close/>
              </a:path>
              <a:path w="422" h="276">
                <a:moveTo>
                  <a:pt x="316" y="230"/>
                </a:moveTo>
                <a:lnTo>
                  <a:pt x="316" y="237"/>
                </a:lnTo>
                <a:lnTo>
                  <a:pt x="314" y="237"/>
                </a:lnTo>
                <a:lnTo>
                  <a:pt x="314" y="230"/>
                </a:lnTo>
                <a:lnTo>
                  <a:pt x="316" y="230"/>
                </a:lnTo>
                <a:lnTo>
                  <a:pt x="316" y="230"/>
                </a:lnTo>
                <a:close/>
              </a:path>
              <a:path w="422" h="276">
                <a:moveTo>
                  <a:pt x="316" y="240"/>
                </a:moveTo>
                <a:lnTo>
                  <a:pt x="316" y="247"/>
                </a:lnTo>
                <a:lnTo>
                  <a:pt x="314" y="247"/>
                </a:lnTo>
                <a:lnTo>
                  <a:pt x="314" y="240"/>
                </a:lnTo>
                <a:lnTo>
                  <a:pt x="316" y="240"/>
                </a:lnTo>
                <a:lnTo>
                  <a:pt x="316" y="240"/>
                </a:lnTo>
                <a:close/>
              </a:path>
              <a:path w="422" h="276">
                <a:moveTo>
                  <a:pt x="316" y="249"/>
                </a:moveTo>
                <a:lnTo>
                  <a:pt x="316" y="256"/>
                </a:lnTo>
                <a:lnTo>
                  <a:pt x="314" y="256"/>
                </a:lnTo>
                <a:lnTo>
                  <a:pt x="314" y="249"/>
                </a:lnTo>
                <a:lnTo>
                  <a:pt x="316" y="249"/>
                </a:lnTo>
                <a:lnTo>
                  <a:pt x="316" y="249"/>
                </a:lnTo>
                <a:close/>
              </a:path>
              <a:path w="422" h="276">
                <a:moveTo>
                  <a:pt x="316" y="259"/>
                </a:moveTo>
                <a:lnTo>
                  <a:pt x="316" y="266"/>
                </a:lnTo>
                <a:lnTo>
                  <a:pt x="314" y="266"/>
                </a:lnTo>
                <a:lnTo>
                  <a:pt x="314" y="259"/>
                </a:lnTo>
                <a:lnTo>
                  <a:pt x="316" y="259"/>
                </a:lnTo>
                <a:lnTo>
                  <a:pt x="316" y="259"/>
                </a:lnTo>
                <a:close/>
              </a:path>
              <a:path w="422" h="276">
                <a:moveTo>
                  <a:pt x="316" y="268"/>
                </a:moveTo>
                <a:lnTo>
                  <a:pt x="316" y="276"/>
                </a:lnTo>
                <a:lnTo>
                  <a:pt x="314" y="276"/>
                </a:lnTo>
                <a:lnTo>
                  <a:pt x="314" y="268"/>
                </a:lnTo>
                <a:lnTo>
                  <a:pt x="316" y="268"/>
                </a:lnTo>
                <a:lnTo>
                  <a:pt x="316" y="268"/>
                </a:lnTo>
                <a:close/>
              </a:path>
            </a:pathLst>
          </a:custGeom>
          <a:solidFill>
            <a:srgbClr val="41404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70" name="path"/>
          <p:cNvSpPr/>
          <p:nvPr/>
        </p:nvSpPr>
        <p:spPr>
          <a:xfrm>
            <a:off x="1361217" y="4241292"/>
            <a:ext cx="148780" cy="190500"/>
          </a:xfrm>
          <a:custGeom>
            <a:rect l="0" t="0" r="0" b="0"/>
            <a:pathLst>
              <a:path w="234" h="300">
                <a:moveTo>
                  <a:pt x="215" y="300"/>
                </a:moveTo>
                <a:lnTo>
                  <a:pt x="215" y="0"/>
                </a:lnTo>
                <a:moveTo>
                  <a:pt x="18" y="0"/>
                </a:moveTo>
                <a:lnTo>
                  <a:pt x="18" y="300"/>
                </a:lnTo>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8" name="group 108"/>
          <p:cNvGrpSpPr/>
          <p:nvPr/>
        </p:nvGrpSpPr>
        <p:grpSpPr>
          <a:xfrm rot="21600000">
            <a:off x="2559081" y="4398549"/>
            <a:ext cx="127444" cy="51244"/>
            <a:chExt cx="127444" cy="51244"/>
          </a:xfrm>
        </p:grpSpPr>
        <p:sp>
          <p:nvSpPr>
            <p:cNvPr id="1072" name="path"/>
            <p:cNvSpPr/>
            <p:nvPr/>
          </p:nvSpPr>
          <p:spPr>
            <a:xfrm>
              <a:off x="11906" y="11906"/>
              <a:ext cx="103632" cy="27432"/>
            </a:xfrm>
            <a:custGeom>
              <a:rect l="0" t="0" r="0" b="0"/>
              <a:pathLst>
                <a:path w="163" h="43">
                  <a:moveTo>
                    <a:pt x="163" y="43"/>
                  </a:moveTo>
                  <a:cubicBezTo>
                    <a:pt x="163" y="18"/>
                    <a:pt x="126" y="0"/>
                    <a:pt x="81" y="0"/>
                  </a:cubicBezTo>
                  <a:cubicBezTo>
                    <a:pt x="36" y="0"/>
                    <a:pt x="0" y="18"/>
                    <a:pt x="0" y="43"/>
                  </a:cubicBezTo>
                  <a:lnTo>
                    <a:pt x="163" y="43"/>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74" name="path"/>
            <p:cNvSpPr/>
            <p:nvPr/>
          </p:nvSpPr>
          <p:spPr>
            <a:xfrm>
              <a:off x="0" y="0"/>
              <a:ext cx="127444" cy="51244"/>
            </a:xfrm>
            <a:custGeom>
              <a:rect l="0" t="0" r="0" b="0"/>
              <a:pathLst>
                <a:path w="200" h="80">
                  <a:moveTo>
                    <a:pt x="181" y="61"/>
                  </a:moveTo>
                  <a:cubicBezTo>
                    <a:pt x="181" y="37"/>
                    <a:pt x="145" y="18"/>
                    <a:pt x="100" y="18"/>
                  </a:cubicBezTo>
                  <a:cubicBezTo>
                    <a:pt x="55" y="18"/>
                    <a:pt x="18" y="37"/>
                    <a:pt x="18" y="61"/>
                  </a:cubicBezTo>
                  <a:lnTo>
                    <a:pt x="181" y="61"/>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0" name="group 110"/>
          <p:cNvGrpSpPr/>
          <p:nvPr/>
        </p:nvGrpSpPr>
        <p:grpSpPr>
          <a:xfrm rot="21600000">
            <a:off x="1920239" y="4394961"/>
            <a:ext cx="721105" cy="42925"/>
            <a:chExt cx="721105" cy="42925"/>
          </a:xfrm>
        </p:grpSpPr>
        <p:sp>
          <p:nvSpPr>
            <p:cNvPr id="1076" name="path"/>
            <p:cNvSpPr/>
            <p:nvPr/>
          </p:nvSpPr>
          <p:spPr>
            <a:xfrm>
              <a:off x="691896" y="6350"/>
              <a:ext cx="22859" cy="10667"/>
            </a:xfrm>
            <a:custGeom>
              <a:rect l="0" t="0" r="0" b="0"/>
              <a:pathLst>
                <a:path w="35" h="16">
                  <a:moveTo>
                    <a:pt x="27" y="0"/>
                  </a:moveTo>
                  <a:cubicBezTo>
                    <a:pt x="32" y="0"/>
                    <a:pt x="35" y="3"/>
                    <a:pt x="35" y="8"/>
                  </a:cubicBezTo>
                  <a:cubicBezTo>
                    <a:pt x="35" y="8"/>
                    <a:pt x="35" y="8"/>
                    <a:pt x="35" y="8"/>
                  </a:cubicBezTo>
                  <a:cubicBezTo>
                    <a:pt x="35" y="12"/>
                    <a:pt x="32" y="16"/>
                    <a:pt x="27" y="16"/>
                  </a:cubicBezTo>
                  <a:cubicBezTo>
                    <a:pt x="8" y="16"/>
                    <a:pt x="8" y="16"/>
                    <a:pt x="8" y="16"/>
                  </a:cubicBezTo>
                  <a:cubicBezTo>
                    <a:pt x="3" y="16"/>
                    <a:pt x="0" y="12"/>
                    <a:pt x="0" y="8"/>
                  </a:cubicBezTo>
                  <a:cubicBezTo>
                    <a:pt x="0" y="8"/>
                    <a:pt x="0" y="8"/>
                    <a:pt x="0" y="8"/>
                  </a:cubicBezTo>
                  <a:cubicBezTo>
                    <a:pt x="0" y="3"/>
                    <a:pt x="3" y="0"/>
                    <a:pt x="8" y="0"/>
                  </a:cubicBezTo>
                  <a:lnTo>
                    <a:pt x="27" y="0"/>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78" name="path"/>
            <p:cNvSpPr/>
            <p:nvPr/>
          </p:nvSpPr>
          <p:spPr>
            <a:xfrm>
              <a:off x="685546" y="0"/>
              <a:ext cx="35559" cy="23367"/>
            </a:xfrm>
            <a:custGeom>
              <a:rect l="0" t="0" r="0" b="0"/>
              <a:pathLst>
                <a:path w="55" h="36">
                  <a:moveTo>
                    <a:pt x="37" y="10"/>
                  </a:moveTo>
                  <a:cubicBezTo>
                    <a:pt x="42" y="10"/>
                    <a:pt x="45" y="13"/>
                    <a:pt x="45" y="18"/>
                  </a:cubicBezTo>
                  <a:cubicBezTo>
                    <a:pt x="45" y="18"/>
                    <a:pt x="45" y="18"/>
                    <a:pt x="45" y="18"/>
                  </a:cubicBezTo>
                  <a:cubicBezTo>
                    <a:pt x="45" y="22"/>
                    <a:pt x="42" y="26"/>
                    <a:pt x="37" y="26"/>
                  </a:cubicBezTo>
                  <a:cubicBezTo>
                    <a:pt x="18" y="26"/>
                    <a:pt x="18" y="26"/>
                    <a:pt x="18" y="26"/>
                  </a:cubicBezTo>
                  <a:cubicBezTo>
                    <a:pt x="13" y="26"/>
                    <a:pt x="10" y="22"/>
                    <a:pt x="10" y="18"/>
                  </a:cubicBezTo>
                  <a:cubicBezTo>
                    <a:pt x="10" y="18"/>
                    <a:pt x="10" y="18"/>
                    <a:pt x="10" y="18"/>
                  </a:cubicBezTo>
                  <a:cubicBezTo>
                    <a:pt x="10" y="13"/>
                    <a:pt x="13" y="10"/>
                    <a:pt x="18" y="10"/>
                  </a:cubicBezTo>
                  <a:lnTo>
                    <a:pt x="37" y="10"/>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80" name="path"/>
            <p:cNvSpPr/>
            <p:nvPr/>
          </p:nvSpPr>
          <p:spPr>
            <a:xfrm>
              <a:off x="0" y="23113"/>
              <a:ext cx="620267" cy="19812"/>
            </a:xfrm>
            <a:custGeom>
              <a:rect l="0" t="0" r="0" b="0"/>
              <a:pathLst>
                <a:path w="976" h="31">
                  <a:moveTo>
                    <a:pt x="976" y="31"/>
                  </a:moveTo>
                  <a:lnTo>
                    <a:pt x="0" y="31"/>
                  </a:lnTo>
                  <a:lnTo>
                    <a:pt x="10" y="0"/>
                  </a:lnTo>
                  <a:lnTo>
                    <a:pt x="965" y="0"/>
                  </a:lnTo>
                  <a:lnTo>
                    <a:pt x="976" y="31"/>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2" name="group 112"/>
          <p:cNvGrpSpPr/>
          <p:nvPr/>
        </p:nvGrpSpPr>
        <p:grpSpPr>
          <a:xfrm rot="21600000">
            <a:off x="1908333" y="3903249"/>
            <a:ext cx="644080" cy="546544"/>
            <a:chExt cx="644080" cy="546544"/>
          </a:xfrm>
        </p:grpSpPr>
        <p:sp>
          <p:nvSpPr>
            <p:cNvPr id="1082" name="path"/>
            <p:cNvSpPr/>
            <p:nvPr/>
          </p:nvSpPr>
          <p:spPr>
            <a:xfrm>
              <a:off x="234410" y="431006"/>
              <a:ext cx="175260" cy="83819"/>
            </a:xfrm>
            <a:custGeom>
              <a:rect l="0" t="0" r="0" b="0"/>
              <a:pathLst>
                <a:path w="276" h="131">
                  <a:moveTo>
                    <a:pt x="0" y="131"/>
                  </a:moveTo>
                  <a:cubicBezTo>
                    <a:pt x="0" y="131"/>
                    <a:pt x="30" y="112"/>
                    <a:pt x="30" y="100"/>
                  </a:cubicBezTo>
                  <a:cubicBezTo>
                    <a:pt x="30" y="0"/>
                    <a:pt x="30" y="0"/>
                    <a:pt x="30" y="0"/>
                  </a:cubicBezTo>
                  <a:cubicBezTo>
                    <a:pt x="240" y="0"/>
                    <a:pt x="240" y="0"/>
                    <a:pt x="240" y="0"/>
                  </a:cubicBezTo>
                  <a:cubicBezTo>
                    <a:pt x="240" y="100"/>
                    <a:pt x="240" y="100"/>
                    <a:pt x="240" y="100"/>
                  </a:cubicBezTo>
                  <a:cubicBezTo>
                    <a:pt x="240" y="110"/>
                    <a:pt x="276" y="131"/>
                    <a:pt x="276" y="131"/>
                  </a:cubicBezTo>
                  <a:lnTo>
                    <a:pt x="0" y="131"/>
                  </a:lnTo>
                  <a:close/>
                </a:path>
              </a:pathLst>
            </a:custGeom>
            <a:solidFill>
              <a:srgbClr val="F1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84" name="path"/>
            <p:cNvSpPr/>
            <p:nvPr/>
          </p:nvSpPr>
          <p:spPr>
            <a:xfrm>
              <a:off x="222504" y="419100"/>
              <a:ext cx="199072" cy="107632"/>
            </a:xfrm>
            <a:custGeom>
              <a:rect l="0" t="0" r="0" b="0"/>
              <a:pathLst>
                <a:path w="313" h="169">
                  <a:moveTo>
                    <a:pt x="18" y="150"/>
                  </a:moveTo>
                  <a:cubicBezTo>
                    <a:pt x="18" y="150"/>
                    <a:pt x="48" y="131"/>
                    <a:pt x="48" y="119"/>
                  </a:cubicBezTo>
                  <a:cubicBezTo>
                    <a:pt x="48" y="18"/>
                    <a:pt x="48" y="18"/>
                    <a:pt x="48" y="18"/>
                  </a:cubicBezTo>
                  <a:cubicBezTo>
                    <a:pt x="259" y="18"/>
                    <a:pt x="259" y="18"/>
                    <a:pt x="259" y="18"/>
                  </a:cubicBezTo>
                  <a:cubicBezTo>
                    <a:pt x="259" y="119"/>
                    <a:pt x="259" y="119"/>
                    <a:pt x="259" y="119"/>
                  </a:cubicBezTo>
                  <a:cubicBezTo>
                    <a:pt x="259" y="128"/>
                    <a:pt x="294" y="150"/>
                    <a:pt x="294" y="150"/>
                  </a:cubicBezTo>
                  <a:lnTo>
                    <a:pt x="18" y="150"/>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86" name="path"/>
            <p:cNvSpPr/>
            <p:nvPr/>
          </p:nvSpPr>
          <p:spPr>
            <a:xfrm>
              <a:off x="33242" y="11906"/>
              <a:ext cx="577595" cy="419100"/>
            </a:xfrm>
            <a:custGeom>
              <a:rect l="0" t="0" r="0" b="0"/>
              <a:pathLst>
                <a:path w="909" h="660">
                  <a:moveTo>
                    <a:pt x="909" y="612"/>
                  </a:moveTo>
                  <a:cubicBezTo>
                    <a:pt x="909" y="638"/>
                    <a:pt x="887" y="660"/>
                    <a:pt x="861" y="660"/>
                  </a:cubicBezTo>
                  <a:cubicBezTo>
                    <a:pt x="47" y="660"/>
                    <a:pt x="47" y="660"/>
                    <a:pt x="47" y="660"/>
                  </a:cubicBezTo>
                  <a:cubicBezTo>
                    <a:pt x="21" y="660"/>
                    <a:pt x="0" y="638"/>
                    <a:pt x="0" y="612"/>
                  </a:cubicBezTo>
                  <a:cubicBezTo>
                    <a:pt x="0" y="47"/>
                    <a:pt x="0" y="47"/>
                    <a:pt x="0" y="47"/>
                  </a:cubicBezTo>
                  <a:cubicBezTo>
                    <a:pt x="0" y="21"/>
                    <a:pt x="21" y="0"/>
                    <a:pt x="47" y="0"/>
                  </a:cubicBezTo>
                  <a:cubicBezTo>
                    <a:pt x="861" y="0"/>
                    <a:pt x="861" y="0"/>
                    <a:pt x="861" y="0"/>
                  </a:cubicBezTo>
                  <a:cubicBezTo>
                    <a:pt x="887" y="0"/>
                    <a:pt x="909" y="21"/>
                    <a:pt x="909" y="47"/>
                  </a:cubicBezTo>
                  <a:lnTo>
                    <a:pt x="909" y="612"/>
                  </a:lnTo>
                  <a:close/>
                </a:path>
              </a:pathLst>
            </a:custGeom>
            <a:solidFill>
              <a:srgbClr val="F1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88" name="path"/>
            <p:cNvSpPr/>
            <p:nvPr/>
          </p:nvSpPr>
          <p:spPr>
            <a:xfrm>
              <a:off x="21336" y="0"/>
              <a:ext cx="601408" cy="442912"/>
            </a:xfrm>
            <a:custGeom>
              <a:rect l="0" t="0" r="0" b="0"/>
              <a:pathLst>
                <a:path w="945" h="697">
                  <a:moveTo>
                    <a:pt x="928" y="631"/>
                  </a:moveTo>
                  <a:cubicBezTo>
                    <a:pt x="928" y="657"/>
                    <a:pt x="906" y="678"/>
                    <a:pt x="880" y="678"/>
                  </a:cubicBezTo>
                  <a:cubicBezTo>
                    <a:pt x="66" y="678"/>
                    <a:pt x="66" y="678"/>
                    <a:pt x="66" y="678"/>
                  </a:cubicBezTo>
                  <a:cubicBezTo>
                    <a:pt x="40" y="678"/>
                    <a:pt x="18" y="657"/>
                    <a:pt x="18" y="631"/>
                  </a:cubicBezTo>
                  <a:cubicBezTo>
                    <a:pt x="18" y="66"/>
                    <a:pt x="18" y="66"/>
                    <a:pt x="18" y="66"/>
                  </a:cubicBezTo>
                  <a:cubicBezTo>
                    <a:pt x="18" y="40"/>
                    <a:pt x="40" y="18"/>
                    <a:pt x="66" y="18"/>
                  </a:cubicBezTo>
                  <a:cubicBezTo>
                    <a:pt x="880" y="18"/>
                    <a:pt x="880" y="18"/>
                    <a:pt x="880" y="18"/>
                  </a:cubicBezTo>
                  <a:cubicBezTo>
                    <a:pt x="906" y="18"/>
                    <a:pt x="928" y="40"/>
                    <a:pt x="928" y="66"/>
                  </a:cubicBezTo>
                  <a:lnTo>
                    <a:pt x="928" y="631"/>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90" name="path"/>
            <p:cNvSpPr/>
            <p:nvPr/>
          </p:nvSpPr>
          <p:spPr>
            <a:xfrm>
              <a:off x="33242" y="11906"/>
              <a:ext cx="577595" cy="352044"/>
            </a:xfrm>
            <a:custGeom>
              <a:rect l="0" t="0" r="0" b="0"/>
              <a:pathLst>
                <a:path w="909" h="554">
                  <a:moveTo>
                    <a:pt x="909" y="554"/>
                  </a:moveTo>
                  <a:cubicBezTo>
                    <a:pt x="909" y="47"/>
                    <a:pt x="909" y="47"/>
                    <a:pt x="909" y="47"/>
                  </a:cubicBezTo>
                  <a:cubicBezTo>
                    <a:pt x="909" y="21"/>
                    <a:pt x="887" y="0"/>
                    <a:pt x="861" y="0"/>
                  </a:cubicBezTo>
                  <a:cubicBezTo>
                    <a:pt x="47" y="0"/>
                    <a:pt x="47" y="0"/>
                    <a:pt x="47" y="0"/>
                  </a:cubicBezTo>
                  <a:cubicBezTo>
                    <a:pt x="21" y="0"/>
                    <a:pt x="0" y="21"/>
                    <a:pt x="0" y="47"/>
                  </a:cubicBezTo>
                  <a:cubicBezTo>
                    <a:pt x="0" y="554"/>
                    <a:pt x="0" y="554"/>
                    <a:pt x="0" y="554"/>
                  </a:cubicBezTo>
                  <a:lnTo>
                    <a:pt x="909" y="554"/>
                  </a:lnTo>
                  <a:close/>
                </a:path>
              </a:pathLst>
            </a:custGeom>
            <a:solidFill>
              <a:srgbClr val="29CCB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92" name="path"/>
            <p:cNvSpPr/>
            <p:nvPr/>
          </p:nvSpPr>
          <p:spPr>
            <a:xfrm>
              <a:off x="21336" y="0"/>
              <a:ext cx="601408" cy="375856"/>
            </a:xfrm>
            <a:custGeom>
              <a:rect l="0" t="0" r="0" b="0"/>
              <a:pathLst>
                <a:path w="945" h="591">
                  <a:moveTo>
                    <a:pt x="928" y="573"/>
                  </a:moveTo>
                  <a:cubicBezTo>
                    <a:pt x="928" y="66"/>
                    <a:pt x="928" y="66"/>
                    <a:pt x="928" y="66"/>
                  </a:cubicBezTo>
                  <a:cubicBezTo>
                    <a:pt x="928" y="40"/>
                    <a:pt x="906" y="18"/>
                    <a:pt x="880" y="18"/>
                  </a:cubicBezTo>
                  <a:cubicBezTo>
                    <a:pt x="66" y="18"/>
                    <a:pt x="66" y="18"/>
                    <a:pt x="66" y="18"/>
                  </a:cubicBezTo>
                  <a:cubicBezTo>
                    <a:pt x="40" y="18"/>
                    <a:pt x="18" y="40"/>
                    <a:pt x="18" y="66"/>
                  </a:cubicBezTo>
                  <a:cubicBezTo>
                    <a:pt x="18" y="573"/>
                    <a:pt x="18" y="573"/>
                    <a:pt x="18" y="573"/>
                  </a:cubicBezTo>
                  <a:lnTo>
                    <a:pt x="928" y="573"/>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94" name="path"/>
            <p:cNvSpPr/>
            <p:nvPr/>
          </p:nvSpPr>
          <p:spPr>
            <a:xfrm>
              <a:off x="63722" y="46958"/>
              <a:ext cx="516635" cy="289560"/>
            </a:xfrm>
            <a:custGeom>
              <a:rect l="0" t="0" r="0" b="0"/>
              <a:pathLst>
                <a:path w="813" h="456">
                  <a:moveTo>
                    <a:pt x="0" y="456"/>
                  </a:moveTo>
                  <a:lnTo>
                    <a:pt x="813" y="456"/>
                  </a:lnTo>
                  <a:lnTo>
                    <a:pt x="813" y="0"/>
                  </a:lnTo>
                  <a:lnTo>
                    <a:pt x="0" y="0"/>
                  </a:lnTo>
                  <a:lnTo>
                    <a:pt x="0" y="456"/>
                  </a:lnTo>
                  <a:close/>
                </a:path>
              </a:pathLst>
            </a:custGeom>
            <a:solidFill>
              <a:srgbClr val="F1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96" name="path"/>
            <p:cNvSpPr/>
            <p:nvPr/>
          </p:nvSpPr>
          <p:spPr>
            <a:xfrm>
              <a:off x="0" y="35051"/>
              <a:ext cx="644080" cy="511492"/>
            </a:xfrm>
            <a:custGeom>
              <a:rect l="0" t="0" r="0" b="0"/>
              <a:pathLst>
                <a:path w="1014" h="805">
                  <a:moveTo>
                    <a:pt x="100" y="474"/>
                  </a:moveTo>
                  <a:lnTo>
                    <a:pt x="913" y="474"/>
                  </a:lnTo>
                  <a:lnTo>
                    <a:pt x="913" y="18"/>
                  </a:lnTo>
                  <a:lnTo>
                    <a:pt x="100" y="18"/>
                  </a:lnTo>
                  <a:lnTo>
                    <a:pt x="100" y="474"/>
                  </a:lnTo>
                  <a:close/>
                  <a:moveTo>
                    <a:pt x="995" y="786"/>
                  </a:moveTo>
                  <a:lnTo>
                    <a:pt x="18" y="786"/>
                  </a:lnTo>
                  <a:lnTo>
                    <a:pt x="29" y="755"/>
                  </a:lnTo>
                  <a:lnTo>
                    <a:pt x="983" y="755"/>
                  </a:lnTo>
                  <a:lnTo>
                    <a:pt x="995" y="786"/>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98" name="path"/>
            <p:cNvSpPr/>
            <p:nvPr/>
          </p:nvSpPr>
          <p:spPr>
            <a:xfrm>
              <a:off x="127730" y="95726"/>
              <a:ext cx="120395" cy="202692"/>
            </a:xfrm>
            <a:custGeom>
              <a:rect l="0" t="0" r="0" b="0"/>
              <a:pathLst>
                <a:path w="189" h="319">
                  <a:moveTo>
                    <a:pt x="0" y="319"/>
                  </a:moveTo>
                  <a:lnTo>
                    <a:pt x="189" y="319"/>
                  </a:lnTo>
                  <a:lnTo>
                    <a:pt x="189" y="0"/>
                  </a:lnTo>
                  <a:lnTo>
                    <a:pt x="0" y="0"/>
                  </a:lnTo>
                  <a:lnTo>
                    <a:pt x="0" y="319"/>
                  </a:lnTo>
                  <a:close/>
                </a:path>
              </a:pathLst>
            </a:custGeom>
            <a:solidFill>
              <a:srgbClr val="29CCB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00" name="path"/>
            <p:cNvSpPr/>
            <p:nvPr/>
          </p:nvSpPr>
          <p:spPr>
            <a:xfrm>
              <a:off x="121380" y="89376"/>
              <a:ext cx="133095" cy="215392"/>
            </a:xfrm>
            <a:custGeom>
              <a:rect l="0" t="0" r="0" b="0"/>
              <a:pathLst>
                <a:path w="209" h="339">
                  <a:moveTo>
                    <a:pt x="10" y="329"/>
                  </a:moveTo>
                  <a:lnTo>
                    <a:pt x="199" y="329"/>
                  </a:lnTo>
                  <a:lnTo>
                    <a:pt x="199" y="10"/>
                  </a:lnTo>
                  <a:lnTo>
                    <a:pt x="10" y="10"/>
                  </a:lnTo>
                  <a:lnTo>
                    <a:pt x="10" y="329"/>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02" name="path"/>
            <p:cNvSpPr/>
            <p:nvPr/>
          </p:nvSpPr>
          <p:spPr>
            <a:xfrm>
              <a:off x="263366" y="95726"/>
              <a:ext cx="271272" cy="70104"/>
            </a:xfrm>
            <a:custGeom>
              <a:rect l="0" t="0" r="0" b="0"/>
              <a:pathLst>
                <a:path w="427" h="110">
                  <a:moveTo>
                    <a:pt x="0" y="110"/>
                  </a:moveTo>
                  <a:lnTo>
                    <a:pt x="427" y="110"/>
                  </a:lnTo>
                  <a:lnTo>
                    <a:pt x="427" y="0"/>
                  </a:lnTo>
                  <a:lnTo>
                    <a:pt x="0" y="0"/>
                  </a:lnTo>
                  <a:lnTo>
                    <a:pt x="0" y="110"/>
                  </a:lnTo>
                  <a:close/>
                </a:path>
              </a:pathLst>
            </a:custGeom>
            <a:solidFill>
              <a:srgbClr val="29CCB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04" name="path"/>
            <p:cNvSpPr/>
            <p:nvPr/>
          </p:nvSpPr>
          <p:spPr>
            <a:xfrm>
              <a:off x="257016" y="89376"/>
              <a:ext cx="283972" cy="82804"/>
            </a:xfrm>
            <a:custGeom>
              <a:rect l="0" t="0" r="0" b="0"/>
              <a:pathLst>
                <a:path w="447" h="130">
                  <a:moveTo>
                    <a:pt x="10" y="120"/>
                  </a:moveTo>
                  <a:lnTo>
                    <a:pt x="437" y="120"/>
                  </a:lnTo>
                  <a:lnTo>
                    <a:pt x="437" y="10"/>
                  </a:lnTo>
                  <a:lnTo>
                    <a:pt x="10" y="10"/>
                  </a:lnTo>
                  <a:lnTo>
                    <a:pt x="10" y="120"/>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06" name="path"/>
            <p:cNvSpPr/>
            <p:nvPr/>
          </p:nvSpPr>
          <p:spPr>
            <a:xfrm>
              <a:off x="263366" y="178022"/>
              <a:ext cx="161544" cy="42672"/>
            </a:xfrm>
            <a:custGeom>
              <a:rect l="0" t="0" r="0" b="0"/>
              <a:pathLst>
                <a:path w="254" h="67">
                  <a:moveTo>
                    <a:pt x="0" y="67"/>
                  </a:moveTo>
                  <a:lnTo>
                    <a:pt x="254" y="67"/>
                  </a:lnTo>
                  <a:lnTo>
                    <a:pt x="254" y="0"/>
                  </a:lnTo>
                  <a:lnTo>
                    <a:pt x="0" y="0"/>
                  </a:lnTo>
                  <a:lnTo>
                    <a:pt x="0" y="67"/>
                  </a:lnTo>
                  <a:close/>
                </a:path>
              </a:pathLst>
            </a:custGeom>
            <a:solidFill>
              <a:srgbClr val="E6E7E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08" name="path"/>
            <p:cNvSpPr/>
            <p:nvPr/>
          </p:nvSpPr>
          <p:spPr>
            <a:xfrm>
              <a:off x="257016" y="171672"/>
              <a:ext cx="174244" cy="55372"/>
            </a:xfrm>
            <a:custGeom>
              <a:rect l="0" t="0" r="0" b="0"/>
              <a:pathLst>
                <a:path w="274" h="87">
                  <a:moveTo>
                    <a:pt x="10" y="77"/>
                  </a:moveTo>
                  <a:lnTo>
                    <a:pt x="264" y="77"/>
                  </a:lnTo>
                  <a:lnTo>
                    <a:pt x="264" y="10"/>
                  </a:lnTo>
                  <a:lnTo>
                    <a:pt x="10" y="10"/>
                  </a:lnTo>
                  <a:lnTo>
                    <a:pt x="10" y="77"/>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10" name="path"/>
            <p:cNvSpPr/>
            <p:nvPr/>
          </p:nvSpPr>
          <p:spPr>
            <a:xfrm>
              <a:off x="263366" y="235934"/>
              <a:ext cx="271272" cy="13716"/>
            </a:xfrm>
            <a:custGeom>
              <a:rect l="0" t="0" r="0" b="0"/>
              <a:pathLst>
                <a:path w="427" h="21">
                  <a:moveTo>
                    <a:pt x="0" y="21"/>
                  </a:moveTo>
                  <a:lnTo>
                    <a:pt x="427" y="21"/>
                  </a:lnTo>
                  <a:lnTo>
                    <a:pt x="427" y="0"/>
                  </a:lnTo>
                  <a:lnTo>
                    <a:pt x="0" y="0"/>
                  </a:lnTo>
                  <a:lnTo>
                    <a:pt x="0" y="21"/>
                  </a:lnTo>
                  <a:close/>
                </a:path>
              </a:pathLst>
            </a:custGeom>
            <a:solidFill>
              <a:srgbClr val="29CCB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12" name="path"/>
            <p:cNvSpPr/>
            <p:nvPr/>
          </p:nvSpPr>
          <p:spPr>
            <a:xfrm>
              <a:off x="257016" y="229584"/>
              <a:ext cx="283972" cy="26416"/>
            </a:xfrm>
            <a:custGeom>
              <a:rect l="0" t="0" r="0" b="0"/>
              <a:pathLst>
                <a:path w="447" h="41">
                  <a:moveTo>
                    <a:pt x="10" y="31"/>
                  </a:moveTo>
                  <a:lnTo>
                    <a:pt x="437" y="31"/>
                  </a:lnTo>
                  <a:lnTo>
                    <a:pt x="437" y="10"/>
                  </a:lnTo>
                  <a:lnTo>
                    <a:pt x="10" y="10"/>
                  </a:lnTo>
                  <a:lnTo>
                    <a:pt x="10" y="31"/>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14" name="path"/>
            <p:cNvSpPr/>
            <p:nvPr/>
          </p:nvSpPr>
          <p:spPr>
            <a:xfrm>
              <a:off x="263366" y="263366"/>
              <a:ext cx="108204" cy="35051"/>
            </a:xfrm>
            <a:custGeom>
              <a:rect l="0" t="0" r="0" b="0"/>
              <a:pathLst>
                <a:path w="170" h="55">
                  <a:moveTo>
                    <a:pt x="0" y="55"/>
                  </a:moveTo>
                  <a:lnTo>
                    <a:pt x="170" y="55"/>
                  </a:lnTo>
                  <a:lnTo>
                    <a:pt x="170" y="0"/>
                  </a:lnTo>
                  <a:lnTo>
                    <a:pt x="0" y="0"/>
                  </a:lnTo>
                  <a:lnTo>
                    <a:pt x="0" y="55"/>
                  </a:lnTo>
                  <a:close/>
                </a:path>
              </a:pathLst>
            </a:custGeom>
            <a:solidFill>
              <a:srgbClr val="BCBEC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16" name="path"/>
            <p:cNvSpPr/>
            <p:nvPr/>
          </p:nvSpPr>
          <p:spPr>
            <a:xfrm>
              <a:off x="257016" y="257016"/>
              <a:ext cx="120904" cy="47751"/>
            </a:xfrm>
            <a:custGeom>
              <a:rect l="0" t="0" r="0" b="0"/>
              <a:pathLst>
                <a:path w="190" h="75">
                  <a:moveTo>
                    <a:pt x="10" y="65"/>
                  </a:moveTo>
                  <a:lnTo>
                    <a:pt x="180" y="65"/>
                  </a:lnTo>
                  <a:lnTo>
                    <a:pt x="180" y="10"/>
                  </a:lnTo>
                  <a:lnTo>
                    <a:pt x="10" y="10"/>
                  </a:lnTo>
                  <a:lnTo>
                    <a:pt x="10" y="65"/>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4" name="group 114"/>
          <p:cNvGrpSpPr/>
          <p:nvPr/>
        </p:nvGrpSpPr>
        <p:grpSpPr>
          <a:xfrm rot="21600000">
            <a:off x="3013233" y="4438173"/>
            <a:ext cx="49720" cy="572452"/>
            <a:chExt cx="49720" cy="572452"/>
          </a:xfrm>
        </p:grpSpPr>
        <p:sp>
          <p:nvSpPr>
            <p:cNvPr id="1118" name="path"/>
            <p:cNvSpPr/>
            <p:nvPr/>
          </p:nvSpPr>
          <p:spPr>
            <a:xfrm>
              <a:off x="11906" y="11906"/>
              <a:ext cx="25907" cy="548640"/>
            </a:xfrm>
            <a:custGeom>
              <a:rect l="0" t="0" r="0" b="0"/>
              <a:pathLst>
                <a:path w="40" h="864">
                  <a:moveTo>
                    <a:pt x="40" y="853"/>
                  </a:moveTo>
                  <a:cubicBezTo>
                    <a:pt x="40" y="859"/>
                    <a:pt x="36" y="864"/>
                    <a:pt x="31" y="864"/>
                  </a:cubicBezTo>
                  <a:cubicBezTo>
                    <a:pt x="10" y="864"/>
                    <a:pt x="10" y="864"/>
                    <a:pt x="10" y="864"/>
                  </a:cubicBezTo>
                  <a:cubicBezTo>
                    <a:pt x="4" y="864"/>
                    <a:pt x="0" y="859"/>
                    <a:pt x="0" y="853"/>
                  </a:cubicBezTo>
                  <a:cubicBezTo>
                    <a:pt x="0" y="10"/>
                    <a:pt x="0" y="10"/>
                    <a:pt x="0" y="10"/>
                  </a:cubicBezTo>
                  <a:cubicBezTo>
                    <a:pt x="0" y="4"/>
                    <a:pt x="4" y="0"/>
                    <a:pt x="10" y="0"/>
                  </a:cubicBezTo>
                  <a:cubicBezTo>
                    <a:pt x="31" y="0"/>
                    <a:pt x="31" y="0"/>
                    <a:pt x="31" y="0"/>
                  </a:cubicBezTo>
                  <a:cubicBezTo>
                    <a:pt x="36" y="0"/>
                    <a:pt x="40" y="4"/>
                    <a:pt x="40" y="10"/>
                  </a:cubicBezTo>
                  <a:lnTo>
                    <a:pt x="40" y="853"/>
                  </a:lnTo>
                  <a:close/>
                </a:path>
              </a:pathLst>
            </a:custGeom>
            <a:solidFill>
              <a:srgbClr val="D1D3D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20" name="path"/>
            <p:cNvSpPr/>
            <p:nvPr/>
          </p:nvSpPr>
          <p:spPr>
            <a:xfrm>
              <a:off x="0" y="0"/>
              <a:ext cx="49720" cy="572452"/>
            </a:xfrm>
            <a:custGeom>
              <a:rect l="0" t="0" r="0" b="0"/>
              <a:pathLst>
                <a:path w="78" h="901">
                  <a:moveTo>
                    <a:pt x="59" y="872"/>
                  </a:moveTo>
                  <a:cubicBezTo>
                    <a:pt x="59" y="878"/>
                    <a:pt x="55" y="882"/>
                    <a:pt x="49" y="882"/>
                  </a:cubicBezTo>
                  <a:cubicBezTo>
                    <a:pt x="28" y="882"/>
                    <a:pt x="28" y="882"/>
                    <a:pt x="28" y="882"/>
                  </a:cubicBezTo>
                  <a:cubicBezTo>
                    <a:pt x="23" y="882"/>
                    <a:pt x="18" y="878"/>
                    <a:pt x="18" y="872"/>
                  </a:cubicBezTo>
                  <a:cubicBezTo>
                    <a:pt x="18" y="28"/>
                    <a:pt x="18" y="28"/>
                    <a:pt x="18" y="28"/>
                  </a:cubicBezTo>
                  <a:cubicBezTo>
                    <a:pt x="18" y="23"/>
                    <a:pt x="23" y="18"/>
                    <a:pt x="28" y="18"/>
                  </a:cubicBezTo>
                  <a:cubicBezTo>
                    <a:pt x="49" y="18"/>
                    <a:pt x="49" y="18"/>
                    <a:pt x="49" y="18"/>
                  </a:cubicBezTo>
                  <a:cubicBezTo>
                    <a:pt x="55" y="18"/>
                    <a:pt x="59" y="23"/>
                    <a:pt x="59" y="28"/>
                  </a:cubicBezTo>
                  <a:lnTo>
                    <a:pt x="59" y="872"/>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122" name="path"/>
          <p:cNvSpPr/>
          <p:nvPr/>
        </p:nvSpPr>
        <p:spPr>
          <a:xfrm>
            <a:off x="1298447" y="4437888"/>
            <a:ext cx="1958340" cy="22860"/>
          </a:xfrm>
          <a:custGeom>
            <a:rect l="0" t="0" r="0" b="0"/>
            <a:pathLst>
              <a:path w="3084" h="36">
                <a:moveTo>
                  <a:pt x="0" y="36"/>
                </a:moveTo>
                <a:lnTo>
                  <a:pt x="3084" y="36"/>
                </a:lnTo>
                <a:lnTo>
                  <a:pt x="3084" y="0"/>
                </a:lnTo>
                <a:lnTo>
                  <a:pt x="0" y="0"/>
                </a:lnTo>
                <a:lnTo>
                  <a:pt x="0" y="36"/>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6" name="group 116"/>
          <p:cNvGrpSpPr/>
          <p:nvPr/>
        </p:nvGrpSpPr>
        <p:grpSpPr>
          <a:xfrm rot="21600000">
            <a:off x="3153155" y="4323333"/>
            <a:ext cx="62483" cy="109982"/>
            <a:chExt cx="62483" cy="109982"/>
          </a:xfrm>
        </p:grpSpPr>
        <p:sp>
          <p:nvSpPr>
            <p:cNvPr id="1124" name="path"/>
            <p:cNvSpPr/>
            <p:nvPr/>
          </p:nvSpPr>
          <p:spPr>
            <a:xfrm>
              <a:off x="48768" y="6350"/>
              <a:ext cx="6095" cy="10668"/>
            </a:xfrm>
            <a:custGeom>
              <a:rect l="0" t="0" r="0" b="0"/>
              <a:pathLst>
                <a:path w="9" h="16">
                  <a:moveTo>
                    <a:pt x="9" y="16"/>
                  </a:moveTo>
                  <a:lnTo>
                    <a:pt x="0" y="15"/>
                  </a:lnTo>
                  <a:lnTo>
                    <a:pt x="4" y="0"/>
                  </a:lnTo>
                  <a:lnTo>
                    <a:pt x="9" y="0"/>
                  </a:lnTo>
                  <a:lnTo>
                    <a:pt x="9" y="16"/>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26" name="path"/>
            <p:cNvSpPr/>
            <p:nvPr/>
          </p:nvSpPr>
          <p:spPr>
            <a:xfrm>
              <a:off x="42418" y="0"/>
              <a:ext cx="18795" cy="23368"/>
            </a:xfrm>
            <a:custGeom>
              <a:rect l="0" t="0" r="0" b="0"/>
              <a:pathLst>
                <a:path w="28" h="36">
                  <a:moveTo>
                    <a:pt x="19" y="26"/>
                  </a:moveTo>
                  <a:lnTo>
                    <a:pt x="10" y="25"/>
                  </a:lnTo>
                  <a:lnTo>
                    <a:pt x="14" y="10"/>
                  </a:lnTo>
                  <a:lnTo>
                    <a:pt x="19" y="10"/>
                  </a:lnTo>
                  <a:lnTo>
                    <a:pt x="19" y="26"/>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28" name="path"/>
            <p:cNvSpPr/>
            <p:nvPr/>
          </p:nvSpPr>
          <p:spPr>
            <a:xfrm>
              <a:off x="0" y="47498"/>
              <a:ext cx="62483" cy="62483"/>
            </a:xfrm>
            <a:custGeom>
              <a:rect l="0" t="0" r="0" b="0"/>
              <a:pathLst>
                <a:path w="98" h="98">
                  <a:moveTo>
                    <a:pt x="98" y="0"/>
                  </a:moveTo>
                  <a:cubicBezTo>
                    <a:pt x="98" y="75"/>
                    <a:pt x="98" y="75"/>
                    <a:pt x="98" y="75"/>
                  </a:cubicBezTo>
                  <a:cubicBezTo>
                    <a:pt x="98" y="88"/>
                    <a:pt x="87" y="98"/>
                    <a:pt x="74" y="98"/>
                  </a:cubicBezTo>
                  <a:cubicBezTo>
                    <a:pt x="23" y="98"/>
                    <a:pt x="23" y="98"/>
                    <a:pt x="23" y="98"/>
                  </a:cubicBezTo>
                  <a:cubicBezTo>
                    <a:pt x="10" y="98"/>
                    <a:pt x="0" y="88"/>
                    <a:pt x="0" y="75"/>
                  </a:cubicBezTo>
                  <a:cubicBezTo>
                    <a:pt x="0" y="0"/>
                    <a:pt x="0" y="0"/>
                    <a:pt x="0" y="0"/>
                  </a:cubicBezTo>
                  <a:lnTo>
                    <a:pt x="98" y="0"/>
                  </a:lnTo>
                  <a:close/>
                </a:path>
              </a:pathLst>
            </a:custGeom>
            <a:solidFill>
              <a:srgbClr val="29CCB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130" name="rect"/>
          <p:cNvSpPr/>
          <p:nvPr/>
        </p:nvSpPr>
        <p:spPr>
          <a:xfrm>
            <a:off x="1286541" y="4425981"/>
            <a:ext cx="1982152" cy="46672"/>
          </a:xfrm>
          <a:prstGeom prst="rect">
            <a:avLst/>
          </a:prstGeom>
          <a:solidFill>
            <a:srgbClr val="41404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32" name="rect"/>
          <p:cNvSpPr/>
          <p:nvPr/>
        </p:nvSpPr>
        <p:spPr>
          <a:xfrm>
            <a:off x="1699005" y="3715511"/>
            <a:ext cx="12700" cy="28955"/>
          </a:xfrm>
          <a:prstGeom prst="rect">
            <a:avLst/>
          </a:prstGeom>
          <a:solidFill>
            <a:srgbClr val="D1D3D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8" name="group 118"/>
          <p:cNvGrpSpPr/>
          <p:nvPr/>
        </p:nvGrpSpPr>
        <p:grpSpPr>
          <a:xfrm rot="21600000">
            <a:off x="1688941" y="4932013"/>
            <a:ext cx="232822" cy="66706"/>
            <a:chExt cx="232822" cy="66706"/>
          </a:xfrm>
        </p:grpSpPr>
        <p:sp>
          <p:nvSpPr>
            <p:cNvPr id="1134" name="path"/>
            <p:cNvSpPr/>
            <p:nvPr/>
          </p:nvSpPr>
          <p:spPr>
            <a:xfrm>
              <a:off x="10318" y="10318"/>
              <a:ext cx="15239" cy="41147"/>
            </a:xfrm>
            <a:custGeom>
              <a:rect l="0" t="0" r="0" b="0"/>
              <a:pathLst>
                <a:path w="23" h="64">
                  <a:moveTo>
                    <a:pt x="0" y="53"/>
                  </a:moveTo>
                  <a:cubicBezTo>
                    <a:pt x="0" y="59"/>
                    <a:pt x="5" y="64"/>
                    <a:pt x="11" y="64"/>
                  </a:cubicBezTo>
                  <a:cubicBezTo>
                    <a:pt x="11" y="64"/>
                    <a:pt x="11" y="64"/>
                    <a:pt x="11" y="64"/>
                  </a:cubicBezTo>
                  <a:cubicBezTo>
                    <a:pt x="18" y="64"/>
                    <a:pt x="23" y="59"/>
                    <a:pt x="23" y="53"/>
                  </a:cubicBezTo>
                  <a:cubicBezTo>
                    <a:pt x="23" y="11"/>
                    <a:pt x="23" y="11"/>
                    <a:pt x="23" y="11"/>
                  </a:cubicBezTo>
                  <a:cubicBezTo>
                    <a:pt x="23" y="4"/>
                    <a:pt x="18" y="0"/>
                    <a:pt x="11" y="0"/>
                  </a:cubicBezTo>
                  <a:cubicBezTo>
                    <a:pt x="11" y="0"/>
                    <a:pt x="11" y="0"/>
                    <a:pt x="11" y="0"/>
                  </a:cubicBezTo>
                  <a:cubicBezTo>
                    <a:pt x="5" y="0"/>
                    <a:pt x="0" y="4"/>
                    <a:pt x="0" y="11"/>
                  </a:cubicBezTo>
                  <a:lnTo>
                    <a:pt x="0" y="53"/>
                  </a:lnTo>
                  <a:close/>
                </a:path>
              </a:pathLst>
            </a:custGeom>
            <a:solidFill>
              <a:srgbClr val="A7A9A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36" name="path"/>
            <p:cNvSpPr/>
            <p:nvPr/>
          </p:nvSpPr>
          <p:spPr>
            <a:xfrm>
              <a:off x="0" y="0"/>
              <a:ext cx="35877" cy="61785"/>
            </a:xfrm>
            <a:custGeom>
              <a:rect l="0" t="0" r="0" b="0"/>
              <a:pathLst>
                <a:path w="56" h="97">
                  <a:moveTo>
                    <a:pt x="16" y="69"/>
                  </a:moveTo>
                  <a:cubicBezTo>
                    <a:pt x="16" y="75"/>
                    <a:pt x="21" y="81"/>
                    <a:pt x="28" y="81"/>
                  </a:cubicBezTo>
                  <a:cubicBezTo>
                    <a:pt x="28" y="81"/>
                    <a:pt x="28" y="81"/>
                    <a:pt x="28" y="81"/>
                  </a:cubicBezTo>
                  <a:cubicBezTo>
                    <a:pt x="34" y="81"/>
                    <a:pt x="40" y="75"/>
                    <a:pt x="40" y="69"/>
                  </a:cubicBezTo>
                  <a:cubicBezTo>
                    <a:pt x="40" y="27"/>
                    <a:pt x="40" y="27"/>
                    <a:pt x="40" y="27"/>
                  </a:cubicBezTo>
                  <a:cubicBezTo>
                    <a:pt x="40" y="21"/>
                    <a:pt x="34" y="16"/>
                    <a:pt x="28" y="16"/>
                  </a:cubicBezTo>
                  <a:cubicBezTo>
                    <a:pt x="28" y="16"/>
                    <a:pt x="28" y="16"/>
                    <a:pt x="28" y="16"/>
                  </a:cubicBezTo>
                  <a:cubicBezTo>
                    <a:pt x="21" y="16"/>
                    <a:pt x="16" y="21"/>
                    <a:pt x="16" y="27"/>
                  </a:cubicBezTo>
                  <a:lnTo>
                    <a:pt x="16" y="69"/>
                  </a:lnTo>
                  <a:close/>
                </a:path>
              </a:pathLst>
            </a:custGeom>
            <a:noFill/>
            <a:ln w="20637"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38" name="path"/>
            <p:cNvSpPr/>
            <p:nvPr/>
          </p:nvSpPr>
          <p:spPr>
            <a:xfrm>
              <a:off x="170338" y="37750"/>
              <a:ext cx="62484" cy="28956"/>
            </a:xfrm>
            <a:custGeom>
              <a:rect l="0" t="0" r="0" b="0"/>
              <a:pathLst>
                <a:path w="98" h="45">
                  <a:moveTo>
                    <a:pt x="98" y="22"/>
                  </a:moveTo>
                  <a:cubicBezTo>
                    <a:pt x="98" y="35"/>
                    <a:pt x="88" y="45"/>
                    <a:pt x="75" y="45"/>
                  </a:cubicBezTo>
                  <a:cubicBezTo>
                    <a:pt x="23" y="45"/>
                    <a:pt x="23" y="45"/>
                    <a:pt x="23" y="45"/>
                  </a:cubicBezTo>
                  <a:cubicBezTo>
                    <a:pt x="10" y="45"/>
                    <a:pt x="0" y="35"/>
                    <a:pt x="0" y="22"/>
                  </a:cubicBezTo>
                  <a:cubicBezTo>
                    <a:pt x="0" y="22"/>
                    <a:pt x="0" y="22"/>
                    <a:pt x="0" y="22"/>
                  </a:cubicBezTo>
                  <a:cubicBezTo>
                    <a:pt x="0" y="10"/>
                    <a:pt x="10" y="0"/>
                    <a:pt x="23" y="0"/>
                  </a:cubicBezTo>
                  <a:cubicBezTo>
                    <a:pt x="75" y="0"/>
                    <a:pt x="75" y="0"/>
                    <a:pt x="75" y="0"/>
                  </a:cubicBezTo>
                  <a:cubicBezTo>
                    <a:pt x="88" y="0"/>
                    <a:pt x="98" y="10"/>
                    <a:pt x="98" y="22"/>
                  </a:cubicBezTo>
                </a:path>
              </a:pathLst>
            </a:custGeom>
            <a:solidFill>
              <a:srgbClr val="80828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140" name="path"/>
          <p:cNvSpPr/>
          <p:nvPr/>
        </p:nvSpPr>
        <p:spPr>
          <a:xfrm>
            <a:off x="1848961" y="4959445"/>
            <a:ext cx="83121" cy="49593"/>
          </a:xfrm>
          <a:custGeom>
            <a:rect l="0" t="0" r="0" b="0"/>
            <a:pathLst>
              <a:path w="130" h="78">
                <a:moveTo>
                  <a:pt x="114" y="39"/>
                </a:moveTo>
                <a:cubicBezTo>
                  <a:pt x="114" y="51"/>
                  <a:pt x="104" y="61"/>
                  <a:pt x="91" y="61"/>
                </a:cubicBezTo>
                <a:cubicBezTo>
                  <a:pt x="39" y="61"/>
                  <a:pt x="39" y="61"/>
                  <a:pt x="39" y="61"/>
                </a:cubicBezTo>
                <a:cubicBezTo>
                  <a:pt x="26" y="61"/>
                  <a:pt x="16" y="51"/>
                  <a:pt x="16" y="39"/>
                </a:cubicBezTo>
                <a:cubicBezTo>
                  <a:pt x="16" y="39"/>
                  <a:pt x="16" y="39"/>
                  <a:pt x="16" y="39"/>
                </a:cubicBezTo>
                <a:cubicBezTo>
                  <a:pt x="16" y="26"/>
                  <a:pt x="26" y="16"/>
                  <a:pt x="39" y="16"/>
                </a:cubicBezTo>
                <a:cubicBezTo>
                  <a:pt x="91" y="16"/>
                  <a:pt x="91" y="16"/>
                  <a:pt x="91" y="16"/>
                </a:cubicBezTo>
                <a:cubicBezTo>
                  <a:pt x="104" y="16"/>
                  <a:pt x="114" y="26"/>
                  <a:pt x="114" y="39"/>
                </a:cubicBezTo>
              </a:path>
            </a:pathLst>
          </a:custGeom>
          <a:noFill/>
          <a:ln w="20637"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42" name="textbox 1142"/>
          <p:cNvSpPr/>
          <p:nvPr/>
        </p:nvSpPr>
        <p:spPr>
          <a:xfrm rot="5400000">
            <a:off x="2773225" y="3938246"/>
            <a:ext cx="38734" cy="38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1000"/>
              </a:lnSpc>
            </a:pPr>
            <a:endParaRPr lang="Arial" altLang="Arial" sz="100"/>
          </a:p>
          <a:p>
            <a:pPr marL="12700" algn="l" rtl="0" eaLnBrk="0">
              <a:lnSpc>
                <a:spcPts val="53"/>
              </a:lnSpc>
            </a:pPr>
            <a:r>
              <a:rPr sz="100" kern="0" spc="-10">
                <a:solidFill>
                  <a:srgbClr val="414042">
                    <a:alpha val="100000"/>
                  </a:srgbClr>
                </a:solidFill>
                <a:latin typeface="Arial"/>
                <a:ea typeface="Arial"/>
                <a:cs typeface="Arial"/>
              </a:rPr>
              <a:t>---</a:t>
            </a:r>
            <a:endParaRPr lang="Arial" altLang="Arial" sz="100"/>
          </a:p>
        </p:txBody>
      </p:sp>
      <p:grpSp>
        <p:nvGrpSpPr>
          <p:cNvPr id="120" name="group 120"/>
          <p:cNvGrpSpPr/>
          <p:nvPr/>
        </p:nvGrpSpPr>
        <p:grpSpPr>
          <a:xfrm rot="21600000">
            <a:off x="1871821" y="4932013"/>
            <a:ext cx="241966" cy="66706"/>
            <a:chExt cx="241966" cy="66706"/>
          </a:xfrm>
        </p:grpSpPr>
        <p:sp>
          <p:nvSpPr>
            <p:cNvPr id="1144" name="path"/>
            <p:cNvSpPr/>
            <p:nvPr/>
          </p:nvSpPr>
          <p:spPr>
            <a:xfrm>
              <a:off x="10318" y="10318"/>
              <a:ext cx="15239" cy="41147"/>
            </a:xfrm>
            <a:custGeom>
              <a:rect l="0" t="0" r="0" b="0"/>
              <a:pathLst>
                <a:path w="23" h="64">
                  <a:moveTo>
                    <a:pt x="0" y="53"/>
                  </a:moveTo>
                  <a:cubicBezTo>
                    <a:pt x="0" y="59"/>
                    <a:pt x="5" y="64"/>
                    <a:pt x="12" y="64"/>
                  </a:cubicBezTo>
                  <a:cubicBezTo>
                    <a:pt x="12" y="64"/>
                    <a:pt x="12" y="64"/>
                    <a:pt x="12" y="64"/>
                  </a:cubicBezTo>
                  <a:cubicBezTo>
                    <a:pt x="18" y="64"/>
                    <a:pt x="23" y="59"/>
                    <a:pt x="23" y="53"/>
                  </a:cubicBezTo>
                  <a:cubicBezTo>
                    <a:pt x="23" y="11"/>
                    <a:pt x="23" y="11"/>
                    <a:pt x="23" y="11"/>
                  </a:cubicBezTo>
                  <a:cubicBezTo>
                    <a:pt x="23" y="4"/>
                    <a:pt x="18" y="0"/>
                    <a:pt x="12" y="0"/>
                  </a:cubicBezTo>
                  <a:cubicBezTo>
                    <a:pt x="12" y="0"/>
                    <a:pt x="12" y="0"/>
                    <a:pt x="12" y="0"/>
                  </a:cubicBezTo>
                  <a:cubicBezTo>
                    <a:pt x="5" y="0"/>
                    <a:pt x="0" y="4"/>
                    <a:pt x="0" y="11"/>
                  </a:cubicBezTo>
                  <a:lnTo>
                    <a:pt x="0" y="53"/>
                  </a:lnTo>
                  <a:close/>
                </a:path>
              </a:pathLst>
            </a:custGeom>
            <a:solidFill>
              <a:srgbClr val="A7A9A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46" name="path"/>
            <p:cNvSpPr/>
            <p:nvPr/>
          </p:nvSpPr>
          <p:spPr>
            <a:xfrm>
              <a:off x="0" y="0"/>
              <a:ext cx="35877" cy="61785"/>
            </a:xfrm>
            <a:custGeom>
              <a:rect l="0" t="0" r="0" b="0"/>
              <a:pathLst>
                <a:path w="56" h="97">
                  <a:moveTo>
                    <a:pt x="16" y="69"/>
                  </a:moveTo>
                  <a:cubicBezTo>
                    <a:pt x="16" y="75"/>
                    <a:pt x="21" y="81"/>
                    <a:pt x="28" y="81"/>
                  </a:cubicBezTo>
                  <a:cubicBezTo>
                    <a:pt x="28" y="81"/>
                    <a:pt x="28" y="81"/>
                    <a:pt x="28" y="81"/>
                  </a:cubicBezTo>
                  <a:cubicBezTo>
                    <a:pt x="34" y="81"/>
                    <a:pt x="40" y="75"/>
                    <a:pt x="40" y="69"/>
                  </a:cubicBezTo>
                  <a:cubicBezTo>
                    <a:pt x="40" y="27"/>
                    <a:pt x="40" y="27"/>
                    <a:pt x="40" y="27"/>
                  </a:cubicBezTo>
                  <a:cubicBezTo>
                    <a:pt x="40" y="21"/>
                    <a:pt x="34" y="16"/>
                    <a:pt x="28" y="16"/>
                  </a:cubicBezTo>
                  <a:cubicBezTo>
                    <a:pt x="28" y="16"/>
                    <a:pt x="28" y="16"/>
                    <a:pt x="28" y="16"/>
                  </a:cubicBezTo>
                  <a:cubicBezTo>
                    <a:pt x="21" y="16"/>
                    <a:pt x="16" y="21"/>
                    <a:pt x="16" y="27"/>
                  </a:cubicBezTo>
                  <a:lnTo>
                    <a:pt x="16" y="69"/>
                  </a:lnTo>
                  <a:close/>
                </a:path>
              </a:pathLst>
            </a:custGeom>
            <a:noFill/>
            <a:ln w="20637"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48" name="path"/>
            <p:cNvSpPr/>
            <p:nvPr/>
          </p:nvSpPr>
          <p:spPr>
            <a:xfrm>
              <a:off x="179482" y="37750"/>
              <a:ext cx="62483" cy="28956"/>
            </a:xfrm>
            <a:custGeom>
              <a:rect l="0" t="0" r="0" b="0"/>
              <a:pathLst>
                <a:path w="98" h="45">
                  <a:moveTo>
                    <a:pt x="98" y="22"/>
                  </a:moveTo>
                  <a:cubicBezTo>
                    <a:pt x="98" y="35"/>
                    <a:pt x="87" y="45"/>
                    <a:pt x="75" y="45"/>
                  </a:cubicBezTo>
                  <a:cubicBezTo>
                    <a:pt x="22" y="45"/>
                    <a:pt x="22" y="45"/>
                    <a:pt x="22" y="45"/>
                  </a:cubicBezTo>
                  <a:cubicBezTo>
                    <a:pt x="10" y="45"/>
                    <a:pt x="0" y="35"/>
                    <a:pt x="0" y="22"/>
                  </a:cubicBezTo>
                  <a:cubicBezTo>
                    <a:pt x="0" y="22"/>
                    <a:pt x="0" y="22"/>
                    <a:pt x="0" y="22"/>
                  </a:cubicBezTo>
                  <a:cubicBezTo>
                    <a:pt x="0" y="10"/>
                    <a:pt x="10" y="0"/>
                    <a:pt x="22" y="0"/>
                  </a:cubicBezTo>
                  <a:cubicBezTo>
                    <a:pt x="75" y="0"/>
                    <a:pt x="75" y="0"/>
                    <a:pt x="75" y="0"/>
                  </a:cubicBezTo>
                  <a:cubicBezTo>
                    <a:pt x="87" y="0"/>
                    <a:pt x="98" y="10"/>
                    <a:pt x="98" y="22"/>
                  </a:cubicBezTo>
                </a:path>
              </a:pathLst>
            </a:custGeom>
            <a:solidFill>
              <a:srgbClr val="80828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150" name="path"/>
          <p:cNvSpPr/>
          <p:nvPr/>
        </p:nvSpPr>
        <p:spPr>
          <a:xfrm>
            <a:off x="2040985" y="4959445"/>
            <a:ext cx="83121" cy="49593"/>
          </a:xfrm>
          <a:custGeom>
            <a:rect l="0" t="0" r="0" b="0"/>
            <a:pathLst>
              <a:path w="130" h="78">
                <a:moveTo>
                  <a:pt x="114" y="39"/>
                </a:moveTo>
                <a:cubicBezTo>
                  <a:pt x="114" y="51"/>
                  <a:pt x="104" y="61"/>
                  <a:pt x="91" y="61"/>
                </a:cubicBezTo>
                <a:cubicBezTo>
                  <a:pt x="38" y="61"/>
                  <a:pt x="38" y="61"/>
                  <a:pt x="38" y="61"/>
                </a:cubicBezTo>
                <a:cubicBezTo>
                  <a:pt x="26" y="61"/>
                  <a:pt x="16" y="51"/>
                  <a:pt x="16" y="39"/>
                </a:cubicBezTo>
                <a:cubicBezTo>
                  <a:pt x="16" y="39"/>
                  <a:pt x="16" y="39"/>
                  <a:pt x="16" y="39"/>
                </a:cubicBezTo>
                <a:cubicBezTo>
                  <a:pt x="16" y="26"/>
                  <a:pt x="26" y="16"/>
                  <a:pt x="38" y="16"/>
                </a:cubicBezTo>
                <a:cubicBezTo>
                  <a:pt x="91" y="16"/>
                  <a:pt x="91" y="16"/>
                  <a:pt x="91" y="16"/>
                </a:cubicBezTo>
                <a:cubicBezTo>
                  <a:pt x="104" y="16"/>
                  <a:pt x="114" y="26"/>
                  <a:pt x="114" y="39"/>
                </a:cubicBezTo>
              </a:path>
            </a:pathLst>
          </a:custGeom>
          <a:noFill/>
          <a:ln w="20637"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22" name="group 122"/>
          <p:cNvGrpSpPr/>
          <p:nvPr/>
        </p:nvGrpSpPr>
        <p:grpSpPr>
          <a:xfrm rot="21600000">
            <a:off x="2063845" y="4932013"/>
            <a:ext cx="35877" cy="61785"/>
            <a:chExt cx="35877" cy="61785"/>
          </a:xfrm>
        </p:grpSpPr>
        <p:sp>
          <p:nvSpPr>
            <p:cNvPr id="1152" name="path"/>
            <p:cNvSpPr/>
            <p:nvPr/>
          </p:nvSpPr>
          <p:spPr>
            <a:xfrm>
              <a:off x="10318" y="10318"/>
              <a:ext cx="15239" cy="41147"/>
            </a:xfrm>
            <a:custGeom>
              <a:rect l="0" t="0" r="0" b="0"/>
              <a:pathLst>
                <a:path w="23" h="64">
                  <a:moveTo>
                    <a:pt x="0" y="53"/>
                  </a:moveTo>
                  <a:cubicBezTo>
                    <a:pt x="0" y="59"/>
                    <a:pt x="5" y="64"/>
                    <a:pt x="12" y="64"/>
                  </a:cubicBezTo>
                  <a:cubicBezTo>
                    <a:pt x="12" y="64"/>
                    <a:pt x="12" y="64"/>
                    <a:pt x="12" y="64"/>
                  </a:cubicBezTo>
                  <a:cubicBezTo>
                    <a:pt x="18" y="64"/>
                    <a:pt x="23" y="59"/>
                    <a:pt x="23" y="53"/>
                  </a:cubicBezTo>
                  <a:cubicBezTo>
                    <a:pt x="23" y="11"/>
                    <a:pt x="23" y="11"/>
                    <a:pt x="23" y="11"/>
                  </a:cubicBezTo>
                  <a:cubicBezTo>
                    <a:pt x="23" y="4"/>
                    <a:pt x="18" y="0"/>
                    <a:pt x="12" y="0"/>
                  </a:cubicBezTo>
                  <a:cubicBezTo>
                    <a:pt x="12" y="0"/>
                    <a:pt x="12" y="0"/>
                    <a:pt x="12" y="0"/>
                  </a:cubicBezTo>
                  <a:cubicBezTo>
                    <a:pt x="5" y="0"/>
                    <a:pt x="0" y="4"/>
                    <a:pt x="0" y="11"/>
                  </a:cubicBezTo>
                  <a:lnTo>
                    <a:pt x="0" y="53"/>
                  </a:lnTo>
                  <a:close/>
                </a:path>
              </a:pathLst>
            </a:custGeom>
            <a:solidFill>
              <a:srgbClr val="A7A9A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54" name="path"/>
            <p:cNvSpPr/>
            <p:nvPr/>
          </p:nvSpPr>
          <p:spPr>
            <a:xfrm>
              <a:off x="0" y="0"/>
              <a:ext cx="35877" cy="61785"/>
            </a:xfrm>
            <a:custGeom>
              <a:rect l="0" t="0" r="0" b="0"/>
              <a:pathLst>
                <a:path w="56" h="97">
                  <a:moveTo>
                    <a:pt x="16" y="69"/>
                  </a:moveTo>
                  <a:cubicBezTo>
                    <a:pt x="16" y="75"/>
                    <a:pt x="21" y="81"/>
                    <a:pt x="28" y="81"/>
                  </a:cubicBezTo>
                  <a:cubicBezTo>
                    <a:pt x="28" y="81"/>
                    <a:pt x="28" y="81"/>
                    <a:pt x="28" y="81"/>
                  </a:cubicBezTo>
                  <a:cubicBezTo>
                    <a:pt x="34" y="81"/>
                    <a:pt x="40" y="75"/>
                    <a:pt x="40" y="69"/>
                  </a:cubicBezTo>
                  <a:cubicBezTo>
                    <a:pt x="40" y="27"/>
                    <a:pt x="40" y="27"/>
                    <a:pt x="40" y="27"/>
                  </a:cubicBezTo>
                  <a:cubicBezTo>
                    <a:pt x="40" y="21"/>
                    <a:pt x="34" y="16"/>
                    <a:pt x="28" y="16"/>
                  </a:cubicBezTo>
                  <a:cubicBezTo>
                    <a:pt x="28" y="16"/>
                    <a:pt x="28" y="16"/>
                    <a:pt x="28" y="16"/>
                  </a:cubicBezTo>
                  <a:cubicBezTo>
                    <a:pt x="21" y="16"/>
                    <a:pt x="16" y="21"/>
                    <a:pt x="16" y="27"/>
                  </a:cubicBezTo>
                  <a:lnTo>
                    <a:pt x="16" y="69"/>
                  </a:lnTo>
                  <a:close/>
                </a:path>
              </a:pathLst>
            </a:custGeom>
            <a:noFill/>
            <a:ln w="20637"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156" name="rect"/>
          <p:cNvSpPr/>
          <p:nvPr/>
        </p:nvSpPr>
        <p:spPr>
          <a:xfrm>
            <a:off x="2758439" y="3911790"/>
            <a:ext cx="54864" cy="15875"/>
          </a:xfrm>
          <a:prstGeom prst="rect">
            <a:avLst/>
          </a:prstGeom>
          <a:solidFill>
            <a:srgbClr val="41404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58" name="path"/>
          <p:cNvSpPr/>
          <p:nvPr/>
        </p:nvSpPr>
        <p:spPr>
          <a:xfrm>
            <a:off x="1295400" y="4986813"/>
            <a:ext cx="1965959" cy="23812"/>
          </a:xfrm>
          <a:custGeom>
            <a:rect l="0" t="0" r="0" b="0"/>
            <a:pathLst>
              <a:path w="3095" h="37">
                <a:moveTo>
                  <a:pt x="0" y="18"/>
                </a:moveTo>
                <a:lnTo>
                  <a:pt x="3095" y="18"/>
                </a:lnTo>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60" name="path"/>
          <p:cNvSpPr/>
          <p:nvPr/>
        </p:nvSpPr>
        <p:spPr>
          <a:xfrm>
            <a:off x="2610611" y="4094988"/>
            <a:ext cx="89916" cy="80772"/>
          </a:xfrm>
          <a:custGeom>
            <a:rect l="0" t="0" r="0" b="0"/>
            <a:pathLst>
              <a:path w="141" h="127">
                <a:moveTo>
                  <a:pt x="141" y="79"/>
                </a:moveTo>
                <a:lnTo>
                  <a:pt x="0" y="79"/>
                </a:lnTo>
                <a:moveTo>
                  <a:pt x="141" y="43"/>
                </a:moveTo>
                <a:lnTo>
                  <a:pt x="0" y="43"/>
                </a:lnTo>
                <a:moveTo>
                  <a:pt x="105" y="43"/>
                </a:moveTo>
                <a:lnTo>
                  <a:pt x="105" y="79"/>
                </a:lnTo>
                <a:moveTo>
                  <a:pt x="33" y="43"/>
                </a:moveTo>
                <a:lnTo>
                  <a:pt x="33" y="79"/>
                </a:lnTo>
                <a:moveTo>
                  <a:pt x="72" y="83"/>
                </a:moveTo>
                <a:lnTo>
                  <a:pt x="72" y="127"/>
                </a:lnTo>
                <a:moveTo>
                  <a:pt x="72" y="0"/>
                </a:moveTo>
                <a:lnTo>
                  <a:pt x="72" y="43"/>
                </a:lnTo>
              </a:path>
            </a:pathLst>
          </a:custGeom>
          <a:noFill/>
          <a:ln w="12700" cap="flat">
            <a:solidFill>
              <a:srgbClr val="D1D3D4">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24" name="group 124"/>
          <p:cNvGrpSpPr/>
          <p:nvPr/>
        </p:nvGrpSpPr>
        <p:grpSpPr>
          <a:xfrm rot="21600000">
            <a:off x="2546286" y="3936174"/>
            <a:ext cx="95122" cy="99694"/>
            <a:chExt cx="95122" cy="99694"/>
          </a:xfrm>
        </p:grpSpPr>
        <p:sp>
          <p:nvSpPr>
            <p:cNvPr id="1162" name="path"/>
            <p:cNvSpPr/>
            <p:nvPr/>
          </p:nvSpPr>
          <p:spPr>
            <a:xfrm>
              <a:off x="7937" y="7937"/>
              <a:ext cx="79247" cy="83819"/>
            </a:xfrm>
            <a:custGeom>
              <a:rect l="0" t="0" r="0" b="0"/>
              <a:pathLst>
                <a:path w="124" h="131">
                  <a:moveTo>
                    <a:pt x="103" y="131"/>
                  </a:moveTo>
                  <a:lnTo>
                    <a:pt x="0" y="114"/>
                  </a:lnTo>
                  <a:lnTo>
                    <a:pt x="21" y="0"/>
                  </a:lnTo>
                  <a:lnTo>
                    <a:pt x="124" y="18"/>
                  </a:lnTo>
                  <a:lnTo>
                    <a:pt x="103" y="131"/>
                  </a:lnTo>
                  <a:close/>
                </a:path>
              </a:pathLst>
            </a:custGeom>
            <a:solidFill>
              <a:srgbClr val="E6E7E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64" name="path"/>
            <p:cNvSpPr/>
            <p:nvPr/>
          </p:nvSpPr>
          <p:spPr>
            <a:xfrm>
              <a:off x="0" y="0"/>
              <a:ext cx="95122" cy="99694"/>
            </a:xfrm>
            <a:custGeom>
              <a:rect l="0" t="0" r="0" b="0"/>
              <a:pathLst>
                <a:path w="149" h="156">
                  <a:moveTo>
                    <a:pt x="116" y="144"/>
                  </a:moveTo>
                  <a:lnTo>
                    <a:pt x="12" y="126"/>
                  </a:lnTo>
                  <a:lnTo>
                    <a:pt x="33" y="12"/>
                  </a:lnTo>
                  <a:lnTo>
                    <a:pt x="137" y="31"/>
                  </a:lnTo>
                  <a:lnTo>
                    <a:pt x="116" y="144"/>
                  </a:lnTo>
                  <a:close/>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166" name="path"/>
          <p:cNvSpPr/>
          <p:nvPr/>
        </p:nvSpPr>
        <p:spPr>
          <a:xfrm>
            <a:off x="2944367" y="3645408"/>
            <a:ext cx="91439" cy="59689"/>
          </a:xfrm>
          <a:custGeom>
            <a:rect l="0" t="0" r="0" b="0"/>
            <a:pathLst>
              <a:path w="143" h="93">
                <a:moveTo>
                  <a:pt x="0" y="47"/>
                </a:moveTo>
                <a:lnTo>
                  <a:pt x="143" y="47"/>
                </a:lnTo>
                <a:moveTo>
                  <a:pt x="0" y="83"/>
                </a:moveTo>
                <a:lnTo>
                  <a:pt x="143" y="83"/>
                </a:lnTo>
                <a:moveTo>
                  <a:pt x="36" y="83"/>
                </a:moveTo>
                <a:lnTo>
                  <a:pt x="36" y="47"/>
                </a:lnTo>
                <a:moveTo>
                  <a:pt x="110" y="83"/>
                </a:moveTo>
                <a:lnTo>
                  <a:pt x="110" y="47"/>
                </a:lnTo>
                <a:moveTo>
                  <a:pt x="71" y="45"/>
                </a:moveTo>
                <a:lnTo>
                  <a:pt x="71" y="0"/>
                </a:lnTo>
              </a:path>
            </a:pathLst>
          </a:custGeom>
          <a:noFill/>
          <a:ln w="12700" cap="flat">
            <a:solidFill>
              <a:srgbClr val="D1D3D4">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68" name="path"/>
          <p:cNvSpPr/>
          <p:nvPr/>
        </p:nvSpPr>
        <p:spPr>
          <a:xfrm>
            <a:off x="2572573" y="3948502"/>
            <a:ext cx="51693" cy="27851"/>
          </a:xfrm>
          <a:custGeom>
            <a:rect l="0" t="0" r="0" b="0"/>
            <a:pathLst>
              <a:path w="81" h="43">
                <a:moveTo>
                  <a:pt x="2" y="12"/>
                </a:moveTo>
                <a:lnTo>
                  <a:pt x="79" y="26"/>
                </a:lnTo>
                <a:moveTo>
                  <a:pt x="2" y="29"/>
                </a:moveTo>
                <a:lnTo>
                  <a:pt x="19" y="31"/>
                </a:lnTo>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70" name="path"/>
          <p:cNvSpPr/>
          <p:nvPr/>
        </p:nvSpPr>
        <p:spPr>
          <a:xfrm>
            <a:off x="2566544" y="3968301"/>
            <a:ext cx="50034" cy="47631"/>
          </a:xfrm>
          <a:custGeom>
            <a:rect l="0" t="0" r="0" b="0"/>
            <a:pathLst>
              <a:path w="78" h="75">
                <a:moveTo>
                  <a:pt x="6" y="24"/>
                </a:moveTo>
                <a:lnTo>
                  <a:pt x="21" y="29"/>
                </a:lnTo>
                <a:moveTo>
                  <a:pt x="9" y="12"/>
                </a:moveTo>
                <a:lnTo>
                  <a:pt x="76" y="24"/>
                </a:lnTo>
                <a:moveTo>
                  <a:pt x="4" y="36"/>
                </a:moveTo>
                <a:lnTo>
                  <a:pt x="71" y="50"/>
                </a:lnTo>
                <a:moveTo>
                  <a:pt x="2" y="50"/>
                </a:moveTo>
                <a:lnTo>
                  <a:pt x="69" y="62"/>
                </a:lnTo>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72" name="path"/>
          <p:cNvSpPr/>
          <p:nvPr/>
        </p:nvSpPr>
        <p:spPr>
          <a:xfrm>
            <a:off x="2793237" y="4242561"/>
            <a:ext cx="85851" cy="133095"/>
          </a:xfrm>
          <a:custGeom>
            <a:rect l="0" t="0" r="0" b="0"/>
            <a:pathLst>
              <a:path w="135" h="209">
                <a:moveTo>
                  <a:pt x="10" y="199"/>
                </a:moveTo>
                <a:lnTo>
                  <a:pt x="125" y="199"/>
                </a:lnTo>
                <a:lnTo>
                  <a:pt x="125" y="10"/>
                </a:lnTo>
                <a:lnTo>
                  <a:pt x="10" y="10"/>
                </a:lnTo>
                <a:lnTo>
                  <a:pt x="10" y="199"/>
                </a:lnTo>
                <a:close/>
              </a:path>
            </a:pathLst>
          </a:custGeom>
          <a:noFill/>
          <a:ln w="12700"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74" name="path"/>
          <p:cNvSpPr/>
          <p:nvPr/>
        </p:nvSpPr>
        <p:spPr>
          <a:xfrm>
            <a:off x="1821179" y="4120895"/>
            <a:ext cx="91440" cy="80772"/>
          </a:xfrm>
          <a:custGeom>
            <a:rect l="0" t="0" r="0" b="0"/>
            <a:pathLst>
              <a:path w="144" h="127">
                <a:moveTo>
                  <a:pt x="144" y="81"/>
                </a:moveTo>
                <a:lnTo>
                  <a:pt x="0" y="81"/>
                </a:lnTo>
                <a:moveTo>
                  <a:pt x="144" y="45"/>
                </a:moveTo>
                <a:lnTo>
                  <a:pt x="0" y="45"/>
                </a:lnTo>
                <a:moveTo>
                  <a:pt x="105" y="45"/>
                </a:moveTo>
                <a:lnTo>
                  <a:pt x="105" y="81"/>
                </a:lnTo>
                <a:moveTo>
                  <a:pt x="33" y="45"/>
                </a:moveTo>
                <a:lnTo>
                  <a:pt x="33" y="81"/>
                </a:lnTo>
                <a:moveTo>
                  <a:pt x="72" y="83"/>
                </a:moveTo>
                <a:lnTo>
                  <a:pt x="72" y="127"/>
                </a:lnTo>
                <a:moveTo>
                  <a:pt x="72" y="0"/>
                </a:moveTo>
                <a:lnTo>
                  <a:pt x="72" y="45"/>
                </a:lnTo>
              </a:path>
            </a:pathLst>
          </a:custGeom>
          <a:noFill/>
          <a:ln w="12700" cap="flat">
            <a:solidFill>
              <a:srgbClr val="D1D3D4">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76" name="path"/>
          <p:cNvSpPr/>
          <p:nvPr/>
        </p:nvSpPr>
        <p:spPr>
          <a:xfrm>
            <a:off x="1659636" y="4561332"/>
            <a:ext cx="91439" cy="80772"/>
          </a:xfrm>
          <a:custGeom>
            <a:rect l="0" t="0" r="0" b="0"/>
            <a:pathLst>
              <a:path w="143" h="127">
                <a:moveTo>
                  <a:pt x="143" y="81"/>
                </a:moveTo>
                <a:lnTo>
                  <a:pt x="0" y="81"/>
                </a:lnTo>
                <a:moveTo>
                  <a:pt x="143" y="43"/>
                </a:moveTo>
                <a:lnTo>
                  <a:pt x="0" y="43"/>
                </a:lnTo>
                <a:moveTo>
                  <a:pt x="105" y="43"/>
                </a:moveTo>
                <a:lnTo>
                  <a:pt x="105" y="81"/>
                </a:lnTo>
                <a:moveTo>
                  <a:pt x="35" y="43"/>
                </a:moveTo>
                <a:lnTo>
                  <a:pt x="35" y="81"/>
                </a:lnTo>
                <a:moveTo>
                  <a:pt x="71" y="83"/>
                </a:moveTo>
                <a:lnTo>
                  <a:pt x="71" y="127"/>
                </a:lnTo>
                <a:moveTo>
                  <a:pt x="71" y="0"/>
                </a:moveTo>
                <a:lnTo>
                  <a:pt x="71" y="43"/>
                </a:lnTo>
              </a:path>
            </a:pathLst>
          </a:custGeom>
          <a:noFill/>
          <a:ln w="12700" cap="flat">
            <a:solidFill>
              <a:srgbClr val="D1D3D4">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78" name="textbox 1178"/>
          <p:cNvSpPr/>
          <p:nvPr/>
        </p:nvSpPr>
        <p:spPr>
          <a:xfrm rot="10800000">
            <a:off x="2683772" y="3947434"/>
            <a:ext cx="111760" cy="38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1000"/>
              </a:lnSpc>
            </a:pPr>
            <a:endParaRPr lang="Arial" altLang="Arial" sz="100"/>
          </a:p>
          <a:p>
            <a:pPr marL="12700" algn="l" rtl="0" eaLnBrk="0">
              <a:lnSpc>
                <a:spcPts val="53"/>
              </a:lnSpc>
            </a:pPr>
            <a:r>
              <a:rPr sz="100" kern="0" spc="0">
                <a:solidFill>
                  <a:srgbClr val="414042">
                    <a:alpha val="100000"/>
                  </a:srgbClr>
                </a:solidFill>
                <a:latin typeface="Arial"/>
                <a:ea typeface="Arial"/>
                <a:cs typeface="Arial"/>
              </a:rPr>
              <a:t>--------------</a:t>
            </a:r>
            <a:r>
              <a:rPr sz="100" kern="0" spc="-10">
                <a:solidFill>
                  <a:srgbClr val="414042">
                    <a:alpha val="100000"/>
                  </a:srgbClr>
                </a:solidFill>
                <a:latin typeface="Arial"/>
                <a:ea typeface="Arial"/>
                <a:cs typeface="Arial"/>
              </a:rPr>
              <a:t>-----</a:t>
            </a:r>
            <a:endParaRPr lang="Arial" altLang="Arial" sz="100"/>
          </a:p>
        </p:txBody>
      </p:sp>
      <p:sp>
        <p:nvSpPr>
          <p:cNvPr id="1180" name="textbox 1180"/>
          <p:cNvSpPr/>
          <p:nvPr/>
        </p:nvSpPr>
        <p:spPr>
          <a:xfrm rot="5400000">
            <a:off x="2646987" y="3912844"/>
            <a:ext cx="70485" cy="38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1000"/>
              </a:lnSpc>
            </a:pPr>
            <a:endParaRPr lang="Arial" altLang="Arial" sz="100"/>
          </a:p>
          <a:p>
            <a:pPr marL="12700" algn="l" rtl="0" eaLnBrk="0">
              <a:lnSpc>
                <a:spcPts val="53"/>
              </a:lnSpc>
            </a:pPr>
            <a:r>
              <a:rPr sz="100" kern="0" spc="-10">
                <a:solidFill>
                  <a:srgbClr val="414042">
                    <a:alpha val="100000"/>
                  </a:srgbClr>
                </a:solidFill>
                <a:latin typeface="Arial"/>
                <a:ea typeface="Arial"/>
                <a:cs typeface="Arial"/>
              </a:rPr>
              <a:t>----------</a:t>
            </a:r>
            <a:endParaRPr lang="Arial" altLang="Arial" sz="100"/>
          </a:p>
        </p:txBody>
      </p:sp>
      <p:grpSp>
        <p:nvGrpSpPr>
          <p:cNvPr id="126" name="group 126"/>
          <p:cNvGrpSpPr/>
          <p:nvPr/>
        </p:nvGrpSpPr>
        <p:grpSpPr>
          <a:xfrm rot="21600000">
            <a:off x="1678590" y="4273486"/>
            <a:ext cx="418147" cy="473773"/>
            <a:chExt cx="418147" cy="473773"/>
          </a:xfrm>
        </p:grpSpPr>
        <p:sp>
          <p:nvSpPr>
            <p:cNvPr id="1182" name="path"/>
            <p:cNvSpPr/>
            <p:nvPr/>
          </p:nvSpPr>
          <p:spPr>
            <a:xfrm>
              <a:off x="22193" y="350329"/>
              <a:ext cx="256032" cy="123444"/>
            </a:xfrm>
            <a:custGeom>
              <a:rect l="0" t="0" r="0" b="0"/>
              <a:pathLst>
                <a:path w="402" h="194">
                  <a:moveTo>
                    <a:pt x="194" y="164"/>
                  </a:moveTo>
                  <a:cubicBezTo>
                    <a:pt x="194" y="147"/>
                    <a:pt x="241" y="134"/>
                    <a:pt x="298" y="134"/>
                  </a:cubicBezTo>
                  <a:cubicBezTo>
                    <a:pt x="356" y="134"/>
                    <a:pt x="403" y="147"/>
                    <a:pt x="403" y="164"/>
                  </a:cubicBezTo>
                  <a:cubicBezTo>
                    <a:pt x="403" y="180"/>
                    <a:pt x="356" y="194"/>
                    <a:pt x="298" y="194"/>
                  </a:cubicBezTo>
                  <a:cubicBezTo>
                    <a:pt x="241" y="194"/>
                    <a:pt x="194" y="180"/>
                    <a:pt x="194" y="164"/>
                  </a:cubicBezTo>
                </a:path>
                <a:path w="402" h="194">
                  <a:moveTo>
                    <a:pt x="43" y="115"/>
                  </a:moveTo>
                  <a:cubicBezTo>
                    <a:pt x="46" y="113"/>
                    <a:pt x="48" y="106"/>
                    <a:pt x="47" y="102"/>
                  </a:cubicBezTo>
                  <a:cubicBezTo>
                    <a:pt x="47" y="102"/>
                    <a:pt x="23" y="97"/>
                    <a:pt x="19" y="75"/>
                  </a:cubicBezTo>
                  <a:cubicBezTo>
                    <a:pt x="16" y="58"/>
                    <a:pt x="18" y="8"/>
                    <a:pt x="18" y="8"/>
                  </a:cubicBezTo>
                  <a:cubicBezTo>
                    <a:pt x="18" y="3"/>
                    <a:pt x="14" y="0"/>
                    <a:pt x="9" y="0"/>
                  </a:cubicBezTo>
                  <a:cubicBezTo>
                    <a:pt x="9" y="0"/>
                    <a:pt x="9" y="0"/>
                    <a:pt x="9" y="0"/>
                  </a:cubicBezTo>
                  <a:cubicBezTo>
                    <a:pt x="5" y="0"/>
                    <a:pt x="1" y="3"/>
                    <a:pt x="1" y="8"/>
                  </a:cubicBezTo>
                  <a:cubicBezTo>
                    <a:pt x="1" y="8"/>
                    <a:pt x="0" y="50"/>
                    <a:pt x="2" y="76"/>
                  </a:cubicBezTo>
                  <a:cubicBezTo>
                    <a:pt x="4" y="101"/>
                    <a:pt x="43" y="115"/>
                    <a:pt x="43" y="115"/>
                  </a:cubicBezTo>
                </a:path>
              </a:pathLst>
            </a:custGeom>
            <a:solidFill>
              <a:srgbClr val="41404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84" name="path"/>
            <p:cNvSpPr/>
            <p:nvPr/>
          </p:nvSpPr>
          <p:spPr>
            <a:xfrm>
              <a:off x="10001" y="278701"/>
              <a:ext cx="64008" cy="79247"/>
            </a:xfrm>
            <a:custGeom>
              <a:rect l="0" t="0" r="0" b="0"/>
              <a:pathLst>
                <a:path w="100" h="124">
                  <a:moveTo>
                    <a:pt x="3" y="30"/>
                  </a:moveTo>
                  <a:cubicBezTo>
                    <a:pt x="0" y="0"/>
                    <a:pt x="62" y="1"/>
                    <a:pt x="83" y="5"/>
                  </a:cubicBezTo>
                  <a:cubicBezTo>
                    <a:pt x="88" y="6"/>
                    <a:pt x="100" y="24"/>
                    <a:pt x="52" y="36"/>
                  </a:cubicBezTo>
                  <a:cubicBezTo>
                    <a:pt x="46" y="37"/>
                    <a:pt x="50" y="101"/>
                    <a:pt x="50" y="101"/>
                  </a:cubicBezTo>
                  <a:cubicBezTo>
                    <a:pt x="50" y="114"/>
                    <a:pt x="39" y="124"/>
                    <a:pt x="26" y="124"/>
                  </a:cubicBezTo>
                  <a:cubicBezTo>
                    <a:pt x="26" y="124"/>
                    <a:pt x="26" y="124"/>
                    <a:pt x="26" y="124"/>
                  </a:cubicBezTo>
                  <a:cubicBezTo>
                    <a:pt x="13" y="124"/>
                    <a:pt x="3" y="114"/>
                    <a:pt x="3" y="101"/>
                  </a:cubicBezTo>
                  <a:lnTo>
                    <a:pt x="3" y="30"/>
                  </a:lnTo>
                  <a:close/>
                </a:path>
              </a:pathLst>
            </a:custGeom>
            <a:solidFill>
              <a:srgbClr val="A7A9A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86" name="path"/>
            <p:cNvSpPr/>
            <p:nvPr/>
          </p:nvSpPr>
          <p:spPr>
            <a:xfrm>
              <a:off x="0" y="268852"/>
              <a:ext cx="78105" cy="101002"/>
            </a:xfrm>
            <a:custGeom>
              <a:rect l="0" t="0" r="0" b="0"/>
              <a:pathLst>
                <a:path w="123" h="159">
                  <a:moveTo>
                    <a:pt x="18" y="45"/>
                  </a:moveTo>
                  <a:cubicBezTo>
                    <a:pt x="15" y="15"/>
                    <a:pt x="78" y="16"/>
                    <a:pt x="99" y="21"/>
                  </a:cubicBezTo>
                  <a:cubicBezTo>
                    <a:pt x="103" y="22"/>
                    <a:pt x="116" y="40"/>
                    <a:pt x="68" y="51"/>
                  </a:cubicBezTo>
                  <a:cubicBezTo>
                    <a:pt x="61" y="52"/>
                    <a:pt x="65" y="116"/>
                    <a:pt x="65" y="116"/>
                  </a:cubicBezTo>
                  <a:cubicBezTo>
                    <a:pt x="65" y="129"/>
                    <a:pt x="54" y="140"/>
                    <a:pt x="41" y="140"/>
                  </a:cubicBezTo>
                  <a:cubicBezTo>
                    <a:pt x="41" y="140"/>
                    <a:pt x="41" y="140"/>
                    <a:pt x="41" y="140"/>
                  </a:cubicBezTo>
                  <a:cubicBezTo>
                    <a:pt x="28" y="140"/>
                    <a:pt x="18" y="129"/>
                    <a:pt x="18" y="116"/>
                  </a:cubicBezTo>
                  <a:lnTo>
                    <a:pt x="18" y="45"/>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88" name="path"/>
            <p:cNvSpPr/>
            <p:nvPr/>
          </p:nvSpPr>
          <p:spPr>
            <a:xfrm>
              <a:off x="366617" y="350329"/>
              <a:ext cx="30479" cy="73151"/>
            </a:xfrm>
            <a:custGeom>
              <a:rect l="0" t="0" r="0" b="0"/>
              <a:pathLst>
                <a:path w="47" h="115">
                  <a:moveTo>
                    <a:pt x="5" y="115"/>
                  </a:moveTo>
                  <a:cubicBezTo>
                    <a:pt x="1" y="113"/>
                    <a:pt x="0" y="106"/>
                    <a:pt x="0" y="102"/>
                  </a:cubicBezTo>
                  <a:cubicBezTo>
                    <a:pt x="0" y="102"/>
                    <a:pt x="24" y="97"/>
                    <a:pt x="28" y="75"/>
                  </a:cubicBezTo>
                  <a:cubicBezTo>
                    <a:pt x="31" y="58"/>
                    <a:pt x="29" y="8"/>
                    <a:pt x="29" y="8"/>
                  </a:cubicBezTo>
                  <a:cubicBezTo>
                    <a:pt x="29" y="3"/>
                    <a:pt x="33" y="0"/>
                    <a:pt x="38" y="0"/>
                  </a:cubicBezTo>
                  <a:cubicBezTo>
                    <a:pt x="38" y="0"/>
                    <a:pt x="38" y="0"/>
                    <a:pt x="38" y="0"/>
                  </a:cubicBezTo>
                  <a:cubicBezTo>
                    <a:pt x="43" y="0"/>
                    <a:pt x="46" y="3"/>
                    <a:pt x="46" y="8"/>
                  </a:cubicBezTo>
                  <a:cubicBezTo>
                    <a:pt x="46" y="8"/>
                    <a:pt x="47" y="50"/>
                    <a:pt x="45" y="76"/>
                  </a:cubicBezTo>
                  <a:cubicBezTo>
                    <a:pt x="43" y="101"/>
                    <a:pt x="5" y="115"/>
                    <a:pt x="5" y="115"/>
                  </a:cubicBezTo>
                </a:path>
              </a:pathLst>
            </a:custGeom>
            <a:solidFill>
              <a:srgbClr val="41404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90" name="path"/>
            <p:cNvSpPr/>
            <p:nvPr/>
          </p:nvSpPr>
          <p:spPr>
            <a:xfrm>
              <a:off x="343757" y="278701"/>
              <a:ext cx="64008" cy="79247"/>
            </a:xfrm>
            <a:custGeom>
              <a:rect l="0" t="0" r="0" b="0"/>
              <a:pathLst>
                <a:path w="100" h="124">
                  <a:moveTo>
                    <a:pt x="98" y="30"/>
                  </a:moveTo>
                  <a:cubicBezTo>
                    <a:pt x="100" y="0"/>
                    <a:pt x="38" y="1"/>
                    <a:pt x="18" y="5"/>
                  </a:cubicBezTo>
                  <a:cubicBezTo>
                    <a:pt x="13" y="6"/>
                    <a:pt x="0" y="24"/>
                    <a:pt x="49" y="36"/>
                  </a:cubicBezTo>
                  <a:cubicBezTo>
                    <a:pt x="54" y="37"/>
                    <a:pt x="50" y="101"/>
                    <a:pt x="50" y="101"/>
                  </a:cubicBezTo>
                  <a:cubicBezTo>
                    <a:pt x="50" y="114"/>
                    <a:pt x="61" y="124"/>
                    <a:pt x="74" y="124"/>
                  </a:cubicBezTo>
                  <a:cubicBezTo>
                    <a:pt x="74" y="124"/>
                    <a:pt x="74" y="124"/>
                    <a:pt x="74" y="124"/>
                  </a:cubicBezTo>
                  <a:cubicBezTo>
                    <a:pt x="87" y="124"/>
                    <a:pt x="98" y="114"/>
                    <a:pt x="98" y="101"/>
                  </a:cubicBezTo>
                  <a:lnTo>
                    <a:pt x="98" y="30"/>
                  </a:lnTo>
                  <a:close/>
                </a:path>
              </a:pathLst>
            </a:custGeom>
            <a:solidFill>
              <a:srgbClr val="A7A9A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92" name="path"/>
            <p:cNvSpPr/>
            <p:nvPr/>
          </p:nvSpPr>
          <p:spPr>
            <a:xfrm>
              <a:off x="339877" y="268852"/>
              <a:ext cx="78270" cy="101002"/>
            </a:xfrm>
            <a:custGeom>
              <a:rect l="0" t="0" r="0" b="0"/>
              <a:pathLst>
                <a:path w="123" h="159">
                  <a:moveTo>
                    <a:pt x="104" y="45"/>
                  </a:moveTo>
                  <a:cubicBezTo>
                    <a:pt x="106" y="15"/>
                    <a:pt x="44" y="16"/>
                    <a:pt x="24" y="21"/>
                  </a:cubicBezTo>
                  <a:cubicBezTo>
                    <a:pt x="19" y="22"/>
                    <a:pt x="6" y="40"/>
                    <a:pt x="55" y="51"/>
                  </a:cubicBezTo>
                  <a:cubicBezTo>
                    <a:pt x="60" y="52"/>
                    <a:pt x="56" y="116"/>
                    <a:pt x="56" y="116"/>
                  </a:cubicBezTo>
                  <a:cubicBezTo>
                    <a:pt x="56" y="129"/>
                    <a:pt x="67" y="140"/>
                    <a:pt x="80" y="140"/>
                  </a:cubicBezTo>
                  <a:cubicBezTo>
                    <a:pt x="80" y="140"/>
                    <a:pt x="80" y="140"/>
                    <a:pt x="80" y="140"/>
                  </a:cubicBezTo>
                  <a:cubicBezTo>
                    <a:pt x="93" y="140"/>
                    <a:pt x="104" y="129"/>
                    <a:pt x="104" y="116"/>
                  </a:cubicBezTo>
                  <a:lnTo>
                    <a:pt x="104" y="45"/>
                  </a:lnTo>
                  <a:close/>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94" name="path"/>
            <p:cNvSpPr/>
            <p:nvPr/>
          </p:nvSpPr>
          <p:spPr>
            <a:xfrm>
              <a:off x="28289" y="377761"/>
              <a:ext cx="367284" cy="77723"/>
            </a:xfrm>
            <a:custGeom>
              <a:rect l="0" t="0" r="0" b="0"/>
              <a:pathLst>
                <a:path w="578" h="122">
                  <a:moveTo>
                    <a:pt x="0" y="61"/>
                  </a:moveTo>
                  <a:cubicBezTo>
                    <a:pt x="0" y="27"/>
                    <a:pt x="129" y="0"/>
                    <a:pt x="289" y="0"/>
                  </a:cubicBezTo>
                  <a:cubicBezTo>
                    <a:pt x="449" y="0"/>
                    <a:pt x="578" y="27"/>
                    <a:pt x="578" y="61"/>
                  </a:cubicBezTo>
                  <a:cubicBezTo>
                    <a:pt x="578" y="95"/>
                    <a:pt x="449" y="122"/>
                    <a:pt x="289" y="122"/>
                  </a:cubicBezTo>
                  <a:cubicBezTo>
                    <a:pt x="129" y="122"/>
                    <a:pt x="0" y="95"/>
                    <a:pt x="0" y="61"/>
                  </a:cubicBezTo>
                </a:path>
              </a:pathLst>
            </a:custGeom>
            <a:solidFill>
              <a:srgbClr val="29CCB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96" name="path"/>
            <p:cNvSpPr/>
            <p:nvPr/>
          </p:nvSpPr>
          <p:spPr>
            <a:xfrm>
              <a:off x="16382" y="365855"/>
              <a:ext cx="391096" cy="101536"/>
            </a:xfrm>
            <a:custGeom>
              <a:rect l="0" t="0" r="0" b="0"/>
              <a:pathLst>
                <a:path w="615" h="159">
                  <a:moveTo>
                    <a:pt x="18" y="79"/>
                  </a:moveTo>
                  <a:cubicBezTo>
                    <a:pt x="18" y="46"/>
                    <a:pt x="148" y="18"/>
                    <a:pt x="307" y="18"/>
                  </a:cubicBezTo>
                  <a:cubicBezTo>
                    <a:pt x="467" y="18"/>
                    <a:pt x="597" y="46"/>
                    <a:pt x="597" y="79"/>
                  </a:cubicBezTo>
                  <a:cubicBezTo>
                    <a:pt x="597" y="113"/>
                    <a:pt x="467" y="141"/>
                    <a:pt x="307" y="141"/>
                  </a:cubicBezTo>
                  <a:cubicBezTo>
                    <a:pt x="148" y="141"/>
                    <a:pt x="18" y="113"/>
                    <a:pt x="18" y="79"/>
                  </a:cubicBezTo>
                </a:path>
              </a:pathLst>
            </a:custGeom>
            <a:noFill/>
            <a:ln w="23812"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98" name="path"/>
            <p:cNvSpPr/>
            <p:nvPr/>
          </p:nvSpPr>
          <p:spPr>
            <a:xfrm>
              <a:off x="36671" y="14287"/>
              <a:ext cx="352044" cy="422148"/>
            </a:xfrm>
            <a:custGeom>
              <a:rect l="0" t="0" r="0" b="0"/>
              <a:pathLst>
                <a:path w="554" h="664">
                  <a:moveTo>
                    <a:pt x="554" y="258"/>
                  </a:moveTo>
                  <a:cubicBezTo>
                    <a:pt x="554" y="445"/>
                    <a:pt x="420" y="664"/>
                    <a:pt x="267" y="664"/>
                  </a:cubicBezTo>
                  <a:cubicBezTo>
                    <a:pt x="115" y="664"/>
                    <a:pt x="0" y="445"/>
                    <a:pt x="0" y="258"/>
                  </a:cubicBezTo>
                  <a:cubicBezTo>
                    <a:pt x="0" y="72"/>
                    <a:pt x="124" y="0"/>
                    <a:pt x="277" y="0"/>
                  </a:cubicBezTo>
                  <a:cubicBezTo>
                    <a:pt x="430" y="0"/>
                    <a:pt x="554" y="72"/>
                    <a:pt x="554" y="258"/>
                  </a:cubicBezTo>
                </a:path>
              </a:pathLst>
            </a:custGeom>
            <a:solidFill>
              <a:srgbClr val="29CCB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00" name="path"/>
            <p:cNvSpPr/>
            <p:nvPr/>
          </p:nvSpPr>
          <p:spPr>
            <a:xfrm>
              <a:off x="22383" y="0"/>
              <a:ext cx="380619" cy="450723"/>
            </a:xfrm>
            <a:custGeom>
              <a:rect l="0" t="0" r="0" b="0"/>
              <a:pathLst>
                <a:path w="599" h="709">
                  <a:moveTo>
                    <a:pt x="576" y="281"/>
                  </a:moveTo>
                  <a:cubicBezTo>
                    <a:pt x="576" y="467"/>
                    <a:pt x="443" y="687"/>
                    <a:pt x="290" y="687"/>
                  </a:cubicBezTo>
                  <a:cubicBezTo>
                    <a:pt x="137" y="687"/>
                    <a:pt x="22" y="467"/>
                    <a:pt x="22" y="281"/>
                  </a:cubicBezTo>
                  <a:cubicBezTo>
                    <a:pt x="22" y="95"/>
                    <a:pt x="146" y="22"/>
                    <a:pt x="299" y="22"/>
                  </a:cubicBezTo>
                  <a:cubicBezTo>
                    <a:pt x="452" y="22"/>
                    <a:pt x="576" y="95"/>
                    <a:pt x="576" y="281"/>
                  </a:cubicBezTo>
                </a:path>
              </a:pathLst>
            </a:custGeom>
            <a:noFill/>
            <a:ln w="285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202" name="rect"/>
          <p:cNvSpPr/>
          <p:nvPr/>
        </p:nvSpPr>
        <p:spPr>
          <a:xfrm>
            <a:off x="1432305" y="4301997"/>
            <a:ext cx="40132" cy="40131"/>
          </a:xfrm>
          <a:prstGeom prst="rect">
            <a:avLst/>
          </a:prstGeom>
          <a:solidFill>
            <a:srgbClr val="41404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04" name="path"/>
          <p:cNvSpPr/>
          <p:nvPr/>
        </p:nvSpPr>
        <p:spPr>
          <a:xfrm>
            <a:off x="2958083" y="3998658"/>
            <a:ext cx="32003" cy="25019"/>
          </a:xfrm>
          <a:custGeom>
            <a:rect l="0" t="0" r="0" b="0"/>
            <a:pathLst>
              <a:path w="50" h="39">
                <a:moveTo>
                  <a:pt x="0" y="26"/>
                </a:moveTo>
                <a:lnTo>
                  <a:pt x="50" y="26"/>
                </a:lnTo>
                <a:moveTo>
                  <a:pt x="0" y="12"/>
                </a:moveTo>
                <a:lnTo>
                  <a:pt x="31" y="12"/>
                </a:lnTo>
              </a:path>
            </a:pathLst>
          </a:custGeom>
          <a:noFill/>
          <a:ln w="15875" cap="flat">
            <a:solidFill>
              <a:srgbClr val="414042">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28" name="group 128"/>
          <p:cNvGrpSpPr/>
          <p:nvPr/>
        </p:nvGrpSpPr>
        <p:grpSpPr>
          <a:xfrm rot="21600000">
            <a:off x="796798" y="2904490"/>
            <a:ext cx="3057651" cy="2973831"/>
            <a:chExt cx="3057651" cy="2973831"/>
          </a:xfrm>
        </p:grpSpPr>
        <p:sp>
          <p:nvSpPr>
            <p:cNvPr id="1206" name="path"/>
            <p:cNvSpPr/>
            <p:nvPr/>
          </p:nvSpPr>
          <p:spPr>
            <a:xfrm>
              <a:off x="0" y="0"/>
              <a:ext cx="2973831" cy="2973831"/>
            </a:xfrm>
            <a:custGeom>
              <a:rect l="0" t="0" r="0" b="0"/>
              <a:pathLst>
                <a:path w="4683" h="4683">
                  <a:moveTo>
                    <a:pt x="10" y="2341"/>
                  </a:moveTo>
                  <a:cubicBezTo>
                    <a:pt x="10" y="1053"/>
                    <a:pt x="1053" y="10"/>
                    <a:pt x="2341" y="10"/>
                  </a:cubicBezTo>
                  <a:cubicBezTo>
                    <a:pt x="3629" y="10"/>
                    <a:pt x="4673" y="1053"/>
                    <a:pt x="4673" y="2341"/>
                  </a:cubicBezTo>
                  <a:cubicBezTo>
                    <a:pt x="4673" y="3629"/>
                    <a:pt x="3629" y="4673"/>
                    <a:pt x="2341" y="4673"/>
                  </a:cubicBezTo>
                  <a:cubicBezTo>
                    <a:pt x="1053" y="4673"/>
                    <a:pt x="10" y="3629"/>
                    <a:pt x="10" y="2341"/>
                  </a:cubicBezTo>
                </a:path>
              </a:pathLst>
            </a:custGeom>
            <a:noFill/>
            <a:ln w="1270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08" name="path"/>
            <p:cNvSpPr/>
            <p:nvPr/>
          </p:nvSpPr>
          <p:spPr>
            <a:xfrm>
              <a:off x="2234438" y="173989"/>
              <a:ext cx="166115" cy="167640"/>
            </a:xfrm>
            <a:custGeom>
              <a:rect l="0" t="0" r="0" b="0"/>
              <a:pathLst>
                <a:path w="261" h="264">
                  <a:moveTo>
                    <a:pt x="0" y="132"/>
                  </a:moveTo>
                  <a:cubicBezTo>
                    <a:pt x="0" y="59"/>
                    <a:pt x="58" y="0"/>
                    <a:pt x="130" y="0"/>
                  </a:cubicBezTo>
                  <a:cubicBezTo>
                    <a:pt x="202" y="0"/>
                    <a:pt x="261" y="59"/>
                    <a:pt x="261" y="132"/>
                  </a:cubicBezTo>
                  <a:cubicBezTo>
                    <a:pt x="261" y="205"/>
                    <a:pt x="202" y="264"/>
                    <a:pt x="130" y="264"/>
                  </a:cubicBezTo>
                  <a:cubicBezTo>
                    <a:pt x="58" y="264"/>
                    <a:pt x="0" y="205"/>
                    <a:pt x="0" y="132"/>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10" name="path"/>
            <p:cNvSpPr/>
            <p:nvPr/>
          </p:nvSpPr>
          <p:spPr>
            <a:xfrm>
              <a:off x="2228088" y="167639"/>
              <a:ext cx="178815" cy="180340"/>
            </a:xfrm>
            <a:custGeom>
              <a:rect l="0" t="0" r="0" b="0"/>
              <a:pathLst>
                <a:path w="281" h="284">
                  <a:moveTo>
                    <a:pt x="10" y="142"/>
                  </a:moveTo>
                  <a:cubicBezTo>
                    <a:pt x="10" y="69"/>
                    <a:pt x="68" y="10"/>
                    <a:pt x="140" y="10"/>
                  </a:cubicBezTo>
                  <a:cubicBezTo>
                    <a:pt x="212" y="10"/>
                    <a:pt x="271" y="69"/>
                    <a:pt x="271" y="142"/>
                  </a:cubicBezTo>
                  <a:cubicBezTo>
                    <a:pt x="271" y="215"/>
                    <a:pt x="212" y="274"/>
                    <a:pt x="140" y="274"/>
                  </a:cubicBezTo>
                  <a:cubicBezTo>
                    <a:pt x="68" y="274"/>
                    <a:pt x="10" y="215"/>
                    <a:pt x="10" y="142"/>
                  </a:cubicBezTo>
                </a:path>
              </a:pathLst>
            </a:custGeom>
            <a:noFill/>
            <a:ln w="1270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12" name="path"/>
            <p:cNvSpPr/>
            <p:nvPr/>
          </p:nvSpPr>
          <p:spPr>
            <a:xfrm>
              <a:off x="2234438" y="173989"/>
              <a:ext cx="166115" cy="167640"/>
            </a:xfrm>
            <a:custGeom>
              <a:rect l="0" t="0" r="0" b="0"/>
              <a:pathLst>
                <a:path w="261" h="264">
                  <a:moveTo>
                    <a:pt x="0" y="132"/>
                  </a:moveTo>
                  <a:cubicBezTo>
                    <a:pt x="0" y="59"/>
                    <a:pt x="58" y="0"/>
                    <a:pt x="130" y="0"/>
                  </a:cubicBezTo>
                  <a:cubicBezTo>
                    <a:pt x="202" y="0"/>
                    <a:pt x="261" y="59"/>
                    <a:pt x="261" y="132"/>
                  </a:cubicBezTo>
                  <a:cubicBezTo>
                    <a:pt x="261" y="205"/>
                    <a:pt x="202" y="264"/>
                    <a:pt x="130" y="264"/>
                  </a:cubicBezTo>
                  <a:cubicBezTo>
                    <a:pt x="58" y="264"/>
                    <a:pt x="0" y="205"/>
                    <a:pt x="0" y="132"/>
                  </a:cubicBezTo>
                </a:path>
              </a:pathLst>
            </a:custGeom>
            <a:solidFill>
              <a:srgbClr val="7F7F7F">
                <a:alpha val="1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14" name="path"/>
            <p:cNvSpPr/>
            <p:nvPr/>
          </p:nvSpPr>
          <p:spPr>
            <a:xfrm>
              <a:off x="2684017" y="657097"/>
              <a:ext cx="166116" cy="167639"/>
            </a:xfrm>
            <a:custGeom>
              <a:rect l="0" t="0" r="0" b="0"/>
              <a:pathLst>
                <a:path w="261" h="263">
                  <a:moveTo>
                    <a:pt x="0" y="132"/>
                  </a:moveTo>
                  <a:cubicBezTo>
                    <a:pt x="0" y="58"/>
                    <a:pt x="58" y="0"/>
                    <a:pt x="130" y="0"/>
                  </a:cubicBezTo>
                  <a:cubicBezTo>
                    <a:pt x="203" y="0"/>
                    <a:pt x="261" y="58"/>
                    <a:pt x="261" y="132"/>
                  </a:cubicBezTo>
                  <a:cubicBezTo>
                    <a:pt x="261" y="205"/>
                    <a:pt x="203" y="263"/>
                    <a:pt x="130" y="263"/>
                  </a:cubicBezTo>
                  <a:cubicBezTo>
                    <a:pt x="58" y="263"/>
                    <a:pt x="0" y="205"/>
                    <a:pt x="0" y="132"/>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16" name="path"/>
            <p:cNvSpPr/>
            <p:nvPr/>
          </p:nvSpPr>
          <p:spPr>
            <a:xfrm>
              <a:off x="2677667" y="650747"/>
              <a:ext cx="178816" cy="180339"/>
            </a:xfrm>
            <a:custGeom>
              <a:rect l="0" t="0" r="0" b="0"/>
              <a:pathLst>
                <a:path w="281" h="283">
                  <a:moveTo>
                    <a:pt x="10" y="142"/>
                  </a:moveTo>
                  <a:cubicBezTo>
                    <a:pt x="10" y="68"/>
                    <a:pt x="68" y="10"/>
                    <a:pt x="140" y="10"/>
                  </a:cubicBezTo>
                  <a:cubicBezTo>
                    <a:pt x="213" y="10"/>
                    <a:pt x="271" y="68"/>
                    <a:pt x="271" y="142"/>
                  </a:cubicBezTo>
                  <a:cubicBezTo>
                    <a:pt x="271" y="215"/>
                    <a:pt x="213" y="273"/>
                    <a:pt x="140" y="273"/>
                  </a:cubicBezTo>
                  <a:cubicBezTo>
                    <a:pt x="68" y="273"/>
                    <a:pt x="10" y="215"/>
                    <a:pt x="10" y="142"/>
                  </a:cubicBezTo>
                </a:path>
              </a:pathLst>
            </a:custGeom>
            <a:noFill/>
            <a:ln w="1270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18" name="path"/>
            <p:cNvSpPr/>
            <p:nvPr/>
          </p:nvSpPr>
          <p:spPr>
            <a:xfrm>
              <a:off x="2684017" y="657097"/>
              <a:ext cx="166116" cy="167639"/>
            </a:xfrm>
            <a:custGeom>
              <a:rect l="0" t="0" r="0" b="0"/>
              <a:pathLst>
                <a:path w="261" h="263">
                  <a:moveTo>
                    <a:pt x="0" y="132"/>
                  </a:moveTo>
                  <a:cubicBezTo>
                    <a:pt x="0" y="58"/>
                    <a:pt x="58" y="0"/>
                    <a:pt x="130" y="0"/>
                  </a:cubicBezTo>
                  <a:cubicBezTo>
                    <a:pt x="203" y="0"/>
                    <a:pt x="261" y="58"/>
                    <a:pt x="261" y="132"/>
                  </a:cubicBezTo>
                  <a:cubicBezTo>
                    <a:pt x="261" y="205"/>
                    <a:pt x="203" y="263"/>
                    <a:pt x="130" y="263"/>
                  </a:cubicBezTo>
                  <a:cubicBezTo>
                    <a:pt x="58" y="263"/>
                    <a:pt x="0" y="205"/>
                    <a:pt x="0" y="132"/>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20" name="path"/>
            <p:cNvSpPr/>
            <p:nvPr/>
          </p:nvSpPr>
          <p:spPr>
            <a:xfrm>
              <a:off x="2684017" y="2153665"/>
              <a:ext cx="166116" cy="167639"/>
            </a:xfrm>
            <a:custGeom>
              <a:rect l="0" t="0" r="0" b="0"/>
              <a:pathLst>
                <a:path w="261" h="263">
                  <a:moveTo>
                    <a:pt x="0" y="131"/>
                  </a:moveTo>
                  <a:cubicBezTo>
                    <a:pt x="0" y="58"/>
                    <a:pt x="58" y="0"/>
                    <a:pt x="130" y="0"/>
                  </a:cubicBezTo>
                  <a:cubicBezTo>
                    <a:pt x="203" y="0"/>
                    <a:pt x="261" y="58"/>
                    <a:pt x="261" y="131"/>
                  </a:cubicBezTo>
                  <a:cubicBezTo>
                    <a:pt x="261" y="205"/>
                    <a:pt x="203" y="263"/>
                    <a:pt x="130" y="263"/>
                  </a:cubicBezTo>
                  <a:cubicBezTo>
                    <a:pt x="58" y="263"/>
                    <a:pt x="0" y="205"/>
                    <a:pt x="0" y="131"/>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22" name="path"/>
            <p:cNvSpPr/>
            <p:nvPr/>
          </p:nvSpPr>
          <p:spPr>
            <a:xfrm>
              <a:off x="2677667" y="2147315"/>
              <a:ext cx="178816" cy="180339"/>
            </a:xfrm>
            <a:custGeom>
              <a:rect l="0" t="0" r="0" b="0"/>
              <a:pathLst>
                <a:path w="281" h="283">
                  <a:moveTo>
                    <a:pt x="10" y="141"/>
                  </a:moveTo>
                  <a:cubicBezTo>
                    <a:pt x="10" y="68"/>
                    <a:pt x="68" y="10"/>
                    <a:pt x="140" y="10"/>
                  </a:cubicBezTo>
                  <a:cubicBezTo>
                    <a:pt x="213" y="10"/>
                    <a:pt x="271" y="68"/>
                    <a:pt x="271" y="141"/>
                  </a:cubicBezTo>
                  <a:cubicBezTo>
                    <a:pt x="271" y="215"/>
                    <a:pt x="213" y="273"/>
                    <a:pt x="140" y="273"/>
                  </a:cubicBezTo>
                  <a:cubicBezTo>
                    <a:pt x="68" y="273"/>
                    <a:pt x="10" y="215"/>
                    <a:pt x="10" y="141"/>
                  </a:cubicBezTo>
                </a:path>
              </a:pathLst>
            </a:custGeom>
            <a:noFill/>
            <a:ln w="1270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24" name="path"/>
            <p:cNvSpPr/>
            <p:nvPr/>
          </p:nvSpPr>
          <p:spPr>
            <a:xfrm>
              <a:off x="2684017" y="2153665"/>
              <a:ext cx="166116" cy="167639"/>
            </a:xfrm>
            <a:custGeom>
              <a:rect l="0" t="0" r="0" b="0"/>
              <a:pathLst>
                <a:path w="261" h="263">
                  <a:moveTo>
                    <a:pt x="0" y="131"/>
                  </a:moveTo>
                  <a:cubicBezTo>
                    <a:pt x="0" y="58"/>
                    <a:pt x="58" y="0"/>
                    <a:pt x="130" y="0"/>
                  </a:cubicBezTo>
                  <a:cubicBezTo>
                    <a:pt x="203" y="0"/>
                    <a:pt x="261" y="58"/>
                    <a:pt x="261" y="131"/>
                  </a:cubicBezTo>
                  <a:cubicBezTo>
                    <a:pt x="261" y="205"/>
                    <a:pt x="203" y="263"/>
                    <a:pt x="130" y="263"/>
                  </a:cubicBezTo>
                  <a:cubicBezTo>
                    <a:pt x="58" y="263"/>
                    <a:pt x="0" y="205"/>
                    <a:pt x="0" y="131"/>
                  </a:cubicBezTo>
                </a:path>
              </a:pathLst>
            </a:custGeom>
            <a:solidFill>
              <a:srgbClr val="B2D234">
                <a:alpha val="87058"/>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26" name="path"/>
            <p:cNvSpPr/>
            <p:nvPr/>
          </p:nvSpPr>
          <p:spPr>
            <a:xfrm>
              <a:off x="2235961" y="2632201"/>
              <a:ext cx="166116" cy="167639"/>
            </a:xfrm>
            <a:custGeom>
              <a:rect l="0" t="0" r="0" b="0"/>
              <a:pathLst>
                <a:path w="261" h="263">
                  <a:moveTo>
                    <a:pt x="0" y="131"/>
                  </a:moveTo>
                  <a:cubicBezTo>
                    <a:pt x="0" y="59"/>
                    <a:pt x="58" y="0"/>
                    <a:pt x="130" y="0"/>
                  </a:cubicBezTo>
                  <a:cubicBezTo>
                    <a:pt x="202" y="0"/>
                    <a:pt x="261" y="59"/>
                    <a:pt x="261" y="131"/>
                  </a:cubicBezTo>
                  <a:cubicBezTo>
                    <a:pt x="261" y="204"/>
                    <a:pt x="202" y="263"/>
                    <a:pt x="130" y="263"/>
                  </a:cubicBezTo>
                  <a:cubicBezTo>
                    <a:pt x="58" y="263"/>
                    <a:pt x="0" y="204"/>
                    <a:pt x="0" y="131"/>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28" name="path"/>
            <p:cNvSpPr/>
            <p:nvPr/>
          </p:nvSpPr>
          <p:spPr>
            <a:xfrm>
              <a:off x="2229611" y="2625851"/>
              <a:ext cx="178816" cy="180339"/>
            </a:xfrm>
            <a:custGeom>
              <a:rect l="0" t="0" r="0" b="0"/>
              <a:pathLst>
                <a:path w="281" h="283">
                  <a:moveTo>
                    <a:pt x="10" y="141"/>
                  </a:moveTo>
                  <a:cubicBezTo>
                    <a:pt x="10" y="69"/>
                    <a:pt x="68" y="10"/>
                    <a:pt x="140" y="10"/>
                  </a:cubicBezTo>
                  <a:cubicBezTo>
                    <a:pt x="212" y="10"/>
                    <a:pt x="271" y="69"/>
                    <a:pt x="271" y="141"/>
                  </a:cubicBezTo>
                  <a:cubicBezTo>
                    <a:pt x="271" y="214"/>
                    <a:pt x="212" y="273"/>
                    <a:pt x="140" y="273"/>
                  </a:cubicBezTo>
                  <a:cubicBezTo>
                    <a:pt x="68" y="273"/>
                    <a:pt x="10" y="214"/>
                    <a:pt x="10" y="141"/>
                  </a:cubicBezTo>
                </a:path>
              </a:pathLst>
            </a:custGeom>
            <a:noFill/>
            <a:ln w="1270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30" name="path"/>
            <p:cNvSpPr/>
            <p:nvPr/>
          </p:nvSpPr>
          <p:spPr>
            <a:xfrm>
              <a:off x="2235961" y="2632201"/>
              <a:ext cx="166116" cy="167639"/>
            </a:xfrm>
            <a:custGeom>
              <a:rect l="0" t="0" r="0" b="0"/>
              <a:pathLst>
                <a:path w="261" h="263">
                  <a:moveTo>
                    <a:pt x="0" y="131"/>
                  </a:moveTo>
                  <a:cubicBezTo>
                    <a:pt x="0" y="59"/>
                    <a:pt x="58" y="0"/>
                    <a:pt x="130" y="0"/>
                  </a:cubicBezTo>
                  <a:cubicBezTo>
                    <a:pt x="202" y="0"/>
                    <a:pt x="261" y="59"/>
                    <a:pt x="261" y="131"/>
                  </a:cubicBezTo>
                  <a:cubicBezTo>
                    <a:pt x="261" y="204"/>
                    <a:pt x="202" y="263"/>
                    <a:pt x="130" y="263"/>
                  </a:cubicBezTo>
                  <a:cubicBezTo>
                    <a:pt x="58" y="263"/>
                    <a:pt x="0" y="204"/>
                    <a:pt x="0" y="131"/>
                  </a:cubicBezTo>
                </a:path>
              </a:pathLst>
            </a:custGeom>
            <a:solidFill>
              <a:srgbClr val="7F7F7F">
                <a:alpha val="1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32" name="path"/>
            <p:cNvSpPr/>
            <p:nvPr/>
          </p:nvSpPr>
          <p:spPr>
            <a:xfrm>
              <a:off x="2883661" y="1403857"/>
              <a:ext cx="167640" cy="166115"/>
            </a:xfrm>
            <a:custGeom>
              <a:rect l="0" t="0" r="0" b="0"/>
              <a:pathLst>
                <a:path w="264" h="261">
                  <a:moveTo>
                    <a:pt x="0" y="130"/>
                  </a:moveTo>
                  <a:cubicBezTo>
                    <a:pt x="0" y="58"/>
                    <a:pt x="59" y="0"/>
                    <a:pt x="132" y="0"/>
                  </a:cubicBezTo>
                  <a:cubicBezTo>
                    <a:pt x="205" y="0"/>
                    <a:pt x="264" y="58"/>
                    <a:pt x="264" y="130"/>
                  </a:cubicBezTo>
                  <a:cubicBezTo>
                    <a:pt x="264" y="202"/>
                    <a:pt x="205" y="261"/>
                    <a:pt x="132" y="261"/>
                  </a:cubicBezTo>
                  <a:cubicBezTo>
                    <a:pt x="59" y="261"/>
                    <a:pt x="0" y="202"/>
                    <a:pt x="0" y="130"/>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34" name="path"/>
            <p:cNvSpPr/>
            <p:nvPr/>
          </p:nvSpPr>
          <p:spPr>
            <a:xfrm>
              <a:off x="2877311" y="1397507"/>
              <a:ext cx="180340" cy="178815"/>
            </a:xfrm>
            <a:custGeom>
              <a:rect l="0" t="0" r="0" b="0"/>
              <a:pathLst>
                <a:path w="284" h="281">
                  <a:moveTo>
                    <a:pt x="10" y="140"/>
                  </a:moveTo>
                  <a:cubicBezTo>
                    <a:pt x="10" y="68"/>
                    <a:pt x="69" y="10"/>
                    <a:pt x="142" y="10"/>
                  </a:cubicBezTo>
                  <a:cubicBezTo>
                    <a:pt x="215" y="10"/>
                    <a:pt x="274" y="68"/>
                    <a:pt x="274" y="140"/>
                  </a:cubicBezTo>
                  <a:cubicBezTo>
                    <a:pt x="274" y="212"/>
                    <a:pt x="215" y="271"/>
                    <a:pt x="142" y="271"/>
                  </a:cubicBezTo>
                  <a:cubicBezTo>
                    <a:pt x="69" y="271"/>
                    <a:pt x="10" y="212"/>
                    <a:pt x="10" y="140"/>
                  </a:cubicBezTo>
                </a:path>
              </a:pathLst>
            </a:custGeom>
            <a:noFill/>
            <a:ln w="1270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36" name="path"/>
            <p:cNvSpPr/>
            <p:nvPr/>
          </p:nvSpPr>
          <p:spPr>
            <a:xfrm>
              <a:off x="2883661" y="1403857"/>
              <a:ext cx="167640" cy="166115"/>
            </a:xfrm>
            <a:custGeom>
              <a:rect l="0" t="0" r="0" b="0"/>
              <a:pathLst>
                <a:path w="264" h="261">
                  <a:moveTo>
                    <a:pt x="0" y="130"/>
                  </a:moveTo>
                  <a:cubicBezTo>
                    <a:pt x="0" y="58"/>
                    <a:pt x="59" y="0"/>
                    <a:pt x="132" y="0"/>
                  </a:cubicBezTo>
                  <a:cubicBezTo>
                    <a:pt x="205" y="0"/>
                    <a:pt x="264" y="58"/>
                    <a:pt x="264" y="130"/>
                  </a:cubicBezTo>
                  <a:cubicBezTo>
                    <a:pt x="264" y="202"/>
                    <a:pt x="205" y="261"/>
                    <a:pt x="132" y="261"/>
                  </a:cubicBezTo>
                  <a:cubicBezTo>
                    <a:pt x="59" y="261"/>
                    <a:pt x="0" y="202"/>
                    <a:pt x="0" y="130"/>
                  </a:cubicBezTo>
                </a:path>
              </a:pathLst>
            </a:custGeom>
            <a:solidFill>
              <a:srgbClr val="7F7F7F">
                <a:alpha val="1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238" name="textbox 1238"/>
          <p:cNvSpPr/>
          <p:nvPr/>
        </p:nvSpPr>
        <p:spPr>
          <a:xfrm>
            <a:off x="534367" y="1487113"/>
            <a:ext cx="8129905" cy="9556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993"/>
              </a:lnSpc>
            </a:pPr>
            <a:endParaRPr lang="Arial" altLang="Arial" sz="100"/>
          </a:p>
          <a:p>
            <a:pPr marL="12700" indent="-635" algn="l" rtl="0" eaLnBrk="0">
              <a:lnSpc>
                <a:spcPct val="109000"/>
              </a:lnSpc>
            </a:pPr>
            <a:r>
              <a:rPr sz="1100" kern="0" spc="-20">
                <a:solidFill>
                  <a:srgbClr val="595959">
                    <a:alpha val="100000"/>
                  </a:srgbClr>
                </a:solidFill>
                <a:latin typeface="Microsoft YaHei"/>
                <a:ea typeface="Microsoft YaHei"/>
                <a:cs typeface="Microsoft YaHei"/>
              </a:rPr>
              <a:t>当前，企业在使用3C数码商用品的难点大都集中在产品本身上，</a:t>
            </a:r>
            <a:r>
              <a:rPr sz="1100" kern="0" spc="190">
                <a:solidFill>
                  <a:srgbClr val="595959">
                    <a:alpha val="100000"/>
                  </a:srgbClr>
                </a:solidFill>
                <a:latin typeface="Microsoft YaHei"/>
                <a:ea typeface="Microsoft YaHei"/>
                <a:cs typeface="Microsoft YaHei"/>
              </a:rPr>
              <a:t> </a:t>
            </a:r>
            <a:r>
              <a:rPr sz="1100" kern="0" spc="-20">
                <a:solidFill>
                  <a:srgbClr val="595959">
                    <a:alpha val="100000"/>
                  </a:srgbClr>
                </a:solidFill>
                <a:latin typeface="Microsoft YaHei"/>
                <a:ea typeface="Microsoft YaHei"/>
                <a:cs typeface="Microsoft YaHei"/>
              </a:rPr>
              <a:t>产品的性能无法满足工作需求、产品不稳定、与产品或软件不适配</a:t>
            </a:r>
            <a:r>
              <a:rPr sz="1100" kern="0" spc="-30">
                <a:solidFill>
                  <a:srgbClr val="595959">
                    <a:alpha val="100000"/>
                  </a:srgbClr>
                </a:solidFill>
                <a:latin typeface="Microsoft YaHei"/>
                <a:ea typeface="Microsoft YaHei"/>
                <a:cs typeface="Microsoft YaHei"/>
              </a:rPr>
              <a:t>、  </a:t>
            </a:r>
            <a:r>
              <a:rPr sz="1100" kern="0" spc="-10">
                <a:solidFill>
                  <a:srgbClr val="595959">
                    <a:alpha val="100000"/>
                  </a:srgbClr>
                </a:solidFill>
                <a:latin typeface="Microsoft YaHei"/>
                <a:ea typeface="Microsoft YaHei"/>
                <a:cs typeface="Microsoft YaHei"/>
              </a:rPr>
              <a:t>电池寿命短等方面是</a:t>
            </a:r>
            <a:r>
              <a:rPr sz="1100" kern="0" spc="-20">
                <a:solidFill>
                  <a:srgbClr val="595959">
                    <a:alpha val="100000"/>
                  </a:srgbClr>
                </a:solidFill>
                <a:latin typeface="Microsoft YaHei"/>
                <a:ea typeface="Microsoft YaHei"/>
                <a:cs typeface="Microsoft YaHei"/>
              </a:rPr>
              <a:t>主要痛点。此外，  缺乏售后技术支持也是企业在使用过程中体验感较差的地方。</a:t>
            </a:r>
            <a:endParaRPr lang="Microsoft YaHei" altLang="Microsoft YaHei" sz="1100"/>
          </a:p>
          <a:p>
            <a:pPr algn="l" rtl="0" eaLnBrk="0">
              <a:lnSpc>
                <a:spcPct val="196000"/>
              </a:lnSpc>
            </a:pPr>
            <a:endParaRPr lang="Arial" altLang="Arial" sz="1000"/>
          </a:p>
          <a:p>
            <a:pPr algn="l" rtl="0" eaLnBrk="0">
              <a:lnSpc>
                <a:spcPct val="117000"/>
              </a:lnSpc>
            </a:pPr>
            <a:endParaRPr lang="Arial" altLang="Arial" sz="300"/>
          </a:p>
          <a:p>
            <a:pPr marL="2767329" algn="l" rtl="0" eaLnBrk="0">
              <a:lnSpc>
                <a:spcPct val="100000"/>
              </a:lnSpc>
              <a:spcBef>
                <a:spcPts val="1"/>
              </a:spcBef>
            </a:pPr>
            <a:r>
              <a:rPr sz="1400" b="1" kern="0" spc="0">
                <a:solidFill>
                  <a:srgbClr val="404040">
                    <a:alpha val="100000"/>
                  </a:srgbClr>
                </a:solidFill>
                <a:latin typeface="Microsoft YaHei"/>
                <a:ea typeface="Microsoft YaHei"/>
                <a:cs typeface="Microsoft YaHei"/>
              </a:rPr>
              <a:t>企业3C数码商用品常见使用痛点</a:t>
            </a:r>
            <a:endParaRPr lang="Microsoft YaHei" altLang="Microsoft YaHei" sz="1400"/>
          </a:p>
        </p:txBody>
      </p:sp>
      <p:sp>
        <p:nvSpPr>
          <p:cNvPr id="1240" name="textbox 1240"/>
          <p:cNvSpPr/>
          <p:nvPr/>
        </p:nvSpPr>
        <p:spPr>
          <a:xfrm>
            <a:off x="530104" y="431082"/>
            <a:ext cx="6884669" cy="8743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404"/>
              </a:lnSpc>
            </a:pPr>
            <a:endParaRPr lang="Arial" altLang="Arial" sz="100"/>
          </a:p>
          <a:p>
            <a:pPr marL="37465" algn="l" rtl="0" eaLnBrk="0">
              <a:lnSpc>
                <a:spcPct val="97000"/>
              </a:lnSpc>
            </a:pPr>
            <a:r>
              <a:rPr sz="3200" kern="0" spc="-20">
                <a:solidFill>
                  <a:srgbClr val="8BC53F">
                    <a:alpha val="100000"/>
                  </a:srgbClr>
                </a:solidFill>
                <a:latin typeface="Microsoft YaHei"/>
                <a:ea typeface="Microsoft YaHei"/>
                <a:cs typeface="Microsoft YaHei"/>
              </a:rPr>
              <a:t>3C数码商用品使用痛点</a:t>
            </a:r>
            <a:endParaRPr lang="Microsoft YaHei" altLang="Microsoft YaHei" sz="3200"/>
          </a:p>
          <a:p>
            <a:pPr algn="l" rtl="0" eaLnBrk="0">
              <a:lnSpc>
                <a:spcPct val="106000"/>
              </a:lnSpc>
            </a:pPr>
            <a:endParaRPr lang="Arial" altLang="Arial" sz="500"/>
          </a:p>
          <a:p>
            <a:pPr marL="12700" algn="l" rtl="0" eaLnBrk="0">
              <a:lnSpc>
                <a:spcPct val="97000"/>
              </a:lnSpc>
              <a:spcBef>
                <a:spcPts val="2"/>
              </a:spcBef>
            </a:pPr>
            <a:r>
              <a:rPr sz="2000" kern="0" spc="0">
                <a:solidFill>
                  <a:srgbClr val="595959">
                    <a:alpha val="100000"/>
                  </a:srgbClr>
                </a:solidFill>
                <a:latin typeface="Microsoft YaHei"/>
                <a:ea typeface="Microsoft YaHei"/>
                <a:cs typeface="Microsoft YaHei"/>
              </a:rPr>
              <a:t>产品性能不足、稳定性差、兼容性差、电池寿命短是主要问题</a:t>
            </a:r>
            <a:endParaRPr lang="Microsoft YaHei" altLang="Microsoft YaHei" sz="2000"/>
          </a:p>
        </p:txBody>
      </p:sp>
      <p:sp>
        <p:nvSpPr>
          <p:cNvPr id="1242" name="textbox 1242"/>
          <p:cNvSpPr/>
          <p:nvPr/>
        </p:nvSpPr>
        <p:spPr>
          <a:xfrm>
            <a:off x="5345201" y="4210634"/>
            <a:ext cx="3318509" cy="4502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175"/>
              </a:lnSpc>
            </a:pPr>
            <a:endParaRPr lang="Arial" altLang="Arial" sz="100"/>
          </a:p>
          <a:p>
            <a:pPr marL="12700" algn="l" rtl="0" eaLnBrk="0">
              <a:lnSpc>
                <a:spcPct val="97000"/>
              </a:lnSpc>
            </a:pPr>
            <a:r>
              <a:rPr sz="1200" b="1" kern="0" spc="-10">
                <a:solidFill>
                  <a:srgbClr val="595959">
                    <a:alpha val="100000"/>
                  </a:srgbClr>
                </a:solidFill>
                <a:latin typeface="Microsoft YaHei"/>
                <a:ea typeface="Microsoft YaHei"/>
                <a:cs typeface="Microsoft YaHei"/>
              </a:rPr>
              <a:t>兼容性低</a:t>
            </a:r>
            <a:endParaRPr lang="Microsoft YaHei" altLang="Microsoft YaHei" sz="1200"/>
          </a:p>
          <a:p>
            <a:pPr algn="l" rtl="0" eaLnBrk="0">
              <a:lnSpc>
                <a:spcPct val="109000"/>
              </a:lnSpc>
            </a:pPr>
            <a:endParaRPr lang="Arial" altLang="Arial" sz="600"/>
          </a:p>
          <a:p>
            <a:pPr marL="12700" algn="l" rtl="0" eaLnBrk="0">
              <a:lnSpc>
                <a:spcPts val="1151"/>
              </a:lnSpc>
            </a:pPr>
            <a:r>
              <a:rPr sz="900" kern="0" spc="100">
                <a:solidFill>
                  <a:srgbClr val="595959">
                    <a:alpha val="100000"/>
                  </a:srgbClr>
                </a:solidFill>
                <a:latin typeface="Microsoft YaHei"/>
                <a:ea typeface="Microsoft YaHei"/>
                <a:cs typeface="Microsoft YaHei"/>
              </a:rPr>
              <a:t>与企业现有产品或软件不兼容导致集成</a:t>
            </a:r>
            <a:r>
              <a:rPr sz="900" kern="0" spc="90">
                <a:solidFill>
                  <a:srgbClr val="595959">
                    <a:alpha val="100000"/>
                  </a:srgbClr>
                </a:solidFill>
                <a:latin typeface="Microsoft YaHei"/>
                <a:ea typeface="Microsoft YaHei"/>
                <a:cs typeface="Microsoft YaHei"/>
              </a:rPr>
              <a:t>困难，降低工作效率</a:t>
            </a:r>
            <a:endParaRPr lang="Microsoft YaHei" altLang="Microsoft YaHei" sz="900"/>
          </a:p>
        </p:txBody>
      </p:sp>
      <p:sp>
        <p:nvSpPr>
          <p:cNvPr id="1244" name="textbox 1244"/>
          <p:cNvSpPr/>
          <p:nvPr/>
        </p:nvSpPr>
        <p:spPr>
          <a:xfrm>
            <a:off x="4577232" y="5719064"/>
            <a:ext cx="3317875" cy="4495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199"/>
              </a:lnSpc>
            </a:pPr>
            <a:endParaRPr lang="Arial" altLang="Arial" sz="100"/>
          </a:p>
          <a:p>
            <a:pPr marL="12700" algn="l" rtl="0" eaLnBrk="0">
              <a:lnSpc>
                <a:spcPct val="97000"/>
              </a:lnSpc>
            </a:pPr>
            <a:r>
              <a:rPr sz="1200" b="1" kern="0" spc="-10">
                <a:solidFill>
                  <a:srgbClr val="595959">
                    <a:alpha val="100000"/>
                  </a:srgbClr>
                </a:solidFill>
                <a:latin typeface="Microsoft YaHei"/>
                <a:ea typeface="Microsoft YaHei"/>
                <a:cs typeface="Microsoft YaHei"/>
              </a:rPr>
              <a:t>技术支持有限</a:t>
            </a:r>
            <a:endParaRPr lang="Microsoft YaHei" altLang="Microsoft YaHei" sz="1200"/>
          </a:p>
          <a:p>
            <a:pPr algn="l" rtl="0" eaLnBrk="0">
              <a:lnSpc>
                <a:spcPct val="109000"/>
              </a:lnSpc>
            </a:pPr>
            <a:endParaRPr lang="Arial" altLang="Arial" sz="600"/>
          </a:p>
          <a:p>
            <a:pPr marL="21590" algn="l" rtl="0" eaLnBrk="0">
              <a:lnSpc>
                <a:spcPts val="1149"/>
              </a:lnSpc>
              <a:spcBef>
                <a:spcPts val="2"/>
              </a:spcBef>
            </a:pPr>
            <a:r>
              <a:rPr sz="900" kern="0" spc="100">
                <a:solidFill>
                  <a:srgbClr val="595959">
                    <a:alpha val="100000"/>
                  </a:srgbClr>
                </a:solidFill>
                <a:latin typeface="Microsoft YaHei"/>
                <a:ea typeface="Microsoft YaHei"/>
                <a:cs typeface="Microsoft YaHei"/>
              </a:rPr>
              <a:t>出现故障时，缺乏及</a:t>
            </a:r>
            <a:r>
              <a:rPr sz="900" kern="0" spc="90">
                <a:solidFill>
                  <a:srgbClr val="595959">
                    <a:alpha val="100000"/>
                  </a:srgbClr>
                </a:solidFill>
                <a:latin typeface="Microsoft YaHei"/>
                <a:ea typeface="Microsoft YaHei"/>
                <a:cs typeface="Microsoft YaHei"/>
              </a:rPr>
              <a:t>时的、有效的技术支持，影响工作进行</a:t>
            </a:r>
            <a:endParaRPr lang="Microsoft YaHei" altLang="Microsoft YaHei" sz="900"/>
          </a:p>
        </p:txBody>
      </p:sp>
      <p:sp>
        <p:nvSpPr>
          <p:cNvPr id="1246" name="textbox 1246"/>
          <p:cNvSpPr/>
          <p:nvPr/>
        </p:nvSpPr>
        <p:spPr>
          <a:xfrm>
            <a:off x="5002778" y="3465652"/>
            <a:ext cx="3190875" cy="4495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221"/>
              </a:lnSpc>
            </a:pPr>
            <a:endParaRPr lang="Arial" altLang="Arial" sz="100"/>
          </a:p>
          <a:p>
            <a:pPr marL="12700" algn="l" rtl="0" eaLnBrk="0">
              <a:lnSpc>
                <a:spcPct val="97000"/>
              </a:lnSpc>
            </a:pPr>
            <a:r>
              <a:rPr sz="1200" b="1" kern="0" spc="-10">
                <a:solidFill>
                  <a:srgbClr val="595959">
                    <a:alpha val="100000"/>
                  </a:srgbClr>
                </a:solidFill>
                <a:latin typeface="Microsoft YaHei"/>
                <a:ea typeface="Microsoft YaHei"/>
                <a:cs typeface="Microsoft YaHei"/>
              </a:rPr>
              <a:t>产品不稳定</a:t>
            </a:r>
            <a:endParaRPr lang="Microsoft YaHei" altLang="Microsoft YaHei" sz="1200"/>
          </a:p>
          <a:p>
            <a:pPr algn="l" rtl="0" eaLnBrk="0">
              <a:lnSpc>
                <a:spcPct val="109000"/>
              </a:lnSpc>
            </a:pPr>
            <a:endParaRPr lang="Arial" altLang="Arial" sz="600"/>
          </a:p>
          <a:p>
            <a:pPr marL="12700" algn="l" rtl="0" eaLnBrk="0">
              <a:lnSpc>
                <a:spcPts val="1148"/>
              </a:lnSpc>
              <a:spcBef>
                <a:spcPts val="3"/>
              </a:spcBef>
            </a:pPr>
            <a:r>
              <a:rPr sz="900" kern="0" spc="70">
                <a:solidFill>
                  <a:srgbClr val="595959">
                    <a:alpha val="100000"/>
                  </a:srgbClr>
                </a:solidFill>
                <a:latin typeface="Microsoft YaHei"/>
                <a:ea typeface="Microsoft YaHei"/>
                <a:cs typeface="Microsoft YaHei"/>
              </a:rPr>
              <a:t>有突然黑屏、卡顿的情况，导致业务中断，</a:t>
            </a:r>
            <a:r>
              <a:rPr sz="900" kern="0" spc="90">
                <a:solidFill>
                  <a:srgbClr val="595959">
                    <a:alpha val="100000"/>
                  </a:srgbClr>
                </a:solidFill>
                <a:latin typeface="Microsoft YaHei"/>
                <a:ea typeface="Microsoft YaHei"/>
                <a:cs typeface="Microsoft YaHei"/>
              </a:rPr>
              <a:t>  </a:t>
            </a:r>
            <a:r>
              <a:rPr sz="900" kern="0" spc="60">
                <a:solidFill>
                  <a:srgbClr val="595959">
                    <a:alpha val="100000"/>
                  </a:srgbClr>
                </a:solidFill>
                <a:latin typeface="Microsoft YaHei"/>
                <a:ea typeface="Microsoft YaHei"/>
                <a:cs typeface="Microsoft YaHei"/>
              </a:rPr>
              <a:t>影响员工办公</a:t>
            </a:r>
            <a:endParaRPr lang="Microsoft YaHei" altLang="Microsoft YaHei" sz="900"/>
          </a:p>
        </p:txBody>
      </p:sp>
      <p:sp>
        <p:nvSpPr>
          <p:cNvPr id="1248" name="textbox 1248"/>
          <p:cNvSpPr/>
          <p:nvPr/>
        </p:nvSpPr>
        <p:spPr>
          <a:xfrm>
            <a:off x="4577323" y="2706065"/>
            <a:ext cx="3189604" cy="4502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269"/>
              </a:lnSpc>
            </a:pPr>
            <a:endParaRPr lang="Arial" altLang="Arial" sz="100"/>
          </a:p>
          <a:p>
            <a:pPr marL="12700" algn="l" rtl="0" eaLnBrk="0">
              <a:lnSpc>
                <a:spcPct val="97000"/>
              </a:lnSpc>
            </a:pPr>
            <a:r>
              <a:rPr sz="1200" b="1" kern="0" spc="-10">
                <a:solidFill>
                  <a:srgbClr val="595959">
                    <a:alpha val="100000"/>
                  </a:srgbClr>
                </a:solidFill>
                <a:latin typeface="Microsoft YaHei"/>
                <a:ea typeface="Microsoft YaHei"/>
                <a:cs typeface="Microsoft YaHei"/>
              </a:rPr>
              <a:t>性能不足</a:t>
            </a:r>
            <a:endParaRPr lang="Microsoft YaHei" altLang="Microsoft YaHei" sz="1200"/>
          </a:p>
          <a:p>
            <a:pPr algn="l" rtl="0" eaLnBrk="0">
              <a:lnSpc>
                <a:spcPct val="109000"/>
              </a:lnSpc>
            </a:pPr>
            <a:endParaRPr lang="Arial" altLang="Arial" sz="600"/>
          </a:p>
          <a:p>
            <a:pPr marL="12700" algn="l" rtl="0" eaLnBrk="0">
              <a:lnSpc>
                <a:spcPts val="1150"/>
              </a:lnSpc>
              <a:spcBef>
                <a:spcPts val="6"/>
              </a:spcBef>
            </a:pPr>
            <a:r>
              <a:rPr sz="900" kern="0" spc="70">
                <a:solidFill>
                  <a:srgbClr val="595959">
                    <a:alpha val="100000"/>
                  </a:srgbClr>
                </a:solidFill>
                <a:latin typeface="Microsoft YaHei"/>
                <a:ea typeface="Microsoft YaHei"/>
                <a:cs typeface="Microsoft YaHei"/>
              </a:rPr>
              <a:t>部分产品无法满足复杂任务的高性能需求</a:t>
            </a:r>
            <a:r>
              <a:rPr sz="900" kern="0" spc="60">
                <a:solidFill>
                  <a:srgbClr val="595959">
                    <a:alpha val="100000"/>
                  </a:srgbClr>
                </a:solidFill>
                <a:latin typeface="Microsoft YaHei"/>
                <a:ea typeface="Microsoft YaHei"/>
                <a:cs typeface="Microsoft YaHei"/>
              </a:rPr>
              <a:t>，</a:t>
            </a:r>
            <a:r>
              <a:rPr sz="900" kern="0" spc="90">
                <a:solidFill>
                  <a:srgbClr val="595959">
                    <a:alpha val="100000"/>
                  </a:srgbClr>
                </a:solidFill>
                <a:latin typeface="Microsoft YaHei"/>
                <a:ea typeface="Microsoft YaHei"/>
                <a:cs typeface="Microsoft YaHei"/>
              </a:rPr>
              <a:t>  </a:t>
            </a:r>
            <a:r>
              <a:rPr sz="900" kern="0" spc="60">
                <a:solidFill>
                  <a:srgbClr val="595959">
                    <a:alpha val="100000"/>
                  </a:srgbClr>
                </a:solidFill>
                <a:latin typeface="Microsoft YaHei"/>
                <a:ea typeface="Microsoft YaHei"/>
                <a:cs typeface="Microsoft YaHei"/>
              </a:rPr>
              <a:t>影响工作效率</a:t>
            </a:r>
            <a:endParaRPr lang="Microsoft YaHei" altLang="Microsoft YaHei" sz="900"/>
          </a:p>
        </p:txBody>
      </p:sp>
      <p:sp>
        <p:nvSpPr>
          <p:cNvPr id="1250" name="textbox 1250"/>
          <p:cNvSpPr/>
          <p:nvPr/>
        </p:nvSpPr>
        <p:spPr>
          <a:xfrm>
            <a:off x="5002525" y="4961077"/>
            <a:ext cx="3064510" cy="4495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175"/>
              </a:lnSpc>
            </a:pPr>
            <a:endParaRPr lang="Arial" altLang="Arial" sz="100"/>
          </a:p>
          <a:p>
            <a:pPr marL="20320" algn="l" rtl="0" eaLnBrk="0">
              <a:lnSpc>
                <a:spcPct val="97000"/>
              </a:lnSpc>
            </a:pPr>
            <a:r>
              <a:rPr sz="1200" b="1" kern="0" spc="-20">
                <a:solidFill>
                  <a:srgbClr val="595959">
                    <a:alpha val="100000"/>
                  </a:srgbClr>
                </a:solidFill>
                <a:latin typeface="Microsoft YaHei"/>
                <a:ea typeface="Microsoft YaHei"/>
                <a:cs typeface="Microsoft YaHei"/>
              </a:rPr>
              <a:t>电池寿命短</a:t>
            </a:r>
            <a:endParaRPr lang="Microsoft YaHei" altLang="Microsoft YaHei" sz="1200"/>
          </a:p>
          <a:p>
            <a:pPr algn="l" rtl="0" eaLnBrk="0">
              <a:lnSpc>
                <a:spcPct val="109000"/>
              </a:lnSpc>
            </a:pPr>
            <a:endParaRPr lang="Arial" altLang="Arial" sz="600"/>
          </a:p>
          <a:p>
            <a:pPr marL="12700" algn="l" rtl="0" eaLnBrk="0">
              <a:lnSpc>
                <a:spcPts val="1147"/>
              </a:lnSpc>
              <a:spcBef>
                <a:spcPts val="2"/>
              </a:spcBef>
            </a:pPr>
            <a:r>
              <a:rPr sz="900" kern="0" spc="100">
                <a:solidFill>
                  <a:srgbClr val="595959">
                    <a:alpha val="100000"/>
                  </a:srgbClr>
                </a:solidFill>
                <a:latin typeface="Microsoft YaHei"/>
                <a:ea typeface="Microsoft YaHei"/>
                <a:cs typeface="Microsoft YaHei"/>
              </a:rPr>
              <a:t>移动产品的寿命短，电池不耐用，</a:t>
            </a:r>
            <a:r>
              <a:rPr sz="900" kern="0" spc="90">
                <a:solidFill>
                  <a:srgbClr val="595959">
                    <a:alpha val="100000"/>
                  </a:srgbClr>
                </a:solidFill>
                <a:latin typeface="Microsoft YaHei"/>
                <a:ea typeface="Microsoft YaHei"/>
                <a:cs typeface="Microsoft YaHei"/>
              </a:rPr>
              <a:t>对移动办公带来困扰</a:t>
            </a:r>
            <a:endParaRPr lang="Microsoft YaHei" altLang="Microsoft YaHei" sz="900"/>
          </a:p>
        </p:txBody>
      </p:sp>
      <p:sp>
        <p:nvSpPr>
          <p:cNvPr id="1252" name="textbox 1252"/>
          <p:cNvSpPr/>
          <p:nvPr/>
        </p:nvSpPr>
        <p:spPr>
          <a:xfrm>
            <a:off x="523850" y="6633805"/>
            <a:ext cx="8513444"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608"/>
              </a:lnSpc>
            </a:pPr>
            <a:endParaRPr lang="Arial" altLang="Arial" sz="100"/>
          </a:p>
          <a:p>
            <a:pPr marL="12700" algn="l" rtl="0" eaLnBrk="0">
              <a:lnSpc>
                <a:spcPct val="98000"/>
              </a:lnSpc>
            </a:pPr>
            <a:r>
              <a:rPr sz="800" kern="0" spc="0">
                <a:solidFill>
                  <a:srgbClr val="7F7F7F">
                    <a:alpha val="100000"/>
                  </a:srgbClr>
                </a:solidFill>
                <a:latin typeface="Arial"/>
                <a:ea typeface="Arial"/>
                <a:cs typeface="Arial"/>
              </a:rPr>
              <a:t>©2024.2</a:t>
            </a:r>
            <a:r>
              <a:rPr sz="800" kern="0" spc="8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Inc.                                                                                                                                                                          </a:t>
            </a:r>
            <a:r>
              <a:rPr sz="800" kern="0" spc="-10">
                <a:solidFill>
                  <a:srgbClr val="7F7F7F">
                    <a:alpha val="100000"/>
                  </a:srgbClr>
                </a:solidFill>
                <a:latin typeface="Arial"/>
                <a:ea typeface="Arial"/>
                <a:cs typeface="Arial"/>
              </a:rPr>
              <a:t>                                          www.iresearch.com.cn          </a:t>
            </a:r>
            <a:r>
              <a:rPr sz="1200" kern="0" spc="-10" baseline="-4340">
                <a:solidFill>
                  <a:srgbClr val="7F7F7F">
                    <a:alpha val="100000"/>
                  </a:srgbClr>
                </a:solidFill>
                <a:latin typeface="Microsoft YaHei"/>
                <a:ea typeface="Microsoft YaHei"/>
                <a:cs typeface="Microsoft YaHei"/>
              </a:rPr>
              <a:t>20</a:t>
            </a:r>
            <a:endParaRPr lang="Microsoft YaHei" altLang="Microsoft YaHei" sz="1200" baseline="-4340"/>
          </a:p>
        </p:txBody>
      </p:sp>
      <p:pic>
        <p:nvPicPr>
          <p:cNvPr id="1254" name="picture 1254"/>
          <p:cNvPicPr>
            <a:picLocks noChangeAspect="1"/>
          </p:cNvPicPr>
          <p:nvPr/>
        </p:nvPicPr>
        <p:blipFill>
          <a:blip r:embed="rId2"/>
          <a:stretch>
            <a:fillRect/>
          </a:stretch>
        </p:blipFill>
        <p:spPr>
          <a:xfrm rot="21600000">
            <a:off x="7879183" y="289280"/>
            <a:ext cx="988869" cy="490517"/>
          </a:xfrm>
          <a:prstGeom prst="rect">
            <a:avLst/>
          </a:prstGeom>
        </p:spPr>
      </p:pic>
      <p:sp>
        <p:nvSpPr>
          <p:cNvPr id="1256" name="textbox 1256"/>
          <p:cNvSpPr/>
          <p:nvPr/>
        </p:nvSpPr>
        <p:spPr>
          <a:xfrm>
            <a:off x="533507" y="6417964"/>
            <a:ext cx="3019425"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74"/>
              </a:lnSpc>
            </a:pPr>
            <a:endParaRPr lang="Arial" altLang="Arial" sz="100"/>
          </a:p>
          <a:p>
            <a:pPr algn="r" rtl="0" eaLnBrk="0">
              <a:lnSpc>
                <a:spcPct val="97000"/>
              </a:lnSpc>
            </a:pPr>
            <a:r>
              <a:rPr sz="800" kern="0" spc="-30">
                <a:solidFill>
                  <a:srgbClr val="7F7F7F">
                    <a:alpha val="100000"/>
                  </a:srgbClr>
                </a:solidFill>
                <a:latin typeface="Microsoft YaHei"/>
                <a:ea typeface="Microsoft YaHei"/>
                <a:cs typeface="Microsoft YaHei"/>
              </a:rPr>
              <a:t>来源：</a:t>
            </a:r>
            <a:r>
              <a:rPr sz="800" kern="0" spc="210">
                <a:solidFill>
                  <a:srgbClr val="7F7F7F">
                    <a:alpha val="100000"/>
                  </a:srgbClr>
                </a:solidFill>
                <a:latin typeface="Microsoft YaHei"/>
                <a:ea typeface="Microsoft YaHei"/>
                <a:cs typeface="Microsoft YaHei"/>
              </a:rPr>
              <a:t> </a:t>
            </a:r>
            <a:r>
              <a:rPr sz="800" kern="0" spc="-30">
                <a:solidFill>
                  <a:srgbClr val="7F7F7F">
                    <a:alpha val="100000"/>
                  </a:srgbClr>
                </a:solidFill>
                <a:latin typeface="Microsoft YaHei"/>
                <a:ea typeface="Microsoft YaHei"/>
                <a:cs typeface="Microsoft YaHei"/>
              </a:rPr>
              <a:t>B端用户深访、公开资料，艾瑞咨询研究</a:t>
            </a:r>
            <a:r>
              <a:rPr sz="800" kern="0" spc="-40">
                <a:solidFill>
                  <a:srgbClr val="7F7F7F">
                    <a:alpha val="100000"/>
                  </a:srgbClr>
                </a:solidFill>
                <a:latin typeface="Microsoft YaHei"/>
                <a:ea typeface="Microsoft YaHei"/>
                <a:cs typeface="Microsoft YaHei"/>
              </a:rPr>
              <a:t>院自主研究及绘制。</a:t>
            </a:r>
            <a:endParaRPr lang="Microsoft YaHei" altLang="Microsoft YaHei" sz="800"/>
          </a:p>
        </p:txBody>
      </p:sp>
      <p:grpSp>
        <p:nvGrpSpPr>
          <p:cNvPr id="130" name="group 130"/>
          <p:cNvGrpSpPr/>
          <p:nvPr/>
        </p:nvGrpSpPr>
        <p:grpSpPr>
          <a:xfrm rot="21600000">
            <a:off x="3919728" y="5661659"/>
            <a:ext cx="475487" cy="475487"/>
            <a:chExt cx="475487" cy="475487"/>
          </a:xfrm>
        </p:grpSpPr>
        <p:sp>
          <p:nvSpPr>
            <p:cNvPr id="1258" name="path"/>
            <p:cNvSpPr/>
            <p:nvPr/>
          </p:nvSpPr>
          <p:spPr>
            <a:xfrm>
              <a:off x="0" y="0"/>
              <a:ext cx="475487" cy="475487"/>
            </a:xfrm>
            <a:custGeom>
              <a:rect l="0" t="0" r="0" b="0"/>
              <a:pathLst>
                <a:path w="748" h="748">
                  <a:moveTo>
                    <a:pt x="0" y="374"/>
                  </a:moveTo>
                  <a:cubicBezTo>
                    <a:pt x="0" y="167"/>
                    <a:pt x="167" y="0"/>
                    <a:pt x="374" y="0"/>
                  </a:cubicBezTo>
                  <a:cubicBezTo>
                    <a:pt x="581" y="0"/>
                    <a:pt x="748" y="167"/>
                    <a:pt x="748" y="374"/>
                  </a:cubicBezTo>
                  <a:cubicBezTo>
                    <a:pt x="748" y="581"/>
                    <a:pt x="581" y="748"/>
                    <a:pt x="374" y="748"/>
                  </a:cubicBezTo>
                  <a:cubicBezTo>
                    <a:pt x="167" y="748"/>
                    <a:pt x="0" y="581"/>
                    <a:pt x="0" y="374"/>
                  </a:cubicBezTo>
                </a:path>
              </a:pathLst>
            </a:custGeom>
            <a:solidFill>
              <a:srgbClr val="7F7F7F">
                <a:alpha val="1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60" name="path"/>
            <p:cNvSpPr/>
            <p:nvPr/>
          </p:nvSpPr>
          <p:spPr>
            <a:xfrm>
              <a:off x="112775" y="112775"/>
              <a:ext cx="249936" cy="249936"/>
            </a:xfrm>
            <a:custGeom>
              <a:rect l="0" t="0" r="0" b="0"/>
              <a:pathLst>
                <a:path w="393" h="393">
                  <a:moveTo>
                    <a:pt x="188" y="360"/>
                  </a:moveTo>
                  <a:cubicBezTo>
                    <a:pt x="184" y="360"/>
                    <a:pt x="180" y="364"/>
                    <a:pt x="180" y="368"/>
                  </a:cubicBezTo>
                  <a:cubicBezTo>
                    <a:pt x="180" y="373"/>
                    <a:pt x="184" y="377"/>
                    <a:pt x="188" y="377"/>
                  </a:cubicBezTo>
                  <a:lnTo>
                    <a:pt x="213" y="377"/>
                  </a:lnTo>
                  <a:cubicBezTo>
                    <a:pt x="217" y="377"/>
                    <a:pt x="221" y="373"/>
                    <a:pt x="221" y="368"/>
                  </a:cubicBezTo>
                  <a:cubicBezTo>
                    <a:pt x="221" y="364"/>
                    <a:pt x="217" y="360"/>
                    <a:pt x="213" y="360"/>
                  </a:cubicBezTo>
                  <a:lnTo>
                    <a:pt x="188" y="360"/>
                  </a:lnTo>
                  <a:close/>
                  <a:moveTo>
                    <a:pt x="336" y="188"/>
                  </a:moveTo>
                  <a:lnTo>
                    <a:pt x="336" y="278"/>
                  </a:lnTo>
                  <a:cubicBezTo>
                    <a:pt x="359" y="276"/>
                    <a:pt x="377" y="257"/>
                    <a:pt x="377" y="233"/>
                  </a:cubicBezTo>
                  <a:cubicBezTo>
                    <a:pt x="377" y="210"/>
                    <a:pt x="359" y="190"/>
                    <a:pt x="336" y="188"/>
                  </a:cubicBezTo>
                  <a:moveTo>
                    <a:pt x="57" y="188"/>
                  </a:moveTo>
                  <a:cubicBezTo>
                    <a:pt x="34" y="190"/>
                    <a:pt x="16" y="210"/>
                    <a:pt x="16" y="233"/>
                  </a:cubicBezTo>
                  <a:cubicBezTo>
                    <a:pt x="16" y="257"/>
                    <a:pt x="34" y="276"/>
                    <a:pt x="57" y="278"/>
                  </a:cubicBezTo>
                  <a:lnTo>
                    <a:pt x="57" y="188"/>
                  </a:lnTo>
                  <a:close/>
                  <a:moveTo>
                    <a:pt x="196" y="125"/>
                  </a:moveTo>
                  <a:cubicBezTo>
                    <a:pt x="180" y="125"/>
                    <a:pt x="166" y="139"/>
                    <a:pt x="166" y="155"/>
                  </a:cubicBezTo>
                  <a:cubicBezTo>
                    <a:pt x="166" y="172"/>
                    <a:pt x="180" y="186"/>
                    <a:pt x="196" y="186"/>
                  </a:cubicBezTo>
                  <a:cubicBezTo>
                    <a:pt x="213" y="186"/>
                    <a:pt x="227" y="172"/>
                    <a:pt x="227" y="155"/>
                  </a:cubicBezTo>
                  <a:cubicBezTo>
                    <a:pt x="227" y="139"/>
                    <a:pt x="213" y="125"/>
                    <a:pt x="196" y="125"/>
                  </a:cubicBezTo>
                  <a:moveTo>
                    <a:pt x="196" y="109"/>
                  </a:moveTo>
                  <a:cubicBezTo>
                    <a:pt x="222" y="109"/>
                    <a:pt x="243" y="130"/>
                    <a:pt x="243" y="155"/>
                  </a:cubicBezTo>
                  <a:cubicBezTo>
                    <a:pt x="243" y="181"/>
                    <a:pt x="222" y="202"/>
                    <a:pt x="196" y="202"/>
                  </a:cubicBezTo>
                  <a:cubicBezTo>
                    <a:pt x="171" y="202"/>
                    <a:pt x="150" y="181"/>
                    <a:pt x="150" y="155"/>
                  </a:cubicBezTo>
                  <a:cubicBezTo>
                    <a:pt x="150" y="130"/>
                    <a:pt x="171" y="109"/>
                    <a:pt x="196" y="109"/>
                  </a:cubicBezTo>
                  <a:moveTo>
                    <a:pt x="191" y="65"/>
                  </a:moveTo>
                  <a:lnTo>
                    <a:pt x="187" y="87"/>
                  </a:lnTo>
                  <a:lnTo>
                    <a:pt x="181" y="88"/>
                  </a:lnTo>
                  <a:cubicBezTo>
                    <a:pt x="174" y="90"/>
                    <a:pt x="166" y="93"/>
                    <a:pt x="160" y="97"/>
                  </a:cubicBezTo>
                  <a:lnTo>
                    <a:pt x="155" y="100"/>
                  </a:lnTo>
                  <a:lnTo>
                    <a:pt x="137" y="87"/>
                  </a:lnTo>
                  <a:lnTo>
                    <a:pt x="128" y="96"/>
                  </a:lnTo>
                  <a:lnTo>
                    <a:pt x="141" y="114"/>
                  </a:lnTo>
                  <a:lnTo>
                    <a:pt x="138" y="118"/>
                  </a:lnTo>
                  <a:cubicBezTo>
                    <a:pt x="134" y="125"/>
                    <a:pt x="131" y="133"/>
                    <a:pt x="129" y="140"/>
                  </a:cubicBezTo>
                  <a:lnTo>
                    <a:pt x="128" y="146"/>
                  </a:lnTo>
                  <a:lnTo>
                    <a:pt x="106" y="149"/>
                  </a:lnTo>
                  <a:lnTo>
                    <a:pt x="106" y="161"/>
                  </a:lnTo>
                  <a:lnTo>
                    <a:pt x="128" y="165"/>
                  </a:lnTo>
                  <a:lnTo>
                    <a:pt x="129" y="170"/>
                  </a:lnTo>
                  <a:cubicBezTo>
                    <a:pt x="131" y="178"/>
                    <a:pt x="134" y="185"/>
                    <a:pt x="138" y="192"/>
                  </a:cubicBezTo>
                  <a:lnTo>
                    <a:pt x="141" y="197"/>
                  </a:lnTo>
                  <a:lnTo>
                    <a:pt x="128" y="215"/>
                  </a:lnTo>
                  <a:lnTo>
                    <a:pt x="137" y="223"/>
                  </a:lnTo>
                  <a:lnTo>
                    <a:pt x="155" y="210"/>
                  </a:lnTo>
                  <a:lnTo>
                    <a:pt x="160" y="213"/>
                  </a:lnTo>
                  <a:cubicBezTo>
                    <a:pt x="166" y="218"/>
                    <a:pt x="174" y="221"/>
                    <a:pt x="181" y="222"/>
                  </a:cubicBezTo>
                  <a:lnTo>
                    <a:pt x="187" y="224"/>
                  </a:lnTo>
                  <a:lnTo>
                    <a:pt x="191" y="245"/>
                  </a:lnTo>
                  <a:lnTo>
                    <a:pt x="202" y="245"/>
                  </a:lnTo>
                  <a:lnTo>
                    <a:pt x="206" y="224"/>
                  </a:lnTo>
                  <a:lnTo>
                    <a:pt x="211" y="222"/>
                  </a:lnTo>
                  <a:cubicBezTo>
                    <a:pt x="219" y="221"/>
                    <a:pt x="226" y="218"/>
                    <a:pt x="233" y="213"/>
                  </a:cubicBezTo>
                  <a:lnTo>
                    <a:pt x="238" y="210"/>
                  </a:lnTo>
                  <a:lnTo>
                    <a:pt x="256" y="223"/>
                  </a:lnTo>
                  <a:lnTo>
                    <a:pt x="264" y="215"/>
                  </a:lnTo>
                  <a:lnTo>
                    <a:pt x="251" y="197"/>
                  </a:lnTo>
                  <a:lnTo>
                    <a:pt x="254" y="192"/>
                  </a:lnTo>
                  <a:cubicBezTo>
                    <a:pt x="259" y="185"/>
                    <a:pt x="262" y="178"/>
                    <a:pt x="264" y="170"/>
                  </a:cubicBezTo>
                  <a:lnTo>
                    <a:pt x="265" y="165"/>
                  </a:lnTo>
                  <a:lnTo>
                    <a:pt x="287" y="161"/>
                  </a:lnTo>
                  <a:lnTo>
                    <a:pt x="287" y="149"/>
                  </a:lnTo>
                  <a:lnTo>
                    <a:pt x="265" y="146"/>
                  </a:lnTo>
                  <a:lnTo>
                    <a:pt x="264" y="140"/>
                  </a:lnTo>
                  <a:cubicBezTo>
                    <a:pt x="262" y="133"/>
                    <a:pt x="259" y="125"/>
                    <a:pt x="254" y="118"/>
                  </a:cubicBezTo>
                  <a:lnTo>
                    <a:pt x="251" y="114"/>
                  </a:lnTo>
                  <a:lnTo>
                    <a:pt x="264" y="96"/>
                  </a:lnTo>
                  <a:lnTo>
                    <a:pt x="256" y="87"/>
                  </a:lnTo>
                  <a:lnTo>
                    <a:pt x="238" y="100"/>
                  </a:lnTo>
                  <a:lnTo>
                    <a:pt x="233" y="97"/>
                  </a:lnTo>
                  <a:cubicBezTo>
                    <a:pt x="226" y="93"/>
                    <a:pt x="219" y="90"/>
                    <a:pt x="211" y="88"/>
                  </a:cubicBezTo>
                  <a:lnTo>
                    <a:pt x="206" y="87"/>
                  </a:lnTo>
                  <a:lnTo>
                    <a:pt x="202" y="65"/>
                  </a:lnTo>
                  <a:lnTo>
                    <a:pt x="191" y="65"/>
                  </a:lnTo>
                  <a:close/>
                  <a:moveTo>
                    <a:pt x="177" y="49"/>
                  </a:moveTo>
                  <a:lnTo>
                    <a:pt x="216" y="49"/>
                  </a:lnTo>
                  <a:lnTo>
                    <a:pt x="220" y="74"/>
                  </a:lnTo>
                  <a:cubicBezTo>
                    <a:pt x="226" y="75"/>
                    <a:pt x="232" y="78"/>
                    <a:pt x="237" y="81"/>
                  </a:cubicBezTo>
                  <a:lnTo>
                    <a:pt x="258" y="66"/>
                  </a:lnTo>
                  <a:lnTo>
                    <a:pt x="286" y="94"/>
                  </a:lnTo>
                  <a:lnTo>
                    <a:pt x="271" y="114"/>
                  </a:lnTo>
                  <a:cubicBezTo>
                    <a:pt x="274" y="120"/>
                    <a:pt x="276" y="125"/>
                    <a:pt x="278" y="131"/>
                  </a:cubicBezTo>
                  <a:lnTo>
                    <a:pt x="303" y="136"/>
                  </a:lnTo>
                  <a:lnTo>
                    <a:pt x="303" y="175"/>
                  </a:lnTo>
                  <a:lnTo>
                    <a:pt x="278" y="179"/>
                  </a:lnTo>
                  <a:cubicBezTo>
                    <a:pt x="276" y="185"/>
                    <a:pt x="274" y="191"/>
                    <a:pt x="271" y="196"/>
                  </a:cubicBezTo>
                  <a:lnTo>
                    <a:pt x="286" y="217"/>
                  </a:lnTo>
                  <a:lnTo>
                    <a:pt x="258" y="245"/>
                  </a:lnTo>
                  <a:lnTo>
                    <a:pt x="237" y="230"/>
                  </a:lnTo>
                  <a:cubicBezTo>
                    <a:pt x="232" y="233"/>
                    <a:pt x="226" y="235"/>
                    <a:pt x="220" y="237"/>
                  </a:cubicBezTo>
                  <a:lnTo>
                    <a:pt x="216" y="262"/>
                  </a:lnTo>
                  <a:lnTo>
                    <a:pt x="177" y="262"/>
                  </a:lnTo>
                  <a:lnTo>
                    <a:pt x="172" y="237"/>
                  </a:lnTo>
                  <a:cubicBezTo>
                    <a:pt x="167" y="235"/>
                    <a:pt x="161" y="233"/>
                    <a:pt x="155" y="230"/>
                  </a:cubicBezTo>
                  <a:lnTo>
                    <a:pt x="135" y="245"/>
                  </a:lnTo>
                  <a:lnTo>
                    <a:pt x="107" y="217"/>
                  </a:lnTo>
                  <a:lnTo>
                    <a:pt x="122" y="196"/>
                  </a:lnTo>
                  <a:cubicBezTo>
                    <a:pt x="119" y="191"/>
                    <a:pt x="116" y="185"/>
                    <a:pt x="115" y="179"/>
                  </a:cubicBezTo>
                  <a:lnTo>
                    <a:pt x="90" y="175"/>
                  </a:lnTo>
                  <a:lnTo>
                    <a:pt x="90" y="136"/>
                  </a:lnTo>
                  <a:lnTo>
                    <a:pt x="115" y="131"/>
                  </a:lnTo>
                  <a:cubicBezTo>
                    <a:pt x="116" y="125"/>
                    <a:pt x="119" y="120"/>
                    <a:pt x="122" y="114"/>
                  </a:cubicBezTo>
                  <a:lnTo>
                    <a:pt x="107" y="94"/>
                  </a:lnTo>
                  <a:lnTo>
                    <a:pt x="135" y="66"/>
                  </a:lnTo>
                  <a:lnTo>
                    <a:pt x="155" y="81"/>
                  </a:lnTo>
                  <a:cubicBezTo>
                    <a:pt x="161" y="78"/>
                    <a:pt x="167" y="75"/>
                    <a:pt x="172" y="74"/>
                  </a:cubicBezTo>
                  <a:lnTo>
                    <a:pt x="177" y="49"/>
                  </a:lnTo>
                  <a:close/>
                  <a:moveTo>
                    <a:pt x="196" y="0"/>
                  </a:moveTo>
                  <a:cubicBezTo>
                    <a:pt x="291" y="0"/>
                    <a:pt x="369" y="77"/>
                    <a:pt x="369" y="172"/>
                  </a:cubicBezTo>
                  <a:lnTo>
                    <a:pt x="369" y="184"/>
                  </a:lnTo>
                  <a:cubicBezTo>
                    <a:pt x="383" y="195"/>
                    <a:pt x="393" y="213"/>
                    <a:pt x="393" y="233"/>
                  </a:cubicBezTo>
                  <a:cubicBezTo>
                    <a:pt x="393" y="257"/>
                    <a:pt x="380" y="277"/>
                    <a:pt x="360" y="288"/>
                  </a:cubicBezTo>
                  <a:lnTo>
                    <a:pt x="360" y="344"/>
                  </a:lnTo>
                  <a:cubicBezTo>
                    <a:pt x="360" y="362"/>
                    <a:pt x="345" y="377"/>
                    <a:pt x="327" y="377"/>
                  </a:cubicBezTo>
                  <a:lnTo>
                    <a:pt x="236" y="377"/>
                  </a:lnTo>
                  <a:cubicBezTo>
                    <a:pt x="232" y="386"/>
                    <a:pt x="223" y="393"/>
                    <a:pt x="213" y="393"/>
                  </a:cubicBezTo>
                  <a:lnTo>
                    <a:pt x="188" y="393"/>
                  </a:lnTo>
                  <a:cubicBezTo>
                    <a:pt x="175" y="393"/>
                    <a:pt x="164" y="382"/>
                    <a:pt x="164" y="368"/>
                  </a:cubicBezTo>
                  <a:cubicBezTo>
                    <a:pt x="164" y="355"/>
                    <a:pt x="175" y="344"/>
                    <a:pt x="188" y="344"/>
                  </a:cubicBezTo>
                  <a:lnTo>
                    <a:pt x="213" y="344"/>
                  </a:lnTo>
                  <a:cubicBezTo>
                    <a:pt x="223" y="344"/>
                    <a:pt x="232" y="351"/>
                    <a:pt x="236" y="360"/>
                  </a:cubicBezTo>
                  <a:lnTo>
                    <a:pt x="327" y="360"/>
                  </a:lnTo>
                  <a:cubicBezTo>
                    <a:pt x="337" y="360"/>
                    <a:pt x="344" y="353"/>
                    <a:pt x="344" y="344"/>
                  </a:cubicBezTo>
                  <a:lnTo>
                    <a:pt x="344" y="293"/>
                  </a:lnTo>
                  <a:cubicBezTo>
                    <a:pt x="340" y="294"/>
                    <a:pt x="336" y="295"/>
                    <a:pt x="332" y="295"/>
                  </a:cubicBezTo>
                  <a:lnTo>
                    <a:pt x="319" y="295"/>
                  </a:lnTo>
                  <a:lnTo>
                    <a:pt x="319" y="172"/>
                  </a:lnTo>
                  <a:lnTo>
                    <a:pt x="332" y="172"/>
                  </a:lnTo>
                  <a:cubicBezTo>
                    <a:pt x="339" y="172"/>
                    <a:pt x="346" y="173"/>
                    <a:pt x="352" y="175"/>
                  </a:cubicBezTo>
                  <a:lnTo>
                    <a:pt x="352" y="172"/>
                  </a:lnTo>
                  <a:cubicBezTo>
                    <a:pt x="352" y="86"/>
                    <a:pt x="282" y="16"/>
                    <a:pt x="196" y="16"/>
                  </a:cubicBezTo>
                  <a:cubicBezTo>
                    <a:pt x="110" y="16"/>
                    <a:pt x="41" y="86"/>
                    <a:pt x="41" y="172"/>
                  </a:cubicBezTo>
                  <a:lnTo>
                    <a:pt x="41" y="175"/>
                  </a:lnTo>
                  <a:cubicBezTo>
                    <a:pt x="47" y="173"/>
                    <a:pt x="54" y="172"/>
                    <a:pt x="61" y="172"/>
                  </a:cubicBezTo>
                  <a:lnTo>
                    <a:pt x="73" y="172"/>
                  </a:lnTo>
                  <a:lnTo>
                    <a:pt x="73" y="295"/>
                  </a:lnTo>
                  <a:lnTo>
                    <a:pt x="61" y="295"/>
                  </a:lnTo>
                  <a:cubicBezTo>
                    <a:pt x="27" y="295"/>
                    <a:pt x="0" y="267"/>
                    <a:pt x="0" y="233"/>
                  </a:cubicBezTo>
                  <a:cubicBezTo>
                    <a:pt x="0" y="213"/>
                    <a:pt x="9" y="195"/>
                    <a:pt x="24" y="184"/>
                  </a:cubicBezTo>
                  <a:lnTo>
                    <a:pt x="24" y="172"/>
                  </a:lnTo>
                  <a:cubicBezTo>
                    <a:pt x="24" y="77"/>
                    <a:pt x="101" y="0"/>
                    <a:pt x="196" y="0"/>
                  </a:cubicBezTo>
                </a:path>
              </a:pathLst>
            </a:custGeom>
            <a:solidFill>
              <a:srgbClr val="7F7F7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2" name="group 132"/>
          <p:cNvGrpSpPr/>
          <p:nvPr/>
        </p:nvGrpSpPr>
        <p:grpSpPr>
          <a:xfrm rot="21600000">
            <a:off x="4346448" y="4904232"/>
            <a:ext cx="475487" cy="475487"/>
            <a:chExt cx="475487" cy="475487"/>
          </a:xfrm>
        </p:grpSpPr>
        <p:sp>
          <p:nvSpPr>
            <p:cNvPr id="1262" name="path"/>
            <p:cNvSpPr/>
            <p:nvPr/>
          </p:nvSpPr>
          <p:spPr>
            <a:xfrm>
              <a:off x="0" y="0"/>
              <a:ext cx="475487" cy="475487"/>
            </a:xfrm>
            <a:custGeom>
              <a:rect l="0" t="0" r="0" b="0"/>
              <a:pathLst>
                <a:path w="748" h="748">
                  <a:moveTo>
                    <a:pt x="0" y="374"/>
                  </a:moveTo>
                  <a:cubicBezTo>
                    <a:pt x="0" y="167"/>
                    <a:pt x="167" y="0"/>
                    <a:pt x="374" y="0"/>
                  </a:cubicBezTo>
                  <a:cubicBezTo>
                    <a:pt x="581" y="0"/>
                    <a:pt x="748" y="167"/>
                    <a:pt x="748" y="374"/>
                  </a:cubicBezTo>
                  <a:cubicBezTo>
                    <a:pt x="748" y="581"/>
                    <a:pt x="581" y="748"/>
                    <a:pt x="374" y="748"/>
                  </a:cubicBezTo>
                  <a:cubicBezTo>
                    <a:pt x="167" y="748"/>
                    <a:pt x="0" y="581"/>
                    <a:pt x="0" y="374"/>
                  </a:cubicBezTo>
                </a:path>
              </a:pathLst>
            </a:custGeom>
            <a:solidFill>
              <a:srgbClr val="B2D234">
                <a:alpha val="87058"/>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64" name="path"/>
            <p:cNvSpPr/>
            <p:nvPr/>
          </p:nvSpPr>
          <p:spPr>
            <a:xfrm>
              <a:off x="112775" y="164591"/>
              <a:ext cx="249935" cy="146304"/>
            </a:xfrm>
            <a:custGeom>
              <a:rect l="0" t="0" r="0" b="0"/>
              <a:pathLst>
                <a:path w="393" h="230">
                  <a:moveTo>
                    <a:pt x="145" y="76"/>
                  </a:moveTo>
                  <a:lnTo>
                    <a:pt x="145" y="153"/>
                  </a:lnTo>
                  <a:lnTo>
                    <a:pt x="179" y="153"/>
                  </a:lnTo>
                  <a:lnTo>
                    <a:pt x="179" y="76"/>
                  </a:lnTo>
                  <a:lnTo>
                    <a:pt x="145" y="76"/>
                  </a:lnTo>
                  <a:close/>
                  <a:moveTo>
                    <a:pt x="85" y="76"/>
                  </a:moveTo>
                  <a:lnTo>
                    <a:pt x="85" y="153"/>
                  </a:lnTo>
                  <a:lnTo>
                    <a:pt x="119" y="153"/>
                  </a:lnTo>
                  <a:lnTo>
                    <a:pt x="119" y="76"/>
                  </a:lnTo>
                  <a:lnTo>
                    <a:pt x="85" y="76"/>
                  </a:lnTo>
                  <a:close/>
                  <a:moveTo>
                    <a:pt x="333" y="76"/>
                  </a:moveTo>
                  <a:lnTo>
                    <a:pt x="333" y="153"/>
                  </a:lnTo>
                  <a:lnTo>
                    <a:pt x="367" y="153"/>
                  </a:lnTo>
                  <a:lnTo>
                    <a:pt x="367" y="76"/>
                  </a:lnTo>
                  <a:lnTo>
                    <a:pt x="333" y="76"/>
                  </a:lnTo>
                  <a:close/>
                  <a:moveTo>
                    <a:pt x="72" y="51"/>
                  </a:moveTo>
                  <a:lnTo>
                    <a:pt x="132" y="51"/>
                  </a:lnTo>
                  <a:lnTo>
                    <a:pt x="192" y="51"/>
                  </a:lnTo>
                  <a:cubicBezTo>
                    <a:pt x="199" y="51"/>
                    <a:pt x="205" y="57"/>
                    <a:pt x="205" y="63"/>
                  </a:cubicBezTo>
                  <a:lnTo>
                    <a:pt x="205" y="166"/>
                  </a:lnTo>
                  <a:cubicBezTo>
                    <a:pt x="205" y="173"/>
                    <a:pt x="199" y="179"/>
                    <a:pt x="192" y="179"/>
                  </a:cubicBezTo>
                  <a:lnTo>
                    <a:pt x="132" y="179"/>
                  </a:lnTo>
                  <a:lnTo>
                    <a:pt x="72" y="179"/>
                  </a:lnTo>
                  <a:cubicBezTo>
                    <a:pt x="65" y="179"/>
                    <a:pt x="59" y="173"/>
                    <a:pt x="59" y="166"/>
                  </a:cubicBezTo>
                  <a:lnTo>
                    <a:pt x="59" y="63"/>
                  </a:lnTo>
                  <a:cubicBezTo>
                    <a:pt x="59" y="57"/>
                    <a:pt x="65" y="51"/>
                    <a:pt x="72" y="51"/>
                  </a:cubicBezTo>
                  <a:moveTo>
                    <a:pt x="38" y="25"/>
                  </a:moveTo>
                  <a:cubicBezTo>
                    <a:pt x="31" y="25"/>
                    <a:pt x="25" y="31"/>
                    <a:pt x="25" y="38"/>
                  </a:cubicBezTo>
                  <a:lnTo>
                    <a:pt x="25" y="192"/>
                  </a:lnTo>
                  <a:cubicBezTo>
                    <a:pt x="25" y="199"/>
                    <a:pt x="31" y="204"/>
                    <a:pt x="38" y="204"/>
                  </a:cubicBezTo>
                  <a:lnTo>
                    <a:pt x="295" y="204"/>
                  </a:lnTo>
                  <a:cubicBezTo>
                    <a:pt x="302" y="204"/>
                    <a:pt x="307" y="199"/>
                    <a:pt x="307" y="192"/>
                  </a:cubicBezTo>
                  <a:lnTo>
                    <a:pt x="307" y="166"/>
                  </a:lnTo>
                  <a:lnTo>
                    <a:pt x="307" y="63"/>
                  </a:lnTo>
                  <a:lnTo>
                    <a:pt x="307" y="38"/>
                  </a:lnTo>
                  <a:cubicBezTo>
                    <a:pt x="307" y="31"/>
                    <a:pt x="302" y="25"/>
                    <a:pt x="295" y="25"/>
                  </a:cubicBezTo>
                  <a:lnTo>
                    <a:pt x="38" y="25"/>
                  </a:lnTo>
                  <a:close/>
                  <a:moveTo>
                    <a:pt x="38" y="0"/>
                  </a:moveTo>
                  <a:lnTo>
                    <a:pt x="295" y="0"/>
                  </a:lnTo>
                  <a:cubicBezTo>
                    <a:pt x="316" y="0"/>
                    <a:pt x="333" y="17"/>
                    <a:pt x="333" y="38"/>
                  </a:cubicBezTo>
                  <a:lnTo>
                    <a:pt x="333" y="51"/>
                  </a:lnTo>
                  <a:lnTo>
                    <a:pt x="380" y="51"/>
                  </a:lnTo>
                  <a:cubicBezTo>
                    <a:pt x="387" y="51"/>
                    <a:pt x="393" y="57"/>
                    <a:pt x="393" y="63"/>
                  </a:cubicBezTo>
                  <a:lnTo>
                    <a:pt x="393" y="166"/>
                  </a:lnTo>
                  <a:cubicBezTo>
                    <a:pt x="393" y="173"/>
                    <a:pt x="387" y="179"/>
                    <a:pt x="380" y="179"/>
                  </a:cubicBezTo>
                  <a:lnTo>
                    <a:pt x="333" y="179"/>
                  </a:lnTo>
                  <a:lnTo>
                    <a:pt x="333" y="192"/>
                  </a:lnTo>
                  <a:cubicBezTo>
                    <a:pt x="333" y="213"/>
                    <a:pt x="316" y="230"/>
                    <a:pt x="295" y="230"/>
                  </a:cubicBezTo>
                  <a:lnTo>
                    <a:pt x="38" y="230"/>
                  </a:lnTo>
                  <a:cubicBezTo>
                    <a:pt x="17" y="230"/>
                    <a:pt x="0" y="213"/>
                    <a:pt x="0" y="192"/>
                  </a:cubicBezTo>
                  <a:lnTo>
                    <a:pt x="0" y="38"/>
                  </a:lnTo>
                  <a:cubicBezTo>
                    <a:pt x="0" y="17"/>
                    <a:pt x="17" y="0"/>
                    <a:pt x="38" y="0"/>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4" name="group 134"/>
          <p:cNvGrpSpPr/>
          <p:nvPr/>
        </p:nvGrpSpPr>
        <p:grpSpPr>
          <a:xfrm rot="21600000">
            <a:off x="4346448" y="3409188"/>
            <a:ext cx="475487" cy="475487"/>
            <a:chExt cx="475487" cy="475487"/>
          </a:xfrm>
        </p:grpSpPr>
        <p:sp>
          <p:nvSpPr>
            <p:cNvPr id="1266" name="path"/>
            <p:cNvSpPr/>
            <p:nvPr/>
          </p:nvSpPr>
          <p:spPr>
            <a:xfrm>
              <a:off x="0" y="0"/>
              <a:ext cx="475487" cy="475487"/>
            </a:xfrm>
            <a:custGeom>
              <a:rect l="0" t="0" r="0" b="0"/>
              <a:pathLst>
                <a:path w="748" h="748">
                  <a:moveTo>
                    <a:pt x="0" y="374"/>
                  </a:moveTo>
                  <a:cubicBezTo>
                    <a:pt x="0" y="167"/>
                    <a:pt x="167" y="0"/>
                    <a:pt x="374" y="0"/>
                  </a:cubicBezTo>
                  <a:cubicBezTo>
                    <a:pt x="581" y="0"/>
                    <a:pt x="748" y="167"/>
                    <a:pt x="748" y="374"/>
                  </a:cubicBezTo>
                  <a:cubicBezTo>
                    <a:pt x="748" y="581"/>
                    <a:pt x="581" y="748"/>
                    <a:pt x="374" y="748"/>
                  </a:cubicBezTo>
                  <a:cubicBezTo>
                    <a:pt x="167" y="748"/>
                    <a:pt x="0" y="581"/>
                    <a:pt x="0" y="374"/>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68" name="path"/>
            <p:cNvSpPr/>
            <p:nvPr/>
          </p:nvSpPr>
          <p:spPr>
            <a:xfrm>
              <a:off x="112775" y="112776"/>
              <a:ext cx="249935" cy="249935"/>
            </a:xfrm>
            <a:custGeom>
              <a:rect l="0" t="0" r="0" b="0"/>
              <a:pathLst>
                <a:path w="393" h="393">
                  <a:moveTo>
                    <a:pt x="196" y="393"/>
                  </a:moveTo>
                  <a:cubicBezTo>
                    <a:pt x="88" y="393"/>
                    <a:pt x="0" y="305"/>
                    <a:pt x="0" y="196"/>
                  </a:cubicBezTo>
                  <a:cubicBezTo>
                    <a:pt x="0" y="88"/>
                    <a:pt x="88" y="0"/>
                    <a:pt x="196" y="0"/>
                  </a:cubicBezTo>
                  <a:cubicBezTo>
                    <a:pt x="305" y="0"/>
                    <a:pt x="393" y="88"/>
                    <a:pt x="393" y="196"/>
                  </a:cubicBezTo>
                  <a:cubicBezTo>
                    <a:pt x="393" y="305"/>
                    <a:pt x="305" y="393"/>
                    <a:pt x="196" y="393"/>
                  </a:cubicBezTo>
                  <a:moveTo>
                    <a:pt x="196" y="357"/>
                  </a:moveTo>
                  <a:cubicBezTo>
                    <a:pt x="285" y="357"/>
                    <a:pt x="357" y="285"/>
                    <a:pt x="357" y="196"/>
                  </a:cubicBezTo>
                  <a:cubicBezTo>
                    <a:pt x="357" y="107"/>
                    <a:pt x="285" y="35"/>
                    <a:pt x="196" y="35"/>
                  </a:cubicBezTo>
                  <a:cubicBezTo>
                    <a:pt x="107" y="35"/>
                    <a:pt x="35" y="107"/>
                    <a:pt x="35" y="196"/>
                  </a:cubicBezTo>
                  <a:cubicBezTo>
                    <a:pt x="35" y="285"/>
                    <a:pt x="107" y="357"/>
                    <a:pt x="196" y="357"/>
                  </a:cubicBezTo>
                  <a:moveTo>
                    <a:pt x="267" y="196"/>
                  </a:moveTo>
                  <a:lnTo>
                    <a:pt x="267" y="196"/>
                  </a:lnTo>
                  <a:lnTo>
                    <a:pt x="178" y="107"/>
                  </a:lnTo>
                  <a:lnTo>
                    <a:pt x="152" y="132"/>
                  </a:lnTo>
                  <a:lnTo>
                    <a:pt x="216" y="196"/>
                  </a:lnTo>
                  <a:lnTo>
                    <a:pt x="152" y="260"/>
                  </a:lnTo>
                  <a:lnTo>
                    <a:pt x="178" y="286"/>
                  </a:lnTo>
                  <a:lnTo>
                    <a:pt x="267" y="196"/>
                  </a:lnTo>
                  <a:lnTo>
                    <a:pt x="267" y="196"/>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6" name="group 136"/>
          <p:cNvGrpSpPr/>
          <p:nvPr/>
        </p:nvGrpSpPr>
        <p:grpSpPr>
          <a:xfrm rot="21600000">
            <a:off x="3919728" y="2650236"/>
            <a:ext cx="475487" cy="473963"/>
            <a:chExt cx="475487" cy="473963"/>
          </a:xfrm>
        </p:grpSpPr>
        <p:sp>
          <p:nvSpPr>
            <p:cNvPr id="1270" name="path"/>
            <p:cNvSpPr/>
            <p:nvPr/>
          </p:nvSpPr>
          <p:spPr>
            <a:xfrm>
              <a:off x="0" y="0"/>
              <a:ext cx="475487" cy="473963"/>
            </a:xfrm>
            <a:custGeom>
              <a:rect l="0" t="0" r="0" b="0"/>
              <a:pathLst>
                <a:path w="748" h="746">
                  <a:moveTo>
                    <a:pt x="0" y="373"/>
                  </a:moveTo>
                  <a:cubicBezTo>
                    <a:pt x="0" y="166"/>
                    <a:pt x="167" y="0"/>
                    <a:pt x="374" y="0"/>
                  </a:cubicBezTo>
                  <a:cubicBezTo>
                    <a:pt x="581" y="0"/>
                    <a:pt x="748" y="166"/>
                    <a:pt x="748" y="373"/>
                  </a:cubicBezTo>
                  <a:cubicBezTo>
                    <a:pt x="748" y="579"/>
                    <a:pt x="581" y="746"/>
                    <a:pt x="374" y="746"/>
                  </a:cubicBezTo>
                  <a:cubicBezTo>
                    <a:pt x="167" y="746"/>
                    <a:pt x="0" y="579"/>
                    <a:pt x="0" y="373"/>
                  </a:cubicBezTo>
                </a:path>
              </a:pathLst>
            </a:custGeom>
            <a:solidFill>
              <a:srgbClr val="7F7F7F">
                <a:alpha val="1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72" name="path"/>
            <p:cNvSpPr/>
            <p:nvPr/>
          </p:nvSpPr>
          <p:spPr>
            <a:xfrm>
              <a:off x="114300" y="112775"/>
              <a:ext cx="252348" cy="248412"/>
            </a:xfrm>
            <a:custGeom>
              <a:rect l="0" t="0" r="0" b="0"/>
              <a:pathLst>
                <a:path w="397" h="391">
                  <a:moveTo>
                    <a:pt x="257" y="243"/>
                  </a:moveTo>
                  <a:cubicBezTo>
                    <a:pt x="241" y="243"/>
                    <a:pt x="227" y="257"/>
                    <a:pt x="227" y="273"/>
                  </a:cubicBezTo>
                  <a:lnTo>
                    <a:pt x="227" y="328"/>
                  </a:lnTo>
                  <a:cubicBezTo>
                    <a:pt x="227" y="344"/>
                    <a:pt x="241" y="358"/>
                    <a:pt x="257" y="358"/>
                  </a:cubicBezTo>
                  <a:lnTo>
                    <a:pt x="312" y="358"/>
                  </a:lnTo>
                  <a:cubicBezTo>
                    <a:pt x="329" y="358"/>
                    <a:pt x="343" y="344"/>
                    <a:pt x="343" y="328"/>
                  </a:cubicBezTo>
                  <a:lnTo>
                    <a:pt x="343" y="273"/>
                  </a:lnTo>
                  <a:cubicBezTo>
                    <a:pt x="343" y="257"/>
                    <a:pt x="329" y="243"/>
                    <a:pt x="312" y="243"/>
                  </a:cubicBezTo>
                  <a:lnTo>
                    <a:pt x="257" y="243"/>
                  </a:lnTo>
                  <a:close/>
                  <a:moveTo>
                    <a:pt x="63" y="243"/>
                  </a:moveTo>
                  <a:cubicBezTo>
                    <a:pt x="46" y="243"/>
                    <a:pt x="32" y="257"/>
                    <a:pt x="32" y="273"/>
                  </a:cubicBezTo>
                  <a:lnTo>
                    <a:pt x="32" y="328"/>
                  </a:lnTo>
                  <a:cubicBezTo>
                    <a:pt x="32" y="344"/>
                    <a:pt x="46" y="358"/>
                    <a:pt x="63" y="358"/>
                  </a:cubicBezTo>
                  <a:lnTo>
                    <a:pt x="117" y="358"/>
                  </a:lnTo>
                  <a:cubicBezTo>
                    <a:pt x="134" y="358"/>
                    <a:pt x="148" y="344"/>
                    <a:pt x="148" y="328"/>
                  </a:cubicBezTo>
                  <a:lnTo>
                    <a:pt x="148" y="273"/>
                  </a:lnTo>
                  <a:cubicBezTo>
                    <a:pt x="148" y="257"/>
                    <a:pt x="134" y="243"/>
                    <a:pt x="117" y="243"/>
                  </a:cubicBezTo>
                  <a:lnTo>
                    <a:pt x="63" y="243"/>
                  </a:lnTo>
                  <a:close/>
                  <a:moveTo>
                    <a:pt x="258" y="211"/>
                  </a:moveTo>
                  <a:lnTo>
                    <a:pt x="313" y="211"/>
                  </a:lnTo>
                  <a:cubicBezTo>
                    <a:pt x="348" y="211"/>
                    <a:pt x="376" y="239"/>
                    <a:pt x="376" y="273"/>
                  </a:cubicBezTo>
                  <a:lnTo>
                    <a:pt x="376" y="328"/>
                  </a:lnTo>
                  <a:cubicBezTo>
                    <a:pt x="376" y="362"/>
                    <a:pt x="347" y="391"/>
                    <a:pt x="313" y="391"/>
                  </a:cubicBezTo>
                  <a:lnTo>
                    <a:pt x="258" y="391"/>
                  </a:lnTo>
                  <a:cubicBezTo>
                    <a:pt x="223" y="391"/>
                    <a:pt x="195" y="362"/>
                    <a:pt x="195" y="328"/>
                  </a:cubicBezTo>
                  <a:lnTo>
                    <a:pt x="195" y="273"/>
                  </a:lnTo>
                  <a:cubicBezTo>
                    <a:pt x="195" y="239"/>
                    <a:pt x="223" y="211"/>
                    <a:pt x="258" y="211"/>
                  </a:cubicBezTo>
                  <a:moveTo>
                    <a:pt x="63" y="211"/>
                  </a:moveTo>
                  <a:lnTo>
                    <a:pt x="117" y="211"/>
                  </a:lnTo>
                  <a:cubicBezTo>
                    <a:pt x="152" y="211"/>
                    <a:pt x="181" y="239"/>
                    <a:pt x="181" y="273"/>
                  </a:cubicBezTo>
                  <a:lnTo>
                    <a:pt x="181" y="328"/>
                  </a:lnTo>
                  <a:cubicBezTo>
                    <a:pt x="181" y="362"/>
                    <a:pt x="152" y="391"/>
                    <a:pt x="118" y="391"/>
                  </a:cubicBezTo>
                  <a:lnTo>
                    <a:pt x="63" y="391"/>
                  </a:lnTo>
                  <a:cubicBezTo>
                    <a:pt x="28" y="391"/>
                    <a:pt x="0" y="362"/>
                    <a:pt x="0" y="328"/>
                  </a:cubicBezTo>
                  <a:lnTo>
                    <a:pt x="0" y="273"/>
                  </a:lnTo>
                  <a:cubicBezTo>
                    <a:pt x="0" y="239"/>
                    <a:pt x="28" y="211"/>
                    <a:pt x="63" y="211"/>
                  </a:cubicBezTo>
                  <a:moveTo>
                    <a:pt x="63" y="51"/>
                  </a:moveTo>
                  <a:cubicBezTo>
                    <a:pt x="46" y="51"/>
                    <a:pt x="32" y="64"/>
                    <a:pt x="32" y="81"/>
                  </a:cubicBezTo>
                  <a:lnTo>
                    <a:pt x="32" y="135"/>
                  </a:lnTo>
                  <a:cubicBezTo>
                    <a:pt x="32" y="152"/>
                    <a:pt x="46" y="165"/>
                    <a:pt x="63" y="165"/>
                  </a:cubicBezTo>
                  <a:lnTo>
                    <a:pt x="117" y="165"/>
                  </a:lnTo>
                  <a:cubicBezTo>
                    <a:pt x="134" y="165"/>
                    <a:pt x="148" y="152"/>
                    <a:pt x="148" y="135"/>
                  </a:cubicBezTo>
                  <a:lnTo>
                    <a:pt x="148" y="81"/>
                  </a:lnTo>
                  <a:cubicBezTo>
                    <a:pt x="148" y="64"/>
                    <a:pt x="134" y="51"/>
                    <a:pt x="117" y="51"/>
                  </a:cubicBezTo>
                  <a:lnTo>
                    <a:pt x="63" y="51"/>
                  </a:lnTo>
                  <a:close/>
                  <a:moveTo>
                    <a:pt x="289" y="32"/>
                  </a:moveTo>
                  <a:cubicBezTo>
                    <a:pt x="281" y="32"/>
                    <a:pt x="273" y="35"/>
                    <a:pt x="267" y="41"/>
                  </a:cubicBezTo>
                  <a:lnTo>
                    <a:pt x="228" y="79"/>
                  </a:lnTo>
                  <a:cubicBezTo>
                    <a:pt x="217" y="91"/>
                    <a:pt x="217" y="110"/>
                    <a:pt x="228" y="122"/>
                  </a:cubicBezTo>
                  <a:lnTo>
                    <a:pt x="267" y="161"/>
                  </a:lnTo>
                  <a:cubicBezTo>
                    <a:pt x="279" y="172"/>
                    <a:pt x="298" y="172"/>
                    <a:pt x="310" y="161"/>
                  </a:cubicBezTo>
                  <a:lnTo>
                    <a:pt x="350" y="122"/>
                  </a:lnTo>
                  <a:cubicBezTo>
                    <a:pt x="361" y="110"/>
                    <a:pt x="361" y="91"/>
                    <a:pt x="350" y="79"/>
                  </a:cubicBezTo>
                  <a:lnTo>
                    <a:pt x="310" y="41"/>
                  </a:lnTo>
                  <a:cubicBezTo>
                    <a:pt x="304" y="35"/>
                    <a:pt x="297" y="32"/>
                    <a:pt x="289" y="32"/>
                  </a:cubicBezTo>
                  <a:moveTo>
                    <a:pt x="63" y="18"/>
                  </a:moveTo>
                  <a:lnTo>
                    <a:pt x="117" y="18"/>
                  </a:lnTo>
                  <a:cubicBezTo>
                    <a:pt x="152" y="18"/>
                    <a:pt x="181" y="46"/>
                    <a:pt x="181" y="81"/>
                  </a:cubicBezTo>
                  <a:lnTo>
                    <a:pt x="181" y="135"/>
                  </a:lnTo>
                  <a:cubicBezTo>
                    <a:pt x="181" y="170"/>
                    <a:pt x="152" y="198"/>
                    <a:pt x="118" y="198"/>
                  </a:cubicBezTo>
                  <a:lnTo>
                    <a:pt x="63" y="198"/>
                  </a:lnTo>
                  <a:cubicBezTo>
                    <a:pt x="28" y="198"/>
                    <a:pt x="0" y="170"/>
                    <a:pt x="0" y="136"/>
                  </a:cubicBezTo>
                  <a:lnTo>
                    <a:pt x="0" y="81"/>
                  </a:lnTo>
                  <a:cubicBezTo>
                    <a:pt x="0" y="46"/>
                    <a:pt x="28" y="18"/>
                    <a:pt x="63" y="18"/>
                  </a:cubicBezTo>
                  <a:moveTo>
                    <a:pt x="289" y="0"/>
                  </a:moveTo>
                  <a:cubicBezTo>
                    <a:pt x="305" y="0"/>
                    <a:pt x="321" y="5"/>
                    <a:pt x="333" y="18"/>
                  </a:cubicBezTo>
                  <a:lnTo>
                    <a:pt x="372" y="57"/>
                  </a:lnTo>
                  <a:cubicBezTo>
                    <a:pt x="397" y="81"/>
                    <a:pt x="397" y="121"/>
                    <a:pt x="372" y="145"/>
                  </a:cubicBezTo>
                  <a:lnTo>
                    <a:pt x="333" y="184"/>
                  </a:lnTo>
                  <a:cubicBezTo>
                    <a:pt x="321" y="196"/>
                    <a:pt x="305" y="202"/>
                    <a:pt x="289" y="202"/>
                  </a:cubicBezTo>
                  <a:cubicBezTo>
                    <a:pt x="273" y="202"/>
                    <a:pt x="256" y="196"/>
                    <a:pt x="244" y="183"/>
                  </a:cubicBezTo>
                  <a:lnTo>
                    <a:pt x="205" y="145"/>
                  </a:lnTo>
                  <a:cubicBezTo>
                    <a:pt x="181" y="121"/>
                    <a:pt x="181" y="81"/>
                    <a:pt x="205" y="57"/>
                  </a:cubicBezTo>
                  <a:lnTo>
                    <a:pt x="244" y="18"/>
                  </a:lnTo>
                  <a:cubicBezTo>
                    <a:pt x="256" y="5"/>
                    <a:pt x="272" y="0"/>
                    <a:pt x="289" y="0"/>
                  </a:cubicBezTo>
                </a:path>
              </a:pathLst>
            </a:custGeom>
            <a:solidFill>
              <a:srgbClr val="7F7F7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8" name="group 138"/>
          <p:cNvGrpSpPr/>
          <p:nvPr/>
        </p:nvGrpSpPr>
        <p:grpSpPr>
          <a:xfrm rot="21600000">
            <a:off x="4689348" y="4154423"/>
            <a:ext cx="473963" cy="473964"/>
            <a:chExt cx="473963" cy="473964"/>
          </a:xfrm>
        </p:grpSpPr>
        <p:sp>
          <p:nvSpPr>
            <p:cNvPr id="1274" name="path"/>
            <p:cNvSpPr/>
            <p:nvPr/>
          </p:nvSpPr>
          <p:spPr>
            <a:xfrm>
              <a:off x="0" y="0"/>
              <a:ext cx="473963" cy="473964"/>
            </a:xfrm>
            <a:custGeom>
              <a:rect l="0" t="0" r="0" b="0"/>
              <a:pathLst>
                <a:path w="746" h="746">
                  <a:moveTo>
                    <a:pt x="0" y="373"/>
                  </a:moveTo>
                  <a:cubicBezTo>
                    <a:pt x="0" y="167"/>
                    <a:pt x="166" y="0"/>
                    <a:pt x="373" y="0"/>
                  </a:cubicBezTo>
                  <a:cubicBezTo>
                    <a:pt x="579" y="0"/>
                    <a:pt x="746" y="167"/>
                    <a:pt x="746" y="373"/>
                  </a:cubicBezTo>
                  <a:cubicBezTo>
                    <a:pt x="746" y="579"/>
                    <a:pt x="579" y="746"/>
                    <a:pt x="373" y="746"/>
                  </a:cubicBezTo>
                  <a:cubicBezTo>
                    <a:pt x="166" y="746"/>
                    <a:pt x="0" y="579"/>
                    <a:pt x="0" y="373"/>
                  </a:cubicBezTo>
                </a:path>
              </a:pathLst>
            </a:custGeom>
            <a:solidFill>
              <a:srgbClr val="7F7F7F">
                <a:alpha val="1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76" name="path"/>
            <p:cNvSpPr/>
            <p:nvPr/>
          </p:nvSpPr>
          <p:spPr>
            <a:xfrm>
              <a:off x="111251" y="112776"/>
              <a:ext cx="249935" cy="248412"/>
            </a:xfrm>
            <a:custGeom>
              <a:rect l="0" t="0" r="0" b="0"/>
              <a:pathLst>
                <a:path w="393" h="391">
                  <a:moveTo>
                    <a:pt x="196" y="97"/>
                  </a:moveTo>
                  <a:cubicBezTo>
                    <a:pt x="196" y="71"/>
                    <a:pt x="186" y="47"/>
                    <a:pt x="168" y="29"/>
                  </a:cubicBezTo>
                  <a:cubicBezTo>
                    <a:pt x="149" y="9"/>
                    <a:pt x="126" y="0"/>
                    <a:pt x="98" y="0"/>
                  </a:cubicBezTo>
                  <a:cubicBezTo>
                    <a:pt x="72" y="0"/>
                    <a:pt x="47" y="9"/>
                    <a:pt x="29" y="29"/>
                  </a:cubicBezTo>
                  <a:cubicBezTo>
                    <a:pt x="9" y="47"/>
                    <a:pt x="0" y="71"/>
                    <a:pt x="0" y="97"/>
                  </a:cubicBezTo>
                  <a:cubicBezTo>
                    <a:pt x="0" y="125"/>
                    <a:pt x="9" y="148"/>
                    <a:pt x="29" y="167"/>
                  </a:cubicBezTo>
                  <a:cubicBezTo>
                    <a:pt x="44" y="182"/>
                    <a:pt x="62" y="192"/>
                    <a:pt x="82" y="195"/>
                  </a:cubicBezTo>
                  <a:lnTo>
                    <a:pt x="82" y="249"/>
                  </a:lnTo>
                  <a:cubicBezTo>
                    <a:pt x="72" y="252"/>
                    <a:pt x="62" y="257"/>
                    <a:pt x="54" y="265"/>
                  </a:cubicBezTo>
                  <a:cubicBezTo>
                    <a:pt x="40" y="280"/>
                    <a:pt x="32" y="298"/>
                    <a:pt x="32" y="317"/>
                  </a:cubicBezTo>
                  <a:cubicBezTo>
                    <a:pt x="32" y="338"/>
                    <a:pt x="40" y="355"/>
                    <a:pt x="54" y="370"/>
                  </a:cubicBezTo>
                  <a:cubicBezTo>
                    <a:pt x="68" y="384"/>
                    <a:pt x="86" y="391"/>
                    <a:pt x="106" y="391"/>
                  </a:cubicBezTo>
                  <a:cubicBezTo>
                    <a:pt x="127" y="391"/>
                    <a:pt x="144" y="384"/>
                    <a:pt x="158" y="370"/>
                  </a:cubicBezTo>
                  <a:cubicBezTo>
                    <a:pt x="173" y="355"/>
                    <a:pt x="180" y="338"/>
                    <a:pt x="180" y="317"/>
                  </a:cubicBezTo>
                  <a:cubicBezTo>
                    <a:pt x="180" y="312"/>
                    <a:pt x="180" y="306"/>
                    <a:pt x="178" y="301"/>
                  </a:cubicBezTo>
                  <a:lnTo>
                    <a:pt x="298" y="229"/>
                  </a:lnTo>
                  <a:cubicBezTo>
                    <a:pt x="308" y="239"/>
                    <a:pt x="321" y="244"/>
                    <a:pt x="336" y="244"/>
                  </a:cubicBezTo>
                  <a:cubicBezTo>
                    <a:pt x="352" y="244"/>
                    <a:pt x="365" y="239"/>
                    <a:pt x="377" y="228"/>
                  </a:cubicBezTo>
                  <a:cubicBezTo>
                    <a:pt x="388" y="216"/>
                    <a:pt x="393" y="203"/>
                    <a:pt x="393" y="187"/>
                  </a:cubicBezTo>
                  <a:cubicBezTo>
                    <a:pt x="393" y="172"/>
                    <a:pt x="388" y="157"/>
                    <a:pt x="377" y="146"/>
                  </a:cubicBezTo>
                  <a:cubicBezTo>
                    <a:pt x="365" y="136"/>
                    <a:pt x="352" y="130"/>
                    <a:pt x="336" y="130"/>
                  </a:cubicBezTo>
                  <a:cubicBezTo>
                    <a:pt x="321" y="130"/>
                    <a:pt x="306" y="136"/>
                    <a:pt x="295" y="146"/>
                  </a:cubicBezTo>
                  <a:cubicBezTo>
                    <a:pt x="295" y="148"/>
                    <a:pt x="293" y="150"/>
                    <a:pt x="292" y="151"/>
                  </a:cubicBezTo>
                  <a:lnTo>
                    <a:pt x="196" y="112"/>
                  </a:lnTo>
                  <a:lnTo>
                    <a:pt x="196" y="97"/>
                  </a:lnTo>
                  <a:close/>
                  <a:moveTo>
                    <a:pt x="185" y="145"/>
                  </a:moveTo>
                  <a:lnTo>
                    <a:pt x="280" y="181"/>
                  </a:lnTo>
                  <a:cubicBezTo>
                    <a:pt x="278" y="184"/>
                    <a:pt x="278" y="185"/>
                    <a:pt x="278" y="187"/>
                  </a:cubicBezTo>
                  <a:cubicBezTo>
                    <a:pt x="278" y="193"/>
                    <a:pt x="280" y="198"/>
                    <a:pt x="282" y="203"/>
                  </a:cubicBezTo>
                  <a:lnTo>
                    <a:pt x="162" y="270"/>
                  </a:lnTo>
                  <a:cubicBezTo>
                    <a:pt x="160" y="268"/>
                    <a:pt x="158" y="267"/>
                    <a:pt x="158" y="265"/>
                  </a:cubicBezTo>
                  <a:cubicBezTo>
                    <a:pt x="145" y="254"/>
                    <a:pt x="132" y="247"/>
                    <a:pt x="114" y="246"/>
                  </a:cubicBezTo>
                  <a:lnTo>
                    <a:pt x="114" y="195"/>
                  </a:lnTo>
                  <a:cubicBezTo>
                    <a:pt x="135" y="192"/>
                    <a:pt x="152" y="182"/>
                    <a:pt x="168" y="167"/>
                  </a:cubicBezTo>
                  <a:cubicBezTo>
                    <a:pt x="175" y="159"/>
                    <a:pt x="182" y="153"/>
                    <a:pt x="185" y="145"/>
                  </a:cubicBezTo>
                </a:path>
              </a:pathLst>
            </a:custGeom>
            <a:solidFill>
              <a:srgbClr val="7F7F7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278" name="path"/>
          <p:cNvSpPr/>
          <p:nvPr/>
        </p:nvSpPr>
        <p:spPr>
          <a:xfrm>
            <a:off x="539496" y="6588125"/>
            <a:ext cx="8093329" cy="6350"/>
          </a:xfrm>
          <a:custGeom>
            <a:rect l="0" t="0" r="0" b="0"/>
            <a:pathLst>
              <a:path w="12745" h="10">
                <a:moveTo>
                  <a:pt x="0" y="5"/>
                </a:moveTo>
                <a:lnTo>
                  <a:pt x="12745" y="5"/>
                </a:lnTo>
              </a:path>
            </a:pathLst>
          </a:custGeom>
          <a:noFill/>
          <a:ln w="635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80" name="picture 1280"/>
          <p:cNvPicPr>
            <a:picLocks noChangeAspect="1"/>
          </p:cNvPicPr>
          <p:nvPr/>
        </p:nvPicPr>
        <p:blipFill>
          <a:blip r:embed="rId2"/>
          <a:stretch>
            <a:fillRect/>
          </a:stretch>
        </p:blipFill>
        <p:spPr>
          <a:xfrm rot="21600000">
            <a:off x="4541520" y="2767584"/>
            <a:ext cx="1767839" cy="3294888"/>
          </a:xfrm>
          <a:prstGeom prst="rect">
            <a:avLst/>
          </a:prstGeom>
        </p:spPr>
      </p:pic>
      <p:graphicFrame>
        <p:nvGraphicFramePr>
          <p:cNvPr id="1282" name="table 1282"/>
          <p:cNvGraphicFramePr>
            <a:graphicFrameLocks noGrp="1"/>
          </p:cNvGraphicFramePr>
          <p:nvPr/>
        </p:nvGraphicFramePr>
        <p:xfrm>
          <a:off x="1106805" y="2696336"/>
          <a:ext cx="6168390" cy="3408679"/>
        </p:xfrm>
        <a:graphic>
          <a:graphicData uri="http://schemas.openxmlformats.org/drawingml/2006/table">
            <a:tbl>
              <a:tblPr/>
              <a:tblGrid>
                <a:gridCol w="3434715"/>
                <a:gridCol w="1767839"/>
                <a:gridCol w="965835"/>
              </a:tblGrid>
              <a:tr h="937260">
                <a:tc>
                  <a:txBody>
                    <a:bodyPr vert="horz" wrap="square"/>
                    <a:lstStyle/>
                    <a:p>
                      <a:pPr algn="l" rtl="0" eaLnBrk="0">
                        <a:lnSpc>
                          <a:spcPct val="102000"/>
                        </a:lnSpc>
                      </a:pPr>
                      <a:endParaRPr lang="Arial" altLang="Arial" sz="500"/>
                    </a:p>
                    <a:p>
                      <a:pPr marL="1912620" indent="580390" algn="l" rtl="0" eaLnBrk="0">
                        <a:lnSpc>
                          <a:spcPct val="136000"/>
                        </a:lnSpc>
                        <a:spcBef>
                          <a:spcPts val="6"/>
                        </a:spcBef>
                      </a:pPr>
                      <a:r>
                        <a:rPr sz="900" kern="0" spc="60">
                          <a:solidFill>
                            <a:srgbClr val="595959">
                              <a:alpha val="100000"/>
                            </a:srgbClr>
                          </a:solidFill>
                          <a:latin typeface="Microsoft YaHei"/>
                          <a:ea typeface="Microsoft YaHei"/>
                          <a:cs typeface="Microsoft YaHei"/>
                        </a:rPr>
                        <a:t>采购价格/成本    </a:t>
                      </a:r>
                      <a:r>
                        <a:rPr sz="900" kern="0" spc="90">
                          <a:solidFill>
                            <a:srgbClr val="595959">
                              <a:alpha val="100000"/>
                            </a:srgbClr>
                          </a:solidFill>
                          <a:latin typeface="Microsoft YaHei"/>
                          <a:ea typeface="Microsoft YaHei"/>
                          <a:cs typeface="Microsoft YaHei"/>
                        </a:rPr>
                        <a:t>是否可提供上门维修服务</a:t>
                      </a:r>
                      <a:endParaRPr lang="Microsoft YaHei" altLang="Microsoft YaHei" sz="900"/>
                    </a:p>
                    <a:p>
                      <a:pPr algn="l" rtl="0" eaLnBrk="0">
                        <a:lnSpc>
                          <a:spcPct val="102000"/>
                        </a:lnSpc>
                      </a:pPr>
                      <a:endParaRPr lang="Arial" altLang="Arial" sz="500"/>
                    </a:p>
                    <a:p>
                      <a:pPr marL="2544445" indent="-2336164" algn="l" rtl="0" eaLnBrk="0">
                        <a:lnSpc>
                          <a:spcPct val="136000"/>
                        </a:lnSpc>
                        <a:spcBef>
                          <a:spcPts val="4"/>
                        </a:spcBef>
                      </a:pPr>
                      <a:r>
                        <a:rPr sz="900" kern="0" spc="80">
                          <a:solidFill>
                            <a:srgbClr val="595959">
                              <a:alpha val="100000"/>
                            </a:srgbClr>
                          </a:solidFill>
                          <a:latin typeface="Microsoft YaHei"/>
                          <a:ea typeface="Microsoft YaHei"/>
                          <a:cs typeface="Microsoft YaHei"/>
                        </a:rPr>
                        <a:t>采购平台增值服务（</a:t>
                      </a:r>
                      <a:r>
                        <a:rPr sz="900" kern="0" spc="70">
                          <a:solidFill>
                            <a:srgbClr val="595959">
                              <a:alpha val="100000"/>
                            </a:srgbClr>
                          </a:solidFill>
                          <a:latin typeface="Microsoft YaHei"/>
                          <a:ea typeface="Microsoft YaHei"/>
                          <a:cs typeface="Microsoft YaHei"/>
                        </a:rPr>
                        <a:t>包括免费试用、免费安装/搬运等）     </a:t>
                      </a:r>
                      <a:r>
                        <a:rPr sz="900" kern="0" spc="90">
                          <a:solidFill>
                            <a:srgbClr val="595959">
                              <a:alpha val="100000"/>
                            </a:srgbClr>
                          </a:solidFill>
                          <a:latin typeface="Microsoft YaHei"/>
                          <a:ea typeface="Microsoft YaHei"/>
                          <a:cs typeface="Microsoft YaHei"/>
                        </a:rPr>
                        <a:t>物流配送速度</a:t>
                      </a:r>
                      <a:endParaRPr lang="Microsoft YaHei" altLang="Microsoft YaHei" sz="900"/>
                    </a:p>
                  </a:txBody>
                  <a:tcPr marL="0" marR="0" marT="0" marB="0">
                    <a:lnL w="19050" cap="flat" cmpd="sng" algn="ctr">
                      <a:solidFill>
                        <a:srgbClr val="1EC8F3"/>
                      </a:solidFill>
                      <a:prstDash val="dash"/>
                      <a:round/>
                      <a:headEnd type="none" w="med" len="med"/>
                      <a:tailEnd type="none" w="med" len="med"/>
                    </a:lnL>
                    <a:lnR w="3175" cap="flat" cmpd="sng" algn="ctr">
                      <a:solidFill>
                        <a:srgbClr val="1EC8F3"/>
                      </a:solidFill>
                      <a:prstDash val="solid"/>
                      <a:round/>
                      <a:headEnd type="none" w="med" len="med"/>
                      <a:tailEnd type="none" w="med" len="med"/>
                    </a:lnR>
                    <a:lnT w="19050" cap="flat" cmpd="sng" algn="ctr">
                      <a:solidFill>
                        <a:srgbClr val="1EC8F3"/>
                      </a:solidFill>
                      <a:prstDash val="dash"/>
                      <a:round/>
                      <a:headEnd type="none" w="med" len="med"/>
                      <a:tailEnd type="none" w="med" len="med"/>
                    </a:lnT>
                    <a:lnB w="19050" cap="flat" cmpd="sng" algn="ctr">
                      <a:solidFill>
                        <a:srgbClr val="1EC8F3"/>
                      </a:solidFill>
                      <a:prstDash val="dash"/>
                      <a:round/>
                      <a:headEnd type="none" w="med" len="med"/>
                      <a:tailEnd type="none" w="med" len="med"/>
                    </a:lnB>
                  </a:tcPr>
                </a:tc>
                <a:tc>
                  <a:txBody>
                    <a:bodyPr vert="horz" wrap="square"/>
                    <a:lstStyle/>
                    <a:p>
                      <a:pPr algn="l" rtl="0" eaLnBrk="0">
                        <a:lnSpc>
                          <a:spcPct val="119000"/>
                        </a:lnSpc>
                      </a:pPr>
                      <a:endParaRPr lang="Arial" altLang="Arial" sz="1000"/>
                    </a:p>
                    <a:p>
                      <a:pPr algn="l" rtl="0" eaLnBrk="0">
                        <a:lnSpc>
                          <a:spcPct val="120000"/>
                        </a:lnSpc>
                      </a:pPr>
                      <a:endParaRPr lang="Arial" altLang="Arial" sz="1000"/>
                    </a:p>
                    <a:p>
                      <a:pPr algn="l" rtl="0" eaLnBrk="0">
                        <a:lnSpc>
                          <a:spcPct val="120000"/>
                        </a:lnSpc>
                      </a:pPr>
                      <a:endParaRPr lang="Arial" altLang="Arial" sz="1000"/>
                    </a:p>
                    <a:p>
                      <a:pPr algn="r" rtl="0" eaLnBrk="0">
                        <a:lnSpc>
                          <a:spcPct val="90000"/>
                        </a:lnSpc>
                        <a:spcBef>
                          <a:spcPts val="5"/>
                        </a:spcBef>
                      </a:pPr>
                      <a:r>
                        <a:rPr sz="900" kern="0" spc="10">
                          <a:solidFill>
                            <a:srgbClr val="595959">
                              <a:alpha val="100000"/>
                            </a:srgbClr>
                          </a:solidFill>
                          <a:latin typeface="Microsoft YaHei"/>
                          <a:ea typeface="Microsoft YaHei"/>
                          <a:cs typeface="Microsoft YaHei"/>
                        </a:rPr>
                        <a:t>54.</a:t>
                      </a:r>
                      <a:endParaRPr lang="Microsoft YaHei" altLang="Microsoft YaHei" sz="900"/>
                    </a:p>
                    <a:p>
                      <a:pPr algn="l" rtl="0" eaLnBrk="0">
                        <a:lnSpc>
                          <a:spcPct val="110000"/>
                        </a:lnSpc>
                      </a:pPr>
                      <a:endParaRPr lang="Arial" altLang="Arial" sz="600"/>
                    </a:p>
                    <a:p>
                      <a:pPr algn="r" rtl="0" eaLnBrk="0">
                        <a:lnSpc>
                          <a:spcPct val="91000"/>
                        </a:lnSpc>
                        <a:spcBef>
                          <a:spcPts val="1"/>
                        </a:spcBef>
                      </a:pPr>
                      <a:r>
                        <a:rPr sz="900" kern="0" spc="20">
                          <a:solidFill>
                            <a:srgbClr val="595959">
                              <a:alpha val="100000"/>
                            </a:srgbClr>
                          </a:solidFill>
                          <a:latin typeface="Microsoft YaHei"/>
                          <a:ea typeface="Microsoft YaHei"/>
                          <a:cs typeface="Microsoft YaHei"/>
                        </a:rPr>
                        <a:t>51.6</a:t>
                      </a:r>
                      <a:endParaRPr lang="Microsoft YaHei" altLang="Microsoft YaHei" sz="900"/>
                    </a:p>
                  </a:txBody>
                  <a:tcPr marL="0" marR="0" marT="0" marB="0">
                    <a:lnL w="3175" cap="flat" cmpd="sng" algn="ctr">
                      <a:solidFill>
                        <a:srgbClr val="1EC8F3"/>
                      </a:solidFill>
                      <a:prstDash val="solid"/>
                      <a:round/>
                      <a:headEnd type="none" w="med" len="med"/>
                      <a:tailEnd type="none" w="med" len="med"/>
                    </a:lnL>
                    <a:lnR>
                      <a:noFill/>
                    </a:lnR>
                    <a:lnT w="19050" cap="flat" cmpd="sng" algn="ctr">
                      <a:solidFill>
                        <a:srgbClr val="1EC8F3"/>
                      </a:solidFill>
                      <a:prstDash val="dash"/>
                      <a:round/>
                      <a:headEnd type="none" w="med" len="med"/>
                      <a:tailEnd type="none" w="med" len="med"/>
                    </a:lnT>
                    <a:lnB w="19050" cap="flat" cmpd="sng" algn="ctr">
                      <a:solidFill>
                        <a:srgbClr val="1EC8F3"/>
                      </a:solidFill>
                      <a:prstDash val="dash"/>
                      <a:round/>
                      <a:headEnd type="none" w="med" len="med"/>
                      <a:tailEnd type="none" w="med" len="med"/>
                    </a:lnB>
                  </a:tcPr>
                </a:tc>
                <a:tc>
                  <a:txBody>
                    <a:bodyPr vert="horz" wrap="square"/>
                    <a:lstStyle/>
                    <a:p>
                      <a:pPr algn="l" rtl="0" eaLnBrk="0">
                        <a:lnSpc>
                          <a:spcPct val="104000"/>
                        </a:lnSpc>
                      </a:pPr>
                      <a:endParaRPr lang="Arial" altLang="Arial" sz="600"/>
                    </a:p>
                    <a:p>
                      <a:pPr marL="84455" algn="l" rtl="0" eaLnBrk="0">
                        <a:lnSpc>
                          <a:spcPct val="72000"/>
                        </a:lnSpc>
                        <a:spcBef>
                          <a:spcPts val="5"/>
                        </a:spcBef>
                      </a:pPr>
                      <a:r>
                        <a:rPr sz="900" kern="0" spc="40">
                          <a:solidFill>
                            <a:srgbClr val="595959">
                              <a:alpha val="100000"/>
                            </a:srgbClr>
                          </a:solidFill>
                          <a:latin typeface="Microsoft YaHei"/>
                          <a:ea typeface="Microsoft YaHei"/>
                          <a:cs typeface="Microsoft YaHei"/>
                        </a:rPr>
                        <a:t>63.6%</a:t>
                      </a:r>
                      <a:endParaRPr lang="Microsoft YaHei" altLang="Microsoft YaHei" sz="900"/>
                    </a:p>
                    <a:p>
                      <a:pPr marL="23495" algn="l" rtl="0" eaLnBrk="0">
                        <a:lnSpc>
                          <a:spcPts val="1772"/>
                        </a:lnSpc>
                      </a:pPr>
                      <a:r>
                        <a:rPr sz="900" kern="0" spc="40">
                          <a:solidFill>
                            <a:srgbClr val="595959">
                              <a:alpha val="100000"/>
                            </a:srgbClr>
                          </a:solidFill>
                          <a:latin typeface="Microsoft YaHei"/>
                          <a:ea typeface="Microsoft YaHei"/>
                          <a:cs typeface="Microsoft YaHei"/>
                        </a:rPr>
                        <a:t>61.4%</a:t>
                      </a:r>
                      <a:endParaRPr lang="Microsoft YaHei" altLang="Microsoft YaHei" sz="900"/>
                    </a:p>
                    <a:p>
                      <a:pPr marL="1905" algn="l" rtl="0" eaLnBrk="0">
                        <a:lnSpc>
                          <a:spcPts val="1775"/>
                        </a:lnSpc>
                      </a:pPr>
                      <a:r>
                        <a:rPr sz="900" kern="0" spc="60">
                          <a:solidFill>
                            <a:srgbClr val="595959">
                              <a:alpha val="100000"/>
                            </a:srgbClr>
                          </a:solidFill>
                          <a:latin typeface="Microsoft YaHei"/>
                          <a:ea typeface="Microsoft YaHei"/>
                          <a:cs typeface="Microsoft YaHei"/>
                        </a:rPr>
                        <a:t>4%</a:t>
                      </a:r>
                      <a:endParaRPr lang="Microsoft YaHei" altLang="Microsoft YaHei" sz="900"/>
                    </a:p>
                    <a:p>
                      <a:pPr algn="l" rtl="0" eaLnBrk="0">
                        <a:lnSpc>
                          <a:spcPct val="113000"/>
                        </a:lnSpc>
                      </a:pPr>
                      <a:endParaRPr lang="Arial" altLang="Arial" sz="700"/>
                    </a:p>
                    <a:p>
                      <a:pPr marL="3175" algn="l" rtl="0" eaLnBrk="0">
                        <a:lnSpc>
                          <a:spcPts val="1266"/>
                        </a:lnSpc>
                        <a:spcBef>
                          <a:spcPts val="7"/>
                        </a:spcBef>
                      </a:pPr>
                      <a:r>
                        <a:rPr sz="900" kern="0" spc="30">
                          <a:solidFill>
                            <a:srgbClr val="595959">
                              <a:alpha val="100000"/>
                            </a:srgbClr>
                          </a:solidFill>
                          <a:latin typeface="Microsoft YaHei"/>
                          <a:ea typeface="Microsoft YaHei"/>
                          <a:cs typeface="Microsoft YaHei"/>
                        </a:rPr>
                        <a:t>%</a:t>
                      </a:r>
                      <a:endParaRPr lang="Microsoft YaHei" altLang="Microsoft YaHei" sz="900"/>
                    </a:p>
                  </a:txBody>
                  <a:tcPr marL="0" marR="0" marT="0" marB="0">
                    <a:lnL>
                      <a:noFill/>
                    </a:lnL>
                    <a:lnR w="19050" cap="flat" cmpd="sng" algn="ctr">
                      <a:solidFill>
                        <a:srgbClr val="1EC8F3"/>
                      </a:solidFill>
                      <a:prstDash val="dash"/>
                      <a:round/>
                      <a:headEnd type="none" w="med" len="med"/>
                      <a:tailEnd type="none" w="med" len="med"/>
                    </a:lnR>
                    <a:lnT w="19050" cap="flat" cmpd="sng" algn="ctr">
                      <a:solidFill>
                        <a:srgbClr val="1EC8F3"/>
                      </a:solidFill>
                      <a:prstDash val="dash"/>
                      <a:round/>
                      <a:headEnd type="none" w="med" len="med"/>
                      <a:tailEnd type="none" w="med" len="med"/>
                    </a:lnT>
                    <a:lnB w="19050" cap="flat" cmpd="sng" algn="ctr">
                      <a:solidFill>
                        <a:srgbClr val="1EC8F3"/>
                      </a:solidFill>
                      <a:prstDash val="dash"/>
                      <a:round/>
                      <a:headEnd type="none" w="med" len="med"/>
                      <a:tailEnd type="none" w="med" len="med"/>
                    </a:lnB>
                  </a:tcPr>
                </a:tc>
              </a:tr>
              <a:tr h="2471420">
                <a:tc>
                  <a:txBody>
                    <a:bodyPr vert="horz" wrap="square"/>
                    <a:lstStyle/>
                    <a:p>
                      <a:pPr algn="l" rtl="0" eaLnBrk="0">
                        <a:lnSpc>
                          <a:spcPct val="147000"/>
                        </a:lnSpc>
                      </a:pPr>
                      <a:endParaRPr lang="Arial" altLang="Arial" sz="200"/>
                    </a:p>
                    <a:p>
                      <a:pPr marL="1531619" indent="634365" algn="l" rtl="0" eaLnBrk="0">
                        <a:lnSpc>
                          <a:spcPct val="134000"/>
                        </a:lnSpc>
                        <a:spcBef>
                          <a:spcPts val="1"/>
                        </a:spcBef>
                      </a:pPr>
                      <a:r>
                        <a:rPr sz="900" kern="0" spc="70">
                          <a:solidFill>
                            <a:srgbClr val="595959">
                              <a:alpha val="100000"/>
                            </a:srgbClr>
                          </a:solidFill>
                          <a:latin typeface="Microsoft YaHei"/>
                          <a:ea typeface="Microsoft YaHei"/>
                          <a:cs typeface="Microsoft YaHei"/>
                        </a:rPr>
                        <a:t>一站式采购解决方案    </a:t>
                      </a:r>
                      <a:r>
                        <a:rPr sz="900" kern="0" spc="80">
                          <a:solidFill>
                            <a:srgbClr val="595959">
                              <a:alpha val="100000"/>
                            </a:srgbClr>
                          </a:solidFill>
                          <a:latin typeface="Microsoft YaHei"/>
                          <a:ea typeface="Microsoft YaHei"/>
                          <a:cs typeface="Microsoft YaHei"/>
                        </a:rPr>
                        <a:t>采购透明度（包括价格及流程）</a:t>
                      </a:r>
                      <a:endParaRPr lang="Microsoft YaHei" altLang="Microsoft YaHei" sz="900"/>
                    </a:p>
                    <a:p>
                      <a:pPr marL="2165350" indent="379095" algn="l" rtl="0" eaLnBrk="0">
                        <a:lnSpc>
                          <a:spcPct val="136000"/>
                        </a:lnSpc>
                        <a:spcBef>
                          <a:spcPts val="640"/>
                        </a:spcBef>
                      </a:pPr>
                      <a:r>
                        <a:rPr sz="900" kern="0" spc="60">
                          <a:solidFill>
                            <a:srgbClr val="595959">
                              <a:alpha val="100000"/>
                            </a:srgbClr>
                          </a:solidFill>
                          <a:latin typeface="Microsoft YaHei"/>
                          <a:ea typeface="Microsoft YaHei"/>
                          <a:cs typeface="Microsoft YaHei"/>
                        </a:rPr>
                        <a:t>物流配送成本    </a:t>
                      </a:r>
                      <a:r>
                        <a:rPr sz="900" kern="0" spc="90">
                          <a:solidFill>
                            <a:srgbClr val="595959">
                              <a:alpha val="100000"/>
                            </a:srgbClr>
                          </a:solidFill>
                          <a:latin typeface="Microsoft YaHei"/>
                          <a:ea typeface="Microsoft YaHei"/>
                          <a:cs typeface="Microsoft YaHei"/>
                        </a:rPr>
                        <a:t>售后服务的应答效率</a:t>
                      </a:r>
                      <a:endParaRPr lang="Microsoft YaHei" altLang="Microsoft YaHei" sz="900"/>
                    </a:p>
                    <a:p>
                      <a:pPr marL="388620" indent="2284729" algn="l" rtl="0" eaLnBrk="0">
                        <a:lnSpc>
                          <a:spcPct val="134000"/>
                        </a:lnSpc>
                        <a:spcBef>
                          <a:spcPts val="627"/>
                        </a:spcBef>
                      </a:pPr>
                      <a:r>
                        <a:rPr sz="900" kern="0" spc="50">
                          <a:solidFill>
                            <a:srgbClr val="595959">
                              <a:alpha val="100000"/>
                            </a:srgbClr>
                          </a:solidFill>
                          <a:latin typeface="Microsoft YaHei"/>
                          <a:ea typeface="Microsoft YaHei"/>
                          <a:cs typeface="Microsoft YaHei"/>
                        </a:rPr>
                        <a:t>采购便利性    </a:t>
                      </a:r>
                      <a:r>
                        <a:rPr sz="900" kern="0" spc="90">
                          <a:solidFill>
                            <a:srgbClr val="595959">
                              <a:alpha val="100000"/>
                            </a:srgbClr>
                          </a:solidFill>
                          <a:latin typeface="Microsoft YaHei"/>
                          <a:ea typeface="Microsoft YaHei"/>
                          <a:cs typeface="Microsoft YaHei"/>
                        </a:rPr>
                        <a:t>采购平台个性化服务（包括产品外观、产品配置等）</a:t>
                      </a:r>
                      <a:endParaRPr lang="Microsoft YaHei" altLang="Microsoft YaHei" sz="900"/>
                    </a:p>
                    <a:p>
                      <a:pPr marL="2293620" indent="-381000" algn="l" rtl="0" eaLnBrk="0">
                        <a:lnSpc>
                          <a:spcPct val="135000"/>
                        </a:lnSpc>
                        <a:spcBef>
                          <a:spcPts val="662"/>
                        </a:spcBef>
                      </a:pPr>
                      <a:r>
                        <a:rPr sz="900" kern="0" spc="70">
                          <a:solidFill>
                            <a:srgbClr val="595959">
                              <a:alpha val="100000"/>
                            </a:srgbClr>
                          </a:solidFill>
                          <a:latin typeface="Microsoft YaHei"/>
                          <a:ea typeface="Microsoft YaHei"/>
                          <a:cs typeface="Microsoft YaHei"/>
                        </a:rPr>
                        <a:t>售后服务额外费用的产生    </a:t>
                      </a:r>
                      <a:r>
                        <a:rPr sz="900" kern="0" spc="90">
                          <a:solidFill>
                            <a:srgbClr val="595959">
                              <a:alpha val="100000"/>
                            </a:srgbClr>
                          </a:solidFill>
                          <a:latin typeface="Microsoft YaHei"/>
                          <a:ea typeface="Microsoft YaHei"/>
                          <a:cs typeface="Microsoft YaHei"/>
                        </a:rPr>
                        <a:t>财务流程的便捷性</a:t>
                      </a:r>
                      <a:endParaRPr lang="Microsoft YaHei" altLang="Microsoft YaHei" sz="900"/>
                    </a:p>
                    <a:p>
                      <a:pPr marL="2799714" algn="l" rtl="0" eaLnBrk="0">
                        <a:lnSpc>
                          <a:spcPts val="1151"/>
                        </a:lnSpc>
                        <a:spcBef>
                          <a:spcPts val="625"/>
                        </a:spcBef>
                      </a:pPr>
                      <a:r>
                        <a:rPr sz="900" kern="0" spc="90">
                          <a:solidFill>
                            <a:srgbClr val="595959">
                              <a:alpha val="100000"/>
                            </a:srgbClr>
                          </a:solidFill>
                          <a:latin typeface="Microsoft YaHei"/>
                          <a:ea typeface="Microsoft YaHei"/>
                          <a:cs typeface="Microsoft YaHei"/>
                        </a:rPr>
                        <a:t>采购效率</a:t>
                      </a:r>
                      <a:endParaRPr lang="Microsoft YaHei" altLang="Microsoft YaHei" sz="900"/>
                    </a:p>
                    <a:p>
                      <a:pPr algn="l" rtl="0" eaLnBrk="0">
                        <a:lnSpc>
                          <a:spcPct val="105000"/>
                        </a:lnSpc>
                      </a:pPr>
                      <a:endParaRPr lang="Arial" altLang="Arial" sz="500"/>
                    </a:p>
                    <a:p>
                      <a:pPr marL="2038350" indent="635634" algn="r" rtl="0" eaLnBrk="0">
                        <a:lnSpc>
                          <a:spcPct val="135000"/>
                        </a:lnSpc>
                        <a:spcBef>
                          <a:spcPts val="4"/>
                        </a:spcBef>
                      </a:pPr>
                      <a:r>
                        <a:rPr sz="900" kern="0" spc="50">
                          <a:solidFill>
                            <a:srgbClr val="595959">
                              <a:alpha val="100000"/>
                            </a:srgbClr>
                          </a:solidFill>
                          <a:latin typeface="Microsoft YaHei"/>
                          <a:ea typeface="Microsoft YaHei"/>
                          <a:cs typeface="Microsoft YaHei"/>
                        </a:rPr>
                        <a:t>账期的长短    </a:t>
                      </a:r>
                      <a:r>
                        <a:rPr sz="900" kern="0" spc="90">
                          <a:solidFill>
                            <a:srgbClr val="595959">
                              <a:alpha val="100000"/>
                            </a:srgbClr>
                          </a:solidFill>
                          <a:latin typeface="Microsoft YaHei"/>
                          <a:ea typeface="Microsoft YaHei"/>
                          <a:cs typeface="Microsoft YaHei"/>
                        </a:rPr>
                        <a:t>售前线上问询应答效率</a:t>
                      </a:r>
                      <a:endParaRPr lang="Microsoft YaHei" altLang="Microsoft YaHei" sz="900"/>
                    </a:p>
                  </a:txBody>
                  <a:tcPr marL="0" marR="0" marT="0" marB="0">
                    <a:lnL>
                      <a:noFill/>
                    </a:lnL>
                    <a:lnR w="3175" cap="flat" cmpd="sng" algn="ctr">
                      <a:solidFill>
                        <a:srgbClr val="595959"/>
                      </a:solidFill>
                      <a:prstDash val="solid"/>
                      <a:round/>
                      <a:headEnd type="none" w="med" len="med"/>
                      <a:tailEnd type="none" w="med" len="med"/>
                    </a:lnR>
                    <a:lnT w="19050" cap="flat" cmpd="sng" algn="ctr">
                      <a:solidFill>
                        <a:srgbClr val="1EC8F3"/>
                      </a:solidFill>
                      <a:prstDash val="dash"/>
                      <a:round/>
                      <a:headEnd type="none" w="med" len="med"/>
                      <a:tailEnd type="none" w="med" len="med"/>
                    </a:lnT>
                    <a:lnB>
                      <a:noFill/>
                    </a:lnB>
                  </a:tcPr>
                </a:tc>
                <a:tc>
                  <a:txBody>
                    <a:bodyPr vert="horz" wrap="square"/>
                    <a:lstStyle/>
                    <a:p>
                      <a:pPr algn="l" rtl="0" eaLnBrk="0">
                        <a:lnSpc>
                          <a:spcPct val="130000"/>
                        </a:lnSpc>
                      </a:pPr>
                      <a:endParaRPr lang="Arial" altLang="Arial" sz="300"/>
                    </a:p>
                    <a:p>
                      <a:pPr marL="1489075" algn="l" rtl="0" eaLnBrk="0">
                        <a:lnSpc>
                          <a:spcPct val="91000"/>
                        </a:lnSpc>
                        <a:spcBef>
                          <a:spcPts val="3"/>
                        </a:spcBef>
                      </a:pPr>
                      <a:r>
                        <a:rPr sz="900" kern="0" spc="20">
                          <a:solidFill>
                            <a:srgbClr val="595959">
                              <a:alpha val="100000"/>
                            </a:srgbClr>
                          </a:solidFill>
                          <a:latin typeface="Microsoft YaHei"/>
                          <a:ea typeface="Microsoft YaHei"/>
                          <a:cs typeface="Microsoft YaHei"/>
                        </a:rPr>
                        <a:t>50.4</a:t>
                      </a:r>
                      <a:endParaRPr lang="Microsoft YaHei" altLang="Microsoft YaHei" sz="900"/>
                    </a:p>
                    <a:p>
                      <a:pPr marL="1462405" algn="l" rtl="0" eaLnBrk="0">
                        <a:lnSpc>
                          <a:spcPct val="91000"/>
                        </a:lnSpc>
                        <a:spcBef>
                          <a:spcPts val="794"/>
                        </a:spcBef>
                      </a:pPr>
                      <a:r>
                        <a:rPr sz="900" kern="0" spc="40">
                          <a:solidFill>
                            <a:srgbClr val="595959">
                              <a:alpha val="100000"/>
                            </a:srgbClr>
                          </a:solidFill>
                          <a:latin typeface="Microsoft YaHei"/>
                          <a:ea typeface="Microsoft YaHei"/>
                          <a:cs typeface="Microsoft YaHei"/>
                        </a:rPr>
                        <a:t>49.8</a:t>
                      </a:r>
                      <a:endParaRPr lang="Microsoft YaHei" altLang="Microsoft YaHei" sz="900"/>
                    </a:p>
                    <a:p>
                      <a:pPr algn="r" rtl="0" eaLnBrk="0">
                        <a:lnSpc>
                          <a:spcPct val="91000"/>
                        </a:lnSpc>
                        <a:spcBef>
                          <a:spcPts val="793"/>
                        </a:spcBef>
                      </a:pPr>
                      <a:r>
                        <a:rPr sz="900" kern="0" spc="50">
                          <a:solidFill>
                            <a:srgbClr val="595959">
                              <a:alpha val="100000"/>
                            </a:srgbClr>
                          </a:solidFill>
                          <a:latin typeface="Microsoft YaHei"/>
                          <a:ea typeface="Microsoft YaHei"/>
                          <a:cs typeface="Microsoft YaHei"/>
                        </a:rPr>
                        <a:t>47.2%</a:t>
                      </a:r>
                      <a:endParaRPr lang="Microsoft YaHei" altLang="Microsoft YaHei" sz="900"/>
                    </a:p>
                    <a:p>
                      <a:pPr marL="1323339" algn="l" rtl="0" eaLnBrk="0">
                        <a:lnSpc>
                          <a:spcPct val="91000"/>
                        </a:lnSpc>
                        <a:spcBef>
                          <a:spcPts val="790"/>
                        </a:spcBef>
                      </a:pPr>
                      <a:r>
                        <a:rPr sz="900" kern="0" spc="50">
                          <a:solidFill>
                            <a:srgbClr val="595959">
                              <a:alpha val="100000"/>
                            </a:srgbClr>
                          </a:solidFill>
                          <a:latin typeface="Microsoft YaHei"/>
                          <a:ea typeface="Microsoft YaHei"/>
                          <a:cs typeface="Microsoft YaHei"/>
                        </a:rPr>
                        <a:t>44.8%</a:t>
                      </a:r>
                      <a:endParaRPr lang="Microsoft YaHei" altLang="Microsoft YaHei" sz="900"/>
                    </a:p>
                    <a:p>
                      <a:pPr marL="1301114" algn="l" rtl="0" eaLnBrk="0">
                        <a:lnSpc>
                          <a:spcPct val="91000"/>
                        </a:lnSpc>
                        <a:spcBef>
                          <a:spcPts val="794"/>
                        </a:spcBef>
                      </a:pPr>
                      <a:r>
                        <a:rPr sz="900" kern="0" spc="50">
                          <a:solidFill>
                            <a:srgbClr val="595959">
                              <a:alpha val="100000"/>
                            </a:srgbClr>
                          </a:solidFill>
                          <a:latin typeface="Microsoft YaHei"/>
                          <a:ea typeface="Microsoft YaHei"/>
                          <a:cs typeface="Microsoft YaHei"/>
                        </a:rPr>
                        <a:t>44.0%</a:t>
                      </a:r>
                      <a:endParaRPr lang="Microsoft YaHei" altLang="Microsoft YaHei" sz="900"/>
                    </a:p>
                    <a:p>
                      <a:pPr marL="1240155" algn="l" rtl="0" eaLnBrk="0">
                        <a:lnSpc>
                          <a:spcPct val="91000"/>
                        </a:lnSpc>
                        <a:spcBef>
                          <a:spcPts val="791"/>
                        </a:spcBef>
                      </a:pPr>
                      <a:r>
                        <a:rPr sz="900" kern="0" spc="50">
                          <a:solidFill>
                            <a:srgbClr val="595959">
                              <a:alpha val="100000"/>
                            </a:srgbClr>
                          </a:solidFill>
                          <a:latin typeface="Microsoft YaHei"/>
                          <a:ea typeface="Microsoft YaHei"/>
                          <a:cs typeface="Microsoft YaHei"/>
                        </a:rPr>
                        <a:t>41.8%</a:t>
                      </a:r>
                      <a:endParaRPr lang="Microsoft YaHei" altLang="Microsoft YaHei" sz="900"/>
                    </a:p>
                    <a:p>
                      <a:pPr marL="1206500" algn="l" rtl="0" eaLnBrk="0">
                        <a:lnSpc>
                          <a:spcPct val="91000"/>
                        </a:lnSpc>
                        <a:spcBef>
                          <a:spcPts val="794"/>
                        </a:spcBef>
                      </a:pPr>
                      <a:r>
                        <a:rPr sz="900" kern="0" spc="50">
                          <a:solidFill>
                            <a:srgbClr val="595959">
                              <a:alpha val="100000"/>
                            </a:srgbClr>
                          </a:solidFill>
                          <a:latin typeface="Microsoft YaHei"/>
                          <a:ea typeface="Microsoft YaHei"/>
                          <a:cs typeface="Microsoft YaHei"/>
                        </a:rPr>
                        <a:t>40.6%</a:t>
                      </a:r>
                      <a:endParaRPr lang="Microsoft YaHei" altLang="Microsoft YaHei" sz="900"/>
                    </a:p>
                    <a:p>
                      <a:pPr marL="1200785" algn="l" rtl="0" eaLnBrk="0">
                        <a:lnSpc>
                          <a:spcPct val="91000"/>
                        </a:lnSpc>
                        <a:spcBef>
                          <a:spcPts val="793"/>
                        </a:spcBef>
                      </a:pPr>
                      <a:r>
                        <a:rPr sz="900" kern="0" spc="50">
                          <a:solidFill>
                            <a:srgbClr val="595959">
                              <a:alpha val="100000"/>
                            </a:srgbClr>
                          </a:solidFill>
                          <a:latin typeface="Microsoft YaHei"/>
                          <a:ea typeface="Microsoft YaHei"/>
                          <a:cs typeface="Microsoft YaHei"/>
                        </a:rPr>
                        <a:t>40.4%</a:t>
                      </a:r>
                      <a:endParaRPr lang="Microsoft YaHei" altLang="Microsoft YaHei" sz="900"/>
                    </a:p>
                    <a:p>
                      <a:pPr marL="1181100" algn="l" rtl="0" eaLnBrk="0">
                        <a:lnSpc>
                          <a:spcPct val="91000"/>
                        </a:lnSpc>
                        <a:spcBef>
                          <a:spcPts val="791"/>
                        </a:spcBef>
                      </a:pPr>
                      <a:r>
                        <a:rPr sz="900" kern="0" spc="40">
                          <a:solidFill>
                            <a:srgbClr val="595959">
                              <a:alpha val="100000"/>
                            </a:srgbClr>
                          </a:solidFill>
                          <a:latin typeface="Microsoft YaHei"/>
                          <a:ea typeface="Microsoft YaHei"/>
                          <a:cs typeface="Microsoft YaHei"/>
                        </a:rPr>
                        <a:t>39.4%</a:t>
                      </a:r>
                      <a:endParaRPr lang="Microsoft YaHei" altLang="Microsoft YaHei" sz="900"/>
                    </a:p>
                    <a:p>
                      <a:pPr marL="739775" algn="l" rtl="0" eaLnBrk="0">
                        <a:lnSpc>
                          <a:spcPct val="91000"/>
                        </a:lnSpc>
                        <a:spcBef>
                          <a:spcPts val="793"/>
                        </a:spcBef>
                      </a:pPr>
                      <a:r>
                        <a:rPr sz="900" kern="0" spc="40">
                          <a:solidFill>
                            <a:srgbClr val="595959">
                              <a:alpha val="100000"/>
                            </a:srgbClr>
                          </a:solidFill>
                          <a:latin typeface="Microsoft YaHei"/>
                          <a:ea typeface="Microsoft YaHei"/>
                          <a:cs typeface="Microsoft YaHei"/>
                        </a:rPr>
                        <a:t>23.6%</a:t>
                      </a:r>
                      <a:endParaRPr lang="Microsoft YaHei" altLang="Microsoft YaHei" sz="900"/>
                    </a:p>
                    <a:p>
                      <a:pPr algn="l" rtl="0" eaLnBrk="0">
                        <a:lnSpc>
                          <a:spcPct val="109000"/>
                        </a:lnSpc>
                      </a:pPr>
                      <a:endParaRPr lang="Arial" altLang="Arial" sz="600"/>
                    </a:p>
                    <a:p>
                      <a:pPr marL="712469" algn="l" rtl="0" eaLnBrk="0">
                        <a:lnSpc>
                          <a:spcPct val="91000"/>
                        </a:lnSpc>
                        <a:spcBef>
                          <a:spcPts val="6"/>
                        </a:spcBef>
                      </a:pPr>
                      <a:r>
                        <a:rPr sz="900" kern="0" spc="40">
                          <a:solidFill>
                            <a:srgbClr val="595959">
                              <a:alpha val="100000"/>
                            </a:srgbClr>
                          </a:solidFill>
                          <a:latin typeface="Microsoft YaHei"/>
                          <a:ea typeface="Microsoft YaHei"/>
                          <a:cs typeface="Microsoft YaHei"/>
                        </a:rPr>
                        <a:t>22.6%</a:t>
                      </a:r>
                      <a:endParaRPr lang="Microsoft YaHei" altLang="Microsoft YaHei" sz="900"/>
                    </a:p>
                  </a:txBody>
                  <a:tcPr marL="0" marR="0" marT="0" marB="0">
                    <a:lnL w="3175" cap="flat" cmpd="sng" algn="ctr">
                      <a:solidFill>
                        <a:srgbClr val="595959"/>
                      </a:solidFill>
                      <a:prstDash val="solid"/>
                      <a:round/>
                      <a:headEnd type="none" w="med" len="med"/>
                      <a:tailEnd type="none" w="med" len="med"/>
                    </a:lnL>
                    <a:lnR>
                      <a:noFill/>
                    </a:lnR>
                    <a:lnT w="19050" cap="flat" cmpd="sng" algn="ctr">
                      <a:solidFill>
                        <a:srgbClr val="1EC8F3"/>
                      </a:solidFill>
                      <a:prstDash val="dash"/>
                      <a:round/>
                      <a:headEnd type="none" w="med" len="med"/>
                      <a:tailEnd type="none" w="med" len="med"/>
                    </a:lnT>
                    <a:lnB>
                      <a:noFill/>
                    </a:lnB>
                  </a:tcPr>
                </a:tc>
                <a:tc>
                  <a:txBody>
                    <a:bodyPr vert="horz" wrap="square"/>
                    <a:lstStyle/>
                    <a:p>
                      <a:pPr algn="l" rtl="0" eaLnBrk="0">
                        <a:lnSpc>
                          <a:spcPct val="100000"/>
                        </a:lnSpc>
                      </a:pPr>
                      <a:endParaRPr lang="Arial" altLang="Arial" sz="1000"/>
                    </a:p>
                  </a:txBody>
                  <a:tcPr marL="0" marR="0" marT="0" marB="0">
                    <a:lnL>
                      <a:noFill/>
                    </a:lnL>
                    <a:lnR>
                      <a:noFill/>
                    </a:lnR>
                    <a:lnT w="19050" cap="flat" cmpd="sng" algn="ctr">
                      <a:solidFill>
                        <a:srgbClr val="1EC8F3"/>
                      </a:solidFill>
                      <a:prstDash val="dash"/>
                      <a:round/>
                      <a:headEnd type="none" w="med" len="med"/>
                      <a:tailEnd type="none" w="med" len="med"/>
                    </a:lnT>
                    <a:lnB>
                      <a:noFill/>
                    </a:lnB>
                  </a:tcPr>
                </a:tc>
              </a:tr>
            </a:tbl>
          </a:graphicData>
        </a:graphic>
      </p:graphicFrame>
      <p:sp>
        <p:nvSpPr>
          <p:cNvPr id="1284" name="textbox 1284"/>
          <p:cNvSpPr/>
          <p:nvPr/>
        </p:nvSpPr>
        <p:spPr>
          <a:xfrm>
            <a:off x="527356" y="1487113"/>
            <a:ext cx="7992109" cy="10153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9594"/>
              </a:lnSpc>
            </a:pPr>
            <a:endParaRPr lang="Arial" altLang="Arial" sz="100"/>
          </a:p>
          <a:p>
            <a:pPr marL="12700" indent="-635" algn="l" rtl="0" eaLnBrk="0">
              <a:lnSpc>
                <a:spcPct val="113000"/>
              </a:lnSpc>
            </a:pPr>
            <a:r>
              <a:rPr sz="1100" kern="0" spc="0">
                <a:solidFill>
                  <a:srgbClr val="595959">
                    <a:alpha val="100000"/>
                  </a:srgbClr>
                </a:solidFill>
                <a:latin typeface="Microsoft YaHei"/>
                <a:ea typeface="Microsoft YaHei"/>
                <a:cs typeface="Microsoft YaHei"/>
              </a:rPr>
              <a:t>整体来看，采购成本是企业在整个采购的过程中最核心的问题，但值得一提的是企业对成本的考量是综合性的，既包含产品本身的</a:t>
            </a:r>
            <a:r>
              <a:rPr sz="1100" kern="0" spc="10">
                <a:solidFill>
                  <a:srgbClr val="595959">
                    <a:alpha val="100000"/>
                  </a:srgbClr>
                </a:solidFill>
                <a:latin typeface="Microsoft YaHei"/>
                <a:ea typeface="Microsoft YaHei"/>
                <a:cs typeface="Microsoft YaHei"/>
              </a:rPr>
              <a:t> </a:t>
            </a:r>
            <a:r>
              <a:rPr sz="1100" kern="0" spc="0">
                <a:solidFill>
                  <a:srgbClr val="595959">
                    <a:alpha val="100000"/>
                  </a:srgbClr>
                </a:solidFill>
                <a:latin typeface="Microsoft YaHei"/>
                <a:ea typeface="Microsoft YaHei"/>
                <a:cs typeface="Microsoft YaHei"/>
              </a:rPr>
              <a:t>价格，也涵盖了采购过程中付出的人力物力。除此之外，是否提供上门服务、采购平台的增值服务、物流配送速度等也都是企业关 </a:t>
            </a:r>
            <a:r>
              <a:rPr sz="1100" kern="0" spc="-30">
                <a:solidFill>
                  <a:srgbClr val="595959">
                    <a:alpha val="100000"/>
                  </a:srgbClr>
                </a:solidFill>
                <a:latin typeface="Microsoft YaHei"/>
                <a:ea typeface="Microsoft YaHei"/>
                <a:cs typeface="Microsoft YaHei"/>
              </a:rPr>
              <a:t>注度较高的方面。</a:t>
            </a:r>
            <a:endParaRPr lang="Microsoft YaHei" altLang="Microsoft YaHei" sz="1100"/>
          </a:p>
          <a:p>
            <a:pPr algn="l" rtl="0" eaLnBrk="0">
              <a:lnSpc>
                <a:spcPct val="105000"/>
              </a:lnSpc>
            </a:pPr>
            <a:endParaRPr lang="Arial" altLang="Arial" sz="1000"/>
          </a:p>
          <a:p>
            <a:pPr algn="l" rtl="0" eaLnBrk="0">
              <a:lnSpc>
                <a:spcPct val="119000"/>
              </a:lnSpc>
            </a:pPr>
            <a:endParaRPr lang="Arial" altLang="Arial" sz="300"/>
          </a:p>
          <a:p>
            <a:pPr marL="2581275" algn="l" rtl="0" eaLnBrk="0">
              <a:lnSpc>
                <a:spcPct val="98000"/>
              </a:lnSpc>
              <a:spcBef>
                <a:spcPts val="1"/>
              </a:spcBef>
            </a:pPr>
            <a:r>
              <a:rPr sz="1400" b="1" kern="0" spc="0">
                <a:solidFill>
                  <a:srgbClr val="404040">
                    <a:alpha val="100000"/>
                  </a:srgbClr>
                </a:solidFill>
                <a:latin typeface="Microsoft YaHei"/>
                <a:ea typeface="Microsoft YaHei"/>
                <a:cs typeface="Microsoft YaHei"/>
              </a:rPr>
              <a:t>中国企业3C数码商用</a:t>
            </a:r>
            <a:r>
              <a:rPr sz="1400" b="1" kern="0" spc="-10">
                <a:solidFill>
                  <a:srgbClr val="404040">
                    <a:alpha val="100000"/>
                  </a:srgbClr>
                </a:solidFill>
                <a:latin typeface="Microsoft YaHei"/>
                <a:ea typeface="Microsoft YaHei"/>
                <a:cs typeface="Microsoft YaHei"/>
              </a:rPr>
              <a:t>品采购考虑因素</a:t>
            </a:r>
            <a:endParaRPr lang="Microsoft YaHei" altLang="Microsoft YaHei" sz="1400"/>
          </a:p>
        </p:txBody>
      </p:sp>
      <p:sp>
        <p:nvSpPr>
          <p:cNvPr id="1286" name="textbox 1286"/>
          <p:cNvSpPr/>
          <p:nvPr/>
        </p:nvSpPr>
        <p:spPr>
          <a:xfrm>
            <a:off x="530104" y="431082"/>
            <a:ext cx="6884669" cy="8737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404"/>
              </a:lnSpc>
            </a:pPr>
            <a:endParaRPr lang="Arial" altLang="Arial" sz="100"/>
          </a:p>
          <a:p>
            <a:pPr marL="37465" algn="l" rtl="0" eaLnBrk="0">
              <a:lnSpc>
                <a:spcPct val="97000"/>
              </a:lnSpc>
            </a:pPr>
            <a:r>
              <a:rPr sz="3200" kern="0" spc="-20">
                <a:solidFill>
                  <a:srgbClr val="8BC53F">
                    <a:alpha val="100000"/>
                  </a:srgbClr>
                </a:solidFill>
                <a:latin typeface="Microsoft YaHei"/>
                <a:ea typeface="Microsoft YaHei"/>
                <a:cs typeface="Microsoft YaHei"/>
              </a:rPr>
              <a:t>3C数码商用品采购考虑因素</a:t>
            </a:r>
            <a:endParaRPr lang="Microsoft YaHei" altLang="Microsoft YaHei" sz="3200"/>
          </a:p>
          <a:p>
            <a:pPr algn="l" rtl="0" eaLnBrk="0">
              <a:lnSpc>
                <a:spcPct val="105000"/>
              </a:lnSpc>
            </a:pPr>
            <a:endParaRPr lang="Arial" altLang="Arial" sz="500"/>
          </a:p>
          <a:p>
            <a:pPr marL="12700" algn="l" rtl="0" eaLnBrk="0">
              <a:lnSpc>
                <a:spcPct val="97000"/>
              </a:lnSpc>
              <a:spcBef>
                <a:spcPts val="5"/>
              </a:spcBef>
            </a:pPr>
            <a:r>
              <a:rPr sz="2000" kern="0" spc="0">
                <a:solidFill>
                  <a:srgbClr val="595959">
                    <a:alpha val="100000"/>
                  </a:srgbClr>
                </a:solidFill>
                <a:latin typeface="Microsoft YaHei"/>
                <a:ea typeface="Microsoft YaHei"/>
                <a:cs typeface="Microsoft YaHei"/>
              </a:rPr>
              <a:t>采购成本是企业为最关注的问题，其次是上门维修服务的提供</a:t>
            </a:r>
            <a:endParaRPr lang="Microsoft YaHei" altLang="Microsoft YaHei" sz="2000"/>
          </a:p>
        </p:txBody>
      </p:sp>
      <p:sp>
        <p:nvSpPr>
          <p:cNvPr id="1288" name="textbox 1288"/>
          <p:cNvSpPr/>
          <p:nvPr/>
        </p:nvSpPr>
        <p:spPr>
          <a:xfrm>
            <a:off x="533814" y="6205530"/>
            <a:ext cx="4467859" cy="3568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3824604" algn="l" rtl="0" eaLnBrk="0">
              <a:lnSpc>
                <a:spcPts val="1122"/>
              </a:lnSpc>
              <a:tabLst>
                <a:tab pos="3875404"/>
              </a:tabLst>
            </a:pPr>
            <a:r>
              <a:rPr sz="900" kern="0" spc="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占比（%）</a:t>
            </a:r>
            <a:endParaRPr lang="Microsoft YaHei" altLang="Microsoft YaHei" sz="900"/>
          </a:p>
          <a:p>
            <a:pPr algn="l" rtl="0" eaLnBrk="0">
              <a:lnSpc>
                <a:spcPct val="113000"/>
              </a:lnSpc>
            </a:pPr>
            <a:endParaRPr lang="Arial" altLang="Arial" sz="400"/>
          </a:p>
          <a:p>
            <a:pPr marL="12700" algn="l" rtl="0" eaLnBrk="0">
              <a:lnSpc>
                <a:spcPct val="98000"/>
              </a:lnSpc>
              <a:spcBef>
                <a:spcPts val="4"/>
              </a:spcBef>
            </a:pPr>
            <a:r>
              <a:rPr sz="800" kern="0" spc="-40">
                <a:solidFill>
                  <a:srgbClr val="7F7F7F">
                    <a:alpha val="100000"/>
                  </a:srgbClr>
                </a:solidFill>
                <a:latin typeface="Microsoft YaHei"/>
                <a:ea typeface="Microsoft YaHei"/>
                <a:cs typeface="Microsoft YaHei"/>
              </a:rPr>
              <a:t>样本：</a:t>
            </a:r>
            <a:r>
              <a:rPr sz="800" kern="0" spc="210">
                <a:solidFill>
                  <a:srgbClr val="7F7F7F">
                    <a:alpha val="100000"/>
                  </a:srgbClr>
                </a:solidFill>
                <a:latin typeface="Microsoft YaHei"/>
                <a:ea typeface="Microsoft YaHei"/>
                <a:cs typeface="Microsoft YaHei"/>
              </a:rPr>
              <a:t> </a:t>
            </a:r>
            <a:r>
              <a:rPr sz="800" kern="0" spc="-40">
                <a:solidFill>
                  <a:srgbClr val="7F7F7F">
                    <a:alpha val="100000"/>
                  </a:srgbClr>
                </a:solidFill>
                <a:latin typeface="Microsoft YaHei"/>
                <a:ea typeface="Microsoft YaHei"/>
                <a:cs typeface="Microsoft YaHei"/>
              </a:rPr>
              <a:t>N=500，于2024年2月网上调研获得。</a:t>
            </a:r>
            <a:endParaRPr lang="Microsoft YaHei" altLang="Microsoft YaHei" sz="800"/>
          </a:p>
        </p:txBody>
      </p:sp>
      <p:sp>
        <p:nvSpPr>
          <p:cNvPr id="1290" name="path"/>
          <p:cNvSpPr/>
          <p:nvPr/>
        </p:nvSpPr>
        <p:spPr>
          <a:xfrm>
            <a:off x="4283963" y="6240779"/>
            <a:ext cx="74676" cy="74676"/>
          </a:xfrm>
          <a:custGeom>
            <a:rect l="0" t="0" r="0" b="0"/>
            <a:pathLst>
              <a:path w="117" h="117">
                <a:moveTo>
                  <a:pt x="0" y="117"/>
                </a:moveTo>
                <a:lnTo>
                  <a:pt x="117" y="117"/>
                </a:lnTo>
                <a:lnTo>
                  <a:pt x="117" y="0"/>
                </a:lnTo>
                <a:lnTo>
                  <a:pt x="0" y="0"/>
                </a:lnTo>
                <a:lnTo>
                  <a:pt x="0" y="117"/>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2" name="textbox 1292"/>
          <p:cNvSpPr/>
          <p:nvPr/>
        </p:nvSpPr>
        <p:spPr>
          <a:xfrm>
            <a:off x="523850" y="6633805"/>
            <a:ext cx="8513444" cy="144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722"/>
              </a:lnSpc>
            </a:pPr>
            <a:endParaRPr lang="Arial" altLang="Arial" sz="100"/>
          </a:p>
          <a:p>
            <a:pPr marL="12700" algn="l" rtl="0" eaLnBrk="0">
              <a:lnSpc>
                <a:spcPct val="98000"/>
              </a:lnSpc>
            </a:pPr>
            <a:r>
              <a:rPr sz="800" kern="0" spc="0">
                <a:solidFill>
                  <a:srgbClr val="7F7F7F">
                    <a:alpha val="100000"/>
                  </a:srgbClr>
                </a:solidFill>
                <a:latin typeface="Arial"/>
                <a:ea typeface="Arial"/>
                <a:cs typeface="Arial"/>
              </a:rPr>
              <a:t>©2024.2</a:t>
            </a:r>
            <a:r>
              <a:rPr sz="800" kern="0" spc="8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0">
                <a:solidFill>
                  <a:srgbClr val="7F7F7F">
                    <a:alpha val="100000"/>
                  </a:srgbClr>
                </a:solidFill>
                <a:latin typeface="Arial"/>
                <a:ea typeface="Arial"/>
                <a:cs typeface="Arial"/>
              </a:rPr>
              <a:t>Inc.                                                                                                                                                                          </a:t>
            </a:r>
            <a:r>
              <a:rPr sz="800" kern="0" spc="-10">
                <a:solidFill>
                  <a:srgbClr val="7F7F7F">
                    <a:alpha val="100000"/>
                  </a:srgbClr>
                </a:solidFill>
                <a:latin typeface="Arial"/>
                <a:ea typeface="Arial"/>
                <a:cs typeface="Arial"/>
              </a:rPr>
              <a:t>                                          www.iresearch.com.cn          </a:t>
            </a:r>
            <a:r>
              <a:rPr sz="1200" kern="0" spc="-10" baseline="-4340">
                <a:solidFill>
                  <a:srgbClr val="7F7F7F">
                    <a:alpha val="100000"/>
                  </a:srgbClr>
                </a:solidFill>
                <a:latin typeface="Microsoft YaHei"/>
                <a:ea typeface="Microsoft YaHei"/>
                <a:cs typeface="Microsoft YaHei"/>
              </a:rPr>
              <a:t>21</a:t>
            </a:r>
            <a:endParaRPr lang="Microsoft YaHei" altLang="Microsoft YaHei" sz="1200" baseline="-4340"/>
          </a:p>
        </p:txBody>
      </p:sp>
      <p:pic>
        <p:nvPicPr>
          <p:cNvPr id="1294" name="picture 1294"/>
          <p:cNvPicPr>
            <a:picLocks noChangeAspect="1"/>
          </p:cNvPicPr>
          <p:nvPr/>
        </p:nvPicPr>
        <p:blipFill>
          <a:blip r:embed="rId3"/>
          <a:stretch>
            <a:fillRect/>
          </a:stretch>
        </p:blipFill>
        <p:spPr>
          <a:xfrm rot="21600000">
            <a:off x="7879183" y="289280"/>
            <a:ext cx="988869" cy="490517"/>
          </a:xfrm>
          <a:prstGeom prst="rect">
            <a:avLst/>
          </a:prstGeom>
        </p:spPr>
      </p:pic>
      <p:sp>
        <p:nvSpPr>
          <p:cNvPr id="1296" name="path"/>
          <p:cNvSpPr/>
          <p:nvPr/>
        </p:nvSpPr>
        <p:spPr>
          <a:xfrm>
            <a:off x="539496" y="6588125"/>
            <a:ext cx="8093329" cy="6350"/>
          </a:xfrm>
          <a:custGeom>
            <a:rect l="0" t="0" r="0" b="0"/>
            <a:pathLst>
              <a:path w="12745" h="10">
                <a:moveTo>
                  <a:pt x="0" y="5"/>
                </a:moveTo>
                <a:lnTo>
                  <a:pt x="12745" y="5"/>
                </a:lnTo>
              </a:path>
            </a:pathLst>
          </a:custGeom>
          <a:noFill/>
          <a:ln w="6350" cap="flat">
            <a:solidFill>
              <a:srgbClr val="7F7F7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8" name="textbox 1298"/>
          <p:cNvSpPr/>
          <p:nvPr/>
        </p:nvSpPr>
        <p:spPr>
          <a:xfrm>
            <a:off x="6249898" y="3675411"/>
            <a:ext cx="149860" cy="4121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725"/>
              </a:lnSpc>
            </a:pPr>
            <a:endParaRPr lang="Arial" altLang="Arial" sz="100"/>
          </a:p>
          <a:p>
            <a:pPr marL="12700" indent="16509" algn="l" rtl="0" eaLnBrk="0">
              <a:lnSpc>
                <a:spcPct val="141000"/>
              </a:lnSpc>
            </a:pPr>
            <a:r>
              <a:rPr sz="900" kern="0" spc="30">
                <a:solidFill>
                  <a:srgbClr val="595959">
                    <a:alpha val="100000"/>
                  </a:srgbClr>
                </a:solidFill>
                <a:latin typeface="Microsoft YaHei"/>
                <a:ea typeface="Microsoft YaHei"/>
                <a:cs typeface="Microsoft YaHei"/>
              </a:rPr>
              <a:t>%</a:t>
            </a:r>
            <a:r>
              <a:rPr sz="900" kern="0" spc="-10">
                <a:solidFill>
                  <a:srgbClr val="595959">
                    <a:alpha val="100000"/>
                  </a:srgbClr>
                </a:solidFill>
                <a:latin typeface="Microsoft YaHei"/>
                <a:ea typeface="Microsoft YaHei"/>
                <a:cs typeface="Microsoft YaHei"/>
              </a:rPr>
              <a:t> </a:t>
            </a:r>
            <a:r>
              <a:rPr sz="900" kern="0" spc="30">
                <a:solidFill>
                  <a:srgbClr val="595959">
                    <a:alpha val="100000"/>
                  </a:srgbClr>
                </a:solidFill>
                <a:latin typeface="Microsoft YaHei"/>
                <a:ea typeface="Microsoft YaHei"/>
                <a:cs typeface="Microsoft YaHei"/>
              </a:rPr>
              <a:t>%</a:t>
            </a:r>
            <a:endParaRPr lang="Microsoft YaHei" altLang="Microsoft YaHei" sz="9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00" name="picture 1300"/>
          <p:cNvPicPr>
            <a:picLocks noChangeAspect="1"/>
          </p:cNvPicPr>
          <p:nvPr/>
        </p:nvPicPr>
        <p:blipFill>
          <a:blip r:embed="rId2"/>
          <a:stretch>
            <a:fillRect/>
          </a:stretch>
        </p:blipFill>
        <p:spPr>
          <a:xfrm rot="21600000">
            <a:off x="2417064" y="2612136"/>
            <a:ext cx="958595" cy="3457955"/>
          </a:xfrm>
          <a:prstGeom prst="rect">
            <a:avLst/>
          </a:prstGeom>
        </p:spPr>
      </p:pic>
      <p:graphicFrame>
        <p:nvGraphicFramePr>
          <p:cNvPr id="1302" name="table 1302"/>
          <p:cNvGraphicFramePr>
            <a:graphicFrameLocks noGrp="1"/>
          </p:cNvGraphicFramePr>
          <p:nvPr/>
        </p:nvGraphicFramePr>
        <p:xfrm>
          <a:off x="719709" y="2508885"/>
          <a:ext cx="3426460" cy="3608070"/>
        </p:xfrm>
        <a:graphic>
          <a:graphicData uri="http://schemas.openxmlformats.org/drawingml/2006/table">
            <a:tbl>
              <a:tblPr/>
              <a:tblGrid>
                <a:gridCol w="1697355"/>
                <a:gridCol w="958214"/>
                <a:gridCol w="770890"/>
              </a:tblGrid>
              <a:tr h="844550">
                <a:tc>
                  <a:txBody>
                    <a:bodyPr vert="horz" wrap="square"/>
                    <a:lstStyle/>
                    <a:p>
                      <a:pPr algn="l" rtl="0" eaLnBrk="0">
                        <a:lnSpc>
                          <a:spcPct val="113000"/>
                        </a:lnSpc>
                      </a:pPr>
                      <a:endParaRPr lang="Arial" altLang="Arial" sz="700"/>
                    </a:p>
                    <a:p>
                      <a:pPr algn="l" rtl="0" eaLnBrk="0">
                        <a:lnSpc>
                          <a:spcPct val="6315"/>
                        </a:lnSpc>
                      </a:pPr>
                      <a:endParaRPr lang="Arial" altLang="Arial" sz="100"/>
                    </a:p>
                    <a:p>
                      <a:pPr marL="682625" algn="l" rtl="0" eaLnBrk="0">
                        <a:lnSpc>
                          <a:spcPct val="98000"/>
                        </a:lnSpc>
                      </a:pPr>
                      <a:r>
                        <a:rPr sz="900" kern="0" spc="90">
                          <a:solidFill>
                            <a:srgbClr val="595959">
                              <a:alpha val="100000"/>
                            </a:srgbClr>
                          </a:solidFill>
                          <a:latin typeface="Microsoft YaHei"/>
                          <a:ea typeface="Microsoft YaHei"/>
                          <a:cs typeface="Microsoft YaHei"/>
                        </a:rPr>
                        <a:t>采购账期不灵活</a:t>
                      </a:r>
                      <a:endParaRPr lang="Microsoft YaHei" altLang="Microsoft YaHei" sz="900"/>
                    </a:p>
                    <a:p>
                      <a:pPr marL="682625" algn="r" rtl="0" eaLnBrk="0">
                        <a:lnSpc>
                          <a:spcPct val="189000"/>
                        </a:lnSpc>
                        <a:spcBef>
                          <a:spcPts val="11"/>
                        </a:spcBef>
                      </a:pPr>
                      <a:r>
                        <a:rPr sz="900" kern="0" spc="60">
                          <a:solidFill>
                            <a:srgbClr val="595959">
                              <a:alpha val="100000"/>
                            </a:srgbClr>
                          </a:solidFill>
                          <a:latin typeface="Microsoft YaHei"/>
                          <a:ea typeface="Microsoft YaHei"/>
                          <a:cs typeface="Microsoft YaHei"/>
                        </a:rPr>
                        <a:t>采购议价空间低    </a:t>
                      </a:r>
                      <a:r>
                        <a:rPr sz="900" kern="0" spc="90">
                          <a:solidFill>
                            <a:srgbClr val="595959">
                              <a:alpha val="100000"/>
                            </a:srgbClr>
                          </a:solidFill>
                          <a:latin typeface="Microsoft YaHei"/>
                          <a:ea typeface="Microsoft YaHei"/>
                          <a:cs typeface="Microsoft YaHei"/>
                        </a:rPr>
                        <a:t>采购成本高</a:t>
                      </a:r>
                      <a:endParaRPr lang="Microsoft YaHei" altLang="Microsoft YaHei" sz="900"/>
                    </a:p>
                  </a:txBody>
                  <a:tcPr marL="0" marR="0" marT="0" marB="0">
                    <a:lnL w="19050" cap="flat" cmpd="sng" algn="ctr">
                      <a:solidFill>
                        <a:srgbClr val="1EC8F3"/>
                      </a:solidFill>
                      <a:prstDash val="dash"/>
                      <a:round/>
                      <a:headEnd type="none" w="med" len="med"/>
                      <a:tailEnd type="none" w="med" len="med"/>
                    </a:lnL>
                    <a:lnR w="3175" cap="flat" cmpd="sng" algn="ctr">
                      <a:solidFill>
                        <a:srgbClr val="1EC8F3"/>
                      </a:solidFill>
                      <a:prstDash val="solid"/>
                      <a:round/>
                      <a:headEnd type="none" w="med" len="med"/>
                      <a:tailEnd type="none" w="med" len="med"/>
                    </a:lnR>
                    <a:lnT w="19050" cap="flat" cmpd="sng" algn="ctr">
                      <a:solidFill>
                        <a:srgbClr val="1EC8F3"/>
                      </a:solidFill>
                      <a:prstDash val="dash"/>
                      <a:round/>
                      <a:headEnd type="none" w="med" len="med"/>
                      <a:tailEnd type="none" w="med" len="med"/>
                    </a:lnT>
                    <a:lnB w="19050" cap="flat" cmpd="sng" algn="ctr">
                      <a:solidFill>
                        <a:srgbClr val="1EC8F3"/>
                      </a:solidFill>
                      <a:prstDash val="dash"/>
                      <a:round/>
                      <a:headEnd type="none" w="med" len="med"/>
                      <a:tailEnd type="none" w="med" len="med"/>
                    </a:lnB>
                  </a:tcPr>
                </a:tc>
                <a:tc gridSpan="2">
                  <a:txBody>
                    <a:bodyPr vert="horz" wrap="square"/>
                    <a:lstStyle/>
                    <a:p>
                      <a:pPr algn="l" rtl="0" eaLnBrk="0">
                        <a:lnSpc>
                          <a:spcPct val="112000"/>
                        </a:lnSpc>
                      </a:pPr>
                      <a:endParaRPr lang="Arial" altLang="Arial" sz="800"/>
                    </a:p>
                    <a:p>
                      <a:pPr marL="1035685" algn="l" rtl="0" eaLnBrk="0">
                        <a:lnSpc>
                          <a:spcPct val="72000"/>
                        </a:lnSpc>
                        <a:spcBef>
                          <a:spcPts val="4"/>
                        </a:spcBef>
                      </a:pPr>
                      <a:r>
                        <a:rPr sz="900" kern="0" spc="50">
                          <a:solidFill>
                            <a:srgbClr val="595959">
                              <a:alpha val="100000"/>
                            </a:srgbClr>
                          </a:solidFill>
                          <a:latin typeface="Microsoft YaHei"/>
                          <a:ea typeface="Microsoft YaHei"/>
                          <a:cs typeface="Microsoft YaHei"/>
                        </a:rPr>
                        <a:t>42.0%</a:t>
                      </a:r>
                      <a:endParaRPr lang="Microsoft YaHei" altLang="Microsoft YaHei" sz="900"/>
                    </a:p>
                    <a:p>
                      <a:pPr marL="965835" indent="28575" algn="l" rtl="0" eaLnBrk="0">
                        <a:lnSpc>
                          <a:spcPct val="194000"/>
                        </a:lnSpc>
                        <a:spcBef>
                          <a:spcPts val="11"/>
                        </a:spcBef>
                      </a:pPr>
                      <a:r>
                        <a:rPr sz="900" kern="0" spc="50">
                          <a:solidFill>
                            <a:srgbClr val="595959">
                              <a:alpha val="100000"/>
                            </a:srgbClr>
                          </a:solidFill>
                          <a:latin typeface="Microsoft YaHei"/>
                          <a:ea typeface="Microsoft YaHei"/>
                          <a:cs typeface="Microsoft YaHei"/>
                        </a:rPr>
                        <a:t>40.2%</a:t>
                      </a:r>
                      <a:r>
                        <a:rPr sz="900" kern="0" spc="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38.6%</a:t>
                      </a:r>
                      <a:endParaRPr lang="Microsoft YaHei" altLang="Microsoft YaHei" sz="900"/>
                    </a:p>
                  </a:txBody>
                  <a:tcPr marL="0" marR="0" marT="0" marB="0">
                    <a:lnL w="3175" cap="flat" cmpd="sng" algn="ctr">
                      <a:solidFill>
                        <a:srgbClr val="1EC8F3"/>
                      </a:solidFill>
                      <a:prstDash val="solid"/>
                      <a:round/>
                      <a:headEnd type="none" w="med" len="med"/>
                      <a:tailEnd type="none" w="med" len="med"/>
                    </a:lnL>
                    <a:lnR w="19050" cap="flat" cmpd="sng" algn="ctr">
                      <a:solidFill>
                        <a:srgbClr val="1EC8F3"/>
                      </a:solidFill>
                      <a:prstDash val="dash"/>
                      <a:round/>
                      <a:headEnd type="none" w="med" len="med"/>
                      <a:tailEnd type="none" w="med" len="med"/>
                    </a:lnR>
                    <a:lnT w="19050" cap="flat" cmpd="sng" algn="ctr">
                      <a:solidFill>
                        <a:srgbClr val="1EC8F3"/>
                      </a:solidFill>
                      <a:prstDash val="dash"/>
                      <a:round/>
                      <a:headEnd type="none" w="med" len="med"/>
                      <a:tailEnd type="none" w="med" len="med"/>
                    </a:lnT>
                    <a:lnB w="19050" cap="flat" cmpd="sng" algn="ctr">
                      <a:solidFill>
                        <a:srgbClr val="1EC8F3"/>
                      </a:solidFill>
                      <a:prstDash val="dash"/>
                      <a:round/>
                      <a:headEnd type="none" w="med" len="med"/>
                      <a:tailEnd type="none" w="med" len="med"/>
                    </a:lnB>
                  </a:tcPr>
                </a:tc>
                <a:tc hMerge="1">
                  <a:txBody>
                    <a:bodyPr vert="horz" wrap="square"/>
                    <a:lstStyle/>
                    <a:p>
                      <a:endParaRPr/>
                    </a:p>
                  </a:txBody>
                  <a:tcPr marL="0" marR="0" marT="0" marB="0">
                    <a:lnL w="3175" cap="flat" cmpd="sng" algn="ctr">
                      <a:solidFill>
                        <a:srgbClr val="1EC8F3"/>
                      </a:solidFill>
                      <a:prstDash val="solid"/>
                      <a:round/>
                      <a:headEnd type="none" w="med" len="med"/>
                      <a:tailEnd type="none" w="med" len="med"/>
                    </a:lnL>
                    <a:lnR w="19050" cap="flat" cmpd="sng" algn="ctr">
                      <a:solidFill>
                        <a:srgbClr val="1EC8F3"/>
                      </a:solidFill>
                      <a:prstDash val="dash"/>
                      <a:round/>
                      <a:headEnd type="none" w="med" len="med"/>
                      <a:tailEnd type="none" w="med" len="med"/>
                    </a:lnR>
                    <a:lnT w="19050" cap="flat" cmpd="sng" algn="ctr">
                      <a:solidFill>
                        <a:srgbClr val="1EC8F3"/>
                      </a:solidFill>
                      <a:prstDash val="dash"/>
                      <a:round/>
                      <a:headEnd type="none" w="med" len="med"/>
                      <a:tailEnd type="none" w="med" len="med"/>
                    </a:lnT>
                    <a:lnB w="19050" cap="flat" cmpd="sng" algn="ctr">
                      <a:solidFill>
                        <a:srgbClr val="1EC8F3"/>
                      </a:solidFill>
                      <a:prstDash val="dash"/>
                      <a:round/>
                      <a:headEnd type="none" w="med" len="med"/>
                      <a:tailEnd type="none" w="med" len="med"/>
                    </a:lnB>
                  </a:tcPr>
                </a:tc>
              </a:tr>
              <a:tr h="256539">
                <a:tc>
                  <a:txBody>
                    <a:bodyPr vert="horz" wrap="square"/>
                    <a:lstStyle/>
                    <a:p>
                      <a:pPr algn="l" rtl="0" eaLnBrk="0">
                        <a:lnSpc>
                          <a:spcPct val="125000"/>
                        </a:lnSpc>
                      </a:pPr>
                      <a:endParaRPr lang="Arial" altLang="Arial" sz="200"/>
                    </a:p>
                    <a:p>
                      <a:pPr marL="175260" algn="l" rtl="0" eaLnBrk="0">
                        <a:lnSpc>
                          <a:spcPts val="1151"/>
                        </a:lnSpc>
                        <a:spcBef>
                          <a:spcPts val="2"/>
                        </a:spcBef>
                      </a:pPr>
                      <a:r>
                        <a:rPr sz="900" kern="0" spc="90">
                          <a:solidFill>
                            <a:srgbClr val="595959">
                              <a:alpha val="100000"/>
                            </a:srgbClr>
                          </a:solidFill>
                          <a:latin typeface="Microsoft YaHei"/>
                          <a:ea typeface="Microsoft YaHei"/>
                          <a:cs typeface="Microsoft YaHei"/>
                        </a:rPr>
                        <a:t>采购渠道分散，费时费力</a:t>
                      </a:r>
                      <a:endParaRPr lang="Microsoft YaHei" altLang="Microsoft YaHei" sz="900"/>
                    </a:p>
                  </a:txBody>
                  <a:tcPr marL="0" marR="0" marT="0" marB="0">
                    <a:lnL w="19050" cap="flat" cmpd="sng" algn="ctr">
                      <a:solidFill>
                        <a:srgbClr val="FFCF00"/>
                      </a:solidFill>
                      <a:prstDash val="solid"/>
                      <a:round/>
                      <a:headEnd type="none" w="med" len="med"/>
                      <a:tailEnd type="none" w="med" len="med"/>
                    </a:lnL>
                    <a:lnR w="3175" cap="flat" cmpd="sng" algn="ctr">
                      <a:solidFill>
                        <a:srgbClr val="FFCF00"/>
                      </a:solidFill>
                      <a:prstDash val="solid"/>
                      <a:round/>
                      <a:headEnd type="none" w="med" len="med"/>
                      <a:tailEnd type="none" w="med" len="med"/>
                    </a:lnR>
                    <a:lnT w="19050" cap="flat" cmpd="sng" algn="ctr">
                      <a:solidFill>
                        <a:srgbClr val="FFCF00"/>
                      </a:solidFill>
                      <a:prstDash val="dash"/>
                      <a:round/>
                      <a:headEnd type="none" w="med" len="med"/>
                      <a:tailEnd type="none" w="med" len="med"/>
                    </a:lnT>
                    <a:lnB w="19050" cap="flat" cmpd="sng" algn="ctr">
                      <a:solidFill>
                        <a:srgbClr val="FFCF00"/>
                      </a:solidFill>
                      <a:prstDash val="dash"/>
                      <a:round/>
                      <a:headEnd type="none" w="med" len="med"/>
                      <a:tailEnd type="none" w="med" len="med"/>
                    </a:lnB>
                  </a:tcPr>
                </a:tc>
                <a:tc>
                  <a:txBody>
                    <a:bodyPr vert="horz" wrap="square"/>
                    <a:lstStyle/>
                    <a:p>
                      <a:pPr algn="l" rtl="0" eaLnBrk="0">
                        <a:lnSpc>
                          <a:spcPct val="100000"/>
                        </a:lnSpc>
                      </a:pPr>
                      <a:endParaRPr lang="Arial" altLang="Arial" sz="1000"/>
                    </a:p>
                  </a:txBody>
                  <a:tcPr marL="0" marR="0" marT="0" marB="0">
                    <a:lnL w="3175" cap="flat" cmpd="sng" algn="ctr">
                      <a:solidFill>
                        <a:srgbClr val="FFCF00"/>
                      </a:solidFill>
                      <a:prstDash val="solid"/>
                      <a:round/>
                      <a:headEnd type="none" w="med" len="med"/>
                      <a:tailEnd type="none" w="med" len="med"/>
                    </a:lnL>
                    <a:lnR>
                      <a:noFill/>
                    </a:lnR>
                    <a:lnT w="19050" cap="flat" cmpd="sng" algn="ctr">
                      <a:solidFill>
                        <a:srgbClr val="FFCF00"/>
                      </a:solidFill>
                      <a:prstDash val="dash"/>
                      <a:round/>
                      <a:headEnd type="none" w="med" len="med"/>
                      <a:tailEnd type="none" w="med" len="med"/>
                    </a:lnT>
                    <a:lnB w="19050" cap="flat" cmpd="sng" algn="ctr">
                      <a:solidFill>
                        <a:srgbClr val="FFCF00"/>
                      </a:solidFill>
                      <a:prstDash val="dash"/>
                      <a:round/>
                      <a:headEnd type="none" w="med" len="med"/>
                      <a:tailEnd type="none" w="med" len="med"/>
                    </a:lnB>
                  </a:tcPr>
                </a:tc>
                <a:tc>
                  <a:txBody>
                    <a:bodyPr vert="horz" wrap="square"/>
                    <a:lstStyle/>
                    <a:p>
                      <a:pPr algn="l" rtl="0" eaLnBrk="0">
                        <a:lnSpc>
                          <a:spcPct val="117000"/>
                        </a:lnSpc>
                      </a:pPr>
                      <a:endParaRPr lang="Arial" altLang="Arial" sz="300"/>
                    </a:p>
                    <a:p>
                      <a:pPr marL="3175" algn="l" rtl="0" eaLnBrk="0">
                        <a:lnSpc>
                          <a:spcPct val="91000"/>
                        </a:lnSpc>
                        <a:spcBef>
                          <a:spcPts val="3"/>
                        </a:spcBef>
                      </a:pPr>
                      <a:r>
                        <a:rPr sz="900" kern="0" spc="40">
                          <a:solidFill>
                            <a:srgbClr val="595959">
                              <a:alpha val="100000"/>
                            </a:srgbClr>
                          </a:solidFill>
                          <a:latin typeface="Microsoft YaHei"/>
                          <a:ea typeface="Microsoft YaHei"/>
                          <a:cs typeface="Microsoft YaHei"/>
                        </a:rPr>
                        <a:t>38.4%</a:t>
                      </a:r>
                      <a:endParaRPr lang="Microsoft YaHei" altLang="Microsoft YaHei" sz="900"/>
                    </a:p>
                  </a:txBody>
                  <a:tcPr marL="0" marR="0" marT="0" marB="0">
                    <a:lnL>
                      <a:noFill/>
                    </a:lnL>
                    <a:lnR w="19050" cap="flat" cmpd="sng" algn="ctr">
                      <a:solidFill>
                        <a:srgbClr val="FFCF00"/>
                      </a:solidFill>
                      <a:prstDash val="solid"/>
                      <a:round/>
                      <a:headEnd type="none" w="med" len="med"/>
                      <a:tailEnd type="none" w="med" len="med"/>
                    </a:lnR>
                    <a:lnT w="19050" cap="flat" cmpd="sng" algn="ctr">
                      <a:solidFill>
                        <a:srgbClr val="FFCF00"/>
                      </a:solidFill>
                      <a:prstDash val="dash"/>
                      <a:round/>
                      <a:headEnd type="none" w="med" len="med"/>
                      <a:tailEnd type="none" w="med" len="med"/>
                    </a:lnT>
                    <a:lnB w="19050" cap="flat" cmpd="sng" algn="ctr">
                      <a:solidFill>
                        <a:srgbClr val="FFCF00"/>
                      </a:solidFill>
                      <a:prstDash val="dash"/>
                      <a:round/>
                      <a:headEnd type="none" w="med" len="med"/>
                      <a:tailEnd type="none" w="med" len="med"/>
                    </a:lnB>
                  </a:tcPr>
                </a:tc>
              </a:tr>
              <a:tr h="464819">
                <a:tc>
                  <a:txBody>
                    <a:bodyPr vert="horz" wrap="square"/>
                    <a:lstStyle/>
                    <a:p>
                      <a:pPr algn="l" rtl="0" eaLnBrk="0">
                        <a:lnSpc>
                          <a:spcPct val="117000"/>
                        </a:lnSpc>
                      </a:pPr>
                      <a:endParaRPr lang="Arial" altLang="Arial" sz="200"/>
                    </a:p>
                    <a:p>
                      <a:pPr marL="809625" algn="l" rtl="0" eaLnBrk="0">
                        <a:lnSpc>
                          <a:spcPct val="98000"/>
                        </a:lnSpc>
                        <a:spcBef>
                          <a:spcPts val="1"/>
                        </a:spcBef>
                      </a:pPr>
                      <a:r>
                        <a:rPr sz="900" kern="0" spc="90">
                          <a:solidFill>
                            <a:srgbClr val="595959">
                              <a:alpha val="100000"/>
                            </a:srgbClr>
                          </a:solidFill>
                          <a:latin typeface="Microsoft YaHei"/>
                          <a:ea typeface="Microsoft YaHei"/>
                          <a:cs typeface="Microsoft YaHei"/>
                        </a:rPr>
                        <a:t>产品选择有限</a:t>
                      </a:r>
                      <a:endParaRPr lang="Microsoft YaHei" altLang="Microsoft YaHei" sz="900"/>
                    </a:p>
                    <a:p>
                      <a:pPr marL="556259" algn="l" rtl="0" eaLnBrk="0">
                        <a:lnSpc>
                          <a:spcPts val="1999"/>
                        </a:lnSpc>
                      </a:pPr>
                      <a:r>
                        <a:rPr sz="900" kern="0" spc="90">
                          <a:solidFill>
                            <a:srgbClr val="595959">
                              <a:alpha val="100000"/>
                            </a:srgbClr>
                          </a:solidFill>
                          <a:latin typeface="Microsoft YaHei"/>
                          <a:ea typeface="Microsoft YaHei"/>
                          <a:cs typeface="Microsoft YaHei"/>
                        </a:rPr>
                        <a:t>采购质量难以保证</a:t>
                      </a:r>
                      <a:endParaRPr lang="Microsoft YaHei" altLang="Microsoft YaHei" sz="900"/>
                    </a:p>
                  </a:txBody>
                  <a:tcPr marL="0" marR="0" marT="0" marB="0">
                    <a:lnL>
                      <a:noFill/>
                    </a:lnL>
                    <a:lnR w="3175" cap="flat" cmpd="sng" algn="ctr">
                      <a:solidFill>
                        <a:srgbClr val="595959"/>
                      </a:solidFill>
                      <a:prstDash val="solid"/>
                      <a:round/>
                      <a:headEnd type="none" w="med" len="med"/>
                      <a:tailEnd type="none" w="med" len="med"/>
                    </a:lnR>
                    <a:lnT w="19050" cap="flat" cmpd="sng" algn="ctr">
                      <a:solidFill>
                        <a:srgbClr val="FFCF00"/>
                      </a:solidFill>
                      <a:prstDash val="dash"/>
                      <a:round/>
                      <a:headEnd type="none" w="med" len="med"/>
                      <a:tailEnd type="none" w="med" len="med"/>
                    </a:lnT>
                    <a:lnB w="19050" cap="flat" cmpd="sng" algn="ctr">
                      <a:solidFill>
                        <a:srgbClr val="F38286"/>
                      </a:solidFill>
                      <a:prstDash val="dash"/>
                      <a:round/>
                      <a:headEnd type="none" w="med" len="med"/>
                      <a:tailEnd type="none" w="med" len="med"/>
                    </a:lnB>
                  </a:tcPr>
                </a:tc>
                <a:tc>
                  <a:txBody>
                    <a:bodyPr vert="horz" wrap="square"/>
                    <a:lstStyle/>
                    <a:p>
                      <a:pPr algn="l" rtl="0" eaLnBrk="0">
                        <a:lnSpc>
                          <a:spcPct val="100000"/>
                        </a:lnSpc>
                      </a:pPr>
                      <a:endParaRPr lang="Arial" altLang="Arial" sz="1000"/>
                    </a:p>
                    <a:p>
                      <a:pPr algn="l" rtl="0" eaLnBrk="0">
                        <a:lnSpc>
                          <a:spcPct val="100000"/>
                        </a:lnSpc>
                      </a:pPr>
                      <a:endParaRPr lang="Arial" altLang="Arial" sz="1000"/>
                    </a:p>
                    <a:p>
                      <a:pPr marL="865505" algn="l" rtl="0" eaLnBrk="0">
                        <a:lnSpc>
                          <a:spcPct val="91000"/>
                        </a:lnSpc>
                        <a:spcBef>
                          <a:spcPts val="3"/>
                        </a:spcBef>
                      </a:pPr>
                      <a:r>
                        <a:rPr sz="900" kern="0" spc="-20">
                          <a:solidFill>
                            <a:srgbClr val="595959">
                              <a:alpha val="100000"/>
                            </a:srgbClr>
                          </a:solidFill>
                          <a:latin typeface="Microsoft YaHei"/>
                          <a:ea typeface="Microsoft YaHei"/>
                          <a:cs typeface="Microsoft YaHei"/>
                        </a:rPr>
                        <a:t>3</a:t>
                      </a:r>
                      <a:endParaRPr lang="Microsoft YaHei" altLang="Microsoft YaHei" sz="900"/>
                    </a:p>
                  </a:txBody>
                  <a:tcPr marL="0" marR="0" marT="0" marB="0">
                    <a:lnL w="3175" cap="flat" cmpd="sng" algn="ctr">
                      <a:solidFill>
                        <a:srgbClr val="595959"/>
                      </a:solidFill>
                      <a:prstDash val="solid"/>
                      <a:round/>
                      <a:headEnd type="none" w="med" len="med"/>
                      <a:tailEnd type="none" w="med" len="med"/>
                    </a:lnL>
                    <a:lnR>
                      <a:noFill/>
                    </a:lnR>
                    <a:lnT w="19050" cap="flat" cmpd="sng" algn="ctr">
                      <a:solidFill>
                        <a:srgbClr val="FFCF00"/>
                      </a:solidFill>
                      <a:prstDash val="dash"/>
                      <a:round/>
                      <a:headEnd type="none" w="med" len="med"/>
                      <a:tailEnd type="none" w="med" len="med"/>
                    </a:lnT>
                    <a:lnB w="19050" cap="flat" cmpd="sng" algn="ctr">
                      <a:solidFill>
                        <a:srgbClr val="F38286"/>
                      </a:solidFill>
                      <a:prstDash val="dash"/>
                      <a:round/>
                      <a:headEnd type="none" w="med" len="med"/>
                      <a:tailEnd type="none" w="med" len="med"/>
                    </a:lnB>
                  </a:tcPr>
                </a:tc>
                <a:tc>
                  <a:txBody>
                    <a:bodyPr vert="horz" wrap="square"/>
                    <a:lstStyle/>
                    <a:p>
                      <a:pPr algn="l" rtl="0" eaLnBrk="0">
                        <a:lnSpc>
                          <a:spcPct val="111000"/>
                        </a:lnSpc>
                      </a:pPr>
                      <a:endParaRPr lang="Arial" altLang="Arial" sz="300"/>
                    </a:p>
                    <a:p>
                      <a:pPr marL="3175" algn="l" rtl="0" eaLnBrk="0">
                        <a:lnSpc>
                          <a:spcPct val="91000"/>
                        </a:lnSpc>
                        <a:spcBef>
                          <a:spcPts val="3"/>
                        </a:spcBef>
                      </a:pPr>
                      <a:r>
                        <a:rPr sz="900" kern="0" spc="40">
                          <a:solidFill>
                            <a:srgbClr val="595959">
                              <a:alpha val="100000"/>
                            </a:srgbClr>
                          </a:solidFill>
                          <a:latin typeface="Microsoft YaHei"/>
                          <a:ea typeface="Microsoft YaHei"/>
                          <a:cs typeface="Microsoft YaHei"/>
                        </a:rPr>
                        <a:t>38.4%</a:t>
                      </a:r>
                      <a:endParaRPr lang="Microsoft YaHei" altLang="Microsoft YaHei" sz="900"/>
                    </a:p>
                    <a:p>
                      <a:pPr algn="l" rtl="0" eaLnBrk="0">
                        <a:lnSpc>
                          <a:spcPct val="105000"/>
                        </a:lnSpc>
                      </a:pPr>
                      <a:endParaRPr lang="Arial" altLang="Arial" sz="800"/>
                    </a:p>
                    <a:p>
                      <a:pPr algn="l" rtl="0" eaLnBrk="0">
                        <a:lnSpc>
                          <a:spcPct val="7727"/>
                        </a:lnSpc>
                      </a:pPr>
                      <a:endParaRPr lang="Arial" altLang="Arial" sz="100"/>
                    </a:p>
                    <a:p>
                      <a:pPr algn="l" rtl="0" eaLnBrk="0">
                        <a:lnSpc>
                          <a:spcPct val="91000"/>
                        </a:lnSpc>
                      </a:pPr>
                      <a:r>
                        <a:rPr sz="900" kern="0" spc="0">
                          <a:solidFill>
                            <a:srgbClr val="595959">
                              <a:alpha val="100000"/>
                            </a:srgbClr>
                          </a:solidFill>
                          <a:latin typeface="Microsoft YaHei"/>
                          <a:ea typeface="Microsoft YaHei"/>
                          <a:cs typeface="Microsoft YaHei"/>
                        </a:rPr>
                        <a:t>4.2%</a:t>
                      </a:r>
                      <a:endParaRPr lang="Microsoft YaHei" altLang="Microsoft YaHei" sz="900"/>
                    </a:p>
                  </a:txBody>
                  <a:tcPr marL="0" marR="0" marT="0" marB="0">
                    <a:lnL>
                      <a:noFill/>
                    </a:lnL>
                    <a:lnR>
                      <a:noFill/>
                    </a:lnR>
                    <a:lnT w="19050" cap="flat" cmpd="sng" algn="ctr">
                      <a:solidFill>
                        <a:srgbClr val="FFCF00"/>
                      </a:solidFill>
                      <a:prstDash val="dash"/>
                      <a:round/>
                      <a:headEnd type="none" w="med" len="med"/>
                      <a:tailEnd type="none" w="med" len="med"/>
                    </a:lnT>
                    <a:lnB w="19050" cap="flat" cmpd="sng" algn="ctr">
                      <a:solidFill>
                        <a:srgbClr val="F38286"/>
                      </a:solidFill>
                      <a:prstDash val="dash"/>
                      <a:round/>
                      <a:headEnd type="none" w="med" len="med"/>
                      <a:tailEnd type="none" w="med" len="med"/>
                    </a:lnB>
                  </a:tcPr>
                </a:tc>
              </a:tr>
              <a:tr h="249554">
                <a:tc>
                  <a:txBody>
                    <a:bodyPr vert="horz" wrap="square"/>
                    <a:lstStyle/>
                    <a:p>
                      <a:pPr algn="l" rtl="0" eaLnBrk="0">
                        <a:lnSpc>
                          <a:spcPct val="102000"/>
                        </a:lnSpc>
                      </a:pPr>
                      <a:endParaRPr lang="Arial" altLang="Arial" sz="500"/>
                    </a:p>
                    <a:p>
                      <a:pPr marL="301625" algn="l" rtl="0" eaLnBrk="0">
                        <a:lnSpc>
                          <a:spcPts val="1150"/>
                        </a:lnSpc>
                        <a:spcBef>
                          <a:spcPts val="5"/>
                        </a:spcBef>
                      </a:pPr>
                      <a:r>
                        <a:rPr sz="900" kern="0" spc="90">
                          <a:solidFill>
                            <a:srgbClr val="595959">
                              <a:alpha val="100000"/>
                            </a:srgbClr>
                          </a:solidFill>
                          <a:latin typeface="Microsoft YaHei"/>
                          <a:ea typeface="Microsoft YaHei"/>
                          <a:cs typeface="Microsoft YaHei"/>
                        </a:rPr>
                        <a:t>供应商售后服务不完善</a:t>
                      </a:r>
                      <a:endParaRPr lang="Microsoft YaHei" altLang="Microsoft YaHei" sz="900"/>
                    </a:p>
                  </a:txBody>
                  <a:tcPr marL="0" marR="0" marT="0" marB="0">
                    <a:lnL w="19050" cap="flat" cmpd="sng" algn="ctr">
                      <a:solidFill>
                        <a:srgbClr val="F38286"/>
                      </a:solidFill>
                      <a:prstDash val="solid"/>
                      <a:round/>
                      <a:headEnd type="none" w="med" len="med"/>
                      <a:tailEnd type="none" w="med" len="med"/>
                    </a:lnL>
                    <a:lnR w="3175" cap="flat" cmpd="sng" algn="ctr">
                      <a:solidFill>
                        <a:srgbClr val="F38286"/>
                      </a:solidFill>
                      <a:prstDash val="solid"/>
                      <a:round/>
                      <a:headEnd type="none" w="med" len="med"/>
                      <a:tailEnd type="none" w="med" len="med"/>
                    </a:lnR>
                    <a:lnT w="19050" cap="flat" cmpd="sng" algn="ctr">
                      <a:solidFill>
                        <a:srgbClr val="F38286"/>
                      </a:solidFill>
                      <a:prstDash val="dash"/>
                      <a:round/>
                      <a:headEnd type="none" w="med" len="med"/>
                      <a:tailEnd type="none" w="med" len="med"/>
                    </a:lnT>
                    <a:lnB w="19050" cap="flat" cmpd="sng" algn="ctr">
                      <a:solidFill>
                        <a:srgbClr val="F38286"/>
                      </a:solidFill>
                      <a:prstDash val="dash"/>
                      <a:round/>
                      <a:headEnd type="none" w="med" len="med"/>
                      <a:tailEnd type="none" w="med" len="med"/>
                    </a:lnB>
                  </a:tcPr>
                </a:tc>
                <a:tc>
                  <a:txBody>
                    <a:bodyPr vert="horz" wrap="square"/>
                    <a:lstStyle/>
                    <a:p>
                      <a:pPr algn="l" rtl="0" eaLnBrk="0">
                        <a:lnSpc>
                          <a:spcPct val="102000"/>
                        </a:lnSpc>
                      </a:pPr>
                      <a:endParaRPr lang="Arial" altLang="Arial" sz="600"/>
                    </a:p>
                    <a:p>
                      <a:pPr algn="r" rtl="0" eaLnBrk="0">
                        <a:lnSpc>
                          <a:spcPct val="91000"/>
                        </a:lnSpc>
                        <a:spcBef>
                          <a:spcPts val="4"/>
                        </a:spcBef>
                      </a:pPr>
                      <a:r>
                        <a:rPr sz="900" kern="0" spc="10">
                          <a:solidFill>
                            <a:srgbClr val="595959">
                              <a:alpha val="100000"/>
                            </a:srgbClr>
                          </a:solidFill>
                          <a:latin typeface="Microsoft YaHei"/>
                          <a:ea typeface="Microsoft YaHei"/>
                          <a:cs typeface="Microsoft YaHei"/>
                        </a:rPr>
                        <a:t>30.</a:t>
                      </a:r>
                      <a:endParaRPr lang="Microsoft YaHei" altLang="Microsoft YaHei" sz="900"/>
                    </a:p>
                  </a:txBody>
                  <a:tcPr marL="0" marR="0" marT="0" marB="0">
                    <a:lnL w="3175" cap="flat" cmpd="sng" algn="ctr">
                      <a:solidFill>
                        <a:srgbClr val="F38286"/>
                      </a:solidFill>
                      <a:prstDash val="solid"/>
                      <a:round/>
                      <a:headEnd type="none" w="med" len="med"/>
                      <a:tailEnd type="none" w="med" len="med"/>
                    </a:lnL>
                    <a:lnR>
                      <a:noFill/>
                    </a:lnR>
                    <a:lnT w="19050" cap="flat" cmpd="sng" algn="ctr">
                      <a:solidFill>
                        <a:srgbClr val="F38286"/>
                      </a:solidFill>
                      <a:prstDash val="dash"/>
                      <a:round/>
                      <a:headEnd type="none" w="med" len="med"/>
                      <a:tailEnd type="none" w="med" len="med"/>
                    </a:lnT>
                    <a:lnB w="19050" cap="flat" cmpd="sng" algn="ctr">
                      <a:solidFill>
                        <a:srgbClr val="F38286"/>
                      </a:solidFill>
                      <a:prstDash val="dash"/>
                      <a:round/>
                      <a:headEnd type="none" w="med" len="med"/>
                      <a:tailEnd type="none" w="med" len="med"/>
                    </a:lnB>
                  </a:tcPr>
                </a:tc>
                <a:tc>
                  <a:txBody>
                    <a:bodyPr vert="horz" wrap="square"/>
                    <a:lstStyle/>
                    <a:p>
                      <a:pPr algn="l" rtl="0" eaLnBrk="0">
                        <a:lnSpc>
                          <a:spcPct val="102000"/>
                        </a:lnSpc>
                      </a:pPr>
                      <a:endParaRPr lang="Arial" altLang="Arial" sz="600"/>
                    </a:p>
                    <a:p>
                      <a:pPr algn="l" rtl="0" eaLnBrk="0">
                        <a:lnSpc>
                          <a:spcPct val="91000"/>
                        </a:lnSpc>
                        <a:spcBef>
                          <a:spcPts val="4"/>
                        </a:spcBef>
                      </a:pPr>
                      <a:r>
                        <a:rPr sz="900" kern="0" spc="30">
                          <a:solidFill>
                            <a:srgbClr val="595959">
                              <a:alpha val="100000"/>
                            </a:srgbClr>
                          </a:solidFill>
                          <a:latin typeface="Microsoft YaHei"/>
                          <a:ea typeface="Microsoft YaHei"/>
                          <a:cs typeface="Microsoft YaHei"/>
                        </a:rPr>
                        <a:t>4%</a:t>
                      </a:r>
                      <a:endParaRPr lang="Microsoft YaHei" altLang="Microsoft YaHei" sz="900"/>
                    </a:p>
                  </a:txBody>
                  <a:tcPr marL="0" marR="0" marT="0" marB="0">
                    <a:lnL>
                      <a:noFill/>
                    </a:lnL>
                    <a:lnR>
                      <a:noFill/>
                    </a:lnR>
                    <a:lnT w="19050" cap="flat" cmpd="sng" algn="ctr">
                      <a:solidFill>
                        <a:srgbClr val="F38286"/>
                      </a:solidFill>
                      <a:prstDash val="dash"/>
                      <a:round/>
                      <a:headEnd type="none" w="med" len="med"/>
                      <a:tailEnd type="none" w="med" len="med"/>
                    </a:lnT>
                    <a:lnB w="19050" cap="flat" cmpd="sng" algn="ctr">
                      <a:solidFill>
                        <a:srgbClr val="F38286"/>
                      </a:solidFill>
                      <a:prstDash val="dash"/>
                      <a:round/>
                      <a:headEnd type="none" w="med" len="med"/>
                      <a:tailEnd type="none" w="med" len="med"/>
                    </a:lnB>
                  </a:tcPr>
                </a:tc>
              </a:tr>
              <a:tr h="1792605">
                <a:tc>
                  <a:txBody>
                    <a:bodyPr vert="horz" wrap="square"/>
                    <a:lstStyle/>
                    <a:p>
                      <a:pPr algn="l" rtl="0" eaLnBrk="0">
                        <a:lnSpc>
                          <a:spcPct val="108000"/>
                        </a:lnSpc>
                      </a:pPr>
                      <a:endParaRPr lang="Arial" altLang="Arial" sz="500"/>
                    </a:p>
                    <a:p>
                      <a:pPr marL="556259" algn="l" rtl="0" eaLnBrk="0">
                        <a:lnSpc>
                          <a:spcPct val="98000"/>
                        </a:lnSpc>
                        <a:spcBef>
                          <a:spcPts val="6"/>
                        </a:spcBef>
                      </a:pPr>
                      <a:r>
                        <a:rPr sz="900" kern="0" spc="90">
                          <a:solidFill>
                            <a:srgbClr val="595959">
                              <a:alpha val="100000"/>
                            </a:srgbClr>
                          </a:solidFill>
                          <a:latin typeface="Microsoft YaHei"/>
                          <a:ea typeface="Microsoft YaHei"/>
                          <a:cs typeface="Microsoft YaHei"/>
                        </a:rPr>
                        <a:t>采购流程复杂繁琐</a:t>
                      </a:r>
                      <a:endParaRPr lang="Microsoft YaHei" altLang="Microsoft YaHei" sz="900"/>
                    </a:p>
                    <a:p>
                      <a:pPr marL="809625" algn="l" rtl="0" eaLnBrk="0">
                        <a:lnSpc>
                          <a:spcPts val="2000"/>
                        </a:lnSpc>
                      </a:pPr>
                      <a:r>
                        <a:rPr sz="900" kern="0" spc="90">
                          <a:solidFill>
                            <a:srgbClr val="595959">
                              <a:alpha val="100000"/>
                            </a:srgbClr>
                          </a:solidFill>
                          <a:latin typeface="Microsoft YaHei"/>
                          <a:ea typeface="Microsoft YaHei"/>
                          <a:cs typeface="Microsoft YaHei"/>
                        </a:rPr>
                        <a:t>采购周期漫长</a:t>
                      </a:r>
                      <a:endParaRPr lang="Microsoft YaHei" altLang="Microsoft YaHei" sz="900"/>
                    </a:p>
                    <a:p>
                      <a:pPr marL="681355" algn="l" rtl="0" eaLnBrk="0">
                        <a:lnSpc>
                          <a:spcPct val="98000"/>
                        </a:lnSpc>
                        <a:spcBef>
                          <a:spcPts val="938"/>
                        </a:spcBef>
                      </a:pPr>
                      <a:r>
                        <a:rPr sz="900" kern="0" spc="90">
                          <a:solidFill>
                            <a:srgbClr val="595959">
                              <a:alpha val="100000"/>
                            </a:srgbClr>
                          </a:solidFill>
                          <a:latin typeface="Microsoft YaHei"/>
                          <a:ea typeface="Microsoft YaHei"/>
                          <a:cs typeface="Microsoft YaHei"/>
                        </a:rPr>
                        <a:t>供应商渠道有限</a:t>
                      </a:r>
                      <a:endParaRPr lang="Microsoft YaHei" altLang="Microsoft YaHei" sz="900"/>
                    </a:p>
                    <a:p>
                      <a:pPr marL="809625" algn="l" rtl="0" eaLnBrk="0">
                        <a:lnSpc>
                          <a:spcPts val="1999"/>
                        </a:lnSpc>
                      </a:pPr>
                      <a:r>
                        <a:rPr sz="900" kern="0" spc="90">
                          <a:solidFill>
                            <a:srgbClr val="595959">
                              <a:alpha val="100000"/>
                            </a:srgbClr>
                          </a:solidFill>
                          <a:latin typeface="Microsoft YaHei"/>
                          <a:ea typeface="Microsoft YaHei"/>
                          <a:cs typeface="Microsoft YaHei"/>
                        </a:rPr>
                        <a:t>采购效率低下</a:t>
                      </a:r>
                      <a:endParaRPr lang="Microsoft YaHei" altLang="Microsoft YaHei" sz="900"/>
                    </a:p>
                    <a:p>
                      <a:pPr marL="682625" algn="l" rtl="0" eaLnBrk="0">
                        <a:lnSpc>
                          <a:spcPct val="98000"/>
                        </a:lnSpc>
                        <a:spcBef>
                          <a:spcPts val="941"/>
                        </a:spcBef>
                      </a:pPr>
                      <a:r>
                        <a:rPr sz="900" kern="0" spc="90">
                          <a:solidFill>
                            <a:srgbClr val="595959">
                              <a:alpha val="100000"/>
                            </a:srgbClr>
                          </a:solidFill>
                          <a:latin typeface="Microsoft YaHei"/>
                          <a:ea typeface="Microsoft YaHei"/>
                          <a:cs typeface="Microsoft YaHei"/>
                        </a:rPr>
                        <a:t>采购系统不完善</a:t>
                      </a:r>
                      <a:endParaRPr lang="Microsoft YaHei" altLang="Microsoft YaHei" sz="900"/>
                    </a:p>
                    <a:p>
                      <a:pPr marL="809625" algn="r" rtl="0" eaLnBrk="0">
                        <a:lnSpc>
                          <a:spcPct val="189000"/>
                        </a:lnSpc>
                        <a:spcBef>
                          <a:spcPts val="7"/>
                        </a:spcBef>
                      </a:pPr>
                      <a:r>
                        <a:rPr sz="900" kern="0" spc="60">
                          <a:solidFill>
                            <a:srgbClr val="595959">
                              <a:alpha val="100000"/>
                            </a:srgbClr>
                          </a:solidFill>
                          <a:latin typeface="Microsoft YaHei"/>
                          <a:ea typeface="Microsoft YaHei"/>
                          <a:cs typeface="Microsoft YaHei"/>
                        </a:rPr>
                        <a:t>发票难以保证    </a:t>
                      </a:r>
                      <a:r>
                        <a:rPr sz="900" kern="0" spc="90">
                          <a:solidFill>
                            <a:srgbClr val="595959">
                              <a:alpha val="100000"/>
                            </a:srgbClr>
                          </a:solidFill>
                          <a:latin typeface="Microsoft YaHei"/>
                          <a:ea typeface="Microsoft YaHei"/>
                          <a:cs typeface="Microsoft YaHei"/>
                        </a:rPr>
                        <a:t>采购组织臃肿</a:t>
                      </a:r>
                      <a:endParaRPr lang="Microsoft YaHei" altLang="Microsoft YaHei" sz="900"/>
                    </a:p>
                  </a:txBody>
                  <a:tcPr marL="0" marR="0" marT="0" marB="0">
                    <a:lnL>
                      <a:noFill/>
                    </a:lnL>
                    <a:lnR w="3175" cap="flat" cmpd="sng" algn="ctr">
                      <a:solidFill>
                        <a:srgbClr val="595959"/>
                      </a:solidFill>
                      <a:prstDash val="solid"/>
                      <a:round/>
                      <a:headEnd type="none" w="med" len="med"/>
                      <a:tailEnd type="none" w="med" len="med"/>
                    </a:lnR>
                    <a:lnT w="19050" cap="flat" cmpd="sng" algn="ctr">
                      <a:solidFill>
                        <a:srgbClr val="F38286"/>
                      </a:solidFill>
                      <a:prstDash val="dash"/>
                      <a:round/>
                      <a:headEnd type="none" w="med" len="med"/>
                      <a:tailEnd type="none" w="med" len="med"/>
                    </a:lnT>
                    <a:lnB>
                      <a:noFill/>
                    </a:lnB>
                  </a:tcPr>
                </a:tc>
                <a:tc gridSpan="2">
                  <a:txBody>
                    <a:bodyPr vert="horz" wrap="square"/>
                    <a:lstStyle/>
                    <a:p>
                      <a:pPr algn="l" rtl="0" eaLnBrk="0">
                        <a:lnSpc>
                          <a:spcPct val="107000"/>
                        </a:lnSpc>
                      </a:pPr>
                      <a:endParaRPr lang="Arial" altLang="Arial" sz="600"/>
                    </a:p>
                    <a:p>
                      <a:pPr marL="774065" algn="l" rtl="0" eaLnBrk="0">
                        <a:lnSpc>
                          <a:spcPct val="91000"/>
                        </a:lnSpc>
                        <a:spcBef>
                          <a:spcPts val="3"/>
                        </a:spcBef>
                      </a:pPr>
                      <a:r>
                        <a:rPr sz="900" kern="0" spc="40">
                          <a:solidFill>
                            <a:srgbClr val="595959">
                              <a:alpha val="100000"/>
                            </a:srgbClr>
                          </a:solidFill>
                          <a:latin typeface="Microsoft YaHei"/>
                          <a:ea typeface="Microsoft YaHei"/>
                          <a:cs typeface="Microsoft YaHei"/>
                        </a:rPr>
                        <a:t>30.2%</a:t>
                      </a:r>
                      <a:endParaRPr lang="Microsoft YaHei" altLang="Microsoft YaHei" sz="900"/>
                    </a:p>
                    <a:p>
                      <a:pPr marL="774065" algn="l" rtl="0" eaLnBrk="0">
                        <a:lnSpc>
                          <a:spcPct val="91000"/>
                        </a:lnSpc>
                        <a:spcBef>
                          <a:spcPts val="1016"/>
                        </a:spcBef>
                      </a:pPr>
                      <a:r>
                        <a:rPr sz="900" kern="0" spc="40">
                          <a:solidFill>
                            <a:srgbClr val="595959">
                              <a:alpha val="100000"/>
                            </a:srgbClr>
                          </a:solidFill>
                          <a:latin typeface="Microsoft YaHei"/>
                          <a:ea typeface="Microsoft YaHei"/>
                          <a:cs typeface="Microsoft YaHei"/>
                        </a:rPr>
                        <a:t>30.2%</a:t>
                      </a:r>
                      <a:endParaRPr lang="Microsoft YaHei" altLang="Microsoft YaHei" sz="900"/>
                    </a:p>
                    <a:p>
                      <a:pPr marL="685800" algn="l" rtl="0" eaLnBrk="0">
                        <a:lnSpc>
                          <a:spcPct val="91000"/>
                        </a:lnSpc>
                        <a:spcBef>
                          <a:spcPts val="1016"/>
                        </a:spcBef>
                      </a:pPr>
                      <a:r>
                        <a:rPr sz="900" kern="0" spc="40">
                          <a:solidFill>
                            <a:srgbClr val="595959">
                              <a:alpha val="100000"/>
                            </a:srgbClr>
                          </a:solidFill>
                          <a:latin typeface="Microsoft YaHei"/>
                          <a:ea typeface="Microsoft YaHei"/>
                          <a:cs typeface="Microsoft YaHei"/>
                        </a:rPr>
                        <a:t>26.4%</a:t>
                      </a:r>
                      <a:endParaRPr lang="Microsoft YaHei" altLang="Microsoft YaHei" sz="900"/>
                    </a:p>
                    <a:p>
                      <a:pPr marL="640080" algn="l" rtl="0" eaLnBrk="0">
                        <a:lnSpc>
                          <a:spcPct val="91000"/>
                        </a:lnSpc>
                        <a:spcBef>
                          <a:spcPts val="1014"/>
                        </a:spcBef>
                      </a:pPr>
                      <a:r>
                        <a:rPr sz="900" kern="0" spc="40">
                          <a:solidFill>
                            <a:srgbClr val="595959">
                              <a:alpha val="100000"/>
                            </a:srgbClr>
                          </a:solidFill>
                          <a:latin typeface="Microsoft YaHei"/>
                          <a:ea typeface="Microsoft YaHei"/>
                          <a:cs typeface="Microsoft YaHei"/>
                        </a:rPr>
                        <a:t>24.4%</a:t>
                      </a:r>
                      <a:endParaRPr lang="Microsoft YaHei" altLang="Microsoft YaHei" sz="900"/>
                    </a:p>
                    <a:p>
                      <a:pPr marL="608330" algn="l" rtl="0" eaLnBrk="0">
                        <a:lnSpc>
                          <a:spcPct val="91000"/>
                        </a:lnSpc>
                        <a:spcBef>
                          <a:spcPts val="1016"/>
                        </a:spcBef>
                      </a:pPr>
                      <a:r>
                        <a:rPr sz="900" kern="0" spc="40">
                          <a:solidFill>
                            <a:srgbClr val="595959">
                              <a:alpha val="100000"/>
                            </a:srgbClr>
                          </a:solidFill>
                          <a:latin typeface="Microsoft YaHei"/>
                          <a:ea typeface="Microsoft YaHei"/>
                          <a:cs typeface="Microsoft YaHei"/>
                        </a:rPr>
                        <a:t>23.0%</a:t>
                      </a:r>
                      <a:endParaRPr lang="Microsoft YaHei" altLang="Microsoft YaHei" sz="900"/>
                    </a:p>
                    <a:p>
                      <a:pPr marL="576580" algn="l" rtl="0" eaLnBrk="0">
                        <a:lnSpc>
                          <a:spcPct val="91000"/>
                        </a:lnSpc>
                        <a:spcBef>
                          <a:spcPts val="1016"/>
                        </a:spcBef>
                      </a:pPr>
                      <a:r>
                        <a:rPr sz="900" kern="0" spc="40">
                          <a:solidFill>
                            <a:srgbClr val="595959">
                              <a:alpha val="100000"/>
                            </a:srgbClr>
                          </a:solidFill>
                          <a:latin typeface="Microsoft YaHei"/>
                          <a:ea typeface="Microsoft YaHei"/>
                          <a:cs typeface="Microsoft YaHei"/>
                        </a:rPr>
                        <a:t>21.6%</a:t>
                      </a:r>
                      <a:endParaRPr lang="Microsoft YaHei" altLang="Microsoft YaHei" sz="900"/>
                    </a:p>
                    <a:p>
                      <a:pPr algn="l" rtl="0" eaLnBrk="0">
                        <a:lnSpc>
                          <a:spcPct val="105000"/>
                        </a:lnSpc>
                      </a:pPr>
                      <a:endParaRPr lang="Arial" altLang="Arial" sz="800"/>
                    </a:p>
                    <a:p>
                      <a:pPr algn="l" rtl="0" eaLnBrk="0">
                        <a:lnSpc>
                          <a:spcPct val="7060"/>
                        </a:lnSpc>
                      </a:pPr>
                      <a:endParaRPr lang="Arial" altLang="Arial" sz="100"/>
                    </a:p>
                    <a:p>
                      <a:pPr marL="412750" algn="l" rtl="0" eaLnBrk="0">
                        <a:lnSpc>
                          <a:spcPct val="91000"/>
                        </a:lnSpc>
                      </a:pPr>
                      <a:r>
                        <a:rPr sz="900" kern="0" spc="30">
                          <a:solidFill>
                            <a:srgbClr val="595959">
                              <a:alpha val="100000"/>
                            </a:srgbClr>
                          </a:solidFill>
                          <a:latin typeface="Microsoft YaHei"/>
                          <a:ea typeface="Microsoft YaHei"/>
                          <a:cs typeface="Microsoft YaHei"/>
                        </a:rPr>
                        <a:t>14.2%</a:t>
                      </a:r>
                      <a:endParaRPr lang="Microsoft YaHei" altLang="Microsoft YaHei" sz="900"/>
                    </a:p>
                  </a:txBody>
                  <a:tcPr marL="0" marR="0" marT="0" marB="0">
                    <a:lnL w="3175" cap="flat" cmpd="sng" algn="ctr">
                      <a:solidFill>
                        <a:srgbClr val="595959"/>
                      </a:solidFill>
                      <a:prstDash val="solid"/>
                      <a:round/>
                      <a:headEnd type="none" w="med" len="med"/>
                      <a:tailEnd type="none" w="med" len="med"/>
                    </a:lnL>
                    <a:lnR>
                      <a:noFill/>
                    </a:lnR>
                    <a:lnT w="19050" cap="flat" cmpd="sng" algn="ctr">
                      <a:solidFill>
                        <a:srgbClr val="F38286"/>
                      </a:solidFill>
                      <a:prstDash val="dash"/>
                      <a:round/>
                      <a:headEnd type="none" w="med" len="med"/>
                      <a:tailEnd type="none" w="med" len="med"/>
                    </a:lnT>
                    <a:lnB>
                      <a:noFill/>
                    </a:lnB>
                  </a:tcPr>
                </a:tc>
                <a:tc hMerge="1">
                  <a:txBody>
                    <a:bodyPr vert="horz" wrap="square"/>
                    <a:lstStyle/>
                    <a:p>
                      <a:endParaRPr/>
                    </a:p>
                  </a:txBody>
                  <a:tcPr marL="0" marR="0" marT="0" marB="0">
                    <a:lnL w="3175" cap="flat" cmpd="sng" algn="ctr">
                      <a:solidFill>
                        <a:srgbClr val="595959"/>
                      </a:solidFill>
                      <a:prstDash val="solid"/>
                      <a:round/>
                      <a:headEnd type="none" w="med" len="med"/>
                      <a:tailEnd type="none" w="med" len="med"/>
                    </a:lnL>
                    <a:lnR>
                      <a:noFill/>
                    </a:lnR>
                    <a:lnT w="19050" cap="flat" cmpd="sng" algn="ctr">
                      <a:solidFill>
                        <a:srgbClr val="F38286"/>
                      </a:solidFill>
                      <a:prstDash val="dash"/>
                      <a:round/>
                      <a:headEnd type="none" w="med" len="med"/>
                      <a:tailEnd type="none" w="med" len="med"/>
                    </a:lnT>
                    <a:lnB>
                      <a:noFill/>
                    </a:lnB>
                  </a:tcPr>
                </a:tc>
              </a:tr>
            </a:tbl>
          </a:graphicData>
        </a:graphic>
      </p:graphicFrame>
      <p:sp>
        <p:nvSpPr>
          <p:cNvPr id="1304" name="textbox 1304"/>
          <p:cNvSpPr/>
          <p:nvPr/>
        </p:nvSpPr>
        <p:spPr>
          <a:xfrm>
            <a:off x="530104" y="431082"/>
            <a:ext cx="6884669" cy="8737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404"/>
              </a:lnSpc>
            </a:pPr>
            <a:endParaRPr lang="Arial" altLang="Arial" sz="100"/>
          </a:p>
          <a:p>
            <a:pPr marL="37465" algn="l" rtl="0" eaLnBrk="0">
              <a:lnSpc>
                <a:spcPct val="97000"/>
              </a:lnSpc>
            </a:pPr>
            <a:r>
              <a:rPr sz="3200" kern="0" spc="-20">
                <a:solidFill>
                  <a:srgbClr val="8BC53F">
                    <a:alpha val="100000"/>
                  </a:srgbClr>
                </a:solidFill>
                <a:latin typeface="Microsoft YaHei"/>
                <a:ea typeface="Microsoft YaHei"/>
                <a:cs typeface="Microsoft YaHei"/>
              </a:rPr>
              <a:t>3C数码商用品采购痛点</a:t>
            </a:r>
            <a:endParaRPr lang="Microsoft YaHei" altLang="Microsoft YaHei" sz="3200"/>
          </a:p>
          <a:p>
            <a:pPr algn="l" rtl="0" eaLnBrk="0">
              <a:lnSpc>
                <a:spcPct val="105000"/>
              </a:lnSpc>
            </a:pPr>
            <a:endParaRPr lang="Arial" altLang="Arial" sz="500"/>
          </a:p>
          <a:p>
            <a:pPr marL="12700" algn="l" rtl="0" eaLnBrk="0">
              <a:lnSpc>
                <a:spcPct val="97000"/>
              </a:lnSpc>
              <a:spcBef>
                <a:spcPts val="5"/>
              </a:spcBef>
            </a:pPr>
            <a:r>
              <a:rPr sz="2000" kern="0" spc="0">
                <a:solidFill>
                  <a:srgbClr val="595959">
                    <a:alpha val="100000"/>
                  </a:srgbClr>
                </a:solidFill>
                <a:latin typeface="Microsoft YaHei"/>
                <a:ea typeface="Microsoft YaHei"/>
                <a:cs typeface="Microsoft YaHei"/>
              </a:rPr>
              <a:t>采购账期不灵活、议价空间低、成本高是企业面临的主要难点</a:t>
            </a:r>
            <a:endParaRPr lang="Microsoft YaHei" altLang="Microsoft YaHei" sz="2000"/>
          </a:p>
        </p:txBody>
      </p:sp>
      <p:sp>
        <p:nvSpPr>
          <p:cNvPr id="1306" name="textbox 1306"/>
          <p:cNvSpPr/>
          <p:nvPr/>
        </p:nvSpPr>
        <p:spPr>
          <a:xfrm>
            <a:off x="528478" y="1487113"/>
            <a:ext cx="7991475" cy="3898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888"/>
              </a:lnSpc>
            </a:pPr>
            <a:endParaRPr lang="Arial" altLang="Arial" sz="100"/>
          </a:p>
          <a:p>
            <a:pPr marL="12700" algn="l" rtl="0" eaLnBrk="0">
              <a:lnSpc>
                <a:spcPct val="109000"/>
              </a:lnSpc>
            </a:pPr>
            <a:r>
              <a:rPr sz="1100" kern="0" spc="-10">
                <a:solidFill>
                  <a:srgbClr val="595959">
                    <a:alpha val="100000"/>
                  </a:srgbClr>
                </a:solidFill>
                <a:latin typeface="Microsoft YaHei"/>
                <a:ea typeface="Microsoft YaHei"/>
                <a:cs typeface="Microsoft YaHei"/>
              </a:rPr>
              <a:t>对于大多数企业而言，采购账期和采购价格缺乏弹性，及采购成本高是较为突出的问题。另外，分企业类型来看，</a:t>
            </a:r>
            <a:r>
              <a:rPr sz="1100" kern="0" spc="260">
                <a:solidFill>
                  <a:srgbClr val="595959">
                    <a:alpha val="100000"/>
                  </a:srgbClr>
                </a:solidFill>
                <a:latin typeface="Microsoft YaHei"/>
                <a:ea typeface="Microsoft YaHei"/>
                <a:cs typeface="Microsoft YaHei"/>
              </a:rPr>
              <a:t> </a:t>
            </a:r>
            <a:r>
              <a:rPr sz="1100" kern="0" spc="-10">
                <a:solidFill>
                  <a:srgbClr val="595959">
                    <a:alpha val="100000"/>
                  </a:srgbClr>
                </a:solidFill>
                <a:latin typeface="Microsoft YaHei"/>
                <a:ea typeface="Microsoft YaHei"/>
                <a:cs typeface="Microsoft YaHei"/>
              </a:rPr>
              <a:t>中小微企业</a:t>
            </a:r>
            <a:r>
              <a:rPr sz="1100" kern="0" spc="-20">
                <a:solidFill>
                  <a:srgbClr val="595959">
                    <a:alpha val="100000"/>
                  </a:srgbClr>
                </a:solidFill>
                <a:latin typeface="Microsoft YaHei"/>
                <a:ea typeface="Microsoft YaHei"/>
                <a:cs typeface="Microsoft YaHei"/>
              </a:rPr>
              <a:t>同时</a:t>
            </a:r>
            <a:r>
              <a:rPr sz="1100" kern="0" spc="0">
                <a:solidFill>
                  <a:srgbClr val="595959">
                    <a:alpha val="100000"/>
                  </a:srgbClr>
                </a:solidFill>
                <a:latin typeface="Microsoft YaHei"/>
                <a:ea typeface="Microsoft YaHei"/>
                <a:cs typeface="Microsoft YaHei"/>
              </a:rPr>
              <a:t> 还有着采购渠道分散，费时费力的困扰；而大型企业在供应商售</a:t>
            </a:r>
            <a:r>
              <a:rPr sz="1100" kern="0" spc="-10">
                <a:solidFill>
                  <a:srgbClr val="595959">
                    <a:alpha val="100000"/>
                  </a:srgbClr>
                </a:solidFill>
                <a:latin typeface="Microsoft YaHei"/>
                <a:ea typeface="Microsoft YaHei"/>
                <a:cs typeface="Microsoft YaHei"/>
              </a:rPr>
              <a:t>后服务不完善方面痛感较强。</a:t>
            </a:r>
            <a:endParaRPr lang="Microsoft YaHei" altLang="Microsoft YaHei" sz="1100"/>
          </a:p>
        </p:txBody>
      </p:sp>
      <p:sp>
        <p:nvSpPr>
          <p:cNvPr id="1308" name="textbox 1308"/>
          <p:cNvSpPr/>
          <p:nvPr/>
        </p:nvSpPr>
        <p:spPr>
          <a:xfrm>
            <a:off x="5725377" y="2771298"/>
            <a:ext cx="2545079" cy="5683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509"/>
              </a:lnSpc>
            </a:pPr>
            <a:endParaRPr lang="Arial" altLang="Arial" sz="100"/>
          </a:p>
          <a:p>
            <a:pPr marL="175895" indent="-163195" algn="l" rtl="0" eaLnBrk="0">
              <a:lnSpc>
                <a:spcPct val="132000"/>
              </a:lnSpc>
              <a:tabLst>
                <a:tab pos="102870"/>
              </a:tabLst>
            </a:pPr>
            <a:r>
              <a:rPr sz="900" kern="0" spc="0">
                <a:solidFill>
                  <a:srgbClr val="595959">
                    <a:alpha val="100000"/>
                  </a:srgbClr>
                </a:solidFill>
                <a:latin typeface="Microsoft YaHei"/>
                <a:ea typeface="Microsoft YaHei"/>
                <a:cs typeface="Microsoft YaHei"/>
              </a:rPr>
              <a:t>	</a:t>
            </a:r>
            <a:r>
              <a:rPr sz="900" kern="0" spc="60">
                <a:solidFill>
                  <a:srgbClr val="595959">
                    <a:alpha val="100000"/>
                  </a:srgbClr>
                </a:solidFill>
                <a:latin typeface="Microsoft YaHei"/>
                <a:ea typeface="Microsoft YaHei"/>
                <a:cs typeface="Microsoft YaHei"/>
              </a:rPr>
              <a:t>  </a:t>
            </a:r>
            <a:r>
              <a:rPr sz="900" kern="0" spc="80">
                <a:solidFill>
                  <a:srgbClr val="595959">
                    <a:alpha val="100000"/>
                  </a:srgbClr>
                </a:solidFill>
                <a:latin typeface="Microsoft YaHei"/>
                <a:ea typeface="Microsoft YaHei"/>
                <a:cs typeface="Microsoft YaHei"/>
              </a:rPr>
              <a:t>大型企业采购审批流程较长，但供应商给   </a:t>
            </a:r>
            <a:r>
              <a:rPr sz="900" kern="0" spc="90">
                <a:solidFill>
                  <a:srgbClr val="595959">
                    <a:alpha val="100000"/>
                  </a:srgbClr>
                </a:solidFill>
                <a:latin typeface="Microsoft YaHei"/>
                <a:ea typeface="Microsoft YaHei"/>
                <a:cs typeface="Microsoft YaHei"/>
              </a:rPr>
              <a:t>的账期较短，通常为1-3个月，与企业</a:t>
            </a:r>
            <a:r>
              <a:rPr sz="900" kern="0" spc="80">
                <a:solidFill>
                  <a:srgbClr val="595959">
                    <a:alpha val="100000"/>
                  </a:srgbClr>
                </a:solidFill>
                <a:latin typeface="Microsoft YaHei"/>
                <a:ea typeface="Microsoft YaHei"/>
                <a:cs typeface="Microsoft YaHei"/>
              </a:rPr>
              <a:t>的财</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务要求不匹配</a:t>
            </a:r>
            <a:endParaRPr lang="Microsoft YaHei" altLang="Microsoft YaHei" sz="900"/>
          </a:p>
        </p:txBody>
      </p:sp>
      <p:pic>
        <p:nvPicPr>
          <p:cNvPr id="1310" name="picture 1310"/>
          <p:cNvPicPr>
            <a:picLocks noChangeAspect="1"/>
          </p:cNvPicPr>
          <p:nvPr/>
        </p:nvPicPr>
        <p:blipFill>
          <a:blip r:embed="rId3"/>
          <a:stretch>
            <a:fillRect/>
          </a:stretch>
        </p:blipFill>
        <p:spPr>
          <a:xfrm rot="21600000">
            <a:off x="5738077" y="2788425"/>
            <a:ext cx="90315" cy="82725"/>
          </a:xfrm>
          <a:prstGeom prst="rect">
            <a:avLst/>
          </a:prstGeom>
        </p:spPr>
      </p:pic>
      <p:sp>
        <p:nvSpPr>
          <p:cNvPr id="1312" name="textbox 1312"/>
          <p:cNvSpPr/>
          <p:nvPr/>
        </p:nvSpPr>
        <p:spPr>
          <a:xfrm>
            <a:off x="5725377" y="4223162"/>
            <a:ext cx="2467610" cy="5683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909"/>
              </a:lnSpc>
            </a:pPr>
            <a:endParaRPr lang="Arial" altLang="Arial" sz="100"/>
          </a:p>
          <a:p>
            <a:pPr marL="175895" indent="-163829" algn="l" rtl="0" eaLnBrk="0">
              <a:lnSpc>
                <a:spcPct val="132000"/>
              </a:lnSpc>
              <a:tabLst>
                <a:tab pos="102870"/>
              </a:tabLst>
            </a:pPr>
            <a:r>
              <a:rPr sz="900" kern="0" spc="0">
                <a:solidFill>
                  <a:srgbClr val="595959">
                    <a:alpha val="100000"/>
                  </a:srgbClr>
                </a:solidFill>
                <a:latin typeface="Microsoft YaHei"/>
                <a:ea typeface="Microsoft YaHei"/>
                <a:cs typeface="Microsoft YaHei"/>
              </a:rPr>
              <a:t>	</a:t>
            </a:r>
            <a:r>
              <a:rPr sz="900" kern="0" spc="60">
                <a:solidFill>
                  <a:srgbClr val="595959">
                    <a:alpha val="100000"/>
                  </a:srgbClr>
                </a:solidFill>
                <a:latin typeface="Microsoft YaHei"/>
                <a:ea typeface="Microsoft YaHei"/>
                <a:cs typeface="Microsoft YaHei"/>
              </a:rPr>
              <a:t>  </a:t>
            </a:r>
            <a:r>
              <a:rPr sz="900" kern="0" spc="50">
                <a:solidFill>
                  <a:srgbClr val="595959">
                    <a:alpha val="100000"/>
                  </a:srgbClr>
                </a:solidFill>
                <a:latin typeface="Microsoft YaHei"/>
                <a:ea typeface="Microsoft YaHei"/>
                <a:cs typeface="Microsoft YaHei"/>
              </a:rPr>
              <a:t>一方面是产品的价格较高，</a:t>
            </a:r>
            <a:r>
              <a:rPr sz="900" kern="0" spc="110">
                <a:solidFill>
                  <a:srgbClr val="595959">
                    <a:alpha val="100000"/>
                  </a:srgbClr>
                </a:solidFill>
                <a:latin typeface="Microsoft YaHei"/>
                <a:ea typeface="Microsoft YaHei"/>
                <a:cs typeface="Microsoft YaHei"/>
              </a:rPr>
              <a:t>  </a:t>
            </a:r>
            <a:r>
              <a:rPr sz="900" kern="0" spc="50">
                <a:solidFill>
                  <a:srgbClr val="595959">
                    <a:alpha val="100000"/>
                  </a:srgbClr>
                </a:solidFill>
                <a:latin typeface="Microsoft YaHei"/>
                <a:ea typeface="Microsoft YaHei"/>
                <a:cs typeface="Microsoft YaHei"/>
              </a:rPr>
              <a:t>即使是大批量</a:t>
            </a:r>
            <a:r>
              <a:rPr sz="900" kern="0" spc="0">
                <a:solidFill>
                  <a:srgbClr val="595959">
                    <a:alpha val="100000"/>
                  </a:srgbClr>
                </a:solidFill>
                <a:latin typeface="Microsoft YaHei"/>
                <a:ea typeface="Microsoft YaHei"/>
                <a:cs typeface="Microsoft YaHei"/>
              </a:rPr>
              <a:t> </a:t>
            </a:r>
            <a:r>
              <a:rPr sz="900" kern="0" spc="100">
                <a:solidFill>
                  <a:srgbClr val="595959">
                    <a:alpha val="100000"/>
                  </a:srgbClr>
                </a:solidFill>
                <a:latin typeface="Microsoft YaHei"/>
                <a:ea typeface="Microsoft YaHei"/>
                <a:cs typeface="Microsoft YaHei"/>
              </a:rPr>
              <a:t>采购也没有很大优惠；</a:t>
            </a:r>
            <a:r>
              <a:rPr sz="900" kern="0" spc="90">
                <a:solidFill>
                  <a:srgbClr val="595959">
                    <a:alpha val="100000"/>
                  </a:srgbClr>
                </a:solidFill>
                <a:latin typeface="Microsoft YaHei"/>
                <a:ea typeface="Microsoft YaHei"/>
                <a:cs typeface="Microsoft YaHei"/>
              </a:rPr>
              <a:t>另一方面是采购流</a:t>
            </a:r>
            <a:r>
              <a:rPr sz="900" kern="0" spc="-1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程复杂，导致时间和人力成本的增加</a:t>
            </a:r>
            <a:endParaRPr lang="Microsoft YaHei" altLang="Microsoft YaHei" sz="900"/>
          </a:p>
        </p:txBody>
      </p:sp>
      <p:pic>
        <p:nvPicPr>
          <p:cNvPr id="1314" name="picture 1314"/>
          <p:cNvPicPr>
            <a:picLocks noChangeAspect="1"/>
          </p:cNvPicPr>
          <p:nvPr/>
        </p:nvPicPr>
        <p:blipFill>
          <a:blip r:embed="rId4"/>
          <a:stretch>
            <a:fillRect/>
          </a:stretch>
        </p:blipFill>
        <p:spPr>
          <a:xfrm rot="21600000">
            <a:off x="5738077" y="4240289"/>
            <a:ext cx="90315" cy="82725"/>
          </a:xfrm>
          <a:prstGeom prst="rect">
            <a:avLst/>
          </a:prstGeom>
        </p:spPr>
      </p:pic>
      <p:sp>
        <p:nvSpPr>
          <p:cNvPr id="1316" name="textbox 1316"/>
          <p:cNvSpPr/>
          <p:nvPr/>
        </p:nvSpPr>
        <p:spPr>
          <a:xfrm>
            <a:off x="5725377" y="5623667"/>
            <a:ext cx="2466975" cy="5676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775"/>
              </a:lnSpc>
            </a:pPr>
            <a:endParaRPr lang="Arial" altLang="Arial" sz="100"/>
          </a:p>
          <a:p>
            <a:pPr marL="177800" indent="-165100" algn="l" rtl="0" eaLnBrk="0">
              <a:lnSpc>
                <a:spcPct val="132000"/>
              </a:lnSpc>
              <a:tabLst>
                <a:tab pos="102870"/>
              </a:tabLst>
            </a:pPr>
            <a:r>
              <a:rPr sz="900" kern="0" spc="0">
                <a:solidFill>
                  <a:srgbClr val="595959">
                    <a:alpha val="100000"/>
                  </a:srgbClr>
                </a:solidFill>
                <a:latin typeface="Microsoft YaHei"/>
                <a:ea typeface="Microsoft YaHei"/>
                <a:cs typeface="Microsoft YaHei"/>
              </a:rPr>
              <a:t>	</a:t>
            </a:r>
            <a:r>
              <a:rPr sz="900" kern="0" spc="20">
                <a:solidFill>
                  <a:srgbClr val="595959">
                    <a:alpha val="100000"/>
                  </a:srgbClr>
                </a:solidFill>
                <a:latin typeface="Microsoft YaHei"/>
                <a:ea typeface="Microsoft YaHei"/>
                <a:cs typeface="Microsoft YaHei"/>
              </a:rPr>
              <a:t>  </a:t>
            </a:r>
            <a:r>
              <a:rPr sz="900" kern="0" spc="100">
                <a:solidFill>
                  <a:srgbClr val="595959">
                    <a:alpha val="100000"/>
                  </a:srgbClr>
                </a:solidFill>
                <a:latin typeface="Microsoft YaHei"/>
                <a:ea typeface="Microsoft YaHei"/>
                <a:cs typeface="Microsoft YaHei"/>
              </a:rPr>
              <a:t>供应商售后服务不完善</a:t>
            </a:r>
            <a:r>
              <a:rPr sz="900" kern="0" spc="90">
                <a:solidFill>
                  <a:srgbClr val="595959">
                    <a:alpha val="100000"/>
                  </a:srgbClr>
                </a:solidFill>
                <a:latin typeface="Microsoft YaHei"/>
                <a:ea typeface="Microsoft YaHei"/>
                <a:cs typeface="Microsoft YaHei"/>
              </a:rPr>
              <a:t>指的是售后渠道不</a:t>
            </a:r>
            <a:r>
              <a:rPr sz="900" kern="0" spc="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完善，售后找不到人，还指的是售后服务</a:t>
            </a:r>
            <a:r>
              <a:rPr sz="900" kern="0" spc="80">
                <a:solidFill>
                  <a:srgbClr val="595959">
                    <a:alpha val="100000"/>
                  </a:srgbClr>
                </a:solidFill>
                <a:latin typeface="Microsoft YaHei"/>
                <a:ea typeface="Microsoft YaHei"/>
                <a:cs typeface="Microsoft YaHei"/>
              </a:rPr>
              <a:t> </a:t>
            </a:r>
            <a:r>
              <a:rPr sz="900" kern="0" spc="90">
                <a:solidFill>
                  <a:srgbClr val="595959">
                    <a:alpha val="100000"/>
                  </a:srgbClr>
                </a:solidFill>
                <a:latin typeface="Microsoft YaHei"/>
                <a:ea typeface="Microsoft YaHei"/>
                <a:cs typeface="Microsoft YaHei"/>
              </a:rPr>
              <a:t>内容较为简单，如基础的上门安装服务</a:t>
            </a:r>
            <a:endParaRPr lang="Microsoft YaHei" altLang="Microsoft YaHei" sz="900"/>
          </a:p>
        </p:txBody>
      </p:sp>
      <p:pic>
        <p:nvPicPr>
          <p:cNvPr id="1318" name="picture 1318"/>
          <p:cNvPicPr>
            <a:picLocks noChangeAspect="1"/>
          </p:cNvPicPr>
          <p:nvPr/>
        </p:nvPicPr>
        <p:blipFill>
          <a:blip r:embed="rId5"/>
          <a:stretch>
            <a:fillRect/>
          </a:stretch>
        </p:blipFill>
        <p:spPr>
          <a:xfrm rot="21600000">
            <a:off x="5738077" y="5640794"/>
            <a:ext cx="90315" cy="82725"/>
          </a:xfrm>
          <a:prstGeom prst="rect">
            <a:avLst/>
          </a:prstGeom>
        </p:spPr>
      </p:pic>
      <p:graphicFrame>
        <p:nvGraphicFramePr>
          <p:cNvPr id="1320" name="table 1320"/>
          <p:cNvGraphicFramePr>
            <a:graphicFrameLocks noGrp="1"/>
          </p:cNvGraphicFramePr>
          <p:nvPr/>
        </p:nvGraphicFramePr>
        <p:xfrm>
          <a:off x="536550" y="6430664"/>
          <a:ext cx="3908425" cy="311150"/>
        </p:xfrm>
        <a:graphic>
          <a:graphicData uri="http://schemas.openxmlformats.org/drawingml/2006/table">
            <a:tbl>
              <a:tblPr/>
              <a:tblGrid>
                <a:gridCol w="3908425"/>
              </a:tblGrid>
              <a:tr h="160655">
                <a:tc>
                  <a:txBody>
                    <a:bodyPr vert="horz" wrap="square"/>
                    <a:lstStyle/>
                    <a:p>
                      <a:pPr marL="9525" algn="l" rtl="0" eaLnBrk="0">
                        <a:lnSpc>
                          <a:spcPct val="97000"/>
                        </a:lnSpc>
                        <a:spcBef>
                          <a:spcPts val="5"/>
                        </a:spcBef>
                      </a:pPr>
                      <a:r>
                        <a:rPr sz="800" kern="0" spc="-40">
                          <a:solidFill>
                            <a:srgbClr val="7F7F7F">
                              <a:alpha val="100000"/>
                            </a:srgbClr>
                          </a:solidFill>
                          <a:latin typeface="Microsoft YaHei"/>
                          <a:ea typeface="Microsoft YaHei"/>
                          <a:cs typeface="Microsoft YaHei"/>
                        </a:rPr>
                        <a:t>样本：</a:t>
                      </a:r>
                      <a:r>
                        <a:rPr sz="800" kern="0" spc="210">
                          <a:solidFill>
                            <a:srgbClr val="7F7F7F">
                              <a:alpha val="100000"/>
                            </a:srgbClr>
                          </a:solidFill>
                          <a:latin typeface="Microsoft YaHei"/>
                          <a:ea typeface="Microsoft YaHei"/>
                          <a:cs typeface="Microsoft YaHei"/>
                        </a:rPr>
                        <a:t> </a:t>
                      </a:r>
                      <a:r>
                        <a:rPr sz="800" kern="0" spc="-40">
                          <a:solidFill>
                            <a:srgbClr val="7F7F7F">
                              <a:alpha val="100000"/>
                            </a:srgbClr>
                          </a:solidFill>
                          <a:latin typeface="Microsoft YaHei"/>
                          <a:ea typeface="Microsoft YaHei"/>
                          <a:cs typeface="Microsoft YaHei"/>
                        </a:rPr>
                        <a:t>N=500，于2024年2月网上调研获得。</a:t>
                      </a:r>
                      <a:endParaRPr lang="Microsoft YaHei" altLang="Microsoft YaHei" sz="800"/>
                    </a:p>
                  </a:txBody>
                  <a:tcPr marL="0" marR="0" marT="637" marB="0">
                    <a:lnL>
                      <a:noFill/>
                    </a:lnL>
                    <a:lnR>
                      <a:noFill/>
                    </a:lnR>
                    <a:lnT>
                      <a:noFill/>
                    </a:lnT>
                    <a:lnB w="6350" cap="flat" cmpd="sng" algn="ctr">
                      <a:solidFill>
                        <a:srgbClr val="7F7F7F"/>
                      </a:solidFill>
                      <a:prstDash val="solid"/>
                      <a:round/>
                      <a:headEnd type="none" w="med" len="med"/>
                      <a:tailEnd type="none" w="med" len="med"/>
                    </a:lnB>
                  </a:tcPr>
                </a:tc>
              </a:tr>
              <a:tr h="150495">
                <a:tc>
                  <a:txBody>
                    <a:bodyPr vert="horz" wrap="square"/>
                    <a:lstStyle/>
                    <a:p>
                      <a:pPr algn="l" rtl="0" eaLnBrk="0">
                        <a:lnSpc>
                          <a:spcPct val="120000"/>
                        </a:lnSpc>
                      </a:pPr>
                      <a:endParaRPr lang="Arial" altLang="Arial" sz="300"/>
                    </a:p>
                    <a:p>
                      <a:pPr marL="2869564" algn="l" rtl="0" eaLnBrk="0">
                        <a:lnSpc>
                          <a:spcPct val="73000"/>
                        </a:lnSpc>
                        <a:spcBef>
                          <a:spcPts val="2"/>
                        </a:spcBef>
                      </a:pPr>
                      <a:r>
                        <a:rPr sz="800" kern="0" spc="0">
                          <a:solidFill>
                            <a:srgbClr val="7F7F7F">
                              <a:alpha val="100000"/>
                            </a:srgbClr>
                          </a:solidFill>
                          <a:latin typeface="Arial"/>
                          <a:ea typeface="Arial"/>
                          <a:cs typeface="Arial"/>
                        </a:rPr>
                        <a:t>www.iresearch.c</a:t>
                      </a:r>
                      <a:r>
                        <a:rPr sz="800" kern="0" spc="-10">
                          <a:solidFill>
                            <a:srgbClr val="7F7F7F">
                              <a:alpha val="100000"/>
                            </a:srgbClr>
                          </a:solidFill>
                          <a:latin typeface="Arial"/>
                          <a:ea typeface="Arial"/>
                          <a:cs typeface="Arial"/>
                        </a:rPr>
                        <a:t>om.cn</a:t>
                      </a:r>
                      <a:endParaRPr lang="Arial" altLang="Arial" sz="800"/>
                    </a:p>
                  </a:txBody>
                  <a:tcPr marL="0" marR="0" marT="0" marB="0">
                    <a:lnL>
                      <a:noFill/>
                    </a:lnL>
                    <a:lnR>
                      <a:noFill/>
                    </a:lnR>
                    <a:lnT w="6350" cap="flat" cmpd="sng" algn="ctr">
                      <a:solidFill>
                        <a:srgbClr val="7F7F7F"/>
                      </a:solidFill>
                      <a:prstDash val="solid"/>
                      <a:round/>
                      <a:headEnd type="none" w="med" len="med"/>
                      <a:tailEnd type="none" w="med" len="med"/>
                    </a:lnT>
                    <a:lnB>
                      <a:noFill/>
                    </a:lnB>
                  </a:tcPr>
                </a:tc>
              </a:tr>
            </a:tbl>
          </a:graphicData>
        </a:graphic>
      </p:graphicFrame>
      <p:graphicFrame>
        <p:nvGraphicFramePr>
          <p:cNvPr id="1322" name="table 1322"/>
          <p:cNvGraphicFramePr>
            <a:graphicFrameLocks noGrp="1"/>
          </p:cNvGraphicFramePr>
          <p:nvPr/>
        </p:nvGraphicFramePr>
        <p:xfrm>
          <a:off x="4719675" y="6430664"/>
          <a:ext cx="3907154" cy="311150"/>
        </p:xfrm>
        <a:graphic>
          <a:graphicData uri="http://schemas.openxmlformats.org/drawingml/2006/table">
            <a:tbl>
              <a:tblPr/>
              <a:tblGrid>
                <a:gridCol w="3907154"/>
              </a:tblGrid>
              <a:tr h="160655">
                <a:tc>
                  <a:txBody>
                    <a:bodyPr vert="horz" wrap="square"/>
                    <a:lstStyle/>
                    <a:p>
                      <a:pPr marL="9525" algn="l" rtl="0" eaLnBrk="0">
                        <a:lnSpc>
                          <a:spcPct val="97000"/>
                        </a:lnSpc>
                        <a:spcBef>
                          <a:spcPts val="4"/>
                        </a:spcBef>
                      </a:pPr>
                      <a:r>
                        <a:rPr sz="800" kern="0" spc="-30">
                          <a:solidFill>
                            <a:srgbClr val="7F7F7F">
                              <a:alpha val="100000"/>
                            </a:srgbClr>
                          </a:solidFill>
                          <a:latin typeface="Microsoft YaHei"/>
                          <a:ea typeface="Microsoft YaHei"/>
                          <a:cs typeface="Microsoft YaHei"/>
                        </a:rPr>
                        <a:t>来源：</a:t>
                      </a:r>
                      <a:r>
                        <a:rPr sz="800" kern="0" spc="250">
                          <a:solidFill>
                            <a:srgbClr val="7F7F7F">
                              <a:alpha val="100000"/>
                            </a:srgbClr>
                          </a:solidFill>
                          <a:latin typeface="Microsoft YaHei"/>
                          <a:ea typeface="Microsoft YaHei"/>
                          <a:cs typeface="Microsoft YaHei"/>
                        </a:rPr>
                        <a:t> </a:t>
                      </a:r>
                      <a:r>
                        <a:rPr sz="800" kern="0" spc="-30">
                          <a:solidFill>
                            <a:srgbClr val="7F7F7F">
                              <a:alpha val="100000"/>
                            </a:srgbClr>
                          </a:solidFill>
                          <a:latin typeface="Microsoft YaHei"/>
                          <a:ea typeface="Microsoft YaHei"/>
                          <a:cs typeface="Microsoft YaHei"/>
                        </a:rPr>
                        <a:t>B端用户深访，艾瑞咨询研究院自主研究及绘制。</a:t>
                      </a:r>
                      <a:endParaRPr lang="Microsoft YaHei" altLang="Microsoft YaHei" sz="800"/>
                    </a:p>
                  </a:txBody>
                  <a:tcPr marL="0" marR="0" marT="538" marB="0">
                    <a:lnL>
                      <a:noFill/>
                    </a:lnL>
                    <a:lnR>
                      <a:noFill/>
                    </a:lnR>
                    <a:lnT>
                      <a:noFill/>
                    </a:lnT>
                    <a:lnB w="6350" cap="flat" cmpd="sng" algn="ctr">
                      <a:solidFill>
                        <a:srgbClr val="7F7F7F"/>
                      </a:solidFill>
                      <a:prstDash val="solid"/>
                      <a:round/>
                      <a:headEnd type="none" w="med" len="med"/>
                      <a:tailEnd type="none" w="med" len="med"/>
                    </a:lnB>
                  </a:tcPr>
                </a:tc>
              </a:tr>
              <a:tr h="150495">
                <a:tc>
                  <a:txBody>
                    <a:bodyPr vert="horz" wrap="square"/>
                    <a:lstStyle/>
                    <a:p>
                      <a:pPr algn="l" rtl="0" eaLnBrk="0">
                        <a:lnSpc>
                          <a:spcPct val="120000"/>
                        </a:lnSpc>
                      </a:pPr>
                      <a:endParaRPr lang="Arial" altLang="Arial" sz="300"/>
                    </a:p>
                    <a:p>
                      <a:pPr marL="2870200" algn="l" rtl="0" eaLnBrk="0">
                        <a:lnSpc>
                          <a:spcPct val="73000"/>
                        </a:lnSpc>
                        <a:spcBef>
                          <a:spcPts val="2"/>
                        </a:spcBef>
                      </a:pPr>
                      <a:r>
                        <a:rPr sz="800" kern="0" spc="0">
                          <a:solidFill>
                            <a:srgbClr val="7F7F7F">
                              <a:alpha val="100000"/>
                            </a:srgbClr>
                          </a:solidFill>
                          <a:latin typeface="Arial"/>
                          <a:ea typeface="Arial"/>
                          <a:cs typeface="Arial"/>
                        </a:rPr>
                        <a:t>www.iresearch.c</a:t>
                      </a:r>
                      <a:r>
                        <a:rPr sz="800" kern="0" spc="-10">
                          <a:solidFill>
                            <a:srgbClr val="7F7F7F">
                              <a:alpha val="100000"/>
                            </a:srgbClr>
                          </a:solidFill>
                          <a:latin typeface="Arial"/>
                          <a:ea typeface="Arial"/>
                          <a:cs typeface="Arial"/>
                        </a:rPr>
                        <a:t>om.cn</a:t>
                      </a:r>
                      <a:endParaRPr lang="Arial" altLang="Arial" sz="800"/>
                    </a:p>
                  </a:txBody>
                  <a:tcPr marL="0" marR="0" marT="0" marB="0">
                    <a:lnL>
                      <a:noFill/>
                    </a:lnL>
                    <a:lnR>
                      <a:noFill/>
                    </a:lnR>
                    <a:lnT w="6350" cap="flat" cmpd="sng" algn="ctr">
                      <a:solidFill>
                        <a:srgbClr val="7F7F7F"/>
                      </a:solidFill>
                      <a:prstDash val="solid"/>
                      <a:round/>
                      <a:headEnd type="none" w="med" len="med"/>
                      <a:tailEnd type="none" w="med" len="med"/>
                    </a:lnT>
                    <a:lnB>
                      <a:noFill/>
                    </a:lnB>
                  </a:tcPr>
                </a:tc>
              </a:tr>
            </a:tbl>
          </a:graphicData>
        </a:graphic>
      </p:graphicFrame>
      <p:sp>
        <p:nvSpPr>
          <p:cNvPr id="1324" name="textbox 1324"/>
          <p:cNvSpPr/>
          <p:nvPr/>
        </p:nvSpPr>
        <p:spPr>
          <a:xfrm>
            <a:off x="5637275" y="2253996"/>
            <a:ext cx="2542539" cy="338454"/>
          </a:xfrm>
          <a:prstGeom prst="rect">
            <a:avLst/>
          </a:prstGeom>
          <a:solidFill>
            <a:srgbClr val="B2D234"/>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5000"/>
              </a:lnSpc>
            </a:pPr>
            <a:endParaRPr lang="Arial" altLang="Arial" sz="600"/>
          </a:p>
          <a:p>
            <a:pPr marL="697230" algn="l" rtl="0" eaLnBrk="0">
              <a:lnSpc>
                <a:spcPts val="1501"/>
              </a:lnSpc>
              <a:spcBef>
                <a:spcPts val="4"/>
              </a:spcBef>
            </a:pPr>
            <a:r>
              <a:rPr sz="1200" b="1" kern="0" spc="90">
                <a:solidFill>
                  <a:srgbClr val="FFFFFF">
                    <a:alpha val="100000"/>
                  </a:srgbClr>
                </a:solidFill>
                <a:latin typeface="Microsoft YaHei"/>
                <a:ea typeface="Microsoft YaHei"/>
                <a:cs typeface="Microsoft YaHei"/>
              </a:rPr>
              <a:t>采购账期不灵活</a:t>
            </a:r>
            <a:endParaRPr lang="Microsoft YaHei" altLang="Microsoft YaHei" sz="1200"/>
          </a:p>
        </p:txBody>
      </p:sp>
      <p:sp>
        <p:nvSpPr>
          <p:cNvPr id="1326" name="textbox 1326"/>
          <p:cNvSpPr/>
          <p:nvPr/>
        </p:nvSpPr>
        <p:spPr>
          <a:xfrm>
            <a:off x="5637275" y="5138928"/>
            <a:ext cx="2542539" cy="338454"/>
          </a:xfrm>
          <a:prstGeom prst="rect">
            <a:avLst/>
          </a:prstGeom>
          <a:solidFill>
            <a:srgbClr val="65AF45"/>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6000"/>
              </a:lnSpc>
            </a:pPr>
            <a:endParaRPr lang="Arial" altLang="Arial" sz="600"/>
          </a:p>
          <a:p>
            <a:pPr marL="451484" algn="l" rtl="0" eaLnBrk="0">
              <a:lnSpc>
                <a:spcPts val="1500"/>
              </a:lnSpc>
              <a:spcBef>
                <a:spcPts val="4"/>
              </a:spcBef>
            </a:pPr>
            <a:r>
              <a:rPr sz="1200" b="1" kern="0" spc="90">
                <a:solidFill>
                  <a:srgbClr val="FFFFFF">
                    <a:alpha val="100000"/>
                  </a:srgbClr>
                </a:solidFill>
                <a:latin typeface="Microsoft YaHei"/>
                <a:ea typeface="Microsoft YaHei"/>
                <a:cs typeface="Microsoft YaHei"/>
              </a:rPr>
              <a:t>供应商售后服务不完善</a:t>
            </a:r>
            <a:endParaRPr lang="Microsoft YaHei" altLang="Microsoft YaHei" sz="1200"/>
          </a:p>
        </p:txBody>
      </p:sp>
      <p:sp>
        <p:nvSpPr>
          <p:cNvPr id="1328" name="textbox 1328"/>
          <p:cNvSpPr/>
          <p:nvPr/>
        </p:nvSpPr>
        <p:spPr>
          <a:xfrm>
            <a:off x="5637275" y="3686555"/>
            <a:ext cx="2542539" cy="338454"/>
          </a:xfrm>
          <a:prstGeom prst="rect">
            <a:avLst/>
          </a:prstGeom>
          <a:solidFill>
            <a:srgbClr val="8BC53F"/>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7000"/>
              </a:lnSpc>
            </a:pPr>
            <a:endParaRPr lang="Arial" altLang="Arial" sz="600"/>
          </a:p>
          <a:p>
            <a:pPr marL="861694" algn="l" rtl="0" eaLnBrk="0">
              <a:lnSpc>
                <a:spcPts val="1507"/>
              </a:lnSpc>
              <a:spcBef>
                <a:spcPts val="1"/>
              </a:spcBef>
            </a:pPr>
            <a:r>
              <a:rPr sz="1200" b="1" kern="0" spc="90">
                <a:solidFill>
                  <a:srgbClr val="FFFFFF">
                    <a:alpha val="100000"/>
                  </a:srgbClr>
                </a:solidFill>
                <a:latin typeface="Microsoft YaHei"/>
                <a:ea typeface="Microsoft YaHei"/>
                <a:cs typeface="Microsoft YaHei"/>
              </a:rPr>
              <a:t>采购成本高</a:t>
            </a:r>
            <a:endParaRPr lang="Microsoft YaHei" altLang="Microsoft YaHei" sz="1200"/>
          </a:p>
        </p:txBody>
      </p:sp>
      <p:pic>
        <p:nvPicPr>
          <p:cNvPr id="1330" name="picture 1330"/>
          <p:cNvPicPr>
            <a:picLocks noChangeAspect="1"/>
          </p:cNvPicPr>
          <p:nvPr/>
        </p:nvPicPr>
        <p:blipFill>
          <a:blip r:embed="rId6"/>
          <a:stretch>
            <a:fillRect/>
          </a:stretch>
        </p:blipFill>
        <p:spPr>
          <a:xfrm rot="21600000">
            <a:off x="7879183" y="289280"/>
            <a:ext cx="988869" cy="490517"/>
          </a:xfrm>
          <a:prstGeom prst="rect">
            <a:avLst/>
          </a:prstGeom>
        </p:spPr>
      </p:pic>
      <p:sp>
        <p:nvSpPr>
          <p:cNvPr id="1332" name="textbox 1332"/>
          <p:cNvSpPr/>
          <p:nvPr/>
        </p:nvSpPr>
        <p:spPr>
          <a:xfrm>
            <a:off x="1218871" y="2063235"/>
            <a:ext cx="2561589" cy="2330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862"/>
              </a:lnSpc>
            </a:pPr>
            <a:endParaRPr lang="Arial" altLang="Arial" sz="100"/>
          </a:p>
          <a:p>
            <a:pPr marL="12700" algn="l" rtl="0" eaLnBrk="0">
              <a:lnSpc>
                <a:spcPct val="97000"/>
              </a:lnSpc>
            </a:pPr>
            <a:r>
              <a:rPr sz="1400" b="1" kern="0" spc="0">
                <a:solidFill>
                  <a:srgbClr val="404040">
                    <a:alpha val="100000"/>
                  </a:srgbClr>
                </a:solidFill>
                <a:latin typeface="Microsoft YaHei"/>
                <a:ea typeface="Microsoft YaHei"/>
                <a:cs typeface="Microsoft YaHei"/>
              </a:rPr>
              <a:t>当前企业3C数码商</a:t>
            </a:r>
            <a:r>
              <a:rPr sz="1400" b="1" kern="0" spc="-10">
                <a:solidFill>
                  <a:srgbClr val="404040">
                    <a:alpha val="100000"/>
                  </a:srgbClr>
                </a:solidFill>
                <a:latin typeface="Microsoft YaHei"/>
                <a:ea typeface="Microsoft YaHei"/>
                <a:cs typeface="Microsoft YaHei"/>
              </a:rPr>
              <a:t>用品采购痛点</a:t>
            </a:r>
            <a:endParaRPr lang="Microsoft YaHei" altLang="Microsoft YaHei" sz="1400"/>
          </a:p>
        </p:txBody>
      </p:sp>
      <p:grpSp>
        <p:nvGrpSpPr>
          <p:cNvPr id="140" name="group 140"/>
          <p:cNvGrpSpPr/>
          <p:nvPr/>
        </p:nvGrpSpPr>
        <p:grpSpPr>
          <a:xfrm rot="21600000">
            <a:off x="3706114" y="4385691"/>
            <a:ext cx="844169" cy="405383"/>
            <a:chExt cx="844169" cy="405383"/>
          </a:xfrm>
        </p:grpSpPr>
        <p:sp>
          <p:nvSpPr>
            <p:cNvPr id="1334" name="path"/>
            <p:cNvSpPr/>
            <p:nvPr/>
          </p:nvSpPr>
          <p:spPr>
            <a:xfrm>
              <a:off x="0" y="0"/>
              <a:ext cx="844169" cy="405383"/>
            </a:xfrm>
            <a:custGeom>
              <a:rect l="0" t="0" r="0" b="0"/>
              <a:pathLst>
                <a:path w="1329" h="638">
                  <a:moveTo>
                    <a:pt x="23" y="195"/>
                  </a:moveTo>
                  <a:cubicBezTo>
                    <a:pt x="23" y="148"/>
                    <a:pt x="61" y="109"/>
                    <a:pt x="108" y="109"/>
                  </a:cubicBezTo>
                  <a:lnTo>
                    <a:pt x="238" y="109"/>
                  </a:lnTo>
                  <a:lnTo>
                    <a:pt x="15" y="15"/>
                  </a:lnTo>
                  <a:lnTo>
                    <a:pt x="561" y="109"/>
                  </a:lnTo>
                  <a:lnTo>
                    <a:pt x="1228" y="109"/>
                  </a:lnTo>
                  <a:cubicBezTo>
                    <a:pt x="1275" y="109"/>
                    <a:pt x="1314" y="148"/>
                    <a:pt x="1314" y="195"/>
                  </a:cubicBezTo>
                  <a:lnTo>
                    <a:pt x="1314" y="195"/>
                  </a:lnTo>
                  <a:lnTo>
                    <a:pt x="1314" y="195"/>
                  </a:lnTo>
                  <a:lnTo>
                    <a:pt x="1314" y="323"/>
                  </a:lnTo>
                  <a:lnTo>
                    <a:pt x="1314" y="537"/>
                  </a:lnTo>
                  <a:cubicBezTo>
                    <a:pt x="1314" y="585"/>
                    <a:pt x="1275" y="623"/>
                    <a:pt x="1228" y="623"/>
                  </a:cubicBezTo>
                  <a:lnTo>
                    <a:pt x="561" y="623"/>
                  </a:lnTo>
                  <a:lnTo>
                    <a:pt x="238" y="623"/>
                  </a:lnTo>
                  <a:lnTo>
                    <a:pt x="238" y="623"/>
                  </a:lnTo>
                  <a:lnTo>
                    <a:pt x="108" y="623"/>
                  </a:lnTo>
                  <a:cubicBezTo>
                    <a:pt x="61" y="623"/>
                    <a:pt x="23" y="585"/>
                    <a:pt x="23" y="537"/>
                  </a:cubicBezTo>
                  <a:lnTo>
                    <a:pt x="23" y="323"/>
                  </a:lnTo>
                  <a:lnTo>
                    <a:pt x="23" y="195"/>
                  </a:lnTo>
                  <a:lnTo>
                    <a:pt x="23" y="195"/>
                  </a:lnTo>
                  <a:close/>
                </a:path>
              </a:pathLst>
            </a:custGeom>
            <a:noFill/>
            <a:ln w="19050" cap="flat">
              <a:solidFill>
                <a:srgbClr val="F38286">
                  <a:alpha val="100000"/>
                </a:srgbClr>
              </a:solidFill>
              <a:prstDash val="dash"/>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6" name="textbox 1336"/>
            <p:cNvSpPr/>
            <p:nvPr/>
          </p:nvSpPr>
          <p:spPr>
            <a:xfrm>
              <a:off x="-12700" y="-12700"/>
              <a:ext cx="869950" cy="4572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2000"/>
                </a:lnSpc>
              </a:pPr>
              <a:endParaRPr lang="Arial" altLang="Arial" sz="800"/>
            </a:p>
            <a:p>
              <a:pPr marL="209550" algn="l" rtl="0" eaLnBrk="0">
                <a:lnSpc>
                  <a:spcPct val="89000"/>
                </a:lnSpc>
                <a:spcBef>
                  <a:spcPts val="3"/>
                </a:spcBef>
              </a:pPr>
              <a:r>
                <a:rPr sz="900" kern="0" spc="-10">
                  <a:solidFill>
                    <a:srgbClr val="595959">
                      <a:alpha val="100000"/>
                    </a:srgbClr>
                  </a:solidFill>
                  <a:latin typeface="Microsoft YaHei"/>
                  <a:ea typeface="Microsoft YaHei"/>
                  <a:cs typeface="Microsoft YaHei"/>
                </a:rPr>
                <a:t>大型企业</a:t>
              </a:r>
              <a:endParaRPr lang="Microsoft YaHei" altLang="Microsoft YaHei" sz="900"/>
            </a:p>
            <a:p>
              <a:pPr marL="204470" algn="l" rtl="0" eaLnBrk="0">
                <a:lnSpc>
                  <a:spcPct val="99000"/>
                </a:lnSpc>
                <a:spcBef>
                  <a:spcPts val="1"/>
                </a:spcBef>
              </a:pPr>
              <a:r>
                <a:rPr sz="900" kern="0" spc="-10">
                  <a:solidFill>
                    <a:srgbClr val="595959">
                      <a:alpha val="100000"/>
                    </a:srgbClr>
                  </a:solidFill>
                  <a:latin typeface="Microsoft YaHei"/>
                  <a:ea typeface="Microsoft YaHei"/>
                  <a:cs typeface="Microsoft YaHei"/>
                </a:rPr>
                <a:t>TGI=129</a:t>
              </a:r>
              <a:endParaRPr lang="Microsoft YaHei" altLang="Microsoft YaHei" sz="900"/>
            </a:p>
          </p:txBody>
        </p:sp>
      </p:grpSp>
      <p:grpSp>
        <p:nvGrpSpPr>
          <p:cNvPr id="142" name="group 142"/>
          <p:cNvGrpSpPr/>
          <p:nvPr/>
        </p:nvGrpSpPr>
        <p:grpSpPr>
          <a:xfrm rot="21600000">
            <a:off x="3706114" y="3631565"/>
            <a:ext cx="844169" cy="403605"/>
            <a:chExt cx="844169" cy="403605"/>
          </a:xfrm>
        </p:grpSpPr>
        <p:sp>
          <p:nvSpPr>
            <p:cNvPr id="1338" name="path"/>
            <p:cNvSpPr/>
            <p:nvPr/>
          </p:nvSpPr>
          <p:spPr>
            <a:xfrm>
              <a:off x="0" y="0"/>
              <a:ext cx="844169" cy="403605"/>
            </a:xfrm>
            <a:custGeom>
              <a:rect l="0" t="0" r="0" b="0"/>
              <a:pathLst>
                <a:path w="1329" h="635">
                  <a:moveTo>
                    <a:pt x="23" y="194"/>
                  </a:moveTo>
                  <a:cubicBezTo>
                    <a:pt x="23" y="147"/>
                    <a:pt x="61" y="109"/>
                    <a:pt x="108" y="109"/>
                  </a:cubicBezTo>
                  <a:lnTo>
                    <a:pt x="238" y="109"/>
                  </a:lnTo>
                  <a:lnTo>
                    <a:pt x="15" y="15"/>
                  </a:lnTo>
                  <a:lnTo>
                    <a:pt x="561" y="109"/>
                  </a:lnTo>
                  <a:lnTo>
                    <a:pt x="1229" y="109"/>
                  </a:lnTo>
                  <a:cubicBezTo>
                    <a:pt x="1276" y="109"/>
                    <a:pt x="1314" y="147"/>
                    <a:pt x="1314" y="194"/>
                  </a:cubicBezTo>
                  <a:lnTo>
                    <a:pt x="1314" y="194"/>
                  </a:lnTo>
                  <a:lnTo>
                    <a:pt x="1314" y="194"/>
                  </a:lnTo>
                  <a:lnTo>
                    <a:pt x="1314" y="322"/>
                  </a:lnTo>
                  <a:lnTo>
                    <a:pt x="1314" y="535"/>
                  </a:lnTo>
                  <a:cubicBezTo>
                    <a:pt x="1314" y="582"/>
                    <a:pt x="1276" y="620"/>
                    <a:pt x="1229" y="620"/>
                  </a:cubicBezTo>
                  <a:lnTo>
                    <a:pt x="561" y="620"/>
                  </a:lnTo>
                  <a:lnTo>
                    <a:pt x="238" y="620"/>
                  </a:lnTo>
                  <a:lnTo>
                    <a:pt x="238" y="620"/>
                  </a:lnTo>
                  <a:lnTo>
                    <a:pt x="108" y="620"/>
                  </a:lnTo>
                  <a:cubicBezTo>
                    <a:pt x="61" y="620"/>
                    <a:pt x="23" y="582"/>
                    <a:pt x="23" y="535"/>
                  </a:cubicBezTo>
                  <a:lnTo>
                    <a:pt x="23" y="322"/>
                  </a:lnTo>
                  <a:lnTo>
                    <a:pt x="23" y="194"/>
                  </a:lnTo>
                  <a:lnTo>
                    <a:pt x="23" y="194"/>
                  </a:lnTo>
                  <a:close/>
                </a:path>
              </a:pathLst>
            </a:custGeom>
            <a:noFill/>
            <a:ln w="19050" cap="flat">
              <a:solidFill>
                <a:srgbClr val="FFCF00">
                  <a:alpha val="100000"/>
                </a:srgbClr>
              </a:solidFill>
              <a:prstDash val="dash"/>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0" name="textbox 1340"/>
            <p:cNvSpPr/>
            <p:nvPr/>
          </p:nvSpPr>
          <p:spPr>
            <a:xfrm>
              <a:off x="-12700" y="-12700"/>
              <a:ext cx="869950" cy="4552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Arial" altLang="Arial" sz="800"/>
            </a:p>
            <a:p>
              <a:pPr marL="203834" indent="-43180" algn="l" rtl="0" eaLnBrk="0">
                <a:lnSpc>
                  <a:spcPct val="94000"/>
                </a:lnSpc>
                <a:spcBef>
                  <a:spcPts val="7"/>
                </a:spcBef>
              </a:pPr>
              <a:r>
                <a:rPr sz="900" kern="0" spc="-20">
                  <a:solidFill>
                    <a:srgbClr val="595959">
                      <a:alpha val="100000"/>
                    </a:srgbClr>
                  </a:solidFill>
                  <a:latin typeface="Microsoft YaHei"/>
                  <a:ea typeface="Microsoft YaHei"/>
                  <a:cs typeface="Microsoft YaHei"/>
                </a:rPr>
                <a:t>中小微企业     </a:t>
              </a:r>
              <a:r>
                <a:rPr sz="900" kern="0" spc="-10">
                  <a:solidFill>
                    <a:srgbClr val="595959">
                      <a:alpha val="100000"/>
                    </a:srgbClr>
                  </a:solidFill>
                  <a:latin typeface="Microsoft YaHei"/>
                  <a:ea typeface="Microsoft YaHei"/>
                  <a:cs typeface="Microsoft YaHei"/>
                </a:rPr>
                <a:t>TGI=107</a:t>
              </a:r>
              <a:endParaRPr lang="Microsoft YaHei" altLang="Microsoft YaHei" sz="900"/>
            </a:p>
          </p:txBody>
        </p:sp>
      </p:grpSp>
      <p:grpSp>
        <p:nvGrpSpPr>
          <p:cNvPr id="144" name="group 144"/>
          <p:cNvGrpSpPr/>
          <p:nvPr/>
        </p:nvGrpSpPr>
        <p:grpSpPr>
          <a:xfrm rot="21600000">
            <a:off x="4998973" y="2242058"/>
            <a:ext cx="426211" cy="363728"/>
            <a:chExt cx="426211" cy="363728"/>
          </a:xfrm>
        </p:grpSpPr>
        <p:sp>
          <p:nvSpPr>
            <p:cNvPr id="1342" name="path"/>
            <p:cNvSpPr/>
            <p:nvPr/>
          </p:nvSpPr>
          <p:spPr>
            <a:xfrm>
              <a:off x="0" y="0"/>
              <a:ext cx="426211" cy="363728"/>
            </a:xfrm>
            <a:custGeom>
              <a:rect l="0" t="0" r="0" b="0"/>
              <a:pathLst>
                <a:path w="671" h="572">
                  <a:moveTo>
                    <a:pt x="20" y="286"/>
                  </a:moveTo>
                  <a:cubicBezTo>
                    <a:pt x="20" y="139"/>
                    <a:pt x="161" y="20"/>
                    <a:pt x="335" y="20"/>
                  </a:cubicBezTo>
                  <a:cubicBezTo>
                    <a:pt x="510" y="20"/>
                    <a:pt x="651" y="139"/>
                    <a:pt x="651" y="286"/>
                  </a:cubicBezTo>
                  <a:cubicBezTo>
                    <a:pt x="651" y="433"/>
                    <a:pt x="510" y="552"/>
                    <a:pt x="335" y="552"/>
                  </a:cubicBezTo>
                  <a:cubicBezTo>
                    <a:pt x="161" y="552"/>
                    <a:pt x="20" y="433"/>
                    <a:pt x="20" y="286"/>
                  </a:cubicBezTo>
                </a:path>
              </a:pathLst>
            </a:custGeom>
            <a:noFill/>
            <a:ln w="25400" cap="flat">
              <a:solidFill>
                <a:srgbClr val="B2D234">
                  <a:alpha val="100000"/>
                </a:srgbClr>
              </a:solidFill>
              <a:prstDash val="dash"/>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4" name="textbox 1344"/>
            <p:cNvSpPr/>
            <p:nvPr/>
          </p:nvSpPr>
          <p:spPr>
            <a:xfrm>
              <a:off x="-12700" y="-12700"/>
              <a:ext cx="452119" cy="4318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Arial" altLang="Arial" sz="700"/>
            </a:p>
            <a:p>
              <a:pPr marL="191135" algn="l" rtl="0" eaLnBrk="0">
                <a:lnSpc>
                  <a:spcPct val="85000"/>
                </a:lnSpc>
                <a:spcBef>
                  <a:spcPts val="6"/>
                </a:spcBef>
              </a:pPr>
              <a:r>
                <a:rPr sz="1400" kern="0" spc="-20">
                  <a:solidFill>
                    <a:srgbClr val="B2D234">
                      <a:alpha val="100000"/>
                    </a:srgbClr>
                  </a:solidFill>
                  <a:latin typeface="Microsoft YaHei"/>
                  <a:ea typeface="Microsoft YaHei"/>
                  <a:cs typeface="Microsoft YaHei"/>
                </a:rPr>
                <a:t>1</a:t>
              </a:r>
              <a:endParaRPr lang="Microsoft YaHei" altLang="Microsoft YaHei" sz="1400"/>
            </a:p>
          </p:txBody>
        </p:sp>
      </p:grpSp>
      <p:grpSp>
        <p:nvGrpSpPr>
          <p:cNvPr id="146" name="group 146"/>
          <p:cNvGrpSpPr/>
          <p:nvPr/>
        </p:nvGrpSpPr>
        <p:grpSpPr>
          <a:xfrm rot="21600000">
            <a:off x="4998973" y="5126990"/>
            <a:ext cx="426211" cy="363728"/>
            <a:chExt cx="426211" cy="363728"/>
          </a:xfrm>
        </p:grpSpPr>
        <p:sp>
          <p:nvSpPr>
            <p:cNvPr id="1346" name="path"/>
            <p:cNvSpPr/>
            <p:nvPr/>
          </p:nvSpPr>
          <p:spPr>
            <a:xfrm>
              <a:off x="0" y="0"/>
              <a:ext cx="426211" cy="363728"/>
            </a:xfrm>
            <a:custGeom>
              <a:rect l="0" t="0" r="0" b="0"/>
              <a:pathLst>
                <a:path w="671" h="572">
                  <a:moveTo>
                    <a:pt x="20" y="286"/>
                  </a:moveTo>
                  <a:cubicBezTo>
                    <a:pt x="20" y="139"/>
                    <a:pt x="161" y="20"/>
                    <a:pt x="335" y="20"/>
                  </a:cubicBezTo>
                  <a:cubicBezTo>
                    <a:pt x="510" y="20"/>
                    <a:pt x="651" y="139"/>
                    <a:pt x="651" y="286"/>
                  </a:cubicBezTo>
                  <a:cubicBezTo>
                    <a:pt x="651" y="433"/>
                    <a:pt x="510" y="552"/>
                    <a:pt x="335" y="552"/>
                  </a:cubicBezTo>
                  <a:cubicBezTo>
                    <a:pt x="161" y="552"/>
                    <a:pt x="20" y="433"/>
                    <a:pt x="20" y="286"/>
                  </a:cubicBezTo>
                </a:path>
              </a:pathLst>
            </a:custGeom>
            <a:noFill/>
            <a:ln w="25400" cap="flat">
              <a:solidFill>
                <a:srgbClr val="65AF45">
                  <a:alpha val="100000"/>
                </a:srgbClr>
              </a:solidFill>
              <a:prstDash val="dash"/>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8" name="textbox 1348"/>
            <p:cNvSpPr/>
            <p:nvPr/>
          </p:nvSpPr>
          <p:spPr>
            <a:xfrm>
              <a:off x="-12700" y="-12700"/>
              <a:ext cx="452119" cy="4298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Arial" altLang="Arial" sz="800"/>
            </a:p>
            <a:p>
              <a:pPr marL="185420" algn="l" rtl="0" eaLnBrk="0">
                <a:lnSpc>
                  <a:spcPct val="84000"/>
                </a:lnSpc>
                <a:spcBef>
                  <a:spcPts val="1"/>
                </a:spcBef>
              </a:pPr>
              <a:r>
                <a:rPr sz="1400" kern="0" spc="-20">
                  <a:solidFill>
                    <a:srgbClr val="65AF45">
                      <a:alpha val="100000"/>
                    </a:srgbClr>
                  </a:solidFill>
                  <a:latin typeface="Microsoft YaHei"/>
                  <a:ea typeface="Microsoft YaHei"/>
                  <a:cs typeface="Microsoft YaHei"/>
                </a:rPr>
                <a:t>3</a:t>
              </a:r>
              <a:endParaRPr lang="Microsoft YaHei" altLang="Microsoft YaHei" sz="1400"/>
            </a:p>
          </p:txBody>
        </p:sp>
      </p:grpSp>
      <p:grpSp>
        <p:nvGrpSpPr>
          <p:cNvPr id="148" name="group 148"/>
          <p:cNvGrpSpPr/>
          <p:nvPr/>
        </p:nvGrpSpPr>
        <p:grpSpPr>
          <a:xfrm rot="21600000">
            <a:off x="4998973" y="3674617"/>
            <a:ext cx="426211" cy="363727"/>
            <a:chExt cx="426211" cy="363727"/>
          </a:xfrm>
        </p:grpSpPr>
        <p:sp>
          <p:nvSpPr>
            <p:cNvPr id="1350" name="path"/>
            <p:cNvSpPr/>
            <p:nvPr/>
          </p:nvSpPr>
          <p:spPr>
            <a:xfrm>
              <a:off x="0" y="0"/>
              <a:ext cx="426211" cy="363727"/>
            </a:xfrm>
            <a:custGeom>
              <a:rect l="0" t="0" r="0" b="0"/>
              <a:pathLst>
                <a:path w="671" h="572">
                  <a:moveTo>
                    <a:pt x="20" y="286"/>
                  </a:moveTo>
                  <a:cubicBezTo>
                    <a:pt x="20" y="139"/>
                    <a:pt x="161" y="20"/>
                    <a:pt x="335" y="20"/>
                  </a:cubicBezTo>
                  <a:cubicBezTo>
                    <a:pt x="510" y="20"/>
                    <a:pt x="651" y="139"/>
                    <a:pt x="651" y="286"/>
                  </a:cubicBezTo>
                  <a:cubicBezTo>
                    <a:pt x="651" y="433"/>
                    <a:pt x="510" y="552"/>
                    <a:pt x="335" y="552"/>
                  </a:cubicBezTo>
                  <a:cubicBezTo>
                    <a:pt x="161" y="552"/>
                    <a:pt x="20" y="433"/>
                    <a:pt x="20" y="286"/>
                  </a:cubicBezTo>
                </a:path>
              </a:pathLst>
            </a:custGeom>
            <a:noFill/>
            <a:ln w="25400" cap="flat">
              <a:solidFill>
                <a:srgbClr val="8BC53F">
                  <a:alpha val="100000"/>
                </a:srgbClr>
              </a:solidFill>
              <a:prstDash val="dash"/>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2" name="textbox 1352"/>
            <p:cNvSpPr/>
            <p:nvPr/>
          </p:nvSpPr>
          <p:spPr>
            <a:xfrm>
              <a:off x="-12700" y="-12700"/>
              <a:ext cx="452119" cy="4318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Arial" altLang="Arial" sz="800"/>
            </a:p>
            <a:p>
              <a:pPr marL="182879" algn="l" rtl="0" eaLnBrk="0">
                <a:lnSpc>
                  <a:spcPct val="84000"/>
                </a:lnSpc>
                <a:spcBef>
                  <a:spcPts val="7"/>
                </a:spcBef>
              </a:pPr>
              <a:r>
                <a:rPr sz="1400" kern="0" spc="-20">
                  <a:solidFill>
                    <a:srgbClr val="8BC53F">
                      <a:alpha val="100000"/>
                    </a:srgbClr>
                  </a:solidFill>
                  <a:latin typeface="Microsoft YaHei"/>
                  <a:ea typeface="Microsoft YaHei"/>
                  <a:cs typeface="Microsoft YaHei"/>
                </a:rPr>
                <a:t>2</a:t>
              </a:r>
              <a:endParaRPr lang="Microsoft YaHei" altLang="Microsoft YaHei" sz="1400"/>
            </a:p>
          </p:txBody>
        </p:sp>
      </p:grpSp>
      <p:sp>
        <p:nvSpPr>
          <p:cNvPr id="1354" name="textbox 1354"/>
          <p:cNvSpPr/>
          <p:nvPr/>
        </p:nvSpPr>
        <p:spPr>
          <a:xfrm>
            <a:off x="2319020" y="6187852"/>
            <a:ext cx="731519" cy="1682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88900" algn="l" rtl="0" eaLnBrk="0">
              <a:lnSpc>
                <a:spcPts val="1122"/>
              </a:lnSpc>
              <a:tabLst>
                <a:tab pos="139064"/>
              </a:tabLst>
            </a:pPr>
            <a:r>
              <a:rPr sz="900" kern="0" spc="0">
                <a:solidFill>
                  <a:srgbClr val="595959">
                    <a:alpha val="100000"/>
                  </a:srgbClr>
                </a:solidFill>
                <a:latin typeface="Microsoft YaHei"/>
                <a:ea typeface="Microsoft YaHei"/>
                <a:cs typeface="Microsoft YaHei"/>
              </a:rPr>
              <a:t>	</a:t>
            </a:r>
            <a:r>
              <a:rPr sz="900" kern="0" spc="40">
                <a:solidFill>
                  <a:srgbClr val="595959">
                    <a:alpha val="100000"/>
                  </a:srgbClr>
                </a:solidFill>
                <a:latin typeface="Microsoft YaHei"/>
                <a:ea typeface="Microsoft YaHei"/>
                <a:cs typeface="Microsoft YaHei"/>
              </a:rPr>
              <a:t>占比（%）</a:t>
            </a:r>
            <a:endParaRPr lang="Microsoft YaHei" altLang="Microsoft YaHei" sz="900"/>
          </a:p>
        </p:txBody>
      </p:sp>
      <p:sp>
        <p:nvSpPr>
          <p:cNvPr id="1356" name="path"/>
          <p:cNvSpPr/>
          <p:nvPr/>
        </p:nvSpPr>
        <p:spPr>
          <a:xfrm>
            <a:off x="2331720" y="6222491"/>
            <a:ext cx="76200" cy="76200"/>
          </a:xfrm>
          <a:custGeom>
            <a:rect l="0" t="0" r="0" b="0"/>
            <a:pathLst>
              <a:path w="120" h="120">
                <a:moveTo>
                  <a:pt x="0" y="120"/>
                </a:moveTo>
                <a:lnTo>
                  <a:pt x="120" y="120"/>
                </a:lnTo>
                <a:lnTo>
                  <a:pt x="120" y="0"/>
                </a:lnTo>
                <a:lnTo>
                  <a:pt x="0" y="0"/>
                </a:lnTo>
                <a:lnTo>
                  <a:pt x="0" y="120"/>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8" name="textbox 1358"/>
          <p:cNvSpPr/>
          <p:nvPr/>
        </p:nvSpPr>
        <p:spPr>
          <a:xfrm>
            <a:off x="4706975" y="6633805"/>
            <a:ext cx="1096644"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379"/>
              </a:lnSpc>
            </a:pPr>
            <a:endParaRPr lang="Arial" altLang="Arial" sz="100"/>
          </a:p>
          <a:p>
            <a:pPr marL="12700" algn="l" rtl="0" eaLnBrk="0">
              <a:lnSpc>
                <a:spcPct val="81000"/>
              </a:lnSpc>
            </a:pPr>
            <a:r>
              <a:rPr sz="800" kern="0" spc="-10">
                <a:solidFill>
                  <a:srgbClr val="7F7F7F">
                    <a:alpha val="100000"/>
                  </a:srgbClr>
                </a:solidFill>
                <a:latin typeface="Arial"/>
                <a:ea typeface="Arial"/>
                <a:cs typeface="Arial"/>
              </a:rPr>
              <a:t>©2024.2</a:t>
            </a:r>
            <a:r>
              <a:rPr sz="800" kern="0" spc="9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Inc.</a:t>
            </a:r>
            <a:endParaRPr lang="Arial" altLang="Arial" sz="800"/>
          </a:p>
        </p:txBody>
      </p:sp>
      <p:sp>
        <p:nvSpPr>
          <p:cNvPr id="1360" name="textbox 1360"/>
          <p:cNvSpPr/>
          <p:nvPr/>
        </p:nvSpPr>
        <p:spPr>
          <a:xfrm>
            <a:off x="523850" y="6633805"/>
            <a:ext cx="1096010" cy="124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379"/>
              </a:lnSpc>
            </a:pPr>
            <a:endParaRPr lang="Arial" altLang="Arial" sz="100"/>
          </a:p>
          <a:p>
            <a:pPr marL="12700" algn="l" rtl="0" eaLnBrk="0">
              <a:lnSpc>
                <a:spcPct val="81000"/>
              </a:lnSpc>
            </a:pPr>
            <a:r>
              <a:rPr sz="800" kern="0" spc="-10">
                <a:solidFill>
                  <a:srgbClr val="7F7F7F">
                    <a:alpha val="100000"/>
                  </a:srgbClr>
                </a:solidFill>
                <a:latin typeface="Arial"/>
                <a:ea typeface="Arial"/>
                <a:cs typeface="Arial"/>
              </a:rPr>
              <a:t>©2024.2</a:t>
            </a:r>
            <a:r>
              <a:rPr sz="800" kern="0" spc="9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iResearch</a:t>
            </a:r>
            <a:r>
              <a:rPr sz="800" kern="0" spc="80">
                <a:solidFill>
                  <a:srgbClr val="7F7F7F">
                    <a:alpha val="100000"/>
                  </a:srgbClr>
                </a:solidFill>
                <a:latin typeface="Arial"/>
                <a:ea typeface="Arial"/>
                <a:cs typeface="Arial"/>
              </a:rPr>
              <a:t> </a:t>
            </a:r>
            <a:r>
              <a:rPr sz="800" kern="0" spc="-10">
                <a:solidFill>
                  <a:srgbClr val="7F7F7F">
                    <a:alpha val="100000"/>
                  </a:srgbClr>
                </a:solidFill>
                <a:latin typeface="Arial"/>
                <a:ea typeface="Arial"/>
                <a:cs typeface="Arial"/>
              </a:rPr>
              <a:t>Inc.</a:t>
            </a:r>
            <a:endParaRPr lang="Arial" altLang="Arial" sz="800"/>
          </a:p>
        </p:txBody>
      </p:sp>
      <p:sp>
        <p:nvSpPr>
          <p:cNvPr id="1362" name="textbox 1362"/>
          <p:cNvSpPr/>
          <p:nvPr/>
        </p:nvSpPr>
        <p:spPr>
          <a:xfrm>
            <a:off x="8897953" y="6636324"/>
            <a:ext cx="139064" cy="1289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620"/>
              </a:lnSpc>
            </a:pPr>
            <a:endParaRPr lang="Arial" altLang="Arial" sz="100"/>
          </a:p>
          <a:p>
            <a:pPr marL="12700" algn="l" rtl="0" eaLnBrk="0">
              <a:lnSpc>
                <a:spcPct val="84000"/>
              </a:lnSpc>
            </a:pPr>
            <a:r>
              <a:rPr sz="800" kern="0" spc="-30">
                <a:solidFill>
                  <a:srgbClr val="7F7F7F">
                    <a:alpha val="100000"/>
                  </a:srgbClr>
                </a:solidFill>
                <a:latin typeface="Microsoft YaHei"/>
                <a:ea typeface="Microsoft YaHei"/>
                <a:cs typeface="Microsoft YaHei"/>
              </a:rPr>
              <a:t>22</a:t>
            </a:r>
            <a:endParaRPr lang="Microsoft YaHei" altLang="Microsoft YaHei" sz="800"/>
          </a:p>
        </p:txBody>
      </p:sp>
      <p:sp>
        <p:nvSpPr>
          <p:cNvPr id="1364" name="rect"/>
          <p:cNvSpPr/>
          <p:nvPr/>
        </p:nvSpPr>
        <p:spPr>
          <a:xfrm>
            <a:off x="4115180" y="4083558"/>
            <a:ext cx="19050" cy="248411"/>
          </a:xfrm>
          <a:prstGeom prst="rect">
            <a:avLst/>
          </a:prstGeom>
          <a:solidFill>
            <a:srgbClr val="F3828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https://d.book118.com/466022000005010103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337</Paragraphs>
  <Slides>21</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21</vt:i4>
      </vt:variant>
    </vt:vector>
  </HeadingPairs>
  <TitlesOfParts>
    <vt:vector baseType="lpstr" size="27">
      <vt:lpstr>Arial</vt:lpstr>
      <vt:lpstr>Calibri</vt:lpstr>
      <vt:lpstr>Microsoft YaHei</vt:lpstr>
      <vt:lpstr>Wingdings</vt:lpstr>
      <vt:lpstr>MS Gothic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2024-09-28T02:41:25.960</cp:lastPrinted>
  <dcterms:created xsi:type="dcterms:W3CDTF">2024-09-27T18:41:25Z</dcterms:created>
  <dcterms:modified xsi:type="dcterms:W3CDTF">2024-09-27T18:41:28Z</dcterms:modified>
</cp:coreProperties>
</file>