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14ADE9-DFB8-4A04-B456-1CD9B93FB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C1F6F-D8D5-4671-81B7-18205177A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027AE0-6815-4FA4-B0B9-BD8F75D39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9067FA-4C3D-4D81-8711-425EA953B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03229B-AD9C-4A12-9495-16241A7CE5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642084-5576-4F66-ABD6-4F22F4716B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963B1D-475C-4262-BAB2-F1C499F095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4DB66E-7C11-42AF-95CF-00C17D59F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96169-7013-45A0-BB8C-0504B4DC4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8EF1B-5A8F-4549-A6E3-642F69429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C2CB6C-96A0-4A75-8D11-0E9C66D34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03220222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《材料科学与工程》PPT课件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材料科学与工程概述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材料分类与特性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材料制备与加工技术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材料性能测试与表征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材料应用与发展趋势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材料科学与工程概述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材料科学与工程是一门研究材料组成、结构、性质和应用的学科。</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材料科学与工程涉及对各种材料的深入了解，包括金属、陶瓷、高分子、复合材料等，以及它们在工业、医疗、能源等领域的应用。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材料科学与工程的定义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材料科学与工程在社会发展中发挥着至关重要的作用。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随着科技的进步，新型材料不断涌现，为解决人类面临的问题提供了新的解决方案。材料科学与工程在航空航天、电子、生物医疗、环保等领域的发展中具有决定性的作用。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79" r="250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材料科学与工程的重要性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材料科学与工程经历了漫长的发展历程，未来仍有广阔的发展空间。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从古代陶瓷、金属冶炼到现代新型材料的研发，材料科学与工程领域取得了巨大的进步。未来，随着科技的不断创新，新型材料和先进制备技术将进一步推动材料科学与工程的发展。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材料科学与工程的历史与发展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材料分类与特性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金属材料</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金属材料通常具有延展性、导电性和导热性等特点。</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金属材料是指以金属元素或以金属元素为主构成的具有金属特性的材料的统称。</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金属材料的性能可以通过热处理、合金化等手段进行改善。</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常见的金属材料包括钢铁、铜、铝等，广泛应用于建筑、制造、电子等领域。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1924526" y="2519839"/>
            <a:ext cx="1044607" cy="1047369"/>
            <a:chOff x="1924526" y="2519839"/>
            <a:chExt cx="1044607" cy="1047369"/>
          </a:xfrm>
        </p:grpSpPr>
        <p:sp>
          <p:nvSpPr>
            <p:cNvPr id="12" name="AutoShape 12"/>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65985" y="2636329"/>
              <a:ext cx="577596" cy="786956"/>
            </a:xfrm>
            <a:custGeom>
              <a:rect l="l" t="t"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47577" y="3946970"/>
            <a:ext cx="1044607" cy="1047369"/>
            <a:chOff x="1947577" y="3946970"/>
            <a:chExt cx="1044607" cy="1047369"/>
          </a:xfrm>
        </p:grpSpPr>
        <p:sp>
          <p:nvSpPr>
            <p:cNvPr id="15" name="AutoShape 15"/>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91798" y="4100989"/>
              <a:ext cx="510064" cy="694849"/>
            </a:xfrm>
            <a:custGeom>
              <a:rect l="l" t="t" r="r" b="b"/>
              <a:pathLst>
                <a:path w="625" h="852">
                  <a:moveTo>
                    <a:pt x="48" y="224"/>
                  </a:moveTo>
                  <a:cubicBezTo>
                    <a:pt x="48" y="200"/>
                    <a:pt x="59" y="188"/>
                    <a:pt x="82" y="188"/>
                  </a:cubicBezTo>
                  <a:lnTo>
                    <a:pt x="82" y="138"/>
                  </a:lnTo>
                  <a:cubicBezTo>
                    <a:pt x="39" y="139"/>
                    <a:pt x="0" y="167"/>
                    <a:pt x="0" y="209"/>
                  </a:cubicBezTo>
                  <a:lnTo>
                    <a:pt x="0" y="783"/>
                  </a:lnTo>
                  <a:cubicBezTo>
                    <a:pt x="0" y="818"/>
                    <a:pt x="34" y="852"/>
                    <a:pt x="69" y="852"/>
                  </a:cubicBezTo>
                  <a:lnTo>
                    <a:pt x="556" y="852"/>
                  </a:lnTo>
                  <a:cubicBezTo>
                    <a:pt x="591" y="852"/>
                    <a:pt x="625" y="818"/>
                    <a:pt x="625" y="783"/>
                  </a:cubicBezTo>
                  <a:lnTo>
                    <a:pt x="625" y="209"/>
                  </a:lnTo>
                  <a:cubicBezTo>
                    <a:pt x="625" y="167"/>
                    <a:pt x="586" y="139"/>
                    <a:pt x="543" y="138"/>
                  </a:cubicBezTo>
                  <a:lnTo>
                    <a:pt x="543" y="188"/>
                  </a:lnTo>
                  <a:cubicBezTo>
                    <a:pt x="566" y="188"/>
                    <a:pt x="577" y="200"/>
                    <a:pt x="577" y="224"/>
                  </a:cubicBezTo>
                  <a:lnTo>
                    <a:pt x="577" y="768"/>
                  </a:lnTo>
                  <a:cubicBezTo>
                    <a:pt x="577" y="785"/>
                    <a:pt x="570" y="803"/>
                    <a:pt x="554" y="803"/>
                  </a:cubicBezTo>
                  <a:lnTo>
                    <a:pt x="71" y="803"/>
                  </a:lnTo>
                  <a:cubicBezTo>
                    <a:pt x="53" y="803"/>
                    <a:pt x="48" y="783"/>
                    <a:pt x="48" y="764"/>
                  </a:cubicBezTo>
                  <a:lnTo>
                    <a:pt x="48" y="224"/>
                  </a:lnTo>
                  <a:close/>
                  <a:moveTo>
                    <a:pt x="270" y="91"/>
                  </a:moveTo>
                  <a:cubicBezTo>
                    <a:pt x="270" y="71"/>
                    <a:pt x="289" y="52"/>
                    <a:pt x="309" y="52"/>
                  </a:cubicBezTo>
                  <a:lnTo>
                    <a:pt x="316" y="52"/>
                  </a:lnTo>
                  <a:cubicBezTo>
                    <a:pt x="336" y="52"/>
                    <a:pt x="355" y="71"/>
                    <a:pt x="355" y="91"/>
                  </a:cubicBezTo>
                  <a:lnTo>
                    <a:pt x="355" y="95"/>
                  </a:lnTo>
                  <a:cubicBezTo>
                    <a:pt x="355" y="117"/>
                    <a:pt x="336" y="136"/>
                    <a:pt x="314" y="136"/>
                  </a:cubicBezTo>
                  <a:lnTo>
                    <a:pt x="311" y="136"/>
                  </a:lnTo>
                  <a:cubicBezTo>
                    <a:pt x="289" y="136"/>
                    <a:pt x="270" y="117"/>
                    <a:pt x="270" y="95"/>
                  </a:cubicBezTo>
                  <a:lnTo>
                    <a:pt x="270" y="91"/>
                  </a:lnTo>
                  <a:close/>
                  <a:moveTo>
                    <a:pt x="218" y="93"/>
                  </a:moveTo>
                  <a:lnTo>
                    <a:pt x="149" y="93"/>
                  </a:lnTo>
                  <a:cubicBezTo>
                    <a:pt x="126" y="93"/>
                    <a:pt x="115" y="104"/>
                    <a:pt x="115" y="127"/>
                  </a:cubicBezTo>
                  <a:lnTo>
                    <a:pt x="115" y="216"/>
                  </a:lnTo>
                  <a:cubicBezTo>
                    <a:pt x="115" y="231"/>
                    <a:pt x="124" y="246"/>
                    <a:pt x="138" y="246"/>
                  </a:cubicBezTo>
                  <a:lnTo>
                    <a:pt x="487" y="246"/>
                  </a:lnTo>
                  <a:cubicBezTo>
                    <a:pt x="501" y="246"/>
                    <a:pt x="510" y="231"/>
                    <a:pt x="510" y="216"/>
                  </a:cubicBezTo>
                  <a:lnTo>
                    <a:pt x="510" y="127"/>
                  </a:lnTo>
                  <a:cubicBezTo>
                    <a:pt x="510" y="104"/>
                    <a:pt x="499" y="93"/>
                    <a:pt x="476" y="93"/>
                  </a:cubicBezTo>
                  <a:lnTo>
                    <a:pt x="407" y="93"/>
                  </a:lnTo>
                  <a:cubicBezTo>
                    <a:pt x="407" y="45"/>
                    <a:pt x="366" y="0"/>
                    <a:pt x="320" y="0"/>
                  </a:cubicBezTo>
                  <a:lnTo>
                    <a:pt x="305" y="0"/>
                  </a:lnTo>
                  <a:cubicBezTo>
                    <a:pt x="259" y="0"/>
                    <a:pt x="218" y="45"/>
                    <a:pt x="218" y="93"/>
                  </a:cubicBezTo>
                  <a:close/>
                  <a:moveTo>
                    <a:pt x="132" y="654"/>
                  </a:moveTo>
                  <a:cubicBezTo>
                    <a:pt x="132" y="649"/>
                    <a:pt x="133" y="647"/>
                    <a:pt x="138" y="647"/>
                  </a:cubicBezTo>
                  <a:lnTo>
                    <a:pt x="221" y="647"/>
                  </a:lnTo>
                  <a:lnTo>
                    <a:pt x="221" y="654"/>
                  </a:lnTo>
                  <a:cubicBezTo>
                    <a:pt x="221" y="661"/>
                    <a:pt x="186" y="680"/>
                    <a:pt x="180" y="684"/>
                  </a:cubicBezTo>
                  <a:cubicBezTo>
                    <a:pt x="174" y="679"/>
                    <a:pt x="161" y="667"/>
                    <a:pt x="151" y="667"/>
                  </a:cubicBezTo>
                  <a:lnTo>
                    <a:pt x="149" y="667"/>
                  </a:lnTo>
                  <a:cubicBezTo>
                    <a:pt x="144" y="667"/>
                    <a:pt x="136" y="675"/>
                    <a:pt x="136" y="680"/>
                  </a:cubicBezTo>
                  <a:lnTo>
                    <a:pt x="136" y="682"/>
                  </a:lnTo>
                  <a:cubicBezTo>
                    <a:pt x="136" y="688"/>
                    <a:pt x="167" y="721"/>
                    <a:pt x="173" y="721"/>
                  </a:cubicBezTo>
                  <a:lnTo>
                    <a:pt x="175" y="721"/>
                  </a:lnTo>
                  <a:cubicBezTo>
                    <a:pt x="180" y="721"/>
                    <a:pt x="214" y="693"/>
                    <a:pt x="221" y="688"/>
                  </a:cubicBezTo>
                  <a:cubicBezTo>
                    <a:pt x="221" y="700"/>
                    <a:pt x="225" y="738"/>
                    <a:pt x="214" y="738"/>
                  </a:cubicBezTo>
                  <a:lnTo>
                    <a:pt x="138" y="738"/>
                  </a:lnTo>
                  <a:cubicBezTo>
                    <a:pt x="133" y="738"/>
                    <a:pt x="132" y="737"/>
                    <a:pt x="132" y="732"/>
                  </a:cubicBezTo>
                  <a:lnTo>
                    <a:pt x="132" y="654"/>
                  </a:lnTo>
                  <a:close/>
                  <a:moveTo>
                    <a:pt x="214" y="760"/>
                  </a:moveTo>
                  <a:cubicBezTo>
                    <a:pt x="255" y="760"/>
                    <a:pt x="240" y="715"/>
                    <a:pt x="242" y="678"/>
                  </a:cubicBezTo>
                  <a:cubicBezTo>
                    <a:pt x="243" y="658"/>
                    <a:pt x="292" y="642"/>
                    <a:pt x="296" y="624"/>
                  </a:cubicBezTo>
                  <a:lnTo>
                    <a:pt x="290" y="624"/>
                  </a:lnTo>
                  <a:cubicBezTo>
                    <a:pt x="275" y="624"/>
                    <a:pt x="253" y="637"/>
                    <a:pt x="242" y="643"/>
                  </a:cubicBezTo>
                  <a:cubicBezTo>
                    <a:pt x="237" y="635"/>
                    <a:pt x="232" y="626"/>
                    <a:pt x="218" y="626"/>
                  </a:cubicBezTo>
                  <a:lnTo>
                    <a:pt x="134" y="626"/>
                  </a:lnTo>
                  <a:cubicBezTo>
                    <a:pt x="122" y="626"/>
                    <a:pt x="110" y="637"/>
                    <a:pt x="110" y="650"/>
                  </a:cubicBezTo>
                  <a:lnTo>
                    <a:pt x="110" y="736"/>
                  </a:lnTo>
                  <a:cubicBezTo>
                    <a:pt x="110" y="750"/>
                    <a:pt x="123" y="760"/>
                    <a:pt x="138" y="760"/>
                  </a:cubicBezTo>
                  <a:lnTo>
                    <a:pt x="214" y="760"/>
                  </a:lnTo>
                  <a:close/>
                  <a:moveTo>
                    <a:pt x="132" y="341"/>
                  </a:moveTo>
                  <a:cubicBezTo>
                    <a:pt x="132" y="336"/>
                    <a:pt x="133" y="335"/>
                    <a:pt x="138" y="335"/>
                  </a:cubicBezTo>
                  <a:lnTo>
                    <a:pt x="214" y="335"/>
                  </a:lnTo>
                  <a:cubicBezTo>
                    <a:pt x="219" y="335"/>
                    <a:pt x="221" y="336"/>
                    <a:pt x="221" y="341"/>
                  </a:cubicBezTo>
                  <a:cubicBezTo>
                    <a:pt x="221" y="346"/>
                    <a:pt x="184" y="371"/>
                    <a:pt x="180" y="371"/>
                  </a:cubicBezTo>
                  <a:cubicBezTo>
                    <a:pt x="175" y="371"/>
                    <a:pt x="164" y="354"/>
                    <a:pt x="151" y="354"/>
                  </a:cubicBezTo>
                  <a:cubicBezTo>
                    <a:pt x="145" y="354"/>
                    <a:pt x="136" y="361"/>
                    <a:pt x="136" y="367"/>
                  </a:cubicBezTo>
                  <a:lnTo>
                    <a:pt x="136" y="369"/>
                  </a:lnTo>
                  <a:cubicBezTo>
                    <a:pt x="136" y="378"/>
                    <a:pt x="166" y="406"/>
                    <a:pt x="173" y="410"/>
                  </a:cubicBezTo>
                  <a:lnTo>
                    <a:pt x="221" y="376"/>
                  </a:lnTo>
                  <a:lnTo>
                    <a:pt x="221" y="425"/>
                  </a:lnTo>
                  <a:lnTo>
                    <a:pt x="132" y="425"/>
                  </a:lnTo>
                  <a:lnTo>
                    <a:pt x="132" y="341"/>
                  </a:lnTo>
                  <a:close/>
                  <a:moveTo>
                    <a:pt x="240" y="330"/>
                  </a:moveTo>
                  <a:cubicBezTo>
                    <a:pt x="237" y="319"/>
                    <a:pt x="228" y="313"/>
                    <a:pt x="214" y="313"/>
                  </a:cubicBezTo>
                  <a:lnTo>
                    <a:pt x="138" y="313"/>
                  </a:lnTo>
                  <a:cubicBezTo>
                    <a:pt x="123" y="313"/>
                    <a:pt x="110" y="322"/>
                    <a:pt x="110" y="337"/>
                  </a:cubicBezTo>
                  <a:lnTo>
                    <a:pt x="110" y="423"/>
                  </a:lnTo>
                  <a:cubicBezTo>
                    <a:pt x="110" y="436"/>
                    <a:pt x="122" y="447"/>
                    <a:pt x="134" y="447"/>
                  </a:cubicBezTo>
                  <a:lnTo>
                    <a:pt x="218" y="447"/>
                  </a:lnTo>
                  <a:cubicBezTo>
                    <a:pt x="252" y="447"/>
                    <a:pt x="242" y="393"/>
                    <a:pt x="241" y="359"/>
                  </a:cubicBezTo>
                  <a:lnTo>
                    <a:pt x="296" y="313"/>
                  </a:lnTo>
                  <a:cubicBezTo>
                    <a:pt x="296" y="313"/>
                    <a:pt x="292" y="311"/>
                    <a:pt x="292" y="311"/>
                  </a:cubicBezTo>
                  <a:cubicBezTo>
                    <a:pt x="271" y="311"/>
                    <a:pt x="253" y="329"/>
                    <a:pt x="240" y="330"/>
                  </a:cubicBezTo>
                  <a:close/>
                  <a:moveTo>
                    <a:pt x="132" y="492"/>
                  </a:moveTo>
                  <a:lnTo>
                    <a:pt x="221" y="492"/>
                  </a:lnTo>
                  <a:lnTo>
                    <a:pt x="221" y="503"/>
                  </a:lnTo>
                  <a:lnTo>
                    <a:pt x="180" y="529"/>
                  </a:lnTo>
                  <a:lnTo>
                    <a:pt x="152" y="508"/>
                  </a:lnTo>
                  <a:cubicBezTo>
                    <a:pt x="145" y="513"/>
                    <a:pt x="136" y="515"/>
                    <a:pt x="136" y="524"/>
                  </a:cubicBezTo>
                  <a:cubicBezTo>
                    <a:pt x="136" y="531"/>
                    <a:pt x="167" y="565"/>
                    <a:pt x="173" y="565"/>
                  </a:cubicBezTo>
                  <a:cubicBezTo>
                    <a:pt x="183" y="565"/>
                    <a:pt x="209" y="536"/>
                    <a:pt x="221" y="533"/>
                  </a:cubicBezTo>
                  <a:lnTo>
                    <a:pt x="221" y="581"/>
                  </a:lnTo>
                  <a:lnTo>
                    <a:pt x="132" y="581"/>
                  </a:lnTo>
                  <a:lnTo>
                    <a:pt x="132" y="492"/>
                  </a:lnTo>
                  <a:close/>
                  <a:moveTo>
                    <a:pt x="242" y="487"/>
                  </a:moveTo>
                  <a:cubicBezTo>
                    <a:pt x="238" y="480"/>
                    <a:pt x="233" y="470"/>
                    <a:pt x="221" y="470"/>
                  </a:cubicBezTo>
                  <a:lnTo>
                    <a:pt x="132" y="470"/>
                  </a:lnTo>
                  <a:cubicBezTo>
                    <a:pt x="121" y="470"/>
                    <a:pt x="110" y="481"/>
                    <a:pt x="110" y="492"/>
                  </a:cubicBezTo>
                  <a:lnTo>
                    <a:pt x="110" y="581"/>
                  </a:lnTo>
                  <a:cubicBezTo>
                    <a:pt x="110" y="591"/>
                    <a:pt x="121" y="602"/>
                    <a:pt x="132" y="602"/>
                  </a:cubicBezTo>
                  <a:lnTo>
                    <a:pt x="221" y="602"/>
                  </a:lnTo>
                  <a:cubicBezTo>
                    <a:pt x="252" y="602"/>
                    <a:pt x="242" y="547"/>
                    <a:pt x="242" y="515"/>
                  </a:cubicBezTo>
                  <a:lnTo>
                    <a:pt x="296" y="469"/>
                  </a:lnTo>
                  <a:lnTo>
                    <a:pt x="289" y="465"/>
                  </a:lnTo>
                  <a:lnTo>
                    <a:pt x="242" y="487"/>
                  </a:lnTo>
                  <a:close/>
                  <a:moveTo>
                    <a:pt x="320" y="716"/>
                  </a:moveTo>
                  <a:cubicBezTo>
                    <a:pt x="320" y="721"/>
                    <a:pt x="322" y="723"/>
                    <a:pt x="327" y="723"/>
                  </a:cubicBezTo>
                  <a:lnTo>
                    <a:pt x="495" y="723"/>
                  </a:lnTo>
                  <a:cubicBezTo>
                    <a:pt x="500" y="723"/>
                    <a:pt x="502" y="721"/>
                    <a:pt x="502" y="716"/>
                  </a:cubicBezTo>
                  <a:lnTo>
                    <a:pt x="502" y="669"/>
                  </a:lnTo>
                  <a:cubicBezTo>
                    <a:pt x="502" y="664"/>
                    <a:pt x="500" y="663"/>
                    <a:pt x="495" y="663"/>
                  </a:cubicBezTo>
                  <a:lnTo>
                    <a:pt x="320" y="663"/>
                  </a:lnTo>
                  <a:lnTo>
                    <a:pt x="320" y="716"/>
                  </a:lnTo>
                  <a:close/>
                  <a:moveTo>
                    <a:pt x="320" y="565"/>
                  </a:moveTo>
                  <a:lnTo>
                    <a:pt x="502" y="565"/>
                  </a:lnTo>
                  <a:lnTo>
                    <a:pt x="502" y="507"/>
                  </a:lnTo>
                  <a:lnTo>
                    <a:pt x="320" y="507"/>
                  </a:lnTo>
                  <a:lnTo>
                    <a:pt x="320" y="565"/>
                  </a:lnTo>
                  <a:close/>
                  <a:moveTo>
                    <a:pt x="320" y="410"/>
                  </a:moveTo>
                  <a:lnTo>
                    <a:pt x="452" y="410"/>
                  </a:lnTo>
                  <a:lnTo>
                    <a:pt x="452" y="352"/>
                  </a:lnTo>
                  <a:lnTo>
                    <a:pt x="320" y="352"/>
                  </a:lnTo>
                  <a:lnTo>
                    <a:pt x="320" y="41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137428" y="2548604"/>
            <a:ext cx="1046035" cy="1047369"/>
            <a:chOff x="9137428" y="2548604"/>
            <a:chExt cx="1046035" cy="1047369"/>
          </a:xfrm>
        </p:grpSpPr>
        <p:sp>
          <p:nvSpPr>
            <p:cNvPr id="18" name="AutoShape 18"/>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374505" y="2745677"/>
              <a:ext cx="645128" cy="635889"/>
            </a:xfrm>
            <a:custGeom>
              <a:rect l="l" t="t"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9180481" y="3974306"/>
            <a:ext cx="1044607" cy="1047369"/>
            <a:chOff x="9180481" y="3974306"/>
            <a:chExt cx="1044607" cy="1047369"/>
          </a:xfrm>
        </p:grpSpPr>
        <p:sp>
          <p:nvSpPr>
            <p:cNvPr id="21" name="AutoShape 21"/>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423273" y="4204526"/>
              <a:ext cx="596265" cy="591312"/>
            </a:xfrm>
            <a:custGeom>
              <a:rect l="l" t="t" r="r" b="b"/>
              <a:pathLst>
                <a:path w="732" h="724">
                  <a:moveTo>
                    <a:pt x="623" y="586"/>
                  </a:moveTo>
                  <a:cubicBezTo>
                    <a:pt x="644" y="586"/>
                    <a:pt x="661" y="603"/>
                    <a:pt x="661" y="624"/>
                  </a:cubicBezTo>
                  <a:cubicBezTo>
                    <a:pt x="661" y="645"/>
                    <a:pt x="644" y="662"/>
                    <a:pt x="623" y="662"/>
                  </a:cubicBezTo>
                  <a:cubicBezTo>
                    <a:pt x="602" y="662"/>
                    <a:pt x="585" y="645"/>
                    <a:pt x="585" y="624"/>
                  </a:cubicBezTo>
                  <a:cubicBezTo>
                    <a:pt x="585" y="603"/>
                    <a:pt x="602" y="586"/>
                    <a:pt x="623" y="586"/>
                  </a:cubicBezTo>
                  <a:close/>
                  <a:moveTo>
                    <a:pt x="479" y="421"/>
                  </a:moveTo>
                  <a:lnTo>
                    <a:pt x="489" y="441"/>
                  </a:lnTo>
                  <a:lnTo>
                    <a:pt x="468" y="461"/>
                  </a:lnTo>
                  <a:lnTo>
                    <a:pt x="449" y="480"/>
                  </a:lnTo>
                  <a:cubicBezTo>
                    <a:pt x="438" y="491"/>
                    <a:pt x="425" y="500"/>
                    <a:pt x="410" y="505"/>
                  </a:cubicBezTo>
                  <a:lnTo>
                    <a:pt x="539" y="633"/>
                  </a:lnTo>
                  <a:lnTo>
                    <a:pt x="600" y="715"/>
                  </a:lnTo>
                  <a:lnTo>
                    <a:pt x="632" y="724"/>
                  </a:lnTo>
                  <a:lnTo>
                    <a:pt x="722" y="633"/>
                  </a:lnTo>
                  <a:lnTo>
                    <a:pt x="713" y="600"/>
                  </a:lnTo>
                  <a:lnTo>
                    <a:pt x="632" y="540"/>
                  </a:lnTo>
                  <a:lnTo>
                    <a:pt x="511" y="419"/>
                  </a:lnTo>
                  <a:lnTo>
                    <a:pt x="499" y="431"/>
                  </a:lnTo>
                  <a:lnTo>
                    <a:pt x="479" y="421"/>
                  </a:lnTo>
                  <a:close/>
                  <a:moveTo>
                    <a:pt x="264" y="257"/>
                  </a:moveTo>
                  <a:lnTo>
                    <a:pt x="285" y="237"/>
                  </a:lnTo>
                  <a:lnTo>
                    <a:pt x="304" y="246"/>
                  </a:lnTo>
                  <a:lnTo>
                    <a:pt x="294" y="227"/>
                  </a:lnTo>
                  <a:lnTo>
                    <a:pt x="315" y="207"/>
                  </a:lnTo>
                  <a:lnTo>
                    <a:pt x="317" y="205"/>
                  </a:lnTo>
                  <a:cubicBezTo>
                    <a:pt x="322" y="193"/>
                    <a:pt x="325" y="181"/>
                    <a:pt x="325" y="170"/>
                  </a:cubicBezTo>
                  <a:cubicBezTo>
                    <a:pt x="325" y="84"/>
                    <a:pt x="242" y="0"/>
                    <a:pt x="156" y="1"/>
                  </a:cubicBezTo>
                  <a:cubicBezTo>
                    <a:pt x="156" y="1"/>
                    <a:pt x="146" y="11"/>
                    <a:pt x="141" y="16"/>
                  </a:cubicBezTo>
                  <a:cubicBezTo>
                    <a:pt x="210" y="85"/>
                    <a:pt x="204" y="74"/>
                    <a:pt x="204" y="116"/>
                  </a:cubicBezTo>
                  <a:cubicBezTo>
                    <a:pt x="204" y="151"/>
                    <a:pt x="149" y="205"/>
                    <a:pt x="116" y="205"/>
                  </a:cubicBezTo>
                  <a:cubicBezTo>
                    <a:pt x="72" y="205"/>
                    <a:pt x="86" y="212"/>
                    <a:pt x="16" y="142"/>
                  </a:cubicBezTo>
                  <a:cubicBezTo>
                    <a:pt x="10" y="147"/>
                    <a:pt x="1" y="157"/>
                    <a:pt x="1" y="157"/>
                  </a:cubicBezTo>
                  <a:cubicBezTo>
                    <a:pt x="2" y="243"/>
                    <a:pt x="83" y="325"/>
                    <a:pt x="169" y="325"/>
                  </a:cubicBezTo>
                  <a:cubicBezTo>
                    <a:pt x="185" y="325"/>
                    <a:pt x="201" y="320"/>
                    <a:pt x="218" y="312"/>
                  </a:cubicBezTo>
                  <a:lnTo>
                    <a:pt x="221" y="315"/>
                  </a:lnTo>
                  <a:cubicBezTo>
                    <a:pt x="226" y="301"/>
                    <a:pt x="234" y="288"/>
                    <a:pt x="246" y="276"/>
                  </a:cubicBezTo>
                  <a:lnTo>
                    <a:pt x="264" y="257"/>
                  </a:lnTo>
                  <a:close/>
                  <a:moveTo>
                    <a:pt x="705" y="71"/>
                  </a:moveTo>
                  <a:lnTo>
                    <a:pt x="655" y="20"/>
                  </a:lnTo>
                  <a:cubicBezTo>
                    <a:pt x="642" y="7"/>
                    <a:pt x="624" y="0"/>
                    <a:pt x="607" y="0"/>
                  </a:cubicBezTo>
                  <a:cubicBezTo>
                    <a:pt x="589" y="0"/>
                    <a:pt x="572" y="7"/>
                    <a:pt x="558" y="20"/>
                  </a:cubicBezTo>
                  <a:lnTo>
                    <a:pt x="344" y="235"/>
                  </a:lnTo>
                  <a:cubicBezTo>
                    <a:pt x="350" y="248"/>
                    <a:pt x="345" y="267"/>
                    <a:pt x="335" y="277"/>
                  </a:cubicBezTo>
                  <a:cubicBezTo>
                    <a:pt x="328" y="284"/>
                    <a:pt x="317" y="289"/>
                    <a:pt x="306" y="289"/>
                  </a:cubicBezTo>
                  <a:cubicBezTo>
                    <a:pt x="302" y="289"/>
                    <a:pt x="297" y="288"/>
                    <a:pt x="293" y="286"/>
                  </a:cubicBezTo>
                  <a:lnTo>
                    <a:pt x="274" y="305"/>
                  </a:lnTo>
                  <a:cubicBezTo>
                    <a:pt x="247" y="331"/>
                    <a:pt x="247" y="375"/>
                    <a:pt x="274" y="401"/>
                  </a:cubicBezTo>
                  <a:lnTo>
                    <a:pt x="278" y="405"/>
                  </a:lnTo>
                  <a:lnTo>
                    <a:pt x="110" y="572"/>
                  </a:lnTo>
                  <a:lnTo>
                    <a:pt x="65" y="589"/>
                  </a:lnTo>
                  <a:lnTo>
                    <a:pt x="0" y="682"/>
                  </a:lnTo>
                  <a:lnTo>
                    <a:pt x="42" y="724"/>
                  </a:lnTo>
                  <a:lnTo>
                    <a:pt x="135" y="659"/>
                  </a:lnTo>
                  <a:lnTo>
                    <a:pt x="152" y="614"/>
                  </a:lnTo>
                  <a:lnTo>
                    <a:pt x="319" y="447"/>
                  </a:lnTo>
                  <a:lnTo>
                    <a:pt x="324" y="451"/>
                  </a:lnTo>
                  <a:cubicBezTo>
                    <a:pt x="338" y="465"/>
                    <a:pt x="355" y="471"/>
                    <a:pt x="373" y="471"/>
                  </a:cubicBezTo>
                  <a:cubicBezTo>
                    <a:pt x="390" y="471"/>
                    <a:pt x="408" y="465"/>
                    <a:pt x="421" y="451"/>
                  </a:cubicBezTo>
                  <a:lnTo>
                    <a:pt x="440" y="433"/>
                  </a:lnTo>
                  <a:cubicBezTo>
                    <a:pt x="434" y="420"/>
                    <a:pt x="438" y="401"/>
                    <a:pt x="449" y="391"/>
                  </a:cubicBezTo>
                  <a:cubicBezTo>
                    <a:pt x="456" y="384"/>
                    <a:pt x="467" y="379"/>
                    <a:pt x="477" y="379"/>
                  </a:cubicBezTo>
                  <a:cubicBezTo>
                    <a:pt x="482" y="379"/>
                    <a:pt x="487" y="380"/>
                    <a:pt x="490" y="382"/>
                  </a:cubicBezTo>
                  <a:lnTo>
                    <a:pt x="705" y="167"/>
                  </a:lnTo>
                  <a:cubicBezTo>
                    <a:pt x="732" y="140"/>
                    <a:pt x="732" y="97"/>
                    <a:pt x="705" y="7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AutoShape 23"/>
          <p:cNvSpPr/>
          <p:nvPr/>
        </p:nvSpPr>
        <p:spPr>
          <a:xfrm>
            <a:off x="3055347" y="1223169"/>
            <a:ext cx="2122629"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24" name="AutoShape 24"/>
          <p:cNvSpPr/>
          <p:nvPr/>
        </p:nvSpPr>
        <p:spPr>
          <a:xfrm>
            <a:off x="2986382" y="2121410"/>
            <a:ext cx="2677636"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陶瓷材料是指无机非金属材料的总称，通常具有较高的硬度和耐磨性。</a:t>
            </a:r>
            <a:endParaRPr lang="en-US" sz="1100"/>
          </a:p>
        </p:txBody>
      </p:sp>
      <p:sp>
        <p:nvSpPr>
          <p:cNvPr id="25" name="AutoShape 25"/>
          <p:cNvSpPr/>
          <p:nvPr/>
        </p:nvSpPr>
        <p:spPr>
          <a:xfrm>
            <a:off x="6893359" y="1223169"/>
            <a:ext cx="2136266"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26" name="AutoShape 26"/>
          <p:cNvSpPr/>
          <p:nvPr/>
        </p:nvSpPr>
        <p:spPr>
          <a:xfrm>
            <a:off x="6467701" y="2121410"/>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陶瓷材料的化学稳定性好，耐腐蚀、耐高温，因此在工业、航空航天等领域有广泛应用。</a:t>
            </a:r>
            <a:endParaRPr lang="en-US" sz="1100"/>
          </a:p>
        </p:txBody>
      </p:sp>
      <p:sp>
        <p:nvSpPr>
          <p:cNvPr id="27" name="AutoShape 27"/>
          <p:cNvSpPr/>
          <p:nvPr/>
        </p:nvSpPr>
        <p:spPr>
          <a:xfrm>
            <a:off x="3055347" y="5650443"/>
            <a:ext cx="2277364"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28" name="AutoShape 28"/>
          <p:cNvSpPr/>
          <p:nvPr/>
        </p:nvSpPr>
        <p:spPr>
          <a:xfrm>
            <a:off x="2986382"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常见的陶瓷材料包括陶瓷刀具、陶瓷轴承、陶瓷发热元件等。</a:t>
            </a:r>
            <a:endParaRPr lang="en-US" sz="1100"/>
          </a:p>
        </p:txBody>
      </p:sp>
      <p:sp>
        <p:nvSpPr>
          <p:cNvPr id="29" name="AutoShape 29"/>
          <p:cNvSpPr/>
          <p:nvPr/>
        </p:nvSpPr>
        <p:spPr>
          <a:xfrm>
            <a:off x="6893359" y="5650443"/>
            <a:ext cx="2136266"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30" name="AutoShape 30"/>
          <p:cNvSpPr/>
          <p:nvPr/>
        </p:nvSpPr>
        <p:spPr>
          <a:xfrm>
            <a:off x="6467701"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陶瓷材料的制备工艺较为复杂，成本较高。</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陶瓷材料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高分子材料是指由高分子化合物构成的材料，具有重量轻、强度高、耐腐蚀等特点。</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常见的的高分子材料包括塑料、橡胶、纤维等。</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高分子材料</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高分子材料广泛应用于建筑、汽车、航空航天、电子等领域。</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高分子材料的性能可以通过改变分子结构、添加填料等手段进行调节。</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复合材料</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复合材料是由两种或两种以上材料组成的新型材料，各组分材料之间性能互补，具有优异的综合性能。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复合材料广泛应用于航空航天、汽车、建筑等领域，可以提高结构的强度和刚度，降低重量。</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常见的复合材料包括玻璃纤维增强塑料（玻璃钢）、碳纤维增强塑料等。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复合材料的制备工艺较为复杂，成本较高。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纳米材料</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纳米材料是指纳米级别的超细粉末，粒径在1-100纳米之间。</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纳米材料在催化、传感器、电池等领域有广泛应用。</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纳米材料具有许多独特的性质，如高比表面积、量子尺寸效应等。</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纳米材料的制备工艺较为复杂，成本较高，且存在一定的安全风险。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材料制备与加工技术</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利用砂型生产铸件的方法，适用于各种合金和铸件的生产。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砂型铸造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特种铸造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铸造工艺优化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包括熔模铸造、金属型铸造、压力铸造等，具有高精度、高效率的特点。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通过改进铸造工艺参数和材料选择，提高铸件质量和性能。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铸造技术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141" r="1414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通过熔化母材实现连接，包括电弧焊、气焊等。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熔化焊</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通过施加压力实现连接，如电阻焊、摩擦焊等。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压力焊</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利用熔点低于母材的钎料，通过加热实现连接。</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钎焊</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确保焊接质量稳定，提高焊接接头的性能。</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焊接质量检测与控制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焊接技术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https://d.book118.com/466032202221010033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2024-09-02T14:34:49.134</cp:lastPrinted>
  <dcterms:created xsi:type="dcterms:W3CDTF">2024-09-02T06:34:49Z</dcterms:created>
  <dcterms:modified xsi:type="dcterms:W3CDTF">2024-09-02T06:34:51Z</dcterms:modified>
</cp:coreProperties>
</file>