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D89D9649-C208-42F6-AD47-B1F2E67253F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48227F2-DA42-4327-97E7-3AC733E45B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0D600E4-E7BA-4D28-B055-0CB8F02A6F5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2C34C34-493B-4947-88F0-D00AF19847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B918063-ADE1-4D13-965B-2A011A0B450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FC83297-DC58-47B4-8B60-33F50367D434}"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61BA18A-41C0-47F8-A02E-3E1E0BF05D3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D6E9E8F-C899-4F7E-B7DA-AFEC506BBDD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149F95F-A0A3-4996-9FE0-7E37DACCF3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661001A-9FD0-4074-96EA-A2F716C212C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02D226F-52C6-4078-A871-267F4DC362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 Id="rId3" Type="http://schemas.openxmlformats.org/officeDocument/2006/relationships/image" Target="../media/image2.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 Id="rId3"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6604020414001003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08399" y="3366694"/>
            <a:ext cx="2724309" cy="175530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4050" b="1">
                <a:solidFill>
                  <a:srgbClr val="FFFFFF">
                    <a:alpha val="100000"/>
                  </a:srgbClr>
                </a:solidFill>
                <a:latin typeface="Microsoft Yahei"/>
                <a:ea typeface="Microsoft Yahei"/>
                <a:cs typeface="Microsoft Yahei"/>
              </a:rPr>
              <a:t>$number{01}</a:t>
            </a:r>
            <a:endParaRPr lang="en-US" sz="1100"/>
          </a:p>
        </p:txBody>
      </p:sp>
      <p:sp>
        <p:nvSpPr>
          <p:cNvPr id="3" name="AutoShape 3"/>
          <p:cNvSpPr/>
          <p:nvPr/>
        </p:nvSpPr>
        <p:spPr>
          <a:xfrm>
            <a:off x="0" y="1969768"/>
            <a:ext cx="12192000" cy="291846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4753" y="2169417"/>
            <a:ext cx="8281818" cy="1545521"/>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600" b="1">
                <a:solidFill>
                  <a:srgbClr val="FFFFFF">
                    <a:alpha val="100000"/>
                  </a:srgbClr>
                </a:solidFill>
                <a:latin typeface="Microsoft Yahei"/>
                <a:ea typeface="Microsoft Yahei"/>
                <a:cs typeface="Microsoft Yahei"/>
              </a:rPr>
              <a:t>体育运动预防</a:t>
            </a:r>
            <a:endParaRPr lang="en-US" sz="1100"/>
          </a:p>
        </p:txBody>
      </p:sp>
      <p:pic>
        <p:nvPicPr>
          <p:cNvPr id="7" name="Picture 7"/>
          <p:cNvPicPr>
            <a:picLocks noChangeAspect="1"/>
          </p:cNvPicPr>
          <p:nvPr/>
        </p:nvPicPr>
        <p:blipFill>
          <a:blip r:embed="rId2"/>
          <a:stretch>
            <a:fillRect/>
          </a:stretch>
        </p:blipFill>
        <p:spPr>
          <a:xfrm>
            <a:off x="8277789" y="0"/>
            <a:ext cx="4892103" cy="6288968"/>
          </a:xfrm>
          <a:prstGeom prst="rect">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3594" y="0"/>
            <a:ext cx="12184811" cy="6858000"/>
          </a:xfrm>
          <a:prstGeom prst="rect">
            <a:avLst/>
          </a:prstGeom>
        </p:spPr>
      </p:pic>
      <p:sp>
        <p:nvSpPr>
          <p:cNvPr id="3" name="TextBox 3"/>
          <p:cNvSpPr txBox="1"/>
          <p:nvPr/>
        </p:nvSpPr>
        <p:spPr>
          <a:xfrm>
            <a:off x="1991063" y="193190"/>
            <a:ext cx="1630680" cy="958215"/>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5700" b="1">
                <a:solidFill>
                  <a:schemeClr val="accent1">
                    <a:alpha val="100000"/>
                  </a:schemeClr>
                </a:solidFill>
                <a:latin typeface="方正正纤黑简体"/>
                <a:ea typeface="方正正纤黑简体"/>
                <a:cs typeface="方正正纤黑简体"/>
              </a:rPr>
              <a:t>目录</a:t>
            </a:r>
          </a:p>
        </p:txBody>
      </p:sp>
      <p:sp>
        <p:nvSpPr>
          <p:cNvPr id="4" name="TextBox 4"/>
          <p:cNvSpPr txBox="1"/>
          <p:nvPr/>
        </p:nvSpPr>
        <p:spPr>
          <a:xfrm>
            <a:off x="1132645" y="1977496"/>
            <a:ext cx="4792980" cy="411099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体育运动伤害的种类</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体育运动伤害的原因</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体育运动伤害的预防措施</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常见运动伤害的应急处理</a:t>
            </a:r>
          </a:p>
          <a:p>
            <a:pPr marL="203200" lvl="0" indent="-203200">
              <a:lnSpc>
                <a:spcPct val="140000"/>
              </a:lnSpc>
              <a:spcBef>
                <a:spcPts val="375"/>
              </a:spcBef>
              <a:buFont typeface="Arial"/>
              <a:buChar char="•"/>
            </a:pPr>
            <a:r>
              <a:rPr lang="en-US" sz="2400">
                <a:solidFill>
                  <a:srgbClr val="000000">
                    <a:alpha val="100000"/>
                  </a:srgbClr>
                </a:solidFill>
                <a:latin typeface="Microsoft Yahei"/>
                <a:ea typeface="Microsoft Yahei"/>
                <a:cs typeface="Microsoft Yahei"/>
              </a:rPr>
              <a:t>体育运动安全建议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alpha val="100000"/>
                  </a:srgbClr>
                </a:solidFill>
                <a:latin typeface="Microsoft Yahei"/>
                <a:ea typeface="Microsoft Yahei"/>
                <a:cs typeface="Microsoft Yahei"/>
              </a:rPr>
              <a:t>01</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体育运动伤害的种类</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肌肉拉伤</a:t>
              </a:r>
            </a:p>
          </p:txBody>
        </p:sp>
      </p:grpSp>
      <p:grpSp>
        <p:nvGrpSpPr>
          <p:cNvPr id="43" name="Group 43"/>
          <p:cNvGrpSpPr/>
          <p:nvPr/>
        </p:nvGrpSpPr>
        <p:grpSpPr>
          <a:xfrm>
            <a:off x="7809821" y="1388973"/>
            <a:ext cx="2987778" cy="490334"/>
            <a:chOff x="7809821" y="1388973"/>
            <a:chExt cx="2987778" cy="490334"/>
          </a:xfrm>
        </p:grpSpPr>
        <p:sp>
          <p:nvSpPr>
            <p:cNvPr id="44" name="TextBox 44"/>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总结词</a:t>
              </a:r>
            </a:p>
          </p:txBody>
        </p:sp>
      </p:grpSp>
      <p:grpSp>
        <p:nvGrpSpPr>
          <p:cNvPr id="45" name="Group 45"/>
          <p:cNvGrpSpPr/>
          <p:nvPr/>
        </p:nvGrpSpPr>
        <p:grpSpPr>
          <a:xfrm>
            <a:off x="7809821" y="1823726"/>
            <a:ext cx="3286271" cy="1875094"/>
            <a:chOff x="7809821" y="1823726"/>
            <a:chExt cx="3286271" cy="1875094"/>
          </a:xfrm>
        </p:grpSpPr>
        <p:sp>
          <p:nvSpPr>
            <p:cNvPr id="46" name="TextBox 46"/>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肌肉拉伤是体育运动中常见的伤害之一，通常是由于肌肉过度伸展或收缩引起的。</a:t>
              </a:r>
            </a:p>
          </p:txBody>
        </p:sp>
      </p:grpSp>
      <p:grpSp>
        <p:nvGrpSpPr>
          <p:cNvPr id="47" name="Group 47"/>
          <p:cNvGrpSpPr/>
          <p:nvPr/>
        </p:nvGrpSpPr>
        <p:grpSpPr>
          <a:xfrm>
            <a:off x="7809821" y="3814445"/>
            <a:ext cx="2987778" cy="490334"/>
            <a:chOff x="7809821" y="3814445"/>
            <a:chExt cx="2987778" cy="490334"/>
          </a:xfrm>
        </p:grpSpPr>
        <p:sp>
          <p:nvSpPr>
            <p:cNvPr id="48" name="TextBox 48"/>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详细描述</a:t>
              </a:r>
            </a:p>
          </p:txBody>
        </p:sp>
      </p:grpSp>
      <p:grpSp>
        <p:nvGrpSpPr>
          <p:cNvPr id="49" name="Group 49"/>
          <p:cNvGrpSpPr/>
          <p:nvPr/>
        </p:nvGrpSpPr>
        <p:grpSpPr>
          <a:xfrm>
            <a:off x="7809821" y="4249198"/>
            <a:ext cx="3286271" cy="1875094"/>
            <a:chOff x="7809821" y="4249198"/>
            <a:chExt cx="3286271" cy="1875094"/>
          </a:xfrm>
        </p:grpSpPr>
        <p:sp>
          <p:nvSpPr>
            <p:cNvPr id="50" name="TextBox 50"/>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肌肉拉伤通常发生在运动前的热身不足或运动过程中突然用力过猛时，受伤部位会出现疼痛、肿胀和肌肉紧张等症状。</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7940" r="7940"/>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关节扭伤是体育运动中常见的伤害之一，通常是由于关节受到外力作用时超出了其正常活动范围引起的。</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关节扭伤后，受伤部位会出现疼痛、肿胀、关节活动受限等症状，严重时可能导致韧带断裂或关节脱位。</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关节扭伤</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详细描述</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总结词</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骨折是体育运动中严重的伤害之一，通常是由于骨骼受到外力作用时发生断裂引起的。</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骨折后，受伤部位会出现剧烈疼痛、肿胀、变形等症状，需要立即就医并进行固定治疗，以免影响骨骼的正常愈合。</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006" r="2500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骨折</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22250" r="22250"/>
          <a:stretch>
            <a:fillRect/>
          </a:stretch>
        </p:blipFill>
        <p:spPr>
          <a:xfrm>
            <a:off x="740688" y="1168478"/>
            <a:ext cx="3679823"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脑震荡是体育运动中严重的伤害之一，通常是由于头部受到外力作用时引起的大脑功能紊乱。</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脑震荡后，患者会出现头痛、恶心、呕吐、意识模糊等症状，需要立即就医并进行观察治疗，以免发生颅内出血等严重后果。</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脑震荡</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alpha val="100000"/>
                  </a:srgbClr>
                </a:solidFill>
                <a:latin typeface="Microsoft Yahei"/>
                <a:ea typeface="Microsoft Yahei"/>
                <a:cs typeface="Microsoft Yahei"/>
              </a:rPr>
              <a:t>02</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体育运动伤害的原因</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1220560" y="2363963"/>
            <a:ext cx="3815503" cy="0"/>
          </a:xfrm>
          <a:prstGeom prst="line">
            <a:avLst/>
          </a:prstGeom>
          <a:ln w="50800">
            <a:solidFill>
              <a:schemeClr val="accent4"/>
            </a:solidFill>
            <a:prstDash val="solid"/>
          </a:ln>
        </p:spPr>
        <p:style>
          <a:lnRef idx="0">
            <a:schemeClr val="accent4"/>
          </a:lnRef>
          <a:fillRef idx="1">
            <a:schemeClr val="accent4"/>
          </a:fillRef>
          <a:effectRef idx="0">
            <a:schemeClr val="accent4"/>
          </a:effectRef>
          <a:fontRef idx="minor">
            <a:schemeClr val="lt1"/>
          </a:fontRef>
        </p:style>
      </p:cxnSp>
      <p:cxnSp>
        <p:nvCxnSpPr>
          <p:cNvPr id="3" name="Connector 3"/>
          <p:cNvCxnSpPr/>
          <p:nvPr/>
        </p:nvCxnSpPr>
        <p:spPr>
          <a:xfrm>
            <a:off x="1882845" y="3524561"/>
            <a:ext cx="3131592" cy="0"/>
          </a:xfrm>
          <a:prstGeom prst="line">
            <a:avLst/>
          </a:prstGeom>
          <a:ln w="50800">
            <a:solidFill>
              <a:schemeClr val="accent4"/>
            </a:solidFill>
            <a:prstDash val="solid"/>
          </a:ln>
        </p:spPr>
        <p:style>
          <a:lnRef idx="0">
            <a:schemeClr val="accent4"/>
          </a:lnRef>
          <a:fillRef idx="1">
            <a:schemeClr val="accent4"/>
          </a:fillRef>
          <a:effectRef idx="0">
            <a:schemeClr val="accent4"/>
          </a:effectRef>
          <a:fontRef idx="minor">
            <a:schemeClr val="lt1"/>
          </a:fontRef>
        </p:style>
      </p:cxnSp>
      <p:cxnSp>
        <p:nvCxnSpPr>
          <p:cNvPr id="4" name="Connector 4"/>
          <p:cNvCxnSpPr/>
          <p:nvPr/>
        </p:nvCxnSpPr>
        <p:spPr>
          <a:xfrm>
            <a:off x="1857448" y="4685159"/>
            <a:ext cx="3995480" cy="0"/>
          </a:xfrm>
          <a:prstGeom prst="line">
            <a:avLst/>
          </a:prstGeom>
          <a:ln w="50800">
            <a:solidFill>
              <a:schemeClr val="accent4"/>
            </a:solidFill>
            <a:prstDash val="solid"/>
          </a:ln>
        </p:spPr>
        <p:style>
          <a:lnRef idx="0">
            <a:schemeClr val="accent4"/>
          </a:lnRef>
          <a:fillRef idx="1">
            <a:schemeClr val="accent4"/>
          </a:fillRef>
          <a:effectRef idx="0">
            <a:schemeClr val="accent4"/>
          </a:effectRef>
          <a:fontRef idx="minor">
            <a:schemeClr val="lt1"/>
          </a:fontRef>
        </p:style>
      </p:cxnSp>
      <p:sp>
        <p:nvSpPr>
          <p:cNvPr id="5" name="AutoShape 5"/>
          <p:cNvSpPr/>
          <p:nvPr/>
        </p:nvSpPr>
        <p:spPr>
          <a:xfrm>
            <a:off x="1896040"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373032" y="2194563"/>
            <a:ext cx="319221" cy="319263"/>
          </a:xfrm>
          <a:prstGeom prst="ellipse">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99" b="1">
                <a:solidFill>
                  <a:srgbClr val="FFFFFF">
                    <a:alpha val="100000"/>
                  </a:srgbClr>
                </a:solidFill>
                <a:latin typeface="Microsoft Yahei"/>
                <a:ea typeface="Microsoft Yahei"/>
                <a:cs typeface="Microsoft Yahei"/>
              </a:rPr>
              <a:t>1</a:t>
            </a:r>
            <a:endParaRPr lang="en-US" sz="1100"/>
          </a:p>
        </p:txBody>
      </p:sp>
      <p:sp>
        <p:nvSpPr>
          <p:cNvPr id="7" name="AutoShape 7"/>
          <p:cNvSpPr/>
          <p:nvPr/>
        </p:nvSpPr>
        <p:spPr>
          <a:xfrm>
            <a:off x="4657059" y="3366979"/>
            <a:ext cx="319221" cy="319263"/>
          </a:xfrm>
          <a:prstGeom prst="ellipse">
            <a:avLst/>
          </a:prstGeom>
          <a:solidFill>
            <a:schemeClr val="accent1">
              <a:lumMod val="75000"/>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99" b="1">
                <a:solidFill>
                  <a:srgbClr val="FFFFFF">
                    <a:alpha val="100000"/>
                  </a:srgbClr>
                </a:solidFill>
                <a:latin typeface="Microsoft Yahei"/>
                <a:ea typeface="Microsoft Yahei"/>
                <a:cs typeface="Microsoft Yahei"/>
              </a:rPr>
              <a:t>2</a:t>
            </a:r>
            <a:endParaRPr lang="en-US" sz="1100"/>
          </a:p>
        </p:txBody>
      </p:sp>
      <p:sp>
        <p:nvSpPr>
          <p:cNvPr id="8" name="AutoShape 8"/>
          <p:cNvSpPr/>
          <p:nvPr/>
        </p:nvSpPr>
        <p:spPr>
          <a:xfrm>
            <a:off x="1828490" y="4516738"/>
            <a:ext cx="319221" cy="319263"/>
          </a:xfrm>
          <a:prstGeom prst="ellipse">
            <a:avLst/>
          </a:prstGeom>
          <a:solidFill>
            <a:schemeClr val="accent1">
              <a:lumMod val="60000"/>
              <a:lumOff val="40000"/>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599" b="1">
                <a:solidFill>
                  <a:srgbClr val="FFFFFF">
                    <a:alpha val="100000"/>
                  </a:srgbClr>
                </a:solidFill>
                <a:latin typeface="Microsoft Yahei"/>
                <a:ea typeface="Microsoft Yahei"/>
                <a:cs typeface="Microsoft Yahei"/>
              </a:rPr>
              <a:t>3</a:t>
            </a:r>
            <a:endParaRPr lang="en-US" sz="1100"/>
          </a:p>
        </p:txBody>
      </p:sp>
      <p:sp>
        <p:nvSpPr>
          <p:cNvPr id="9" name="AutoShape 9"/>
          <p:cNvSpPr/>
          <p:nvPr/>
        </p:nvSpPr>
        <p:spPr>
          <a:xfrm>
            <a:off x="2733950"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592399"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453641" y="2255213"/>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2487177" y="342391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347705" y="342391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221787" y="3434181"/>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2487177" y="4593708"/>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3347705" y="4604199"/>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221787" y="459256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095871" y="4592565"/>
            <a:ext cx="178021" cy="192101"/>
          </a:xfrm>
          <a:prstGeom prst="ellipse">
            <a:avLst/>
          </a:prstGeom>
          <a:solidFill>
            <a:srgbClr val="E2E2E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准备不足</a:t>
              </a:r>
            </a:p>
          </p:txBody>
        </p:sp>
      </p:grpSp>
      <p:sp>
        <p:nvSpPr>
          <p:cNvPr id="41" name="AutoShape 41"/>
          <p:cNvSpPr/>
          <p:nvPr/>
        </p:nvSpPr>
        <p:spPr>
          <a:xfrm>
            <a:off x="6572250" y="4836001"/>
            <a:ext cx="3341183" cy="427323"/>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未了解场地和器材</a:t>
            </a:r>
            <a:endParaRPr lang="en-US" sz="1100"/>
          </a:p>
        </p:txBody>
      </p:sp>
      <p:sp>
        <p:nvSpPr>
          <p:cNvPr id="42" name="AutoShape 42"/>
          <p:cNvSpPr/>
          <p:nvPr/>
        </p:nvSpPr>
        <p:spPr>
          <a:xfrm>
            <a:off x="6572250" y="5119283"/>
            <a:ext cx="4606550" cy="1401455"/>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000000">
                    <a:alpha val="100000"/>
                  </a:srgbClr>
                </a:solidFill>
                <a:latin typeface="Microsoft Yahei"/>
                <a:ea typeface="Microsoft Yahei"/>
                <a:cs typeface="Microsoft Yahei"/>
              </a:rPr>
              <a:t>对运动场地和器材不熟悉，可能导致意外发生。</a:t>
            </a:r>
            <a:endParaRPr lang="en-US" sz="1100"/>
          </a:p>
        </p:txBody>
      </p:sp>
      <p:sp>
        <p:nvSpPr>
          <p:cNvPr id="43" name="AutoShape 43"/>
          <p:cNvSpPr/>
          <p:nvPr/>
        </p:nvSpPr>
        <p:spPr>
          <a:xfrm>
            <a:off x="6572250" y="1278982"/>
            <a:ext cx="3341183" cy="427323"/>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缺乏热身运动</a:t>
            </a:r>
            <a:endParaRPr lang="en-US" sz="1100"/>
          </a:p>
        </p:txBody>
      </p:sp>
      <p:sp>
        <p:nvSpPr>
          <p:cNvPr id="44" name="AutoShape 44"/>
          <p:cNvSpPr/>
          <p:nvPr/>
        </p:nvSpPr>
        <p:spPr>
          <a:xfrm>
            <a:off x="6572250" y="1564591"/>
            <a:ext cx="4606550" cy="1401455"/>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000000">
                    <a:alpha val="100000"/>
                  </a:srgbClr>
                </a:solidFill>
                <a:latin typeface="Microsoft Yahei"/>
                <a:ea typeface="Microsoft Yahei"/>
                <a:cs typeface="Microsoft Yahei"/>
              </a:rPr>
              <a:t>在运动前没有进行适当的热身运动，容易导致肌肉拉伤和关节扭伤。</a:t>
            </a:r>
            <a:endParaRPr lang="en-US" sz="1100"/>
          </a:p>
        </p:txBody>
      </p:sp>
      <p:sp>
        <p:nvSpPr>
          <p:cNvPr id="45" name="AutoShape 45"/>
          <p:cNvSpPr/>
          <p:nvPr/>
        </p:nvSpPr>
        <p:spPr>
          <a:xfrm>
            <a:off x="6572250" y="3063763"/>
            <a:ext cx="3341183" cy="427323"/>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穿着不当</a:t>
            </a:r>
            <a:endParaRPr lang="en-US" sz="1100"/>
          </a:p>
        </p:txBody>
      </p:sp>
      <p:sp>
        <p:nvSpPr>
          <p:cNvPr id="46" name="AutoShape 46"/>
          <p:cNvSpPr/>
          <p:nvPr/>
        </p:nvSpPr>
        <p:spPr>
          <a:xfrm>
            <a:off x="6572250" y="3336829"/>
            <a:ext cx="4606550" cy="1401455"/>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000000">
                    <a:alpha val="100000"/>
                  </a:srgbClr>
                </a:solidFill>
                <a:latin typeface="Microsoft Yahei"/>
                <a:ea typeface="Microsoft Yahei"/>
                <a:cs typeface="Microsoft Yahei"/>
              </a:rPr>
              <a:t>穿着不适合运动的服装或鞋子，会增加受伤的风险。</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1662" y="1773079"/>
            <a:ext cx="2211038" cy="987362"/>
            <a:chOff x="1101662" y="1773079"/>
            <a:chExt cx="2211038" cy="987362"/>
          </a:xfrm>
        </p:grpSpPr>
        <p:sp>
          <p:nvSpPr>
            <p:cNvPr id="3" name="Freeform 3"/>
            <p:cNvSpPr/>
            <p:nvPr/>
          </p:nvSpPr>
          <p:spPr>
            <a:xfrm rot="10800000">
              <a:off x="1101662" y="1773079"/>
              <a:ext cx="2211038" cy="987362"/>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1933384" y="1952434"/>
              <a:ext cx="610648" cy="555498"/>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5" name="Group 5"/>
          <p:cNvGrpSpPr/>
          <p:nvPr/>
        </p:nvGrpSpPr>
        <p:grpSpPr>
          <a:xfrm>
            <a:off x="1101662" y="4698682"/>
            <a:ext cx="2211038" cy="1034606"/>
            <a:chOff x="1101662" y="4698682"/>
            <a:chExt cx="2211038" cy="1034606"/>
          </a:xfrm>
        </p:grpSpPr>
        <p:sp>
          <p:nvSpPr>
            <p:cNvPr id="6" name="Freeform 6"/>
            <p:cNvSpPr/>
            <p:nvPr/>
          </p:nvSpPr>
          <p:spPr>
            <a:xfrm rot="10800000">
              <a:off x="1101662" y="4698682"/>
              <a:ext cx="2211038" cy="1034606"/>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1101662" y="3236786"/>
            <a:ext cx="2211038" cy="1033558"/>
            <a:chOff x="1101662" y="3236786"/>
            <a:chExt cx="2211038" cy="1033558"/>
          </a:xfrm>
        </p:grpSpPr>
        <p:sp>
          <p:nvSpPr>
            <p:cNvPr id="8" name="Freeform 8"/>
            <p:cNvSpPr/>
            <p:nvPr/>
          </p:nvSpPr>
          <p:spPr>
            <a:xfrm rot="10800000">
              <a:off x="1101662" y="3236786"/>
              <a:ext cx="2211038" cy="1033558"/>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878425" y="3335274"/>
            <a:ext cx="685800" cy="695801"/>
            <a:chOff x="1878425" y="3335274"/>
            <a:chExt cx="685800" cy="695801"/>
          </a:xfrm>
        </p:grpSpPr>
        <p:sp>
          <p:nvSpPr>
            <p:cNvPr id="10" name="Freeform 10"/>
            <p:cNvSpPr/>
            <p:nvPr/>
          </p:nvSpPr>
          <p:spPr>
            <a:xfrm>
              <a:off x="1915382" y="3782568"/>
              <a:ext cx="87725" cy="163163"/>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058353" y="3692747"/>
              <a:ext cx="87725" cy="253079"/>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201323" y="3692747"/>
              <a:ext cx="87725" cy="253079"/>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341150" y="3606165"/>
              <a:ext cx="94297" cy="342900"/>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892617" y="3453003"/>
              <a:ext cx="536257" cy="342900"/>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1878425" y="3335274"/>
              <a:ext cx="685800" cy="695801"/>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Freeform 16"/>
          <p:cNvSpPr/>
          <p:nvPr/>
        </p:nvSpPr>
        <p:spPr>
          <a:xfrm>
            <a:off x="1858944" y="4873441"/>
            <a:ext cx="671753" cy="671753"/>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3626579" y="4641532"/>
            <a:ext cx="7364174" cy="437149"/>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高难度挑战</a:t>
            </a:r>
            <a:endParaRPr lang="en-US" sz="1100"/>
          </a:p>
        </p:txBody>
      </p:sp>
      <p:sp>
        <p:nvSpPr>
          <p:cNvPr id="18" name="AutoShape 18"/>
          <p:cNvSpPr/>
          <p:nvPr/>
        </p:nvSpPr>
        <p:spPr>
          <a:xfrm>
            <a:off x="3626579" y="1715929"/>
            <a:ext cx="7364174" cy="437149"/>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动作不规范</a:t>
            </a:r>
            <a:endParaRPr lang="en-US" sz="1100"/>
          </a:p>
        </p:txBody>
      </p:sp>
      <p:sp>
        <p:nvSpPr>
          <p:cNvPr id="19" name="AutoShape 19"/>
          <p:cNvSpPr/>
          <p:nvPr/>
        </p:nvSpPr>
        <p:spPr>
          <a:xfrm>
            <a:off x="3626579" y="3179636"/>
            <a:ext cx="7364174" cy="437149"/>
          </a:xfrm>
          <a:prstGeom prst="rect">
            <a:avLst/>
          </a:prstGeom>
        </p:spPr>
        <p:txBody>
          <a:bodyPr vert="horz" wrap="square" lIns="68770" tIns="68770" rIns="34385" bIns="6877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270"/>
              </a:spcBef>
              <a:defRPr/>
            </a:pPr>
            <a:r>
              <a:rPr lang="en-US" sz="1575" b="1">
                <a:solidFill>
                  <a:schemeClr val="accent1">
                    <a:alpha val="100000"/>
                  </a:schemeClr>
                </a:solidFill>
                <a:latin typeface="Microsoft Yahei"/>
                <a:ea typeface="Microsoft Yahei"/>
                <a:cs typeface="Microsoft Yahei"/>
              </a:rPr>
              <a:t>练习不足</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技巧不熟练</a:t>
              </a:r>
            </a:p>
          </p:txBody>
        </p:sp>
      </p:grpSp>
      <p:sp>
        <p:nvSpPr>
          <p:cNvPr id="42" name="AutoShape 42"/>
          <p:cNvSpPr/>
          <p:nvPr/>
        </p:nvSpPr>
        <p:spPr>
          <a:xfrm>
            <a:off x="3626579" y="4823472"/>
            <a:ext cx="7364174" cy="1204498"/>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defRPr/>
            </a:pPr>
            <a:r>
              <a:rPr lang="en-US" sz="1350">
                <a:solidFill>
                  <a:srgbClr val="020202">
                    <a:alpha val="100000"/>
                  </a:srgbClr>
                </a:solidFill>
                <a:latin typeface="Microsoft Yahei"/>
                <a:ea typeface="Microsoft Yahei"/>
                <a:cs typeface="Microsoft Yahei"/>
              </a:rPr>
              <a:t>超出自身能力范围的挑战，可能导致运动伤害。</a:t>
            </a:r>
            <a:endParaRPr lang="en-US" sz="1100"/>
          </a:p>
        </p:txBody>
      </p:sp>
      <p:sp>
        <p:nvSpPr>
          <p:cNvPr id="43" name="AutoShape 43"/>
          <p:cNvSpPr/>
          <p:nvPr/>
        </p:nvSpPr>
        <p:spPr>
          <a:xfrm>
            <a:off x="3626579" y="1878013"/>
            <a:ext cx="7364174" cy="1157678"/>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defRPr/>
            </a:pPr>
            <a:r>
              <a:rPr lang="en-US" sz="1350">
                <a:solidFill>
                  <a:srgbClr val="020202">
                    <a:alpha val="100000"/>
                  </a:srgbClr>
                </a:solidFill>
                <a:latin typeface="Microsoft Yahei"/>
                <a:ea typeface="Microsoft Yahei"/>
                <a:cs typeface="Microsoft Yahei"/>
              </a:rPr>
              <a:t>在运动过程中，如果动作不规范，容易造成肌肉和关节的损伤。</a:t>
            </a:r>
            <a:endParaRPr lang="en-US" sz="1100"/>
          </a:p>
        </p:txBody>
      </p:sp>
      <p:sp>
        <p:nvSpPr>
          <p:cNvPr id="44" name="AutoShape 44"/>
          <p:cNvSpPr/>
          <p:nvPr/>
        </p:nvSpPr>
        <p:spPr>
          <a:xfrm>
            <a:off x="3626579" y="3370295"/>
            <a:ext cx="7364174" cy="1157678"/>
          </a:xfrm>
          <a:prstGeom prst="rect">
            <a:avLst/>
          </a:prstGeom>
        </p:spPr>
        <p:txBody>
          <a:bodyPr vert="horz" wrap="square" lIns="68770" tIns="68770" rIns="34385" bIns="6877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20202">
                    <a:alpha val="100000"/>
                  </a:srgbClr>
                </a:solidFill>
                <a:latin typeface="Microsoft Yahei"/>
                <a:ea typeface="Microsoft Yahei"/>
                <a:cs typeface="Microsoft Yahei"/>
              </a:rPr>
              <a:t>对于新学的运动技巧，如果没有足够的练习，容易发生意外。</a:t>
            </a:r>
            <a:endParaRPr lang="en-US" sz="1100"/>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在某些运动中，如骑行、滑雪等，如果没有佩戴合适的防护装备，会增加受伤的风险。</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缺乏防护装备</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3750" r="13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无人保护</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9083" r="1908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安全规则不遵守</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4667" r="14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在练习或比赛中，如果没有人保护或指导，容易发生意外。</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不遵守安全规则，如跳水时从高处跳入水中，可能导致严重的伤害。</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安全措施不到位</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长时间、高强度的训练可能导致肌肉疲劳和关节损伤。</a:t>
            </a:r>
          </a:p>
        </p:txBody>
      </p:sp>
      <p:pic>
        <p:nvPicPr>
          <p:cNvPr id="5" name="Picture 5"/>
          <p:cNvPicPr>
            <a:picLocks noChangeAspect="1"/>
          </p:cNvPicPr>
          <p:nvPr/>
        </p:nvPicPr>
        <p:blipFill>
          <a:blip r:embed="rId2"/>
          <a:srcRect l="13333" r="13333"/>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21542" r="21542"/>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20708" r="20708"/>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过度训练</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缺乏足够的休息和恢复时间，容易引发疲劳和肌肉拉伤。</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休息不足</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长期疲劳积累可能导致慢性损伤和疾病。</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长期积累</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疲劳过度</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499416" y="1957978"/>
            <a:ext cx="3374508" cy="294204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728582" y="2121361"/>
            <a:ext cx="2933622" cy="2622594"/>
          </a:xfrm>
          <a:custGeom>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ln w="19050">
            <a:solidFill>
              <a:srgbClr val="FFFFFF">
                <a:alpha val="100000"/>
              </a:srgbClr>
            </a:solidFill>
            <a:prstDash val="solid"/>
          </a:ln>
          <a:effectLst>
            <a:outerShdw blurRad="571500" dist="342900" dir="2280000">
              <a:srgbClr val="000000">
                <a:alpha val="15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33732" y="2678430"/>
            <a:ext cx="6440805" cy="1501140"/>
          </a:xfrm>
          <a:prstGeom prst="rect">
            <a:avLst/>
          </a:prstGeom>
        </p:spPr>
        <p:txBody>
          <a:bodyPr vert="horz" wrap="square" lIns="91440" tIns="45720" rIns="91440" bIns="4572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8400" b="1">
                <a:solidFill>
                  <a:srgbClr val="FFFFFF">
                    <a:alpha val="100000"/>
                  </a:srgbClr>
                </a:solidFill>
                <a:latin typeface="Microsoft Yahei"/>
                <a:ea typeface="Microsoft Yahei"/>
                <a:cs typeface="Microsoft Yahei"/>
              </a:rPr>
              <a:t>03</a:t>
            </a:r>
          </a:p>
        </p:txBody>
      </p:sp>
      <p:sp>
        <p:nvSpPr>
          <p:cNvPr id="5" name="TextBox 5"/>
          <p:cNvSpPr txBox="1"/>
          <p:nvPr/>
        </p:nvSpPr>
        <p:spPr>
          <a:xfrm>
            <a:off x="4368292" y="2986088"/>
            <a:ext cx="7260591" cy="885825"/>
          </a:xfrm>
          <a:prstGeom prst="rect">
            <a:avLst/>
          </a:prstGeom>
        </p:spPr>
        <p:txBody>
          <a:bodyPr vert="horz" wrap="square" lIns="114300" tIns="57150" rIns="114300" bIns="5715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体育运动伤害的预防措施</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2140488" y="2144472"/>
            <a:ext cx="7911026" cy="3564775"/>
            <a:chOff x="2140488" y="2144472"/>
            <a:chExt cx="7911026" cy="3564775"/>
          </a:xfrm>
        </p:grpSpPr>
        <p:sp>
          <p:nvSpPr>
            <p:cNvPr id="3" name="AutoShape 3"/>
            <p:cNvSpPr/>
            <p:nvPr/>
          </p:nvSpPr>
          <p:spPr>
            <a:xfrm>
              <a:off x="2140488" y="2144472"/>
              <a:ext cx="7911026" cy="936104"/>
            </a:xfrm>
            <a:prstGeom prst="triangle">
              <a:avLst>
                <a:gd name="adj" fmla="val 50000"/>
              </a:avLst>
            </a:prstGeom>
            <a:solidFill>
              <a:schemeClr val="accent1">
                <a:alpha val="3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152365" y="3693023"/>
              <a:ext cx="2503100" cy="2016224"/>
            </a:xfrm>
            <a:prstGeom prst="rect">
              <a:avLst/>
            </a:prstGeom>
            <a:solidFill>
              <a:schemeClr val="accent3">
                <a:alpha val="27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844451" y="3693023"/>
              <a:ext cx="2503100" cy="2016224"/>
            </a:xfrm>
            <a:prstGeom prst="rect">
              <a:avLst/>
            </a:prstGeom>
            <a:solidFill>
              <a:schemeClr val="accent2">
                <a:alpha val="3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548414" y="3693023"/>
              <a:ext cx="2503100" cy="2016224"/>
            </a:xfrm>
            <a:prstGeom prst="rect">
              <a:avLst/>
            </a:prstGeom>
            <a:solidFill>
              <a:schemeClr val="accent1">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7" name="AutoShape 7"/>
          <p:cNvSpPr/>
          <p:nvPr/>
        </p:nvSpPr>
        <p:spPr>
          <a:xfrm>
            <a:off x="2152365" y="3260975"/>
            <a:ext cx="2503100" cy="432048"/>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844451" y="3260975"/>
            <a:ext cx="2503100" cy="43204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548414" y="3270500"/>
            <a:ext cx="2503100" cy="43204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5387911" y="1196721"/>
            <a:ext cx="1416177" cy="1415796"/>
            <a:chOff x="5387911" y="1196721"/>
            <a:chExt cx="1416177" cy="1415796"/>
          </a:xfrm>
        </p:grpSpPr>
        <p:sp>
          <p:nvSpPr>
            <p:cNvPr id="11" name="AutoShape 11"/>
            <p:cNvSpPr/>
            <p:nvPr/>
          </p:nvSpPr>
          <p:spPr>
            <a:xfrm>
              <a:off x="5387911" y="1196721"/>
              <a:ext cx="1416177" cy="141579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2" name="AutoShape 12"/>
          <p:cNvSpPr/>
          <p:nvPr/>
        </p:nvSpPr>
        <p:spPr>
          <a:xfrm>
            <a:off x="2470577" y="4089926"/>
            <a:ext cx="1866677" cy="1222419"/>
          </a:xfrm>
          <a:prstGeom prst="rect">
            <a:avLst/>
          </a:prstGeom>
        </p:spPr>
        <p:txBody>
          <a:bodyPr vert="horz" wrap="square" lIns="68580" tIns="34290" rIns="68580" bIns="3429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热身运动能够提高身体的温度，增加肌肉的弹性和关节的灵活性，预防运动伤害。</a:t>
            </a:r>
            <a:endParaRPr lang="en-US" sz="1100"/>
          </a:p>
        </p:txBody>
      </p:sp>
      <p:sp>
        <p:nvSpPr>
          <p:cNvPr id="13" name="AutoShape 13"/>
          <p:cNvSpPr/>
          <p:nvPr/>
        </p:nvSpPr>
        <p:spPr>
          <a:xfrm>
            <a:off x="2140488" y="3289550"/>
            <a:ext cx="2514977" cy="432048"/>
          </a:xfrm>
          <a:prstGeom prst="rect">
            <a:avLst/>
          </a:prstGeom>
        </p:spPr>
        <p:txBody>
          <a:bodyPr vert="horz" wrap="square" lIns="121920" tIns="60960" rIns="121920" bIns="6096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b="1">
                <a:solidFill>
                  <a:srgbClr val="FFFFFF">
                    <a:alpha val="100000"/>
                  </a:srgbClr>
                </a:solidFill>
                <a:latin typeface="Microsoft Yahei"/>
                <a:ea typeface="Microsoft Yahei"/>
                <a:cs typeface="Microsoft Yahei"/>
              </a:rPr>
              <a:t>01</a:t>
            </a:r>
            <a:endParaRPr lang="en-US" sz="1100"/>
          </a:p>
        </p:txBody>
      </p:sp>
      <p:sp>
        <p:nvSpPr>
          <p:cNvPr id="14" name="AutoShape 14"/>
          <p:cNvSpPr/>
          <p:nvPr/>
        </p:nvSpPr>
        <p:spPr>
          <a:xfrm>
            <a:off x="4838512" y="3280025"/>
            <a:ext cx="2514977" cy="432048"/>
          </a:xfrm>
          <a:prstGeom prst="rect">
            <a:avLst/>
          </a:prstGeom>
        </p:spPr>
        <p:txBody>
          <a:bodyPr vert="horz" wrap="square" lIns="121920" tIns="60960" rIns="121920" bIns="6096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b="1">
                <a:solidFill>
                  <a:srgbClr val="FFFFFF">
                    <a:alpha val="100000"/>
                  </a:srgbClr>
                </a:solidFill>
                <a:latin typeface="Microsoft Yahei"/>
                <a:ea typeface="Microsoft Yahei"/>
                <a:cs typeface="Microsoft Yahei"/>
              </a:rPr>
              <a:t>02</a:t>
            </a:r>
            <a:endParaRPr lang="en-US" sz="1100"/>
          </a:p>
        </p:txBody>
      </p:sp>
      <p:sp>
        <p:nvSpPr>
          <p:cNvPr id="15" name="AutoShape 15"/>
          <p:cNvSpPr/>
          <p:nvPr/>
        </p:nvSpPr>
        <p:spPr>
          <a:xfrm>
            <a:off x="7536537" y="3280410"/>
            <a:ext cx="2514977" cy="432048"/>
          </a:xfrm>
          <a:prstGeom prst="rect">
            <a:avLst/>
          </a:prstGeom>
        </p:spPr>
        <p:txBody>
          <a:bodyPr vert="horz" wrap="square" lIns="121920" tIns="60960" rIns="121920" bIns="6096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b="1">
                <a:solidFill>
                  <a:srgbClr val="FFFFFF">
                    <a:alpha val="100000"/>
                  </a:srgbClr>
                </a:solidFill>
                <a:latin typeface="Microsoft Yahei"/>
                <a:ea typeface="Microsoft Yahei"/>
                <a:cs typeface="Microsoft Yahei"/>
              </a:rPr>
              <a:t>03</a:t>
            </a:r>
            <a:endParaRPr lang="en-US" sz="1100"/>
          </a:p>
        </p:txBody>
      </p:sp>
      <p:sp>
        <p:nvSpPr>
          <p:cNvPr id="16" name="Freeform 16"/>
          <p:cNvSpPr/>
          <p:nvPr/>
        </p:nvSpPr>
        <p:spPr>
          <a:xfrm>
            <a:off x="5727775" y="1536394"/>
            <a:ext cx="736450" cy="736450"/>
          </a:xfrm>
          <a:custGeom>
            <a:rect l="l" t="t" r="r" b="b"/>
            <a:pathLst>
              <a:path w="304800" h="304800">
                <a:moveTo>
                  <a:pt x="50749" y="121920"/>
                </a:moveTo>
                <a:lnTo>
                  <a:pt x="152400" y="182880"/>
                </a:lnTo>
                <a:lnTo>
                  <a:pt x="304800" y="91440"/>
                </a:lnTo>
                <a:lnTo>
                  <a:pt x="152400" y="0"/>
                </a:lnTo>
                <a:lnTo>
                  <a:pt x="0" y="91440"/>
                </a:lnTo>
                <a:lnTo>
                  <a:pt x="152400" y="91440"/>
                </a:lnTo>
                <a:lnTo>
                  <a:pt x="152400" y="121920"/>
                </a:lnTo>
                <a:lnTo>
                  <a:pt x="50749" y="121920"/>
                </a:lnTo>
                <a:close/>
                <a:moveTo>
                  <a:pt x="0" y="121920"/>
                </a:moveTo>
                <a:lnTo>
                  <a:pt x="0" y="243840"/>
                </a:lnTo>
                <a:lnTo>
                  <a:pt x="30480" y="210007"/>
                </a:lnTo>
                <a:lnTo>
                  <a:pt x="30480" y="140208"/>
                </a:lnTo>
                <a:lnTo>
                  <a:pt x="0" y="121920"/>
                </a:lnTo>
                <a:close/>
                <a:moveTo>
                  <a:pt x="152400" y="304800"/>
                </a:moveTo>
                <a:lnTo>
                  <a:pt x="45720" y="240792"/>
                </a:lnTo>
                <a:lnTo>
                  <a:pt x="45720" y="149352"/>
                </a:lnTo>
                <a:lnTo>
                  <a:pt x="152400" y="213360"/>
                </a:lnTo>
                <a:lnTo>
                  <a:pt x="259080" y="149352"/>
                </a:lnTo>
                <a:lnTo>
                  <a:pt x="259080" y="240792"/>
                </a:lnTo>
                <a:lnTo>
                  <a:pt x="152400" y="3048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做好热身运动</a:t>
              </a:r>
            </a:p>
          </p:txBody>
        </p:sp>
      </p:grpSp>
      <p:sp>
        <p:nvSpPr>
          <p:cNvPr id="39" name="AutoShape 39"/>
          <p:cNvSpPr/>
          <p:nvPr/>
        </p:nvSpPr>
        <p:spPr>
          <a:xfrm>
            <a:off x="7866626" y="4089926"/>
            <a:ext cx="1866677" cy="1222419"/>
          </a:xfrm>
          <a:prstGeom prst="rect">
            <a:avLst/>
          </a:prstGeom>
        </p:spPr>
        <p:txBody>
          <a:bodyPr vert="horz" wrap="square" lIns="68580" tIns="34290" rIns="68580" bIns="3429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在进行高强度运动之前，应该进行充分热身，使身体逐渐适应运动的强度和节奏。</a:t>
            </a:r>
            <a:endParaRPr lang="en-US" sz="1100"/>
          </a:p>
        </p:txBody>
      </p:sp>
      <p:sp>
        <p:nvSpPr>
          <p:cNvPr id="40" name="AutoShape 40"/>
          <p:cNvSpPr/>
          <p:nvPr/>
        </p:nvSpPr>
        <p:spPr>
          <a:xfrm>
            <a:off x="5162662" y="4089926"/>
            <a:ext cx="1866677" cy="1222419"/>
          </a:xfrm>
          <a:prstGeom prst="rect">
            <a:avLst/>
          </a:prstGeom>
        </p:spPr>
        <p:txBody>
          <a:bodyPr vert="horz" wrap="square" lIns="68580" tIns="34290" rIns="68580" bIns="3429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spcBef>
                <a:spcPct val="0"/>
              </a:spcBef>
              <a:defRPr/>
            </a:pPr>
            <a:r>
              <a:rPr lang="en-US" sz="1350">
                <a:solidFill>
                  <a:srgbClr val="000404">
                    <a:alpha val="100000"/>
                  </a:srgbClr>
                </a:solidFill>
                <a:latin typeface="Microsoft Yahei"/>
                <a:ea typeface="Microsoft Yahei"/>
                <a:cs typeface="Microsoft Yahei"/>
              </a:rPr>
              <a:t>热身运动应该包括慢跑、拉伸、关节活动等，持续时间一般在10-15分钟。</a:t>
            </a:r>
            <a:endParaRPr lang="en-US" sz="1100"/>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https://d.book118.com/466040204140010034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76</Paragraphs>
  <Slides>15</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15</vt:i4>
      </vt:variant>
    </vt:vector>
  </HeadingPairs>
  <TitlesOfParts>
    <vt:vector baseType="lpstr" size="20">
      <vt:lpstr>Arial</vt:lpstr>
      <vt:lpstr>Calibri</vt:lpstr>
      <vt:lpstr>Microsoft Yahei</vt:lpstr>
      <vt:lpstr>方正正纤黑简体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2024-09-03T22:12:56.648</cp:lastPrinted>
  <dcterms:created xsi:type="dcterms:W3CDTF">2024-09-03T14:12:56Z</dcterms:created>
  <dcterms:modified xsi:type="dcterms:W3CDTF">2024-09-03T14:12:58Z</dcterms:modified>
</cp:coreProperties>
</file>