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42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56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9D63FC-5670-46DD-8F67-37A9A8525B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2FD194-DC41-4498-AD62-F08B69C52D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9FE208-7B25-4528-8B92-D017AE049A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8741B0-6805-4592-8D7B-70FBD51015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D09100-FAD3-4E65-A247-6447CB490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E6073C-4337-4C69-A74B-11630AD9D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B64D2D-6173-46D6-9051-D7A62EC279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827B7C-BD57-4B38-9635-989200345B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153077-1C22-4D10-A52C-36B49A3739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063DB1-CFEA-4967-98D8-19DAEB9C65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2512AB-73AF-4911-8B20-C7A4A7895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672" name="矩形 22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24"/>
          <p:cNvGrpSpPr/>
          <p:nvPr userDrawn="1">
            <p:custDataLst>
              <p:tags r:id="rId4"/>
            </p:custDataLst>
          </p:nvPr>
        </p:nvGrpSpPr>
        <p:grpSpPr>
          <a:xfrm>
            <a:off x="568960" y="2239645"/>
            <a:ext cx="2897505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37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1048674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6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8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0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4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3145729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0">
                    <a:schemeClr val="accent2">
                      <a:alpha val="70000"/>
                    </a:schemeClr>
                  </a:gs>
                  <a:gs pos="85000">
                    <a:schemeClr val="accent2">
                      <a:alpha val="5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97155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686" name="椭圆 34"/>
          <p:cNvSpPr/>
          <p:nvPr userDrawn="1">
            <p:custDataLst>
              <p:tags r:id="rId14"/>
            </p:custDataLst>
          </p:nvPr>
        </p:nvSpPr>
        <p:spPr>
          <a:xfrm>
            <a:off x="559435" y="524573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8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701675" y="540575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1142365" y="566039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533399" y="2488235"/>
            <a:ext cx="653796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2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533399" y="3735355"/>
            <a:ext cx="653796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533399" y="468000"/>
            <a:ext cx="653796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02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1190412" y="5106881"/>
            <a:ext cx="5880948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714" name="矩形 14"/>
          <p:cNvSpPr/>
          <p:nvPr userDrawn="1">
            <p:custDataLst>
              <p:tags r:id="rId3"/>
            </p:custDataLst>
          </p:nvPr>
        </p:nvSpPr>
        <p:spPr>
          <a:xfrm>
            <a:off x="1028065" y="0"/>
            <a:ext cx="2239645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6870" y="2493645"/>
            <a:ext cx="4040505" cy="4050030"/>
          </a:xfrm>
          <a:prstGeom prst="rect">
            <a:avLst/>
          </a:prstGeom>
        </p:spPr>
      </p:pic>
      <p:pic>
        <p:nvPicPr>
          <p:cNvPr id="2097161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5253355" cy="4658360"/>
          </a:xfrm>
          <a:prstGeom prst="rect">
            <a:avLst/>
          </a:prstGeom>
        </p:spPr>
      </p:pic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516269" y="227425"/>
            <a:ext cx="2564871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81140" y="1012446"/>
            <a:ext cx="288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1048726" name="矩形 6"/>
          <p:cNvSpPr/>
          <p:nvPr userDrawn="1">
            <p:custDataLst>
              <p:tags r:id="rId3"/>
            </p:custDataLst>
          </p:nvPr>
        </p:nvSpPr>
        <p:spPr>
          <a:xfrm>
            <a:off x="9525" y="3152140"/>
            <a:ext cx="12182475" cy="1419860"/>
          </a:xfrm>
          <a:prstGeom prst="rect">
            <a:avLst/>
          </a:prstGeom>
          <a:gradFill>
            <a:gsLst>
              <a:gs pos="0">
                <a:schemeClr val="accent1"/>
              </a:gs>
              <a:gs pos="55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097165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6796405" y="1160780"/>
            <a:ext cx="4401820" cy="5532755"/>
          </a:xfrm>
          <a:prstGeom prst="rect">
            <a:avLst/>
          </a:prstGeom>
        </p:spPr>
      </p:pic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96465" y="3446585"/>
            <a:ext cx="6135856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3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96465" y="1954175"/>
            <a:ext cx="6135856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136525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6612" y="1072525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802" name="矩形 9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804" name="椭圆 13"/>
          <p:cNvSpPr/>
          <p:nvPr userDrawn="1">
            <p:custDataLst>
              <p:tags r:id="rId6"/>
            </p:custDataLst>
          </p:nvPr>
        </p:nvSpPr>
        <p:spPr>
          <a:xfrm>
            <a:off x="559435" y="504761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701675" y="520763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1142365" y="546227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56847" y="1878506"/>
            <a:ext cx="6544993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56847" y="3822506"/>
            <a:ext cx="6544993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1207998" y="4931031"/>
            <a:ext cx="5893842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820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533399" y="468000"/>
            <a:ext cx="656844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grpSp>
        <p:nvGrpSpPr>
          <p:cNvPr id="59" name="组合 17"/>
          <p:cNvGrpSpPr/>
          <p:nvPr userDrawn="1">
            <p:custDataLst>
              <p:tags r:id="rId16"/>
            </p:custDataLst>
          </p:nvPr>
        </p:nvGrpSpPr>
        <p:grpSpPr>
          <a:xfrm>
            <a:off x="568960" y="2239645"/>
            <a:ext cx="1212850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1048822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4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6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8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0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2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3145735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721485" y="2413000"/>
            <a:ext cx="1744980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0">
                  <a:schemeClr val="accent2">
                    <a:alpha val="70000"/>
                  </a:schemeClr>
                </a:gs>
                <a:gs pos="85000">
                  <a:schemeClr val="accent2">
                    <a:alpha val="5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58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2379345" y="-1689735"/>
            <a:ext cx="150495" cy="490728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51935" y="136525"/>
            <a:ext cx="1108813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51935" y="1364400"/>
            <a:ext cx="1108813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48000">
                <a:schemeClr val="accent2">
                  <a:alpha val="7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6416" r:id="rId2"/>
    <p:sldLayoutId id="2147486417" r:id="rId3"/>
    <p:sldLayoutId id="2147486418" r:id="rId4"/>
    <p:sldLayoutId id="2147486419" r:id="rId5"/>
    <p:sldLayoutId id="2147486420" r:id="rId6"/>
    <p:sldLayoutId id="2147486421" r:id="rId7"/>
    <p:sldLayoutId id="2147486422" r:id="rId8"/>
    <p:sldLayoutId id="2147486423" r:id="rId9"/>
    <p:sldLayoutId id="2147486424" r:id="rId10"/>
    <p:sldLayoutId id="214748642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20" Type="http://schemas.openxmlformats.org/officeDocument/2006/relationships/tags" Target="../tags/tag128.xml" /><Relationship Id="rId21" Type="http://schemas.openxmlformats.org/officeDocument/2006/relationships/tags" Target="../tags/tag129.xml" /><Relationship Id="rId22" Type="http://schemas.openxmlformats.org/officeDocument/2006/relationships/tags" Target="../tags/tag13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tags" Target="../tags/tag137.xml" /><Relationship Id="rId20" Type="http://schemas.openxmlformats.org/officeDocument/2006/relationships/tags" Target="../tags/tag155.xml" /><Relationship Id="rId21" Type="http://schemas.openxmlformats.org/officeDocument/2006/relationships/tags" Target="../tags/tag156.xml" /><Relationship Id="rId22" Type="http://schemas.openxmlformats.org/officeDocument/2006/relationships/tags" Target="../tags/tag157.xml" /><Relationship Id="rId23" Type="http://schemas.openxmlformats.org/officeDocument/2006/relationships/tags" Target="../tags/tag158.xml" /><Relationship Id="rId24" Type="http://schemas.openxmlformats.org/officeDocument/2006/relationships/tags" Target="../tags/tag159.xml" /><Relationship Id="rId25" Type="http://schemas.openxmlformats.org/officeDocument/2006/relationships/tags" Target="../tags/tag160.xml" /><Relationship Id="rId26" Type="http://schemas.openxmlformats.org/officeDocument/2006/relationships/tags" Target="../tags/tag161.xml" /><Relationship Id="rId27" Type="http://schemas.openxmlformats.org/officeDocument/2006/relationships/tags" Target="../tags/tag162.xml" /><Relationship Id="rId28" Type="http://schemas.openxmlformats.org/officeDocument/2006/relationships/tags" Target="../tags/tag163.xml" /><Relationship Id="rId29" Type="http://schemas.openxmlformats.org/officeDocument/2006/relationships/tags" Target="../tags/tag164.xml" /><Relationship Id="rId3" Type="http://schemas.openxmlformats.org/officeDocument/2006/relationships/tags" Target="../tags/tag138.xml" /><Relationship Id="rId30" Type="http://schemas.openxmlformats.org/officeDocument/2006/relationships/tags" Target="../tags/tag165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14" Type="http://schemas.openxmlformats.org/officeDocument/2006/relationships/tags" Target="../tags/tag190.xml" /><Relationship Id="rId15" Type="http://schemas.openxmlformats.org/officeDocument/2006/relationships/tags" Target="../tags/tag191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9.xml" /><Relationship Id="rId11" Type="http://schemas.openxmlformats.org/officeDocument/2006/relationships/tags" Target="../tags/tag220.xml" /><Relationship Id="rId12" Type="http://schemas.openxmlformats.org/officeDocument/2006/relationships/tags" Target="../tags/tag221.xml" /><Relationship Id="rId13" Type="http://schemas.openxmlformats.org/officeDocument/2006/relationships/tags" Target="../tags/tag222.xml" /><Relationship Id="rId14" Type="http://schemas.openxmlformats.org/officeDocument/2006/relationships/tags" Target="../tags/tag223.xml" /><Relationship Id="rId15" Type="http://schemas.openxmlformats.org/officeDocument/2006/relationships/tags" Target="../tags/tag224.xml" /><Relationship Id="rId16" Type="http://schemas.openxmlformats.org/officeDocument/2006/relationships/tags" Target="../tags/tag225.xml" /><Relationship Id="rId17" Type="http://schemas.openxmlformats.org/officeDocument/2006/relationships/tags" Target="../tags/tag226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5.xml" /><Relationship Id="rId11" Type="http://schemas.openxmlformats.org/officeDocument/2006/relationships/tags" Target="../tags/tag236.xml" /><Relationship Id="rId12" Type="http://schemas.openxmlformats.org/officeDocument/2006/relationships/tags" Target="../tags/tag237.xml" /><Relationship Id="rId13" Type="http://schemas.openxmlformats.org/officeDocument/2006/relationships/tags" Target="../tags/tag238.xml" /><Relationship Id="rId2" Type="http://schemas.openxmlformats.org/officeDocument/2006/relationships/tags" Target="../tags/tag227.xml" /><Relationship Id="rId3" Type="http://schemas.openxmlformats.org/officeDocument/2006/relationships/tags" Target="../tags/tag228.xml" /><Relationship Id="rId4" Type="http://schemas.openxmlformats.org/officeDocument/2006/relationships/tags" Target="../tags/tag229.xml" /><Relationship Id="rId5" Type="http://schemas.openxmlformats.org/officeDocument/2006/relationships/tags" Target="../tags/tag230.xml" /><Relationship Id="rId6" Type="http://schemas.openxmlformats.org/officeDocument/2006/relationships/tags" Target="../tags/tag231.xml" /><Relationship Id="rId7" Type="http://schemas.openxmlformats.org/officeDocument/2006/relationships/tags" Target="../tags/tag232.xml" /><Relationship Id="rId8" Type="http://schemas.openxmlformats.org/officeDocument/2006/relationships/tags" Target="../tags/tag233.xml" /><Relationship Id="rId9" Type="http://schemas.openxmlformats.org/officeDocument/2006/relationships/tags" Target="../tags/tag23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7.xml" /><Relationship Id="rId11" Type="http://schemas.openxmlformats.org/officeDocument/2006/relationships/tags" Target="../tags/tag248.xml" /><Relationship Id="rId12" Type="http://schemas.openxmlformats.org/officeDocument/2006/relationships/tags" Target="../tags/tag249.xml" /><Relationship Id="rId13" Type="http://schemas.openxmlformats.org/officeDocument/2006/relationships/tags" Target="../tags/tag250.xml" /><Relationship Id="rId14" Type="http://schemas.openxmlformats.org/officeDocument/2006/relationships/tags" Target="../tags/tag251.xml" /><Relationship Id="rId15" Type="http://schemas.openxmlformats.org/officeDocument/2006/relationships/tags" Target="../tags/tag252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Relationship Id="rId6" Type="http://schemas.openxmlformats.org/officeDocument/2006/relationships/tags" Target="../tags/tag243.xml" /><Relationship Id="rId7" Type="http://schemas.openxmlformats.org/officeDocument/2006/relationships/tags" Target="../tags/tag244.xml" /><Relationship Id="rId8" Type="http://schemas.openxmlformats.org/officeDocument/2006/relationships/tags" Target="../tags/tag245.xml" /><Relationship Id="rId9" Type="http://schemas.openxmlformats.org/officeDocument/2006/relationships/tags" Target="../tags/tag24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3.xml" /><Relationship Id="rId3" Type="http://schemas.openxmlformats.org/officeDocument/2006/relationships/tags" Target="../tags/tag254.xml" /><Relationship Id="rId4" Type="http://schemas.openxmlformats.org/officeDocument/2006/relationships/tags" Target="../tags/tag25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6044135202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33399" y="1864175"/>
            <a:ext cx="10515600" cy="1800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短视频运营方案探讨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33399" y="3735355"/>
            <a:ext cx="10515600" cy="972000"/>
          </a:xfrm>
        </p:spPr>
        <p:txBody>
          <a:bodyPr/>
          <a:lstStyle/>
          <a:p>
            <a:r>
              <a:rPr lang="en-US" altLang="zh-CN" err="1"/>
              <a:t>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533399" y="468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190413" y="5106881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80487" y="227425"/>
            <a:ext cx="1600653" cy="130848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5081140" y="1012446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870" name="序号"/>
          <p:cNvSpPr txBox="1"/>
          <p:nvPr>
            <p:custDataLst>
              <p:tags r:id="rId4"/>
            </p:custDataLst>
          </p:nvPr>
        </p:nvSpPr>
        <p:spPr>
          <a:xfrm>
            <a:off x="5201920" y="1583055"/>
            <a:ext cx="1433633" cy="73915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2" name="项标题"/>
          <p:cNvSpPr txBox="1"/>
          <p:nvPr>
            <p:custDataLst>
              <p:tags r:id="rId5"/>
            </p:custDataLst>
          </p:nvPr>
        </p:nvSpPr>
        <p:spPr>
          <a:xfrm>
            <a:off x="5137342" y="1976296"/>
            <a:ext cx="3837311" cy="368187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单击输入目录标题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1" name="直接箭头连接符 7"/>
          <p:cNvCxnSpPr/>
          <p:nvPr>
            <p:custDataLst>
              <p:tags r:id="rId6"/>
            </p:custDataLst>
          </p:nvPr>
        </p:nvCxnSpPr>
        <p:spPr>
          <a:xfrm>
            <a:off x="5171212" y="2399665"/>
            <a:ext cx="3652748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4" name="序号"/>
          <p:cNvSpPr txBox="1"/>
          <p:nvPr>
            <p:custDataLst>
              <p:tags r:id="rId7"/>
            </p:custDataLst>
          </p:nvPr>
        </p:nvSpPr>
        <p:spPr>
          <a:xfrm>
            <a:off x="5761355" y="2339340"/>
            <a:ext cx="1433670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8"/>
            </p:custDataLst>
          </p:nvPr>
        </p:nvSpPr>
        <p:spPr>
          <a:xfrm>
            <a:off x="5688425" y="2766094"/>
            <a:ext cx="383741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短视频运营背景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3" name="直接箭头连接符 11"/>
          <p:cNvCxnSpPr/>
          <p:nvPr>
            <p:custDataLst>
              <p:tags r:id="rId9"/>
            </p:custDataLst>
          </p:nvPr>
        </p:nvCxnSpPr>
        <p:spPr>
          <a:xfrm>
            <a:off x="5722296" y="3189605"/>
            <a:ext cx="3652844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8" name="序号"/>
          <p:cNvSpPr txBox="1"/>
          <p:nvPr>
            <p:custDataLst>
              <p:tags r:id="rId10"/>
            </p:custDataLst>
          </p:nvPr>
        </p:nvSpPr>
        <p:spPr>
          <a:xfrm>
            <a:off x="6282690" y="312293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0" name="项标题"/>
          <p:cNvSpPr txBox="1"/>
          <p:nvPr>
            <p:custDataLst>
              <p:tags r:id="rId11"/>
            </p:custDataLst>
          </p:nvPr>
        </p:nvSpPr>
        <p:spPr>
          <a:xfrm>
            <a:off x="6201410" y="354968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政务号短视频运营策略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5" name="直接箭头连接符 17"/>
          <p:cNvCxnSpPr/>
          <p:nvPr>
            <p:custDataLst>
              <p:tags r:id="rId12"/>
            </p:custDataLst>
          </p:nvPr>
        </p:nvCxnSpPr>
        <p:spPr>
          <a:xfrm>
            <a:off x="6235275" y="397319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3"/>
            </p:custDataLst>
          </p:nvPr>
        </p:nvSpPr>
        <p:spPr>
          <a:xfrm>
            <a:off x="6812915" y="390715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4" name="项标题"/>
          <p:cNvSpPr txBox="1"/>
          <p:nvPr>
            <p:custDataLst>
              <p:tags r:id="rId14"/>
            </p:custDataLst>
          </p:nvPr>
        </p:nvSpPr>
        <p:spPr>
          <a:xfrm>
            <a:off x="6731635" y="433390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政务号短视频运营实践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7" name="直接箭头连接符 23"/>
          <p:cNvCxnSpPr/>
          <p:nvPr>
            <p:custDataLst>
              <p:tags r:id="rId15"/>
            </p:custDataLst>
          </p:nvPr>
        </p:nvCxnSpPr>
        <p:spPr>
          <a:xfrm>
            <a:off x="6765500" y="475742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6" name="序号"/>
          <p:cNvSpPr txBox="1"/>
          <p:nvPr>
            <p:custDataLst>
              <p:tags r:id="rId16"/>
            </p:custDataLst>
          </p:nvPr>
        </p:nvSpPr>
        <p:spPr>
          <a:xfrm>
            <a:off x="7390765" y="474345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8" name="项标题"/>
          <p:cNvSpPr txBox="1"/>
          <p:nvPr>
            <p:custDataLst>
              <p:tags r:id="rId17"/>
            </p:custDataLst>
          </p:nvPr>
        </p:nvSpPr>
        <p:spPr>
          <a:xfrm>
            <a:off x="7309485" y="517020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政务号短视频运营挑战与机遇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9" name="直接箭头连接符 38"/>
          <p:cNvCxnSpPr/>
          <p:nvPr>
            <p:custDataLst>
              <p:tags r:id="rId18"/>
            </p:custDataLst>
          </p:nvPr>
        </p:nvCxnSpPr>
        <p:spPr>
          <a:xfrm>
            <a:off x="7343350" y="559371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0" name="序号"/>
          <p:cNvSpPr txBox="1"/>
          <p:nvPr>
            <p:custDataLst>
              <p:tags r:id="rId19"/>
            </p:custDataLst>
          </p:nvPr>
        </p:nvSpPr>
        <p:spPr>
          <a:xfrm>
            <a:off x="7920990" y="552767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06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92" name="项标题"/>
          <p:cNvSpPr txBox="1"/>
          <p:nvPr>
            <p:custDataLst>
              <p:tags r:id="rId20"/>
            </p:custDataLst>
          </p:nvPr>
        </p:nvSpPr>
        <p:spPr>
          <a:xfrm>
            <a:off x="7839710" y="595442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政务号短视频运营价值与影响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51" name="直接箭头连接符 42"/>
          <p:cNvCxnSpPr/>
          <p:nvPr>
            <p:custDataLst>
              <p:tags r:id="rId21"/>
            </p:custDataLst>
          </p:nvPr>
        </p:nvCxnSpPr>
        <p:spPr>
          <a:xfrm>
            <a:off x="7873575" y="637794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短视频运营背景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1" name=""/>
        <p:cNvGrpSpPr/>
        <p:nvPr/>
      </p:nvGrpSpPr>
      <p:grpSpPr>
        <a:xfrm>
          <a:off x="0" y="0"/>
          <a:ext cx="0" cy="0"/>
        </a:xfrm>
      </p:grpSpPr>
      <p:sp>
        <p:nvSpPr>
          <p:cNvPr id="10490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政务号运营现状</a:t>
            </a:r>
            <a:endParaRPr lang="zh-CN" altLang="en-US"/>
          </a:p>
        </p:txBody>
      </p:sp>
      <p:sp>
        <p:nvSpPr>
          <p:cNvPr id="1049024" name="椭圆 262"/>
          <p:cNvSpPr/>
          <p:nvPr>
            <p:custDataLst>
              <p:tags r:id="rId2"/>
            </p:custDataLst>
          </p:nvPr>
        </p:nvSpPr>
        <p:spPr>
          <a:xfrm>
            <a:off x="2377275" y="4026006"/>
            <a:ext cx="7436936" cy="194567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26" name="椭圆 263"/>
          <p:cNvSpPr/>
          <p:nvPr>
            <p:custDataLst>
              <p:tags r:id="rId3"/>
            </p:custDataLst>
          </p:nvPr>
        </p:nvSpPr>
        <p:spPr>
          <a:xfrm>
            <a:off x="3238745" y="4107264"/>
            <a:ext cx="5638572" cy="1670875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28" name="椭圆 264"/>
          <p:cNvSpPr/>
          <p:nvPr>
            <p:custDataLst>
              <p:tags r:id="rId4"/>
            </p:custDataLst>
          </p:nvPr>
        </p:nvSpPr>
        <p:spPr>
          <a:xfrm>
            <a:off x="4045383" y="4346415"/>
            <a:ext cx="4024387" cy="119254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30" name="椭圆 265"/>
          <p:cNvSpPr/>
          <p:nvPr>
            <p:custDataLst>
              <p:tags r:id="rId5"/>
            </p:custDataLst>
          </p:nvPr>
        </p:nvSpPr>
        <p:spPr>
          <a:xfrm>
            <a:off x="4727160" y="4548570"/>
            <a:ext cx="2660579" cy="78840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32" name="椭圆 266"/>
          <p:cNvSpPr/>
          <p:nvPr>
            <p:custDataLst>
              <p:tags r:id="rId6"/>
            </p:custDataLst>
          </p:nvPr>
        </p:nvSpPr>
        <p:spPr>
          <a:xfrm>
            <a:off x="5426114" y="4755349"/>
            <a:ext cx="1530378" cy="453497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37739" y="4680036"/>
            <a:ext cx="0" cy="8566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4" name="椭圆 268"/>
          <p:cNvSpPr/>
          <p:nvPr>
            <p:custDataLst>
              <p:tags r:id="rId8"/>
            </p:custDataLst>
          </p:nvPr>
        </p:nvSpPr>
        <p:spPr>
          <a:xfrm flipV="1">
            <a:off x="2745250" y="4491755"/>
            <a:ext cx="176772" cy="1767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36" name="椭圆 269"/>
          <p:cNvSpPr/>
          <p:nvPr>
            <p:custDataLst>
              <p:tags r:id="rId9"/>
            </p:custDataLst>
          </p:nvPr>
        </p:nvSpPr>
        <p:spPr>
          <a:xfrm flipV="1">
            <a:off x="2787530" y="4534696"/>
            <a:ext cx="91591" cy="9158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38" name="椭圆 270"/>
          <p:cNvSpPr/>
          <p:nvPr>
            <p:custDataLst>
              <p:tags r:id="rId10"/>
            </p:custDataLst>
          </p:nvPr>
        </p:nvSpPr>
        <p:spPr>
          <a:xfrm flipV="1">
            <a:off x="7808371" y="3668601"/>
            <a:ext cx="106415" cy="10641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61883" y="3784873"/>
            <a:ext cx="0" cy="194567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0" name="椭圆 272"/>
          <p:cNvSpPr/>
          <p:nvPr>
            <p:custDataLst>
              <p:tags r:id="rId12"/>
            </p:custDataLst>
          </p:nvPr>
        </p:nvSpPr>
        <p:spPr>
          <a:xfrm flipV="1">
            <a:off x="3990550" y="3541759"/>
            <a:ext cx="391831" cy="39181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185438" y="3965888"/>
            <a:ext cx="0" cy="10280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5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45092" y="3650103"/>
            <a:ext cx="0" cy="8566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2" name="椭圆 275"/>
          <p:cNvSpPr/>
          <p:nvPr>
            <p:custDataLst>
              <p:tags r:id="rId15"/>
            </p:custDataLst>
          </p:nvPr>
        </p:nvSpPr>
        <p:spPr>
          <a:xfrm flipV="1">
            <a:off x="7052602" y="3461822"/>
            <a:ext cx="176772" cy="1767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44" name="椭圆 276"/>
          <p:cNvSpPr/>
          <p:nvPr>
            <p:custDataLst>
              <p:tags r:id="rId16"/>
            </p:custDataLst>
          </p:nvPr>
        </p:nvSpPr>
        <p:spPr>
          <a:xfrm flipV="1">
            <a:off x="7094883" y="3504763"/>
            <a:ext cx="91591" cy="9158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46" name="椭圆 277"/>
          <p:cNvSpPr/>
          <p:nvPr>
            <p:custDataLst>
              <p:tags r:id="rId17"/>
            </p:custDataLst>
          </p:nvPr>
        </p:nvSpPr>
        <p:spPr>
          <a:xfrm flipV="1">
            <a:off x="3736205" y="4331881"/>
            <a:ext cx="106415" cy="10641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789717" y="4448153"/>
            <a:ext cx="0" cy="112503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8" name="椭圆 279"/>
          <p:cNvSpPr/>
          <p:nvPr>
            <p:custDataLst>
              <p:tags r:id="rId19"/>
            </p:custDataLst>
          </p:nvPr>
        </p:nvSpPr>
        <p:spPr>
          <a:xfrm flipV="1">
            <a:off x="8558855" y="4570371"/>
            <a:ext cx="266903" cy="26689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90982" y="4866336"/>
            <a:ext cx="0" cy="41737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50" name="椭圆 281"/>
          <p:cNvSpPr/>
          <p:nvPr>
            <p:custDataLst>
              <p:tags r:id="rId21"/>
            </p:custDataLst>
          </p:nvPr>
        </p:nvSpPr>
        <p:spPr>
          <a:xfrm flipV="1">
            <a:off x="4939885" y="4885494"/>
            <a:ext cx="330608" cy="33059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2402" y="5268664"/>
            <a:ext cx="0" cy="73033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52" name="图形 15"/>
          <p:cNvSpPr/>
          <p:nvPr>
            <p:custDataLst>
              <p:tags r:id="rId23"/>
            </p:custDataLst>
          </p:nvPr>
        </p:nvSpPr>
        <p:spPr>
          <a:xfrm>
            <a:off x="5007931" y="4956183"/>
            <a:ext cx="189042" cy="184202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4" name="图形 19"/>
          <p:cNvSpPr/>
          <p:nvPr>
            <p:custDataLst>
              <p:tags r:id="rId24"/>
            </p:custDataLst>
          </p:nvPr>
        </p:nvSpPr>
        <p:spPr>
          <a:xfrm>
            <a:off x="8627561" y="4645023"/>
            <a:ext cx="129466" cy="11658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6" name="图形 27"/>
          <p:cNvSpPr/>
          <p:nvPr>
            <p:custDataLst>
              <p:tags r:id="rId25"/>
            </p:custDataLst>
          </p:nvPr>
        </p:nvSpPr>
        <p:spPr>
          <a:xfrm>
            <a:off x="4094931" y="3667280"/>
            <a:ext cx="183085" cy="14081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8" name="任意多边形: 形状 286"/>
          <p:cNvSpPr/>
          <p:nvPr>
            <p:custDataLst>
              <p:tags r:id="rId26"/>
            </p:custDataLst>
          </p:nvPr>
        </p:nvSpPr>
        <p:spPr>
          <a:xfrm>
            <a:off x="5416865" y="3615750"/>
            <a:ext cx="1357717" cy="1357723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60" name="正文"/>
          <p:cNvSpPr txBox="1"/>
          <p:nvPr>
            <p:custDataLst>
              <p:tags r:id="rId27"/>
            </p:custDataLst>
          </p:nvPr>
        </p:nvSpPr>
        <p:spPr>
          <a:xfrm>
            <a:off x="551935" y="3689081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政务号数量逐年增加，覆盖范围广泛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正文"/>
          <p:cNvSpPr txBox="1"/>
          <p:nvPr>
            <p:custDataLst>
              <p:tags r:id="rId28"/>
            </p:custDataLst>
          </p:nvPr>
        </p:nvSpPr>
        <p:spPr>
          <a:xfrm>
            <a:off x="9458642" y="3689081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政务号运营存在一些问题，如内容同质化、更新不及时等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正文"/>
          <p:cNvSpPr txBox="1"/>
          <p:nvPr>
            <p:custDataLst>
              <p:tags r:id="rId29"/>
            </p:custDataLst>
          </p:nvPr>
        </p:nvSpPr>
        <p:spPr>
          <a:xfrm>
            <a:off x="7077046" y="1542672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政务号互动性较强，与民众沟通更加便捷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正文"/>
          <p:cNvSpPr txBox="1"/>
          <p:nvPr>
            <p:custDataLst>
              <p:tags r:id="rId30"/>
            </p:custDataLst>
          </p:nvPr>
        </p:nvSpPr>
        <p:spPr>
          <a:xfrm>
            <a:off x="2933531" y="1542672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政务号内容多样化，包括政策解读、民生服务、文化宣传等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短视频平台发展</a:t>
            </a:r>
            <a:endParaRPr lang="zh-CN" altLang="en-US"/>
          </a:p>
        </p:txBody>
      </p:sp>
      <p:sp>
        <p:nvSpPr>
          <p:cNvPr id="104910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短视频平台的兴起：抖音、快手等平台的迅速崛起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用户规模：短视频用户数量持续增长，成为互联网用户的重要组成部分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内容创新：短视频内容丰富多样，包括娱乐、教育、生活等多个领域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商业价值：短视频平台具有巨大的商业价值，吸引了众多广告主和品牌商的关注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信息传播方式变革</a:t>
            </a:r>
            <a:endParaRPr lang="zh-CN" altLang="en-US"/>
          </a:p>
        </p:txBody>
      </p:sp>
      <p:sp>
        <p:nvSpPr>
          <p:cNvPr id="1049168" name="弧形 58"/>
          <p:cNvSpPr/>
          <p:nvPr>
            <p:custDataLst>
              <p:tags r:id="rId2"/>
            </p:custDataLst>
          </p:nvPr>
        </p:nvSpPr>
        <p:spPr>
          <a:xfrm>
            <a:off x="8132566" y="2017251"/>
            <a:ext cx="3508310" cy="3508310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弧形 57"/>
          <p:cNvSpPr/>
          <p:nvPr>
            <p:custDataLst>
              <p:tags r:id="rId3"/>
            </p:custDataLst>
          </p:nvPr>
        </p:nvSpPr>
        <p:spPr>
          <a:xfrm>
            <a:off x="551935" y="2017251"/>
            <a:ext cx="3508310" cy="3508310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椭圆 22"/>
          <p:cNvSpPr/>
          <p:nvPr>
            <p:custDataLst>
              <p:tags r:id="rId4"/>
            </p:custDataLst>
          </p:nvPr>
        </p:nvSpPr>
        <p:spPr>
          <a:xfrm>
            <a:off x="8477442" y="2295804"/>
            <a:ext cx="2950392" cy="2950392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椭圆 23"/>
          <p:cNvSpPr/>
          <p:nvPr>
            <p:custDataLst>
              <p:tags r:id="rId5"/>
            </p:custDataLst>
          </p:nvPr>
        </p:nvSpPr>
        <p:spPr>
          <a:xfrm>
            <a:off x="8867796" y="2354547"/>
            <a:ext cx="398296" cy="3982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正文"/>
          <p:cNvSpPr txBox="1"/>
          <p:nvPr>
            <p:custDataLst>
              <p:tags r:id="rId6"/>
            </p:custDataLst>
          </p:nvPr>
        </p:nvSpPr>
        <p:spPr>
          <a:xfrm>
            <a:off x="8935065" y="3147571"/>
            <a:ext cx="2034968" cy="13997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用户需求的变化：追求个性化、碎片化、娱乐化的信息内容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78" name="椭圆 24"/>
          <p:cNvSpPr/>
          <p:nvPr>
            <p:custDataLst>
              <p:tags r:id="rId7"/>
            </p:custDataLst>
          </p:nvPr>
        </p:nvSpPr>
        <p:spPr>
          <a:xfrm>
            <a:off x="6018782" y="2295804"/>
            <a:ext cx="2950392" cy="2950392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0" name="椭圆 25"/>
          <p:cNvSpPr/>
          <p:nvPr>
            <p:custDataLst>
              <p:tags r:id="rId8"/>
            </p:custDataLst>
          </p:nvPr>
        </p:nvSpPr>
        <p:spPr>
          <a:xfrm>
            <a:off x="6408188" y="2354547"/>
            <a:ext cx="398296" cy="39829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正文"/>
          <p:cNvSpPr txBox="1"/>
          <p:nvPr>
            <p:custDataLst>
              <p:tags r:id="rId9"/>
            </p:custDataLst>
          </p:nvPr>
        </p:nvSpPr>
        <p:spPr>
          <a:xfrm>
            <a:off x="6476405" y="3147571"/>
            <a:ext cx="2034968" cy="13997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短视频平台的崛起：使得信息传播更加直观、快速、广泛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椭圆 7"/>
          <p:cNvSpPr/>
          <p:nvPr>
            <p:custDataLst>
              <p:tags r:id="rId10"/>
            </p:custDataLst>
          </p:nvPr>
        </p:nvSpPr>
        <p:spPr>
          <a:xfrm>
            <a:off x="3560122" y="2295804"/>
            <a:ext cx="2950392" cy="2950392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椭圆 9"/>
          <p:cNvSpPr/>
          <p:nvPr>
            <p:custDataLst>
              <p:tags r:id="rId11"/>
            </p:custDataLst>
          </p:nvPr>
        </p:nvSpPr>
        <p:spPr>
          <a:xfrm>
            <a:off x="3949528" y="2354547"/>
            <a:ext cx="398296" cy="3982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正文"/>
          <p:cNvSpPr txBox="1"/>
          <p:nvPr>
            <p:custDataLst>
              <p:tags r:id="rId12"/>
            </p:custDataLst>
          </p:nvPr>
        </p:nvSpPr>
        <p:spPr>
          <a:xfrm>
            <a:off x="4017746" y="3147571"/>
            <a:ext cx="2034968" cy="13997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社交媒体的兴起：改变了人们的信息获取和传播方式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90" name="椭圆 5"/>
          <p:cNvSpPr/>
          <p:nvPr>
            <p:custDataLst>
              <p:tags r:id="rId13"/>
            </p:custDataLst>
          </p:nvPr>
        </p:nvSpPr>
        <p:spPr>
          <a:xfrm>
            <a:off x="821961" y="2295804"/>
            <a:ext cx="2950392" cy="2950392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2" name="椭圆 4"/>
          <p:cNvSpPr/>
          <p:nvPr>
            <p:custDataLst>
              <p:tags r:id="rId14"/>
            </p:custDataLst>
          </p:nvPr>
        </p:nvSpPr>
        <p:spPr>
          <a:xfrm>
            <a:off x="1211368" y="2354547"/>
            <a:ext cx="398296" cy="39829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正文"/>
          <p:cNvSpPr txBox="1"/>
          <p:nvPr>
            <p:custDataLst>
              <p:tags r:id="rId15"/>
            </p:custDataLst>
          </p:nvPr>
        </p:nvSpPr>
        <p:spPr>
          <a:xfrm>
            <a:off x="1279585" y="3147571"/>
            <a:ext cx="2034968" cy="13997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互联网技术的发展：推动了信息传播方式的变革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2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政务号与短视频结合的必要性</a:t>
            </a:r>
            <a:endParaRPr lang="zh-CN" altLang="en-US"/>
          </a:p>
        </p:txBody>
      </p:sp>
      <p:sp>
        <p:nvSpPr>
          <p:cNvPr id="104923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加强互动沟通：短视频可以增加政府与公众的互动和沟通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政务信息传播：短视频形式更易于公众接受和理解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提升政府形象：短视频可以展示政府工作成果和政策解读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创新宣传方式：短视频可以打破传统宣传方式的局限，提高宣传效果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30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政务号短视频运营策略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30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/>
        <p:cNvGrpSpPr/>
        <p:nvPr/>
      </p:nvGrpSpPr>
      <p:grpSpPr>
        <a:xfrm>
          <a:off x="0" y="0"/>
          <a:ext cx="0" cy="0"/>
        </a:xfrm>
      </p:grpSpPr>
      <p:sp>
        <p:nvSpPr>
          <p:cNvPr id="10493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内容策划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/>
        <p:cNvGrpSpPr/>
        <p:nvPr/>
      </p:nvGrpSpPr>
      <p:grpSpPr>
        <a:xfrm>
          <a:off x="0" y="0"/>
          <a:ext cx="0" cy="0"/>
        </a:xfrm>
      </p:grpSpPr>
      <p:sp>
        <p:nvSpPr>
          <p:cNvPr id="10493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形式创新</a:t>
            </a:r>
            <a:endParaRPr lang="zh-CN" altLang="en-US"/>
          </a:p>
        </p:txBody>
      </p:sp>
      <p:sp>
        <p:nvSpPr>
          <p:cNvPr id="1049382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4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6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技术创新：运用AR、VR等新技术，提升短视频的视觉效果和互动体验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0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2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4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6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短视频内容创新：结合政务特点，制作有趣、有料的短视频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8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0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2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4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互动创新：设置话题、挑战、投票等互动环节，提高用户参与度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6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8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0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2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传播创新：利用社交媒体、短视频平台等渠道，扩大政务号的影响力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4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用户互动</a:t>
            </a:r>
            <a:endParaRPr lang="zh-CN" altLang="en-US"/>
          </a:p>
        </p:txBody>
      </p:sp>
      <p:sp>
        <p:nvSpPr>
          <p:cNvPr id="104945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增加互动元素：设置投票、问答、评论等互动环节，提高用户参与度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0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及时回复评论：对评论区的留言进行及时回复，与用户建立良好的沟通关系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6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举办活动：定期举办线上活动，如抽奖、竞猜等，增加用户粘性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2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制作教程：针对用户需求，制作相关教程，提高用户满意度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5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数据驱动运营</a:t>
            </a:r>
            <a:endParaRPr lang="zh-CN" altLang="en-US"/>
          </a:p>
        </p:txBody>
      </p:sp>
      <p:sp>
        <p:nvSpPr>
          <p:cNvPr id="1049514" name="弧形 58"/>
          <p:cNvSpPr/>
          <p:nvPr>
            <p:custDataLst>
              <p:tags r:id="rId2"/>
            </p:custDataLst>
          </p:nvPr>
        </p:nvSpPr>
        <p:spPr>
          <a:xfrm>
            <a:off x="8132566" y="2017251"/>
            <a:ext cx="3508310" cy="3508310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6" name="弧形 57"/>
          <p:cNvSpPr/>
          <p:nvPr>
            <p:custDataLst>
              <p:tags r:id="rId3"/>
            </p:custDataLst>
          </p:nvPr>
        </p:nvSpPr>
        <p:spPr>
          <a:xfrm>
            <a:off x="551935" y="2017251"/>
            <a:ext cx="3508310" cy="3508310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8" name="椭圆 22"/>
          <p:cNvSpPr/>
          <p:nvPr>
            <p:custDataLst>
              <p:tags r:id="rId4"/>
            </p:custDataLst>
          </p:nvPr>
        </p:nvSpPr>
        <p:spPr>
          <a:xfrm>
            <a:off x="8477442" y="2295804"/>
            <a:ext cx="2950392" cy="2950392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0" name="椭圆 23"/>
          <p:cNvSpPr/>
          <p:nvPr>
            <p:custDataLst>
              <p:tags r:id="rId5"/>
            </p:custDataLst>
          </p:nvPr>
        </p:nvSpPr>
        <p:spPr>
          <a:xfrm>
            <a:off x="8867796" y="2354547"/>
            <a:ext cx="398296" cy="3982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2" name="正文"/>
          <p:cNvSpPr txBox="1"/>
          <p:nvPr>
            <p:custDataLst>
              <p:tags r:id="rId6"/>
            </p:custDataLst>
          </p:nvPr>
        </p:nvSpPr>
        <p:spPr>
          <a:xfrm>
            <a:off x="8935065" y="3147571"/>
            <a:ext cx="2034968" cy="13997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效果评估：通过数据评估运营效果，不断优化运营策略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524" name="椭圆 24"/>
          <p:cNvSpPr/>
          <p:nvPr>
            <p:custDataLst>
              <p:tags r:id="rId7"/>
            </p:custDataLst>
          </p:nvPr>
        </p:nvSpPr>
        <p:spPr>
          <a:xfrm>
            <a:off x="6018782" y="2295804"/>
            <a:ext cx="2950392" cy="2950392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6" name="椭圆 25"/>
          <p:cNvSpPr/>
          <p:nvPr>
            <p:custDataLst>
              <p:tags r:id="rId8"/>
            </p:custDataLst>
          </p:nvPr>
        </p:nvSpPr>
        <p:spPr>
          <a:xfrm>
            <a:off x="6408188" y="2354547"/>
            <a:ext cx="398296" cy="39829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8" name="正文"/>
          <p:cNvSpPr txBox="1"/>
          <p:nvPr>
            <p:custDataLst>
              <p:tags r:id="rId9"/>
            </p:custDataLst>
          </p:nvPr>
        </p:nvSpPr>
        <p:spPr>
          <a:xfrm>
            <a:off x="6476405" y="3147571"/>
            <a:ext cx="2034968" cy="13997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精准推送：利用大数据技术，实现精准推送，提高用户满意度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0" name="椭圆 7"/>
          <p:cNvSpPr/>
          <p:nvPr>
            <p:custDataLst>
              <p:tags r:id="rId10"/>
            </p:custDataLst>
          </p:nvPr>
        </p:nvSpPr>
        <p:spPr>
          <a:xfrm>
            <a:off x="3560122" y="2295804"/>
            <a:ext cx="2950392" cy="2950392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2" name="椭圆 9"/>
          <p:cNvSpPr/>
          <p:nvPr>
            <p:custDataLst>
              <p:tags r:id="rId11"/>
            </p:custDataLst>
          </p:nvPr>
        </p:nvSpPr>
        <p:spPr>
          <a:xfrm>
            <a:off x="3949528" y="2354547"/>
            <a:ext cx="398296" cy="3982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4" name="正文"/>
          <p:cNvSpPr txBox="1"/>
          <p:nvPr>
            <p:custDataLst>
              <p:tags r:id="rId12"/>
            </p:custDataLst>
          </p:nvPr>
        </p:nvSpPr>
        <p:spPr>
          <a:xfrm>
            <a:off x="4017746" y="3147571"/>
            <a:ext cx="2034968" cy="13997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内容优化：根据数据分析结果，调整和优化内容策略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536" name="椭圆 5"/>
          <p:cNvSpPr/>
          <p:nvPr>
            <p:custDataLst>
              <p:tags r:id="rId13"/>
            </p:custDataLst>
          </p:nvPr>
        </p:nvSpPr>
        <p:spPr>
          <a:xfrm>
            <a:off x="821961" y="2295804"/>
            <a:ext cx="2950392" cy="2950392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8" name="椭圆 4"/>
          <p:cNvSpPr/>
          <p:nvPr>
            <p:custDataLst>
              <p:tags r:id="rId14"/>
            </p:custDataLst>
          </p:nvPr>
        </p:nvSpPr>
        <p:spPr>
          <a:xfrm>
            <a:off x="1211368" y="2354547"/>
            <a:ext cx="398296" cy="39829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0" name="正文"/>
          <p:cNvSpPr txBox="1"/>
          <p:nvPr>
            <p:custDataLst>
              <p:tags r:id="rId15"/>
            </p:custDataLst>
          </p:nvPr>
        </p:nvSpPr>
        <p:spPr>
          <a:xfrm>
            <a:off x="1279585" y="3147571"/>
            <a:ext cx="2034968" cy="13997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数据分析：收集和分析用户数据，了解用户需求和行为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/>
        <p:cNvGrpSpPr/>
        <p:nvPr/>
      </p:nvGrpSpPr>
      <p:grpSpPr>
        <a:xfrm>
          <a:off x="0" y="0"/>
          <a:ext cx="0" cy="0"/>
        </a:xfrm>
      </p:grpSpPr>
      <p:sp>
        <p:nvSpPr>
          <p:cNvPr id="10495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政务号短视频运营实践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5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https://d.book118.com/466044135202010050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2"/>
  <p:tag name="KSO_WM_UNIT_INDEX" val="1_6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136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210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13"/>
</p:tagLst>
</file>

<file path=ppt/tags/tag255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25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48000">
              <a:schemeClr val="accent2">
                <a:alpha val="70000"/>
              </a:schemeClr>
            </a:gs>
            <a:gs pos="100000">
              <a:schemeClr val="accent1"/>
            </a:gs>
          </a:gsLst>
          <a:lin ang="10800000" scaled="1"/>
        </a:gra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+中文标题</vt:lpstr>
      <vt:lpstr>Office Theme</vt:lpstr>
      <vt:lpstr>短视频运营方案探讨</vt:lpstr>
      <vt:lpstr>目录</vt:lpstr>
      <vt:lpstr>添加章节标题</vt:lpstr>
      <vt:lpstr>短视频运营背景</vt:lpstr>
      <vt:lpstr>政务号运营现状</vt:lpstr>
      <vt:lpstr>短视频平台发展</vt:lpstr>
      <vt:lpstr>信息传播方式变革</vt:lpstr>
      <vt:lpstr>政务号与短视频结合的必要性</vt:lpstr>
      <vt:lpstr>政务号短视频运营策略</vt:lpstr>
      <vt:lpstr>内容策划</vt:lpstr>
      <vt:lpstr>形式创新</vt:lpstr>
      <vt:lpstr>用户互动</vt:lpstr>
      <vt:lpstr>数据驱动运营</vt:lpstr>
      <vt:lpstr>政务号短视频运营实践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2024-09-16T03:53:15.165</cp:lastPrinted>
  <dcterms:created xsi:type="dcterms:W3CDTF">2024-09-15T19:53:15Z</dcterms:created>
  <dcterms:modified xsi:type="dcterms:W3CDTF">2024-09-15T19:53:17Z</dcterms:modified>
</cp:coreProperties>
</file>