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E51009C-D7DF-43E1-9E93-631D926F9CB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CD1D1F-EFFB-4988-80D8-8CAB43F09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50365-C9DD-4A8A-883A-937F6D447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4AD69E-B28B-4886-8497-5E2BF16A0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9C944C-A52F-43BE-BB29-3AC90CD6D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1C2678-0550-4B20-B6CE-2858A6B21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910EAF-D8F8-419F-8C0C-734225C8C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8A3440-EC14-409B-B9BD-A3A13A4F1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5C11E2-A5D3-48E1-BBF5-4C80EABE6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FEDDD9-0A63-47B8-A03C-9B5660F08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D55A7-B941-49FF-8D81-E6B6D4A02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965BF2-BE91-4D75-A32C-FEE3CA827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6CF47B-A0F6-4D15-B288-66619813401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CECAB1E-CCF7-4446-9BB3-EEE948C8893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9.pn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605110312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794880"/>
            <a:ext cx="10156320" cy="155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咳嗽咳痰护理查房的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76480"/>
            <a:ext cx="76788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              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5" name="Connector 7"/>
          <p:cNvCxnSpPr/>
          <p:nvPr/>
        </p:nvCxnSpPr>
        <p:spPr>
          <a:xfrm>
            <a:off x="1310400" y="5256360"/>
            <a:ext cx="4785480" cy="360"/>
          </a:xfrm>
          <a:prstGeom prst="straightConnector1">
            <a:avLst/>
          </a:prstGeom>
          <a:ln w="9525">
            <a:solidFill>
              <a:srgbClr val="000000"/>
            </a:solidFill>
            <a:round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AutoShape 2"/>
          <p:cNvSpPr/>
          <p:nvPr/>
        </p:nvSpPr>
        <p:spPr>
          <a:xfrm>
            <a:off x="1140840" y="0"/>
            <a:ext cx="2808720" cy="34207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75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AutoShape 3"/>
          <p:cNvSpPr/>
          <p:nvPr/>
        </p:nvSpPr>
        <p:spPr>
          <a:xfrm>
            <a:off x="1140840" y="1983240"/>
            <a:ext cx="2808720" cy="28087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AutoShape 15"/>
          <p:cNvSpPr/>
          <p:nvPr/>
        </p:nvSpPr>
        <p:spPr>
          <a:xfrm>
            <a:off x="10235520" y="79920"/>
            <a:ext cx="1888920" cy="175536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8CDAC">
                  <a:alpha val="27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157284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咳嗽咳痰护理查房的概述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常见的咳嗽咳痰护理方法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药物治疗及护理查房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咳嗽咳痰并发症的预防与处理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咳嗽咳痰的饮食调理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咳嗽咳痰护理查房的总结与展望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5"/>
          <p:cNvSpPr/>
          <p:nvPr/>
        </p:nvSpPr>
        <p:spPr>
          <a:xfrm>
            <a:off x="1000440" y="21484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611640" y="2481840"/>
            <a:ext cx="259200" cy="14083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51000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611640" y="2352240"/>
            <a:ext cx="259200" cy="2592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527760" y="5812200"/>
            <a:ext cx="937440" cy="93744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8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4298400" y="0"/>
            <a:ext cx="668520" cy="191484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62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4298400" y="1581120"/>
            <a:ext cx="668520" cy="6685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0066680" y="5912640"/>
            <a:ext cx="531000" cy="53100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咳嗽咳痰护理查房的概述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咳嗽咳痰护理查房概述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咳嗽和咳痰是呼吸系统常见症状，对患者的身体健康产生重要影响。了解咳嗽咳痰的分类、病因和临床表现对护理人员进行查房提供重要参考，有助于及时有效地对患者进行护理和治疗。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呼吸道感染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细菌感染引起的喉咙痛、咳嗽等症状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需及时进行抗生素治疗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气管炎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气管粘膜炎症引起的咳嗽和痰液分泌增多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可伴有喉痛、气促等症状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咳嗽咳痰的病因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感冒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呼吸道病毒感染引起的常见症状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可伴有发热、鼻塞等表现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咳嗽咳痰的临床表现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咳嗽的性质可以分为干咳、咳痰和咳血等类型；咳痰的颜色和量可以反映疾病严重程度，黄绿色痰液多为细菌感染；其他伴随症状如发热、胸痛等可辅助诊断疾病类型。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8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8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0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常见的咳嗽咳痰护理方法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热水蒸气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使用蒸气杯进行吸入有助于舒缓呼吸道不适，同时热水浴也能够帮助放松身体，缓解咳嗽症状。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1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30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1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2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3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运动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23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3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57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8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9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60" name="Picture 5" descr="C:/Users/Administrator/Desktop/ppt模板/图片素材/插画/QQ截图20240310102520.pngQQ截图20240310102520"/>
          <p:cNvPicPr/>
          <p:nvPr/>
        </p:nvPicPr>
        <p:blipFill>
          <a:blip r:embed="rId2"/>
          <a:srcRect t="8590" b="8590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261" name="Picture 6" descr="C:/Users/Administrator/Desktop/ppt模板/图片素材/插画/QQ截图20240310102542.pngQQ截图20240310102542"/>
          <p:cNvPicPr/>
          <p:nvPr/>
        </p:nvPicPr>
        <p:blipFill>
          <a:blip r:embed="rId3"/>
          <a:srcRect l="2897" r="2897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262" name="Picture 7" descr="C:/Users/Administrator/Desktop/ppt模板/图片素材/插画/QQ截图20240309205650.pngQQ截图20240309205650"/>
          <p:cNvPicPr/>
          <p:nvPr/>
        </p:nvPicPr>
        <p:blipFill>
          <a:blip r:embed="rId4"/>
          <a:srcRect t="19809" b="19809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263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有氧运动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跑步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游泳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健身操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呼吸训练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瑜伽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深度呼吸练习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呼吸操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舒展活动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拉伸运动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太极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普拉提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7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在日常生活中，喝水、适量服用含咖啡因的饮品、使用热水蒸气和进行适量的运动是常见的咳嗽咳痰护理方法。以上方法可以帮助缓解咳嗽症状，提高呼吸系统的健康。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3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药物治疗及护理查房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咳嗽药物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在治疗咳嗽时，常使用镇咳药和祛痰药。镇咳药主要用于抑制咳嗽中枢，减少咳嗽频率；祛痰药则有助于排出呼吸道中的痰液。常用的咳嗽药物包括左氧氟沙星、吗丁啉等，但要注意可能出现的副作用。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1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1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3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1" name="content.2.title"/>
          <p:cNvSpPr/>
          <p:nvPr/>
        </p:nvSpPr>
        <p:spPr>
          <a:xfrm>
            <a:off x="8392320" y="1557720"/>
            <a:ext cx="33303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观察患者痰液的变化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2.content"/>
          <p:cNvSpPr/>
          <p:nvPr/>
        </p:nvSpPr>
        <p:spPr>
          <a:xfrm>
            <a:off x="8392320" y="1891080"/>
            <a:ext cx="307800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颜色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粘稠度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气味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4" name="content.3.title"/>
          <p:cNvSpPr/>
          <p:nvPr/>
        </p:nvSpPr>
        <p:spPr>
          <a:xfrm>
            <a:off x="1094760" y="4120560"/>
            <a:ext cx="33022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content.3.content"/>
          <p:cNvSpPr/>
          <p:nvPr/>
        </p:nvSpPr>
        <p:spPr>
          <a:xfrm>
            <a:off x="1094760" y="4453920"/>
            <a:ext cx="2929680" cy="15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7" name="content.4.title"/>
          <p:cNvSpPr/>
          <p:nvPr/>
        </p:nvSpPr>
        <p:spPr>
          <a:xfrm>
            <a:off x="8392320" y="4109040"/>
            <a:ext cx="33303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content.4.content"/>
          <p:cNvSpPr/>
          <p:nvPr/>
        </p:nvSpPr>
        <p:spPr>
          <a:xfrm>
            <a:off x="8392320" y="4453920"/>
            <a:ext cx="3078000" cy="17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患者的护理查房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5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1" name="content.1.title"/>
          <p:cNvSpPr/>
          <p:nvPr/>
        </p:nvSpPr>
        <p:spPr>
          <a:xfrm>
            <a:off x="1094760" y="1655280"/>
            <a:ext cx="33030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观察患者咳嗽的性质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content.1.content"/>
          <p:cNvSpPr/>
          <p:nvPr/>
        </p:nvSpPr>
        <p:spPr>
          <a:xfrm>
            <a:off x="1094760" y="2034720"/>
            <a:ext cx="292896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频率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强度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时段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5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5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74" name="AutoShape 8"/>
          <p:cNvSpPr/>
          <p:nvPr/>
        </p:nvSpPr>
        <p:spPr>
          <a:xfrm>
            <a:off x="4397760" y="2570040"/>
            <a:ext cx="583920" cy="583920"/>
          </a:xfrm>
          <a:prstGeom prst="diamond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5" name="AutoShape 9"/>
          <p:cNvSpPr/>
          <p:nvPr/>
        </p:nvSpPr>
        <p:spPr>
          <a:xfrm>
            <a:off x="7198560" y="2570040"/>
            <a:ext cx="583920" cy="588600"/>
          </a:xfrm>
          <a:prstGeom prst="diamond">
            <a:avLst/>
          </a:prstGeom>
          <a:solidFill>
            <a:srgbClr val="AF79DE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6" name="AutoShape 10"/>
          <p:cNvSpPr/>
          <p:nvPr/>
        </p:nvSpPr>
        <p:spPr>
          <a:xfrm>
            <a:off x="4397760" y="4078080"/>
            <a:ext cx="583920" cy="583920"/>
          </a:xfrm>
          <a:prstGeom prst="diamond">
            <a:avLst/>
          </a:prstGeom>
          <a:solidFill>
            <a:srgbClr val="AF79DE"/>
          </a:solidFill>
          <a:ln w="3143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7" name="AutoShape 11"/>
          <p:cNvSpPr/>
          <p:nvPr/>
        </p:nvSpPr>
        <p:spPr>
          <a:xfrm>
            <a:off x="7198560" y="4078080"/>
            <a:ext cx="583920" cy="583920"/>
          </a:xfrm>
          <a:prstGeom prst="diamond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8" name="AutoShape 12"/>
          <p:cNvSpPr/>
          <p:nvPr/>
        </p:nvSpPr>
        <p:spPr>
          <a:xfrm>
            <a:off x="4397760" y="271188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01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AutoShape 13"/>
          <p:cNvSpPr/>
          <p:nvPr/>
        </p:nvSpPr>
        <p:spPr>
          <a:xfrm>
            <a:off x="43977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03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AutoShape 14"/>
          <p:cNvSpPr/>
          <p:nvPr/>
        </p:nvSpPr>
        <p:spPr>
          <a:xfrm>
            <a:off x="7198560" y="270252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3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02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AutoShape 15"/>
          <p:cNvSpPr/>
          <p:nvPr/>
        </p:nvSpPr>
        <p:spPr>
          <a:xfrm>
            <a:off x="7198560" y="4212360"/>
            <a:ext cx="583920" cy="3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5680" tIns="38160" rIns="85680" bIns="3816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74"/>
              </a:spcBef>
            </a:pPr>
            <a:r>
              <a:rPr lang="en-US" sz="1430" b="0" strike="noStrike" spc="-1">
                <a:solidFill>
                  <a:schemeClr val="accent2">
                    <a:lumMod val="20000"/>
                    <a:lumOff val="80000"/>
                  </a:schemeClr>
                </a:solidFill>
                <a:latin typeface="微软雅黑"/>
                <a:ea typeface="微软雅黑"/>
              </a:rPr>
              <a:t>04</a:t>
            </a:r>
            <a:endParaRPr lang="en-US" sz="143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AutoShape 2"/>
          <p:cNvSpPr/>
          <p:nvPr/>
        </p:nvSpPr>
        <p:spPr>
          <a:xfrm>
            <a:off x="4876920" y="2507040"/>
            <a:ext cx="2424240" cy="236448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3" name="Picture 8"/>
          <p:cNvSpPr/>
          <p:nvPr/>
        </p:nvSpPr>
        <p:spPr>
          <a:xfrm>
            <a:off x="4964400" y="2569680"/>
            <a:ext cx="2282400" cy="2217600"/>
          </a:xfrm>
          <a:prstGeom prst="ellipse">
            <a:avLst/>
          </a:prstGeom>
          <a:blipFill rotWithShape="0">
            <a:blip r:embed="rId2">
              <a:alphaModFix amt="70000"/>
            </a:blip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https://d.book118.com/466051103120010103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咳嗽咳痰护理查房的</vt:lpstr>
      <vt:lpstr>目录</vt:lpstr>
      <vt:lpstr>第1章 咳嗽咳痰护理查房的概述</vt:lpstr>
      <vt:lpstr> </vt:lpstr>
      <vt:lpstr>咳嗽咳痰的病因</vt:lpstr>
      <vt:lpstr> </vt:lpstr>
      <vt:lpstr>第2章 常见的咳嗽咳痰护理方法</vt:lpstr>
      <vt:lpstr>热水蒸气</vt:lpstr>
      <vt:lpstr>运动</vt:lpstr>
      <vt:lpstr> </vt:lpstr>
      <vt:lpstr>第3章 药物治疗及护理查房</vt:lpstr>
      <vt:lpstr> </vt:lpstr>
      <vt:lpstr>患者的护理查房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2024-09-28T19:29:39.838</cp:lastPrinted>
  <dcterms:created xsi:type="dcterms:W3CDTF">2024-09-28T11:29:39Z</dcterms:created>
  <dcterms:modified xsi:type="dcterms:W3CDTF">2024-09-28T11:29:42Z</dcterms:modified>
</cp:coreProperties>
</file>